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73" r:id="rId10"/>
    <p:sldId id="261" r:id="rId11"/>
    <p:sldId id="276" r:id="rId12"/>
    <p:sldId id="277" r:id="rId13"/>
    <p:sldId id="262" r:id="rId14"/>
    <p:sldId id="263" r:id="rId15"/>
    <p:sldId id="278" r:id="rId16"/>
    <p:sldId id="280" r:id="rId17"/>
    <p:sldId id="279" r:id="rId18"/>
    <p:sldId id="264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6B1B-D1BD-41CC-BBB3-E31DF044C66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u.com/france-population" TargetMode="External"/><Relationship Id="rId2" Type="http://schemas.openxmlformats.org/officeDocument/2006/relationships/hyperlink" Target="https://www.populationu.com/united-kingdom-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Services Science &amp; Service Operational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CSBS VIII 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16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" y="523220"/>
            <a:ext cx="3478122" cy="120050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69029" y="1010194"/>
            <a:ext cx="940525" cy="71352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1234"/>
              </p:ext>
            </p:extLst>
          </p:nvPr>
        </p:nvGraphicFramePr>
        <p:xfrm>
          <a:off x="1722301" y="1979658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</a:t>
                      </a:r>
                      <a:r>
                        <a:rPr lang="en-IN" sz="2800" b="1" u="none" strike="noStrike" dirty="0" smtClean="0">
                          <a:effectLst/>
                        </a:rPr>
                        <a:t>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9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0524"/>
              </p:ext>
            </p:extLst>
          </p:nvPr>
        </p:nvGraphicFramePr>
        <p:xfrm>
          <a:off x="241844" y="523220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</a:t>
                      </a:r>
                      <a:r>
                        <a:rPr lang="en-IN" sz="2800" b="1" u="none" strike="noStrike" dirty="0" smtClean="0">
                          <a:effectLst/>
                        </a:rPr>
                        <a:t>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7379" y="2401459"/>
            <a:ext cx="7298781" cy="531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1843" y="5328244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</a:t>
            </a:r>
            <a:r>
              <a:rPr lang="en-IN" sz="3200" i="1" dirty="0" smtClean="0">
                <a:solidFill>
                  <a:srgbClr val="FF0000"/>
                </a:solidFill>
              </a:rPr>
              <a:t> 		         35</a:t>
            </a:r>
            <a:r>
              <a:rPr lang="en-IN" sz="3200" i="1" dirty="0">
                <a:solidFill>
                  <a:srgbClr val="FF0000"/>
                </a:solidFill>
              </a:rPr>
              <a:t>%</a:t>
            </a:r>
            <a:r>
              <a:rPr lang="en-IN" sz="3200" i="1" dirty="0" smtClean="0">
                <a:solidFill>
                  <a:srgbClr val="FF0000"/>
                </a:solidFill>
              </a:rPr>
              <a:t> 		14 </a:t>
            </a:r>
            <a:endParaRPr lang="en-IN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1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3797" y="660450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</a:t>
            </a:r>
            <a:r>
              <a:rPr lang="en-IN" sz="3200" i="1" dirty="0" smtClean="0">
                <a:solidFill>
                  <a:srgbClr val="FF0000"/>
                </a:solidFill>
              </a:rPr>
              <a:t> 		         35</a:t>
            </a:r>
            <a:r>
              <a:rPr lang="en-IN" sz="3200" i="1" dirty="0">
                <a:solidFill>
                  <a:srgbClr val="FF0000"/>
                </a:solidFill>
              </a:rPr>
              <a:t>%</a:t>
            </a:r>
            <a:r>
              <a:rPr lang="en-IN" sz="3200" i="1" dirty="0" smtClean="0">
                <a:solidFill>
                  <a:srgbClr val="FF0000"/>
                </a:solidFill>
              </a:rPr>
              <a:t> 		14 </a:t>
            </a:r>
            <a:endParaRPr lang="en-IN" sz="3200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97" y="1959428"/>
            <a:ext cx="849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My Company:</a:t>
            </a:r>
          </a:p>
          <a:p>
            <a:r>
              <a:rPr lang="en-IN" sz="3200" i="1" dirty="0" smtClean="0">
                <a:solidFill>
                  <a:srgbClr val="0070C0"/>
                </a:solidFill>
              </a:rPr>
              <a:t>0.001% Market 		100 Crore company</a:t>
            </a:r>
            <a:endParaRPr lang="en-IN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8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0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Introduction: Role of services to IE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8045" y="1480456"/>
            <a:ext cx="11791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Employment (Job Creation):</a:t>
            </a:r>
          </a:p>
          <a:p>
            <a:endParaRPr lang="en-IN" sz="3200" b="1" dirty="0" smtClean="0"/>
          </a:p>
          <a:p>
            <a:r>
              <a:rPr lang="en-IN" sz="3200" dirty="0" smtClean="0"/>
              <a:t>Out of 100 Jobs in the market, how many are Jobs (direct or indirect) are for service industry?</a:t>
            </a:r>
          </a:p>
          <a:p>
            <a:endParaRPr lang="en-IN" sz="3200" dirty="0"/>
          </a:p>
          <a:p>
            <a:r>
              <a:rPr lang="en-IN" sz="3200" dirty="0" smtClean="0"/>
              <a:t>Example: </a:t>
            </a:r>
            <a:r>
              <a:rPr lang="en-IN" sz="3200" i="1" dirty="0" smtClean="0"/>
              <a:t>No: of employs of TCS, IRCTC, Emirates Fly. …………..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13036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710139"/>
            <a:ext cx="358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Stages of Economic Activity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69" y="1171804"/>
            <a:ext cx="8939030" cy="4708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3157" y="5880148"/>
            <a:ext cx="5840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H</a:t>
            </a:r>
            <a:r>
              <a:rPr lang="en-IN" sz="3600" dirty="0" smtClean="0"/>
              <a:t>ierarchy of economic activity</a:t>
            </a:r>
            <a:endParaRPr lang="en-IN" sz="3600" dirty="0"/>
          </a:p>
        </p:txBody>
      </p:sp>
      <p:sp>
        <p:nvSpPr>
          <p:cNvPr id="6" name="Right Brace 5"/>
          <p:cNvSpPr/>
          <p:nvPr/>
        </p:nvSpPr>
        <p:spPr>
          <a:xfrm>
            <a:off x="8273143" y="953758"/>
            <a:ext cx="1384663" cy="258500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18514" y="1506583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High paying JOBS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915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49462" y="875602"/>
            <a:ext cx="7562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Distribution of U.S. Employment by Industry, 2014.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01" y="1543186"/>
            <a:ext cx="7269616" cy="51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49461" y="875602"/>
            <a:ext cx="11816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Distribution of Indian / (country of your choice) Employment by Industry, 2022.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4138" y="2299063"/>
            <a:ext cx="1067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Assignment:</a:t>
            </a:r>
          </a:p>
          <a:p>
            <a:r>
              <a:rPr lang="en-IN" sz="2400" dirty="0" smtClean="0"/>
              <a:t>One short paragraph on Service Job market and distribution of Jobs (Employment) in Indian or any country of your choice.</a:t>
            </a:r>
          </a:p>
          <a:p>
            <a:endParaRPr lang="en-IN" sz="2400" dirty="0"/>
          </a:p>
          <a:p>
            <a:r>
              <a:rPr lang="en-IN" sz="2400" i="1" dirty="0" smtClean="0"/>
              <a:t>Do not just write a “Premise”, there should be premise indicator (conclusions or explanation i.e. supporting your premise with reasons / warrant)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56431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57515" y="1485203"/>
            <a:ext cx="7558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All economies are service economies.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7" y="2569028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Service Industry is the highest contributor to global and regional economy </a:t>
            </a:r>
            <a:r>
              <a:rPr lang="en-IN" sz="2800" i="1" dirty="0" smtClean="0">
                <a:solidFill>
                  <a:srgbClr val="FF0000"/>
                </a:solidFill>
              </a:rPr>
              <a:t>because</a:t>
            </a:r>
            <a:r>
              <a:rPr lang="en-IN" sz="2800" i="1" dirty="0" smtClean="0"/>
              <a:t> of growing demand for better consumer experience.  </a:t>
            </a:r>
            <a:endParaRPr lang="en-IN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7" y="3984171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Service Industry is the highest contributor to global and regional economy </a:t>
            </a:r>
            <a:r>
              <a:rPr lang="en-IN" sz="2800" i="1" dirty="0" smtClean="0">
                <a:solidFill>
                  <a:srgbClr val="FF0000"/>
                </a:solidFill>
              </a:rPr>
              <a:t>because</a:t>
            </a:r>
            <a:r>
              <a:rPr lang="en-IN" sz="2800" i="1" dirty="0" smtClean="0"/>
              <a:t> it has seen an increased growth of 3.17% compared to last year.  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5341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0" y="1487771"/>
            <a:ext cx="45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is selling GOODS / PRODUCTS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85165" y="1857103"/>
            <a:ext cx="4258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Free home delivery of purchased goods within an hour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Consumer’s perspective</a:t>
            </a:r>
          </a:p>
          <a:p>
            <a:r>
              <a:rPr lang="en-IN" sz="3200" i="1" dirty="0" smtClean="0"/>
              <a:t>(B2C)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427194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using IT software / Internet for quick transactions 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Continuous support from software team &amp; ISP provider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Retailers perspective</a:t>
            </a:r>
          </a:p>
          <a:p>
            <a:r>
              <a:rPr lang="en-IN" sz="3200" i="1" dirty="0" smtClean="0"/>
              <a:t>(B2B)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76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269" y="97536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Consolas" panose="020B0609020204030204" pitchFamily="49" charset="0"/>
              </a:rPr>
              <a:t>September 2022</a:t>
            </a:r>
            <a:endParaRPr lang="en-IN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268" y="2634734"/>
            <a:ext cx="10441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 smtClean="0">
                <a:solidFill>
                  <a:srgbClr val="FF0000"/>
                </a:solidFill>
                <a:effectLst/>
                <a:latin typeface="Roboto"/>
              </a:rPr>
              <a:t>India Became the World’s Fifth-largest Economy</a:t>
            </a:r>
            <a:endParaRPr lang="en-US" sz="2800" b="0" i="1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268" y="3818709"/>
            <a:ext cx="15199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USA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China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Japan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Germany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Faustina"/>
              </a:rPr>
              <a:t>INDIA</a:t>
            </a:r>
          </a:p>
          <a:p>
            <a:r>
              <a:rPr lang="en-US" sz="2400" b="1" dirty="0" smtClean="0">
                <a:solidFill>
                  <a:srgbClr val="222222"/>
                </a:solidFill>
                <a:latin typeface="Faustina"/>
              </a:rPr>
              <a:t>Britain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694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purchasing shelf’s for product display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Immediate Repair / replacement from Shelf seller in case of malfunctioning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Retailers perspective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8674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1487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051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5147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7055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8495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3612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883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5847"/>
              </p:ext>
            </p:extLst>
          </p:nvPr>
        </p:nvGraphicFramePr>
        <p:xfrm>
          <a:off x="359229" y="2083231"/>
          <a:ext cx="10515600" cy="3444240"/>
        </p:xfrm>
        <a:graphic>
          <a:graphicData uri="http://schemas.openxmlformats.org/drawingml/2006/table">
            <a:tbl>
              <a:tblPr/>
              <a:tblGrid>
                <a:gridCol w="703217">
                  <a:extLst>
                    <a:ext uri="{9D8B030D-6E8A-4147-A177-3AD203B41FA5}">
                      <a16:colId xmlns:a16="http://schemas.microsoft.com/office/drawing/2014/main" val="2809568748"/>
                    </a:ext>
                  </a:extLst>
                </a:gridCol>
                <a:gridCol w="1633583">
                  <a:extLst>
                    <a:ext uri="{9D8B030D-6E8A-4147-A177-3AD203B41FA5}">
                      <a16:colId xmlns:a16="http://schemas.microsoft.com/office/drawing/2014/main" val="11779303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450506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699295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932675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20545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78692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81539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56849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2022 (Billions)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United States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20,893.75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22,997.50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25,346.81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26,695.15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27,745.53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28,790.40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29,855.87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China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14,862.56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17,458.04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19,911.59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21,865.48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23,617.43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25,353.05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27,171.94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7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Japan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5,040.11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4,937.42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4,912.15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5,291.35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5,527.69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5,820.00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6,063.32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0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3,843.34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4,225.92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4,256.54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4,564.78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4,786.67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4,985.45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5,177.01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46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India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2,667.69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3,177.92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3,534.74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3,893.67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4,270.77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4,681.95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5,100.70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7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hlinkClick r:id="rId2"/>
                        </a:rPr>
                        <a:t>United Kingdom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2,758.87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3,187.63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3,376.00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3,686.94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3,914.82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4,131.68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4,345.97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6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hlinkClick r:id="rId3"/>
                        </a:rPr>
                        <a:t>France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2,621.96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2,935.49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2,936.70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3,086.23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3,227.51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3,366.29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3,495.89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5336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229" y="1397234"/>
            <a:ext cx="6383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26426" y="5925974"/>
            <a:ext cx="1183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GDP: 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total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all the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goods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produced in a country in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year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1196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59228" y="1397234"/>
            <a:ext cx="69908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$ 103,860.00 billion as on 2022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400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India’s 2022 GDP is $3535 billion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2022 GDP is $3.535 trillion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GDP is 248 lakh crores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7792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0392"/>
              </p:ext>
            </p:extLst>
          </p:nvPr>
        </p:nvGraphicFramePr>
        <p:xfrm>
          <a:off x="580916" y="2296084"/>
          <a:ext cx="6519389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40">
                  <a:extLst>
                    <a:ext uri="{9D8B030D-6E8A-4147-A177-3AD203B41FA5}">
                      <a16:colId xmlns:a16="http://schemas.microsoft.com/office/drawing/2014/main" val="2879008160"/>
                    </a:ext>
                  </a:extLst>
                </a:gridCol>
                <a:gridCol w="1986376">
                  <a:extLst>
                    <a:ext uri="{9D8B030D-6E8A-4147-A177-3AD203B41FA5}">
                      <a16:colId xmlns:a16="http://schemas.microsoft.com/office/drawing/2014/main" val="3531067108"/>
                    </a:ext>
                  </a:extLst>
                </a:gridCol>
                <a:gridCol w="2291973">
                  <a:extLst>
                    <a:ext uri="{9D8B030D-6E8A-4147-A177-3AD203B41FA5}">
                      <a16:colId xmlns:a16="http://schemas.microsoft.com/office/drawing/2014/main" val="3134303689"/>
                    </a:ext>
                  </a:extLst>
                </a:gridCol>
              </a:tblGrid>
              <a:tr h="4335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Contribution to GDP in %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71463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Agriculture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Industry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Services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8801646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16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24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94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4328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16%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24%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39.68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59.52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148.8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USA’s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2071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26247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2071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 smtClean="0">
                          <a:effectLst/>
                        </a:rPr>
                        <a:t>1%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 smtClean="0">
                          <a:effectLst/>
                        </a:rPr>
                        <a:t>19%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80%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20.71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1657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2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27016" y="1514679"/>
            <a:ext cx="10694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1" dirty="0" smtClean="0">
                <a:solidFill>
                  <a:srgbClr val="000000"/>
                </a:solidFill>
                <a:effectLst/>
                <a:latin typeface="Montserrat"/>
              </a:rPr>
              <a:t>India’s services sector covers a wide variety of activities such as</a:t>
            </a:r>
          </a:p>
          <a:p>
            <a:r>
              <a:rPr lang="en-US" sz="3200" b="0" i="1" dirty="0" smtClean="0">
                <a:solidFill>
                  <a:srgbClr val="FF0000"/>
                </a:solidFill>
                <a:effectLst/>
                <a:latin typeface="Montserrat"/>
              </a:rPr>
              <a:t>trade, hotel and restaurants, transport, storage and communication, financing, insurance, real estate, business services, community, social and personal services, and services associated with Health Care, Technology, Institution (Health Care), Tourism</a:t>
            </a:r>
            <a:r>
              <a:rPr lang="en-US" sz="3200" b="0" i="1" dirty="0" smtClean="0">
                <a:solidFill>
                  <a:srgbClr val="000000"/>
                </a:solidFill>
                <a:effectLst/>
                <a:latin typeface="Montserrat"/>
              </a:rPr>
              <a:t>. ……………………….. ……………………………………………………………………..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5311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2" y="523220"/>
            <a:ext cx="9483634" cy="6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695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Consolas</vt:lpstr>
      <vt:lpstr>Faustina</vt:lpstr>
      <vt:lpstr>Montserrat</vt:lpstr>
      <vt:lpstr>Roboto</vt:lpstr>
      <vt:lpstr>Times New Roman</vt:lpstr>
      <vt:lpstr>Office Theme</vt:lpstr>
      <vt:lpstr>Services Science &amp; Service Operational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Science &amp; Service Operational Management</dc:title>
  <dc:creator>admin</dc:creator>
  <cp:lastModifiedBy>admin</cp:lastModifiedBy>
  <cp:revision>23</cp:revision>
  <dcterms:created xsi:type="dcterms:W3CDTF">2022-12-15T12:37:51Z</dcterms:created>
  <dcterms:modified xsi:type="dcterms:W3CDTF">2022-12-16T05:26:51Z</dcterms:modified>
</cp:coreProperties>
</file>