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97" r:id="rId2"/>
  </p:sldMasterIdLst>
  <p:notesMasterIdLst>
    <p:notesMasterId r:id="rId31"/>
  </p:notesMasterIdLst>
  <p:handoutMasterIdLst>
    <p:handoutMasterId r:id="rId32"/>
  </p:handoutMasterIdLst>
  <p:sldIdLst>
    <p:sldId id="325" r:id="rId3"/>
    <p:sldId id="281" r:id="rId4"/>
    <p:sldId id="305" r:id="rId5"/>
    <p:sldId id="328" r:id="rId6"/>
    <p:sldId id="306" r:id="rId7"/>
    <p:sldId id="329" r:id="rId8"/>
    <p:sldId id="286" r:id="rId9"/>
    <p:sldId id="330" r:id="rId10"/>
    <p:sldId id="331" r:id="rId11"/>
    <p:sldId id="360" r:id="rId12"/>
    <p:sldId id="361" r:id="rId13"/>
    <p:sldId id="332" r:id="rId14"/>
    <p:sldId id="333" r:id="rId15"/>
    <p:sldId id="334" r:id="rId16"/>
    <p:sldId id="335" r:id="rId17"/>
    <p:sldId id="336" r:id="rId18"/>
    <p:sldId id="337" r:id="rId19"/>
    <p:sldId id="343" r:id="rId20"/>
    <p:sldId id="345" r:id="rId21"/>
    <p:sldId id="344" r:id="rId22"/>
    <p:sldId id="314" r:id="rId23"/>
    <p:sldId id="339" r:id="rId24"/>
    <p:sldId id="365" r:id="rId25"/>
    <p:sldId id="366" r:id="rId26"/>
    <p:sldId id="367" r:id="rId27"/>
    <p:sldId id="368" r:id="rId28"/>
    <p:sldId id="369" r:id="rId29"/>
    <p:sldId id="327" r:id="rId3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196" autoAdjust="0"/>
  </p:normalViewPr>
  <p:slideViewPr>
    <p:cSldViewPr>
      <p:cViewPr varScale="1">
        <p:scale>
          <a:sx n="64" d="100"/>
          <a:sy n="64" d="100"/>
        </p:scale>
        <p:origin x="156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217DA43-F7AE-7641-96F9-03D7730E69D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61357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1B765E1-EB55-3F42-96E6-9BC39CDD5E7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15757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theory is pervasive in cryptographic algorithms. This chapter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sufficient breadth and depth of coverage of relevant number theory topics for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wide range of applications in cryptography. The reader familiar with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topics can safely skip this chapter.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first three sections introduce basic concepts from number theory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needed for understanding finite fields; these include divisibility, the Euclidian algorithm,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modular arithmetic. The reader may study these sections now or wait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ready to tackle Chapter 5 on finite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Sections 2.4 through 2.8 discuss aspects of number theory related to prime numbers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discrete logarithms. These topics are fundamental to the design of asymmetric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(public-key) cryptographic algorithms. The reader may study these sections now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wait until ready to read Part Three.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concepts and techniques of number theory are quite abstract, and it is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difficult to grasp them intuitively without examples. Accordingly, this chapter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number of examples, each of which is highlighted in a shaded box.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30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now describe an algorithm credited to Euclid for easily finding the greatest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common divisor of two integers (Figure 2.2). This algorithm has broad significance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cryptography.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333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can find the greatest common divisor of two integers by repetitive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division algorithm. This scheme is known as the Euclidean algorithm.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2.3 illustrates a simple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0908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 this example, we begin by dividing 1160718174 by 316258250, which gives 3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remainder of 211943424. Next we take 316258250 and divide it by 211943424.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process continues until we get a remainder of 0, yielding a result of 1078.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E76CD-330F-DD41-BA79-88804F486D86}" type="slidenum">
              <a:rPr lang="en-AU" smtClean="0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4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a  is an integer and n  is a positive integer, we define a  mod n  to be the remainder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when a  is divided by n . The integer n  is called the modulus . Thus, for any integer a: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 qn +  r   0 ≤ r &lt;  n;  q = [ a/ n]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[a/ n] *  n + ( a mod  n)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118FC-DFA6-EC48-AF68-EC43E4DB831B}" type="slidenum">
              <a:rPr lang="en-AU" smtClean="0">
                <a:latin typeface="Arial" pitchFamily="-84" charset="0"/>
              </a:rPr>
              <a:pPr/>
              <a:t>13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40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Two integers a  and b  are said to be congruent modulo n , if (a  mod n ) =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(b  mod n ). This is written as a K b  (mod n ).</a:t>
            </a:r>
            <a:r>
              <a:rPr lang="en-US" baseline="3000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</a:p>
          <a:p>
            <a:endParaRPr lang="en-US" baseline="3000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Note that if a = 0 (mod n ), then n | a .</a:t>
            </a:r>
            <a:endParaRPr lang="en-US" baseline="3000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F70A2-E83B-B941-A8BF-73D587A67417}" type="slidenum">
              <a:rPr lang="en-AU" smtClean="0">
                <a:latin typeface="Arial" pitchFamily="-84" charset="0"/>
              </a:rPr>
              <a:pPr/>
              <a:t>14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899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Congruences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have the following properties: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(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– b)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2.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b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implies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a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3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c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c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demonstrate the first point,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- b)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(a - b) =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some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</a:p>
          <a:p>
            <a:pPr lvl="1"/>
            <a:r>
              <a:rPr lang="en-US" dirty="0">
                <a:latin typeface="Arial" pitchFamily="-84" charset="0"/>
              </a:rPr>
              <a:t>So we can write </a:t>
            </a:r>
            <a:r>
              <a:rPr lang="en-US" i="1" dirty="0">
                <a:latin typeface="Arial" pitchFamily="-84" charset="0"/>
              </a:rPr>
              <a:t>a = b + </a:t>
            </a:r>
            <a:r>
              <a:rPr lang="en-US" i="1" dirty="0" err="1">
                <a:latin typeface="Arial" pitchFamily="-84" charset="0"/>
              </a:rPr>
              <a:t>kn</a:t>
            </a:r>
            <a:r>
              <a:rPr lang="en-US" dirty="0">
                <a:latin typeface="Arial" pitchFamily="-84" charset="0"/>
              </a:rPr>
              <a:t> </a:t>
            </a:r>
          </a:p>
          <a:p>
            <a:pPr lvl="1"/>
            <a:r>
              <a:rPr lang="en-US" dirty="0">
                <a:latin typeface="Arial" pitchFamily="-84" charset="0"/>
              </a:rPr>
              <a:t>Therefore, (</a:t>
            </a:r>
            <a:r>
              <a:rPr lang="en-US" i="1" dirty="0">
                <a:latin typeface="Arial" pitchFamily="-84" charset="0"/>
              </a:rPr>
              <a:t>a </a:t>
            </a:r>
            <a:r>
              <a:rPr lang="en-US" dirty="0">
                <a:latin typeface="Arial" pitchFamily="-84" charset="0"/>
              </a:rPr>
              <a:t>mod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(remainder when </a:t>
            </a:r>
            <a:r>
              <a:rPr lang="en-US" i="1" dirty="0">
                <a:latin typeface="Arial" pitchFamily="-84" charset="0"/>
              </a:rPr>
              <a:t>b + </a:t>
            </a:r>
            <a:r>
              <a:rPr lang="en-US" i="1" dirty="0" err="1">
                <a:latin typeface="Arial" pitchFamily="-84" charset="0"/>
              </a:rPr>
              <a:t>kn</a:t>
            </a:r>
            <a:r>
              <a:rPr lang="en-US" i="1" dirty="0">
                <a:latin typeface="Arial" pitchFamily="-84" charset="0"/>
              </a:rPr>
              <a:t> </a:t>
            </a:r>
            <a:r>
              <a:rPr lang="en-US" dirty="0">
                <a:latin typeface="Arial" pitchFamily="-84" charset="0"/>
              </a:rPr>
              <a:t>is divided by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(remainder when </a:t>
            </a:r>
            <a:r>
              <a:rPr lang="en-US" i="1" dirty="0">
                <a:latin typeface="Arial" pitchFamily="-84" charset="0"/>
              </a:rPr>
              <a:t>b</a:t>
            </a:r>
            <a:r>
              <a:rPr lang="en-US" dirty="0">
                <a:latin typeface="Arial" pitchFamily="-84" charset="0"/>
              </a:rPr>
              <a:t> is divided by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</a:t>
            </a:r>
            <a:r>
              <a:rPr lang="en-US" i="1" dirty="0">
                <a:latin typeface="Arial" pitchFamily="-84" charset="0"/>
              </a:rPr>
              <a:t>b</a:t>
            </a:r>
            <a:r>
              <a:rPr lang="en-US" dirty="0">
                <a:latin typeface="Arial" pitchFamily="-84" charset="0"/>
              </a:rPr>
              <a:t> mod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94C3A-2C59-124A-9480-A1DD054BCF2A}" type="slidenum">
              <a:rPr lang="en-AU" smtClean="0">
                <a:latin typeface="Arial" pitchFamily="-84" charset="0"/>
              </a:rPr>
              <a:pPr/>
              <a:t>15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11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3200" dirty="0"/>
              <a:t>Modular arithmetic exhibits the following properties: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1.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+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= (a +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2.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-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 = (a -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3.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*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 = (a *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defRPr/>
            </a:pPr>
            <a:r>
              <a:rPr lang="en-US" sz="3200" dirty="0"/>
              <a:t>We demonstrate the first property: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/>
              <a:t>Define (</a:t>
            </a:r>
            <a:r>
              <a:rPr lang="en-US" sz="3000" i="1" dirty="0"/>
              <a:t>a</a:t>
            </a:r>
            <a:r>
              <a:rPr lang="en-US" sz="3000" dirty="0"/>
              <a:t> mod </a:t>
            </a:r>
            <a:r>
              <a:rPr lang="en-US" sz="3000" i="1" dirty="0"/>
              <a:t>n)</a:t>
            </a:r>
            <a:r>
              <a:rPr lang="en-US" sz="3000" dirty="0"/>
              <a:t> = </a:t>
            </a:r>
            <a:r>
              <a:rPr lang="en-US" sz="3000" i="1" dirty="0"/>
              <a:t>r</a:t>
            </a:r>
            <a:r>
              <a:rPr lang="en-US" sz="3000" i="1" baseline="-25000" dirty="0"/>
              <a:t>a</a:t>
            </a:r>
            <a:r>
              <a:rPr lang="en-US" sz="3000" i="1" dirty="0"/>
              <a:t> </a:t>
            </a:r>
            <a:r>
              <a:rPr lang="en-US" sz="3000" dirty="0"/>
              <a:t>and (</a:t>
            </a:r>
            <a:r>
              <a:rPr lang="en-US" sz="3000" i="1" dirty="0"/>
              <a:t>b</a:t>
            </a:r>
            <a:r>
              <a:rPr lang="en-US" sz="3000" dirty="0"/>
              <a:t> mod </a:t>
            </a:r>
            <a:r>
              <a:rPr lang="en-US" sz="3000" i="1" dirty="0"/>
              <a:t>n</a:t>
            </a:r>
            <a:r>
              <a:rPr lang="en-US" sz="3000" dirty="0"/>
              <a:t>) = </a:t>
            </a:r>
            <a:r>
              <a:rPr lang="en-US" sz="3000" i="1" dirty="0"/>
              <a:t>r</a:t>
            </a:r>
            <a:r>
              <a:rPr lang="en-US" sz="3000" i="1" baseline="-25000" dirty="0"/>
              <a:t>b</a:t>
            </a:r>
            <a:r>
              <a:rPr lang="en-US" sz="3000" dirty="0"/>
              <a:t>. Then we can write </a:t>
            </a:r>
            <a:r>
              <a:rPr lang="en-US" sz="3000" i="1" dirty="0"/>
              <a:t>a = r</a:t>
            </a:r>
            <a:r>
              <a:rPr lang="en-US" sz="3000" i="1" baseline="-25000" dirty="0"/>
              <a:t>a</a:t>
            </a:r>
            <a:r>
              <a:rPr lang="en-US" sz="3000" i="1" dirty="0"/>
              <a:t> </a:t>
            </a:r>
            <a:r>
              <a:rPr lang="en-US" sz="3000" dirty="0"/>
              <a:t>+ </a:t>
            </a:r>
            <a:r>
              <a:rPr lang="en-US" sz="3000" i="1" dirty="0"/>
              <a:t>jn</a:t>
            </a:r>
            <a:r>
              <a:rPr lang="en-US" sz="3000" dirty="0"/>
              <a:t> for some integer</a:t>
            </a:r>
            <a:r>
              <a:rPr lang="en-US" sz="3000" i="1" dirty="0"/>
              <a:t> j </a:t>
            </a:r>
            <a:r>
              <a:rPr lang="en-US" sz="3000" dirty="0"/>
              <a:t>and </a:t>
            </a:r>
            <a:r>
              <a:rPr lang="en-US" sz="3000" i="1" dirty="0"/>
              <a:t>b = r</a:t>
            </a:r>
            <a:r>
              <a:rPr lang="en-US" sz="3000" i="1" baseline="-25000" dirty="0"/>
              <a:t>b</a:t>
            </a:r>
            <a:r>
              <a:rPr lang="en-US" sz="3000" i="1" dirty="0"/>
              <a:t> + kn </a:t>
            </a:r>
            <a:r>
              <a:rPr lang="en-US" sz="3000" dirty="0"/>
              <a:t>for some integer </a:t>
            </a:r>
            <a:r>
              <a:rPr lang="en-US" sz="3000" i="1" dirty="0"/>
              <a:t>k</a:t>
            </a:r>
            <a:r>
              <a:rPr lang="en-US" sz="3000" dirty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/>
              <a:t>Then: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(a + b) mod n = (ra + jn + rb + kn)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(ra + rb + (k + j)n)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(ra + rb)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[(a mod n) + (b mod n)] mod 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B2419-3275-C04F-8FDC-CEB8F0A9BFC5}" type="slidenum">
              <a:rPr lang="en-AU" smtClean="0">
                <a:latin typeface="Arial" pitchFamily="-84" charset="0"/>
              </a:rPr>
              <a:pPr/>
              <a:t>16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08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remaining properties are proven as easily. Here are examples of the three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properties.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65EDC-6161-8D44-86F9-56C4889C6689}" type="slidenum">
              <a:rPr lang="en-AU" smtClean="0">
                <a:latin typeface="Arial" pitchFamily="-84" charset="0"/>
              </a:rPr>
              <a:pPr/>
              <a:t>17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79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2.2a and Table 2.2b provide an illustration of modular addition and multiplication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modulo 8. Looking at addition, the results are straightforward, and there is a regular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pattern to the matrix. Both matrices are symmetric about the main diagonal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conformance to the commutative property of addition and multiplication. 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12EAA-F774-4A4F-8A80-46A3893DE848}" type="slidenum">
              <a:rPr lang="en-AU" smtClean="0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15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Similarly, the entries in the multiplication table are straightforward. In ordinary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arithmetic, there is a multiplicative inverse, or reciprocal, to each integer. In modular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 mod 8, the multiplicative inverse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 that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mod 8 =  1 mod 8. Now, to find the multiplicative inverse of an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from the multiplication table, scan across the matrix in the row for that integer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 the value 1; the integer at the top of that column is the multiplicative inverse;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(3 *  3) mod 8 =  1. Note that not all integers mod 8 have a multiplicative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inverse; more about that later.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755E3-5E80-4046-B358-B8EC7915C077}" type="slidenum">
              <a:rPr lang="en-AU" smtClean="0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15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02A24-FA59-FB47-B5ED-F3B289B39302}" type="slidenum">
              <a:rPr lang="en-AU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Arial" pitchFamily="-84" charset="0"/>
                <a:cs typeface="Arial" pitchFamily="-84" charset="0"/>
              </a:rPr>
              <a:t>We say that a nonzero b divides a if a=mb for some m, where a, b, and m are integers. That is, b divides a if there is no remainder on division.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notation b | a is commonly used to mean b  divides a . Also, if b | a , we say that b is a divisor of a .</a:t>
            </a:r>
            <a:endParaRPr lang="en-US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8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in ordinary addition, there is an additive inverse, or negative, to each integer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modular arithmetic. In this case, the negative of an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mod 8 =  0. To find the additive inverse of an integer in the left-hand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column, scan across the corresponding row of the matrix to find the value 0;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integer at the top of that column is the additive inverse; thus, (2 +  6) mod 8 =  0.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5FE4E-337E-8542-8758-D390F14993B4}" type="slidenum">
              <a:rPr lang="en-AU" smtClean="0">
                <a:latin typeface="Arial" pitchFamily="-84" charset="0"/>
              </a:rPr>
              <a:pPr/>
              <a:t>20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731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If we perform modular arithmetic within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properties shown in Table 2.3 hold for integers 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We show in the next section that this implies that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commutative ring with a multiplicative identity element. 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general, an integer has a multiplicative inverse 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that integer is relatively prime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Table 2.2c in the text shows that the integers 1, 3, 5, and 7 have a multiplicative inverse in Z 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but 2, 4, and 6 do not. 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66F9F-413C-7D4C-A627-B4D99621AA15}" type="slidenum">
              <a:rPr lang="en-AU" smtClean="0">
                <a:latin typeface="Arial" pitchFamily="-84" charset="0"/>
              </a:rPr>
              <a:pPr/>
              <a:t>21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7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of the Extended Euclidean Algorithm.  (See pages 97 – 99 in textbook for details.)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20B7-2036-6648-AF1F-6DFB8489BAC3}" type="slidenum">
              <a:rPr lang="en-AU" smtClean="0">
                <a:latin typeface="Arial" pitchFamily="-84" charset="0"/>
              </a:rPr>
              <a:pPr/>
              <a:t>22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882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23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integer p &gt; 1 is a prime number if and only if its only divisors are ±1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± p . Prime numbers  play a critical role in number theory and in the techniques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chapter.</a:t>
            </a:r>
          </a:p>
          <a:p>
            <a:endParaRPr lang="en-US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Any integer a &gt; 1 can be factored in a unique way as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	a = 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. . .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where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. . . 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are prime numbers and where each a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positive integer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is known as the fundamental theorem of arithmetic; a proof can be found in any text</a:t>
            </a:r>
            <a:r>
              <a:rPr lang="en-US" sz="3600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 number theory.</a:t>
            </a:r>
            <a:endParaRPr lang="en-AU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57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2.5 shows the primes less than 2000. Note the way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primes are distributed. In particular, note the number of primes in each range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100 numbers.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2214A-C138-A847-BDBA-33769045B979}" type="slidenum">
              <a:rPr lang="en-AU" smtClean="0">
                <a:latin typeface="Arial" pitchFamily="-84" charset="0"/>
              </a:rPr>
              <a:pPr/>
              <a:t>24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2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25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Two theorems that play important roles in public-key cryptography are Fermat’s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theorem and Euler’s theorem.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Fermat’s theorem states the following: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divisible by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1 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alternative form of Fermat’s theorem is also useful: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0027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BE424-E5B0-6142-BFBD-BBEB599409A8}" type="slidenum">
              <a:rPr lang="en-AU">
                <a:latin typeface="Arial" pitchFamily="-84" charset="0"/>
              </a:rPr>
              <a:pPr/>
              <a:t>26</a:t>
            </a:fld>
            <a:endParaRPr lang="en-AU">
              <a:latin typeface="Arial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Before presenting Euler’s theorem, we need to introduce an important quantity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number theory, referred to as Euler’s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totient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function, written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), and defined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number of positive integers less than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relatively prime to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By convention,</a:t>
            </a:r>
          </a:p>
          <a:p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=  1.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Table 2.6 lists the first 30 values of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). The value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is without meaning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but is defined to have the value 1.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It should be clear that, for a prime number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</a:t>
            </a:r>
          </a:p>
          <a:p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3635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52BB-3289-B54C-B77C-5536B430B290}" type="slidenum">
              <a:rPr lang="en-AU">
                <a:latin typeface="Arial" pitchFamily="-84" charset="0"/>
              </a:rPr>
              <a:pPr/>
              <a:t>27</a:t>
            </a:fld>
            <a:endParaRPr lang="en-AU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Euler’s theorem states that for every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are relatively prime: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1(mod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is the case for Fermat’s theorem, an alternative form of the theorem is also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(n)+1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256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28</a:t>
            </a:fld>
            <a:endParaRPr lang="en-AU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2 summary.</a:t>
            </a:r>
          </a:p>
        </p:txBody>
      </p:sp>
    </p:spTree>
    <p:extLst>
      <p:ext uri="{BB962C8B-B14F-4D97-AF65-F5344CB8AC3E}">
        <p14:creationId xmlns:p14="http://schemas.microsoft.com/office/powerpoint/2010/main" val="257235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Subsequently, we will need some simple properties of divisibility for integers, which are as follows: </a:t>
            </a:r>
          </a:p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</a:t>
            </a:r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a|1, then a = ±1.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a|b and b|a, then a = ±b.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Any b ≠ 0 divides 0. 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a | b and b | c, then a | c </a:t>
            </a:r>
          </a:p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</a:t>
            </a:r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b|g and b|h, then b|(mg + nh) for arbitrary integers m and n.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48B4-5558-1C4E-9943-D091830B32AF}" type="slidenum">
              <a:rPr lang="en-AU" smtClean="0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12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see this last point, note that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mg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mbg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nbh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 (mg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therefore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divides mg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6235F-3FA9-AE45-89D1-A58CF8B779DB}" type="slidenum">
              <a:rPr lang="en-AU" smtClean="0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04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Given any positive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any nonnegative integer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if we divide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by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get an integer quotient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an integer remainder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obey the following relationship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</a:t>
            </a:r>
          </a:p>
          <a:p>
            <a:pPr eaLnBrk="1" hangingPunct="1"/>
            <a:endParaRPr lang="en-US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0 ≤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[a/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]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which is referred to as the division algorithm. </a:t>
            </a:r>
          </a:p>
          <a:p>
            <a:pPr eaLnBrk="1" hangingPunct="1"/>
            <a:endParaRPr lang="en-US" b="1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DC2E6-EEFD-874E-B170-9A85AC6E093F}" type="slidenum">
              <a:rPr lang="en-AU" smtClean="0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51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2.1a demonstrates that, given a and positive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it is always possible to find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satisfy the preceding relationship. Represent the integers on the number line; a will fall somewhere on that line (positive a is shown, a similar demonstration can be made for negative a). Starting at 0, proceed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2n, up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such that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≤ a and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+ 1)n &gt; a. The distance from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a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we have found the unique values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The remainder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often referred to as a residue .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example: </a:t>
            </a:r>
          </a:p>
          <a:p>
            <a:pPr eaLnBrk="1" hangingPunct="1"/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a = 11;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7; 	11 = 1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+ 4; 	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4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 </a:t>
            </a:r>
          </a:p>
          <a:p>
            <a:pPr eaLnBrk="1" hangingPunct="1"/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a = –11;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7; 	–11 = (–2)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+ 3; 	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3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–2 </a:t>
            </a: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4.1b provides another example.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72CBD-66AF-E241-A037-ABBDAFF689DC}" type="slidenum">
              <a:rPr lang="en-AU" smtClean="0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14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F37AB-E29E-B94D-B797-40264BDA9EBB}" type="slidenum">
              <a:rPr lang="en-AU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of the basic techniques of number theory is the Euclidean algorithm, which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a simple procedure for determining the greatest common divisor of two positive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integers. First, we need a simple definition: Two integers are relatively prime  if their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common positive integer factor is 1.</a:t>
            </a:r>
            <a:endParaRPr lang="en-US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98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 Recall that nonzero b  is defined to be a divisor of a  if a = mb  for some m , where a , b , and</a:t>
            </a:r>
          </a:p>
          <a:p>
            <a:pPr>
              <a:defRPr/>
            </a:pPr>
            <a:r>
              <a:rPr lang="en-US" dirty="0"/>
              <a:t>m  are integers. We will use the notation gcd(a , b ) to mean the greatest common divisor</a:t>
            </a:r>
          </a:p>
          <a:p>
            <a:pPr>
              <a:defRPr/>
            </a:pPr>
            <a:r>
              <a:rPr lang="en-US" dirty="0"/>
              <a:t> of a  and b . The greatest common divisor of a  and b  is the largest integer that divides</a:t>
            </a:r>
          </a:p>
          <a:p>
            <a:pPr>
              <a:defRPr/>
            </a:pPr>
            <a:r>
              <a:rPr lang="en-US" dirty="0"/>
              <a:t>both a  and b . We also define gcd(0, 0) =  0.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More formally, the positive integer c  is said to be the greatest common divisor</a:t>
            </a:r>
          </a:p>
          <a:p>
            <a:pPr>
              <a:defRPr/>
            </a:pPr>
            <a:r>
              <a:rPr lang="en-US" dirty="0"/>
              <a:t>of a  and b  if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1. c  is a divisor of a  and of b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2.  Any divisor of a  and b  is a divisor of c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 equivalent definition is the following: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gcd(a , b ) =  max[k , such that k | a  and k | b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896B-A8FC-4A47-B28C-34D1D9795B34}" type="slidenum">
              <a:rPr lang="en-AU" smtClean="0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38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Because we require that the greatest common divisor be positive, gcd(a , b ) =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gcd(a , -b ) =  gcd(-a , b ) =  gcd(-a ,-b ). In general, gcd(a , b ) =  gcd( | a | , | b |  ).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Also, because all nonzero integers divide 0, we have gcd(a , 0) =  a  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stated that two integers a  and b  are relatively prime if their only common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 factor is 1. This is equivalent to saying that a  and b  are relatively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prime if gcd(a , b ) =  1.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B5EFD-BDF2-DC42-8674-BFFF97780EEF}" type="slidenum">
              <a:rPr lang="en-AU" smtClean="0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750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9017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17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EF581-0E8B-1644-973A-58ABAC7E0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71F1-141D-9947-B89B-C71570E7C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3187-063D-B44F-AB3F-7977ABF9E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B294C-D295-9A41-A644-AA4385FA0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9FC7-6686-5347-9CB0-1546F2BC5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5C8B5-2ACE-8D46-AC11-C6D02B88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E763C-3782-2941-8360-E3F03AEA7D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40AA3-233B-FB4A-9F8F-C96C5A6CF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D372B-D420-C54D-8767-D73AC5A10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642DF-26EE-714A-A24A-028B6D176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7D039-DE9B-EB48-B3A9-EAE8E5289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89091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89094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5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6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7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8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9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0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1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9102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3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4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5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6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7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8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9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0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1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2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3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4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5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6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7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8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9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0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1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2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3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4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5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6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7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8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9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0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1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2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3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4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5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6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7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8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9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0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1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89143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4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5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6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7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8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891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89154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155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156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9157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6D4DF42E-3762-4049-AE2C-F3CF68EA2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9158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907704" y="1844824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2</a:t>
            </a: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77504" y="3354536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Introduction to Number Theory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18182"/>
              <a:stretch>
                <a:fillRect/>
              </a:stretch>
            </p:blipFill>
          </mc:Choice>
          <mc:Fallback>
            <p:blipFill>
              <a:blip r:embed="rId4"/>
              <a:srcRect t="20000" b="18182"/>
              <a:stretch>
                <a:fillRect/>
              </a:stretch>
            </p:blipFill>
          </mc:Fallback>
        </mc:AlternateContent>
        <p:spPr>
          <a:xfrm>
            <a:off x="322150" y="-199505"/>
            <a:ext cx="8631351" cy="69051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4545" b="31818"/>
              <a:stretch>
                <a:fillRect/>
              </a:stretch>
            </p:blipFill>
          </mc:Choice>
          <mc:Fallback>
            <p:blipFill>
              <a:blip r:embed="rId4"/>
              <a:srcRect t="14545" b="31818"/>
              <a:stretch>
                <a:fillRect/>
              </a:stretch>
            </p:blipFill>
          </mc:Fallback>
        </mc:AlternateContent>
        <p:spPr>
          <a:xfrm>
            <a:off x="-468560" y="-166242"/>
            <a:ext cx="10081120" cy="69974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 dirty="0"/>
              <a:t>Table 2.1</a:t>
            </a:r>
            <a:br>
              <a:rPr lang="en-US" sz="4800" dirty="0"/>
            </a:br>
            <a:r>
              <a:rPr lang="en-US" sz="4800" dirty="0"/>
              <a:t>Euclidean Algorithm Example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4572000" y="6093296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34 in the textbook)</a:t>
            </a:r>
          </a:p>
        </p:txBody>
      </p:sp>
      <p:pic>
        <p:nvPicPr>
          <p:cNvPr id="5222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504" y="1556792"/>
            <a:ext cx="8758385" cy="477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modulus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is an integer and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is a positive integer, we define </a:t>
            </a:r>
            <a:r>
              <a:rPr lang="en-US" i="1" dirty="0"/>
              <a:t>a </a:t>
            </a:r>
            <a:r>
              <a:rPr lang="en-US" dirty="0"/>
              <a:t>mod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to be the remainder when </a:t>
            </a:r>
            <a:r>
              <a:rPr lang="en-US" i="1" dirty="0"/>
              <a:t>a </a:t>
            </a:r>
            <a:r>
              <a:rPr lang="en-US" dirty="0"/>
              <a:t>is divided by </a:t>
            </a:r>
            <a:r>
              <a:rPr lang="en-US" i="1" dirty="0" err="1"/>
              <a:t>n</a:t>
            </a:r>
            <a:r>
              <a:rPr lang="en-US" i="1" dirty="0"/>
              <a:t>; </a:t>
            </a:r>
            <a:r>
              <a:rPr lang="en-US" dirty="0"/>
              <a:t>the integer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is called the </a:t>
            </a:r>
            <a:r>
              <a:rPr lang="en-US" b="1" dirty="0"/>
              <a:t>modulus</a:t>
            </a:r>
          </a:p>
          <a:p>
            <a:pPr lvl="1"/>
            <a:r>
              <a:rPr lang="en-US" dirty="0"/>
              <a:t>Thus, for any integer </a:t>
            </a:r>
            <a:r>
              <a:rPr lang="en-US" i="1" dirty="0"/>
              <a:t>a:</a:t>
            </a:r>
          </a:p>
          <a:p>
            <a:pPr lvl="1">
              <a:buFont typeface="Candara" pitchFamily="-84" charset="0"/>
              <a:buNone/>
            </a:pPr>
            <a:r>
              <a:rPr lang="en-US" i="1" dirty="0"/>
              <a:t>		</a:t>
            </a:r>
            <a:r>
              <a:rPr lang="en-US" dirty="0"/>
              <a:t> </a:t>
            </a:r>
            <a:r>
              <a:rPr lang="en-US" i="1" dirty="0"/>
              <a:t>a =  </a:t>
            </a:r>
            <a:r>
              <a:rPr lang="en-US" i="1" dirty="0" err="1"/>
              <a:t>qn</a:t>
            </a:r>
            <a:r>
              <a:rPr lang="en-US" i="1" dirty="0"/>
              <a:t> + 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dirty="0"/>
              <a:t>	0 </a:t>
            </a:r>
            <a:r>
              <a:rPr lang="en-US" i="1" dirty="0"/>
              <a:t>≤ </a:t>
            </a:r>
            <a:r>
              <a:rPr lang="en-US" i="1" dirty="0" err="1"/>
              <a:t>r</a:t>
            </a:r>
            <a:r>
              <a:rPr lang="en-US" i="1" dirty="0"/>
              <a:t> &lt; </a:t>
            </a:r>
            <a:r>
              <a:rPr lang="en-US" i="1" dirty="0" err="1"/>
              <a:t>n</a:t>
            </a:r>
            <a:r>
              <a:rPr lang="en-US" i="1" dirty="0"/>
              <a:t>;  </a:t>
            </a:r>
            <a:r>
              <a:rPr lang="en-US" i="1" dirty="0" err="1"/>
              <a:t>q</a:t>
            </a:r>
            <a:r>
              <a:rPr lang="en-US" i="1" dirty="0"/>
              <a:t> = [a/ </a:t>
            </a:r>
            <a:r>
              <a:rPr lang="en-US" i="1" dirty="0" err="1"/>
              <a:t>n</a:t>
            </a:r>
            <a:r>
              <a:rPr lang="en-US" i="1" dirty="0"/>
              <a:t>]</a:t>
            </a:r>
          </a:p>
          <a:p>
            <a:pPr lvl="1">
              <a:buFont typeface="Candara" pitchFamily="-84" charset="0"/>
              <a:buNone/>
            </a:pPr>
            <a:r>
              <a:rPr lang="en-US" dirty="0"/>
              <a:t>	</a:t>
            </a:r>
            <a:r>
              <a:rPr lang="en-US" i="1" dirty="0"/>
              <a:t>    a = [a/ </a:t>
            </a:r>
            <a:r>
              <a:rPr lang="en-US" i="1" dirty="0" err="1"/>
              <a:t>n</a:t>
            </a:r>
            <a:r>
              <a:rPr lang="en-US" i="1" dirty="0"/>
              <a:t>] *  </a:t>
            </a:r>
            <a:r>
              <a:rPr lang="en-US" i="1" dirty="0" err="1"/>
              <a:t>n</a:t>
            </a:r>
            <a:r>
              <a:rPr lang="en-US" i="1" dirty="0"/>
              <a:t> + ( a </a:t>
            </a:r>
            <a:r>
              <a:rPr lang="en-US" dirty="0"/>
              <a:t>mod </a:t>
            </a:r>
            <a:r>
              <a:rPr lang="en-US" i="1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334000"/>
            <a:ext cx="41148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Arial" pitchFamily="-1" charset="0"/>
              </a:rPr>
              <a:t>11 mod 7 =  4; - 11 mod 7 =  3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idx="1"/>
          </p:nvPr>
        </p:nvSpPr>
        <p:spPr>
          <a:xfrm>
            <a:off x="914400" y="2057400"/>
            <a:ext cx="7570788" cy="2962275"/>
          </a:xfrm>
        </p:spPr>
        <p:txBody>
          <a:bodyPr/>
          <a:lstStyle/>
          <a:p>
            <a:r>
              <a:rPr lang="en-US"/>
              <a:t>Congruent modulo </a:t>
            </a:r>
            <a:r>
              <a:rPr lang="en-US" i="1"/>
              <a:t>n</a:t>
            </a:r>
            <a:endParaRPr lang="en-US"/>
          </a:p>
          <a:p>
            <a:pPr lvl="1"/>
            <a:r>
              <a:rPr lang="en-US"/>
              <a:t>Two integers </a:t>
            </a:r>
            <a:r>
              <a:rPr lang="en-US" i="1"/>
              <a:t>a </a:t>
            </a:r>
            <a:r>
              <a:rPr lang="en-US"/>
              <a:t>and </a:t>
            </a:r>
            <a:r>
              <a:rPr lang="en-US" i="1"/>
              <a:t>b </a:t>
            </a:r>
            <a:r>
              <a:rPr lang="en-US"/>
              <a:t>are said to be </a:t>
            </a:r>
            <a:r>
              <a:rPr lang="en-US" b="1"/>
              <a:t>congruent modulo </a:t>
            </a:r>
            <a:r>
              <a:rPr lang="en-US" b="1" i="1"/>
              <a:t>n </a:t>
            </a:r>
            <a:r>
              <a:rPr lang="en-US"/>
              <a:t>if (</a:t>
            </a:r>
            <a:r>
              <a:rPr lang="en-US" i="1"/>
              <a:t>a </a:t>
            </a:r>
            <a:r>
              <a:rPr lang="en-US"/>
              <a:t>mod </a:t>
            </a:r>
            <a:r>
              <a:rPr lang="en-US" i="1"/>
              <a:t>n</a:t>
            </a:r>
            <a:r>
              <a:rPr lang="en-US"/>
              <a:t>) = (</a:t>
            </a:r>
            <a:r>
              <a:rPr lang="en-US" i="1"/>
              <a:t>b </a:t>
            </a:r>
            <a:r>
              <a:rPr lang="en-US"/>
              <a:t>mod </a:t>
            </a:r>
            <a:r>
              <a:rPr lang="en-US" i="1"/>
              <a:t>n</a:t>
            </a:r>
            <a:r>
              <a:rPr lang="en-US"/>
              <a:t>)</a:t>
            </a:r>
          </a:p>
          <a:p>
            <a:pPr lvl="1"/>
            <a:r>
              <a:rPr lang="en-US"/>
              <a:t>This is written as </a:t>
            </a:r>
            <a:r>
              <a:rPr lang="en-US" i="1"/>
              <a:t>a = b(</a:t>
            </a:r>
            <a:r>
              <a:rPr lang="en-US"/>
              <a:t>mod </a:t>
            </a:r>
            <a:r>
              <a:rPr lang="en-US" i="1"/>
              <a:t>n)</a:t>
            </a:r>
            <a:r>
              <a:rPr lang="en-US" i="1" baseline="30000"/>
              <a:t>2</a:t>
            </a:r>
          </a:p>
          <a:p>
            <a:pPr lvl="1"/>
            <a:r>
              <a:rPr lang="en-US"/>
              <a:t>Note that if </a:t>
            </a:r>
            <a:r>
              <a:rPr lang="en-US" i="1"/>
              <a:t>a = 0</a:t>
            </a:r>
            <a:r>
              <a:rPr lang="en-US"/>
              <a:t>(mod </a:t>
            </a:r>
            <a:r>
              <a:rPr lang="en-US" i="1"/>
              <a:t>n</a:t>
            </a:r>
            <a:r>
              <a:rPr lang="en-US"/>
              <a:t>), then </a:t>
            </a:r>
            <a:r>
              <a:rPr lang="en-US" i="1"/>
              <a:t>n | a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4800600"/>
            <a:ext cx="398145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Arial" pitchFamily="-1" charset="0"/>
              </a:rPr>
              <a:t>73 = 4 (mod 23);   21 = - 9 (mod 10)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/>
              <a:t>Properties of Congruences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2894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Congruences have the following properties: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1</a:t>
            </a:r>
            <a:r>
              <a:rPr lang="en-US" i="1" dirty="0">
                <a:ea typeface="+mn-ea"/>
                <a:cs typeface="+mn-cs"/>
              </a:rPr>
              <a:t>. a = b (</a:t>
            </a:r>
            <a:r>
              <a:rPr lang="en-US" dirty="0">
                <a:ea typeface="+mn-ea"/>
                <a:cs typeface="+mn-cs"/>
              </a:rPr>
              <a:t>mod</a:t>
            </a:r>
            <a:r>
              <a:rPr lang="en-US" i="1" dirty="0">
                <a:ea typeface="+mn-ea"/>
                <a:cs typeface="+mn-cs"/>
              </a:rPr>
              <a:t> n)</a:t>
            </a: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n (a – 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2. </a:t>
            </a:r>
            <a:r>
              <a:rPr lang="en-US" i="1" dirty="0">
                <a:ea typeface="+mn-ea"/>
                <a:cs typeface="+mn-cs"/>
              </a:rPr>
              <a:t>a = b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implies </a:t>
            </a:r>
            <a:r>
              <a:rPr lang="en-US" i="1" dirty="0">
                <a:ea typeface="+mn-ea"/>
                <a:cs typeface="+mn-cs"/>
              </a:rPr>
              <a:t>b = a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3</a:t>
            </a:r>
            <a:r>
              <a:rPr lang="en-US" i="1" dirty="0">
                <a:ea typeface="+mn-ea"/>
                <a:cs typeface="+mn-cs"/>
              </a:rPr>
              <a:t>. a = b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and </a:t>
            </a:r>
            <a:r>
              <a:rPr lang="en-US" i="1" dirty="0">
                <a:ea typeface="+mn-ea"/>
                <a:cs typeface="+mn-cs"/>
              </a:rPr>
              <a:t>b = c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imply </a:t>
            </a:r>
            <a:r>
              <a:rPr lang="en-US" i="1" dirty="0">
                <a:ea typeface="+mn-ea"/>
                <a:cs typeface="+mn-cs"/>
              </a:rPr>
              <a:t>a = c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To demonstrate the first point, if </a:t>
            </a:r>
            <a:r>
              <a:rPr lang="en-US" i="1" dirty="0">
                <a:ea typeface="+mn-ea"/>
                <a:cs typeface="+mn-cs"/>
              </a:rPr>
              <a:t>n (a - b)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(a - b) = kn </a:t>
            </a:r>
            <a:r>
              <a:rPr lang="en-US" dirty="0">
                <a:ea typeface="+mn-ea"/>
                <a:cs typeface="+mn-cs"/>
              </a:rPr>
              <a:t>for some </a:t>
            </a:r>
            <a:r>
              <a:rPr lang="en-US" i="1" dirty="0">
                <a:ea typeface="+mn-ea"/>
                <a:cs typeface="+mn-cs"/>
              </a:rPr>
              <a:t>k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So we can write </a:t>
            </a:r>
            <a:r>
              <a:rPr lang="en-US" i="1" dirty="0">
                <a:ea typeface="+mn-ea"/>
              </a:rPr>
              <a:t>a = b + kn</a:t>
            </a:r>
            <a:r>
              <a:rPr lang="en-US" dirty="0">
                <a:ea typeface="+mn-ea"/>
              </a:rPr>
              <a:t>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Therefore, (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mod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(remainder when </a:t>
            </a:r>
            <a:r>
              <a:rPr lang="en-US" i="1" dirty="0">
                <a:ea typeface="+mn-ea"/>
              </a:rPr>
              <a:t>b + kn </a:t>
            </a:r>
            <a:r>
              <a:rPr lang="en-US" dirty="0">
                <a:ea typeface="+mn-ea"/>
              </a:rPr>
              <a:t>is divided by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(remainder when </a:t>
            </a:r>
            <a:r>
              <a:rPr lang="en-US" i="1" dirty="0">
                <a:ea typeface="+mn-ea"/>
              </a:rPr>
              <a:t>b</a:t>
            </a:r>
            <a:r>
              <a:rPr lang="en-US" dirty="0">
                <a:ea typeface="+mn-ea"/>
              </a:rPr>
              <a:t> is divided by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</a:t>
            </a:r>
            <a:r>
              <a:rPr lang="en-US" i="1" dirty="0">
                <a:ea typeface="+mn-ea"/>
              </a:rPr>
              <a:t>b</a:t>
            </a:r>
            <a:r>
              <a:rPr lang="en-US" dirty="0">
                <a:ea typeface="+mn-ea"/>
              </a:rPr>
              <a:t> mod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445224"/>
            <a:ext cx="60960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      23 =  8 (mod 5) because 23 -  8 =  15 =  5 *  3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- 11 =  5 (mod 8) because - 11 -  5 = - 16 =  8 *  (- 2)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81 =  0 (mod 27) because 81 -  0 =  81 =  27 *  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524000"/>
            <a:ext cx="7570788" cy="51816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Modular arithmetic exhibits the following properties:</a:t>
            </a:r>
          </a:p>
          <a:p>
            <a:pPr fontAlgn="auto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1.  [(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+ (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)]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i="1" dirty="0">
                <a:ea typeface="+mn-ea"/>
                <a:cs typeface="+mn-cs"/>
              </a:rPr>
              <a:t>= (a + b) </a:t>
            </a:r>
            <a:r>
              <a:rPr lang="en-US" dirty="0">
                <a:ea typeface="+mn-ea"/>
                <a:cs typeface="+mn-cs"/>
              </a:rPr>
              <a:t>mod </a:t>
            </a:r>
            <a:r>
              <a:rPr lang="en-US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2.  [(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- (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)] mod </a:t>
            </a:r>
            <a:r>
              <a:rPr lang="en-US" i="1" dirty="0">
                <a:ea typeface="+mn-ea"/>
                <a:cs typeface="+mn-cs"/>
              </a:rPr>
              <a:t>n = (a - b) </a:t>
            </a:r>
            <a:r>
              <a:rPr lang="en-US" dirty="0">
                <a:ea typeface="+mn-ea"/>
                <a:cs typeface="+mn-cs"/>
              </a:rPr>
              <a:t>mod </a:t>
            </a:r>
            <a:r>
              <a:rPr lang="en-US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3.  [(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* (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)] mod </a:t>
            </a:r>
            <a:r>
              <a:rPr lang="en-US" i="1" dirty="0">
                <a:ea typeface="+mn-ea"/>
                <a:cs typeface="+mn-cs"/>
              </a:rPr>
              <a:t>n = (a * b) </a:t>
            </a:r>
            <a:r>
              <a:rPr lang="en-US" dirty="0">
                <a:ea typeface="+mn-ea"/>
                <a:cs typeface="+mn-cs"/>
              </a:rPr>
              <a:t>mod </a:t>
            </a:r>
            <a:r>
              <a:rPr lang="en-US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We demonstrate the first property: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3000" dirty="0">
                <a:ea typeface="+mn-ea"/>
              </a:rPr>
              <a:t>Define (</a:t>
            </a:r>
            <a:r>
              <a:rPr lang="en-US" sz="3000" i="1" dirty="0">
                <a:ea typeface="+mn-ea"/>
              </a:rPr>
              <a:t>a</a:t>
            </a:r>
            <a:r>
              <a:rPr lang="en-US" sz="3000" dirty="0">
                <a:ea typeface="+mn-ea"/>
              </a:rPr>
              <a:t> mod </a:t>
            </a:r>
            <a:r>
              <a:rPr lang="en-US" sz="3000" i="1" dirty="0">
                <a:ea typeface="+mn-ea"/>
              </a:rPr>
              <a:t>n)</a:t>
            </a:r>
            <a:r>
              <a:rPr lang="en-US" sz="3000" dirty="0">
                <a:ea typeface="+mn-ea"/>
              </a:rPr>
              <a:t> = </a:t>
            </a:r>
            <a:r>
              <a:rPr lang="en-US" sz="3000" i="1" dirty="0">
                <a:ea typeface="+mn-ea"/>
              </a:rPr>
              <a:t>r</a:t>
            </a:r>
            <a:r>
              <a:rPr lang="en-US" sz="3000" i="1" baseline="-25000" dirty="0">
                <a:ea typeface="+mn-ea"/>
              </a:rPr>
              <a:t>a</a:t>
            </a:r>
            <a:r>
              <a:rPr lang="en-US" sz="3000" i="1" dirty="0">
                <a:ea typeface="+mn-ea"/>
              </a:rPr>
              <a:t> </a:t>
            </a:r>
            <a:r>
              <a:rPr lang="en-US" sz="3000" dirty="0">
                <a:ea typeface="+mn-ea"/>
              </a:rPr>
              <a:t>and (</a:t>
            </a:r>
            <a:r>
              <a:rPr lang="en-US" sz="3000" i="1" dirty="0">
                <a:ea typeface="+mn-ea"/>
              </a:rPr>
              <a:t>b</a:t>
            </a:r>
            <a:r>
              <a:rPr lang="en-US" sz="3000" dirty="0">
                <a:ea typeface="+mn-ea"/>
              </a:rPr>
              <a:t> mod </a:t>
            </a:r>
            <a:r>
              <a:rPr lang="en-US" sz="3000" i="1" dirty="0">
                <a:ea typeface="+mn-ea"/>
              </a:rPr>
              <a:t>n</a:t>
            </a:r>
            <a:r>
              <a:rPr lang="en-US" sz="3000" dirty="0">
                <a:ea typeface="+mn-ea"/>
              </a:rPr>
              <a:t>) = </a:t>
            </a:r>
            <a:r>
              <a:rPr lang="en-US" sz="3000" i="1" dirty="0">
                <a:ea typeface="+mn-ea"/>
              </a:rPr>
              <a:t>r</a:t>
            </a:r>
            <a:r>
              <a:rPr lang="en-US" sz="3000" i="1" baseline="-25000" dirty="0">
                <a:ea typeface="+mn-ea"/>
              </a:rPr>
              <a:t>b</a:t>
            </a:r>
            <a:r>
              <a:rPr lang="en-US" sz="3000" dirty="0">
                <a:ea typeface="+mn-ea"/>
              </a:rPr>
              <a:t>. Then we can write </a:t>
            </a:r>
            <a:r>
              <a:rPr lang="en-US" sz="3000" i="1" dirty="0">
                <a:ea typeface="+mn-ea"/>
              </a:rPr>
              <a:t>a = r</a:t>
            </a:r>
            <a:r>
              <a:rPr lang="en-US" sz="3000" i="1" baseline="-25000" dirty="0">
                <a:ea typeface="+mn-ea"/>
              </a:rPr>
              <a:t>a</a:t>
            </a:r>
            <a:r>
              <a:rPr lang="en-US" sz="3000" i="1" dirty="0">
                <a:ea typeface="+mn-ea"/>
              </a:rPr>
              <a:t> </a:t>
            </a:r>
            <a:r>
              <a:rPr lang="en-US" sz="3000" dirty="0">
                <a:ea typeface="+mn-ea"/>
              </a:rPr>
              <a:t>+ </a:t>
            </a:r>
            <a:r>
              <a:rPr lang="en-US" sz="3000" i="1" dirty="0">
                <a:ea typeface="+mn-ea"/>
              </a:rPr>
              <a:t>jn</a:t>
            </a:r>
            <a:r>
              <a:rPr lang="en-US" sz="3000" dirty="0">
                <a:ea typeface="+mn-ea"/>
              </a:rPr>
              <a:t> for some integer</a:t>
            </a:r>
            <a:r>
              <a:rPr lang="en-US" sz="3000" i="1" dirty="0">
                <a:ea typeface="+mn-ea"/>
              </a:rPr>
              <a:t> j </a:t>
            </a:r>
            <a:r>
              <a:rPr lang="en-US" sz="3000" dirty="0">
                <a:ea typeface="+mn-ea"/>
              </a:rPr>
              <a:t>and </a:t>
            </a:r>
            <a:r>
              <a:rPr lang="en-US" sz="3000" i="1" dirty="0">
                <a:ea typeface="+mn-ea"/>
              </a:rPr>
              <a:t>b = r</a:t>
            </a:r>
            <a:r>
              <a:rPr lang="en-US" sz="3000" i="1" baseline="-25000" dirty="0">
                <a:ea typeface="+mn-ea"/>
              </a:rPr>
              <a:t>b</a:t>
            </a:r>
            <a:r>
              <a:rPr lang="en-US" sz="3000" i="1" dirty="0">
                <a:ea typeface="+mn-ea"/>
              </a:rPr>
              <a:t> + kn </a:t>
            </a:r>
            <a:r>
              <a:rPr lang="en-US" sz="3000" dirty="0">
                <a:ea typeface="+mn-ea"/>
              </a:rPr>
              <a:t>for some integer </a:t>
            </a:r>
            <a:r>
              <a:rPr lang="en-US" sz="3000" i="1" dirty="0">
                <a:ea typeface="+mn-ea"/>
              </a:rPr>
              <a:t>k</a:t>
            </a:r>
            <a:endParaRPr lang="en-US" sz="3000" dirty="0">
              <a:ea typeface="+mn-ea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3000" dirty="0">
                <a:ea typeface="+mn-ea"/>
              </a:rPr>
              <a:t>Then: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(a + b) mod n = (ra + jn + rb + kn)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       = (ra + rb + (k + j)n)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       = (ra + rb)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       = [(a mod n) + (b mod n)] mod 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Properties:</a:t>
            </a:r>
          </a:p>
        </p:txBody>
      </p:sp>
      <p:sp>
        <p:nvSpPr>
          <p:cNvPr id="624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the three remaining properties: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667000"/>
            <a:ext cx="5307013" cy="29543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 11 mod 8 = 3; 15 mod 8 = 7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+ (15 mod 8)] mod 8 = 10 mod 8 = 2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+ 15) mod 8 =  26 mod 8 = 2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- (15 mod 8)] mod 8 = - 4 mod 8 = 4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(11 -  15) mod 8 = - 4 mod 8 =  4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*  (15 mod 8)] mod 8 =  21 mod 8 = 5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* 15) mod 8 = 165 mod 8 =  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2.2(a)</a:t>
            </a:r>
            <a:br>
              <a:rPr lang="en-US" dirty="0"/>
            </a:br>
            <a:r>
              <a:rPr lang="en-US" dirty="0"/>
              <a:t>Arithmetic Modulo 8</a:t>
            </a: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/>
          <a:srcRect r="36000"/>
          <a:stretch>
            <a:fillRect/>
          </a:stretch>
        </p:blipFill>
        <p:spPr bwMode="auto">
          <a:xfrm>
            <a:off x="457201" y="1600200"/>
            <a:ext cx="7499176" cy="4809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147984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Table 2.2(b)</a:t>
            </a:r>
            <a:br>
              <a:rPr lang="en-US" dirty="0"/>
            </a:br>
            <a:r>
              <a:rPr lang="en-US" sz="4800" dirty="0"/>
              <a:t>Multiplication Modulo 8</a:t>
            </a:r>
            <a:endParaRPr lang="en-US" dirty="0"/>
          </a:p>
        </p:txBody>
      </p:sp>
      <p:pic>
        <p:nvPicPr>
          <p:cNvPr id="66563" name="Picture 2"/>
          <p:cNvPicPr>
            <a:picLocks noChangeAspect="1"/>
          </p:cNvPicPr>
          <p:nvPr/>
        </p:nvPicPr>
        <p:blipFill>
          <a:blip r:embed="rId3"/>
          <a:srcRect r="36151"/>
          <a:stretch>
            <a:fillRect/>
          </a:stretch>
        </p:blipFill>
        <p:spPr bwMode="auto">
          <a:xfrm>
            <a:off x="611560" y="1581300"/>
            <a:ext cx="7494984" cy="488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165304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Divisibility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say that a nonzero </a:t>
            </a:r>
            <a:r>
              <a:rPr lang="en-US" i="1"/>
              <a:t>b </a:t>
            </a:r>
            <a:r>
              <a:rPr lang="en-US" b="1"/>
              <a:t>divides </a:t>
            </a:r>
            <a:r>
              <a:rPr lang="en-US" i="1"/>
              <a:t>a </a:t>
            </a:r>
            <a:r>
              <a:rPr lang="en-US"/>
              <a:t>if </a:t>
            </a:r>
            <a:r>
              <a:rPr lang="en-US" i="1"/>
              <a:t>a = mb </a:t>
            </a:r>
            <a:r>
              <a:rPr lang="en-US"/>
              <a:t>for some </a:t>
            </a:r>
            <a:r>
              <a:rPr lang="en-US" i="1"/>
              <a:t>m,</a:t>
            </a:r>
            <a:r>
              <a:rPr lang="en-US"/>
              <a:t> where </a:t>
            </a:r>
            <a:r>
              <a:rPr lang="en-US" i="1"/>
              <a:t>a, b, </a:t>
            </a:r>
            <a:r>
              <a:rPr lang="en-US"/>
              <a:t>and </a:t>
            </a:r>
            <a:r>
              <a:rPr lang="en-US" i="1"/>
              <a:t>m </a:t>
            </a:r>
            <a:r>
              <a:rPr lang="en-US"/>
              <a:t>are integers</a:t>
            </a:r>
          </a:p>
          <a:p>
            <a:r>
              <a:rPr lang="en-US" i="1"/>
              <a:t>b </a:t>
            </a:r>
            <a:r>
              <a:rPr lang="en-US"/>
              <a:t>divides </a:t>
            </a:r>
            <a:r>
              <a:rPr lang="en-US" i="1"/>
              <a:t>a </a:t>
            </a:r>
            <a:r>
              <a:rPr lang="en-US"/>
              <a:t>if there is no remainder on division</a:t>
            </a:r>
          </a:p>
          <a:p>
            <a:r>
              <a:rPr lang="en-US"/>
              <a:t>The notation </a:t>
            </a:r>
            <a:r>
              <a:rPr lang="en-US" i="1"/>
              <a:t>b | a </a:t>
            </a:r>
            <a:r>
              <a:rPr lang="en-US"/>
              <a:t>is commonly used to mean </a:t>
            </a:r>
            <a:r>
              <a:rPr lang="en-US" i="1"/>
              <a:t>b </a:t>
            </a:r>
            <a:r>
              <a:rPr lang="en-US"/>
              <a:t>divides </a:t>
            </a:r>
            <a:r>
              <a:rPr lang="en-US" i="1"/>
              <a:t>a</a:t>
            </a:r>
          </a:p>
          <a:p>
            <a:r>
              <a:rPr lang="en-US"/>
              <a:t>If </a:t>
            </a:r>
            <a:r>
              <a:rPr lang="en-US" i="1"/>
              <a:t>b | a </a:t>
            </a:r>
            <a:r>
              <a:rPr lang="en-US"/>
              <a:t>we say that </a:t>
            </a:r>
            <a:r>
              <a:rPr lang="en-US" i="1"/>
              <a:t>b </a:t>
            </a:r>
            <a:r>
              <a:rPr lang="en-US"/>
              <a:t>is a </a:t>
            </a:r>
            <a:r>
              <a:rPr lang="en-US" b="1"/>
              <a:t>divisor </a:t>
            </a:r>
            <a:r>
              <a:rPr lang="en-US"/>
              <a:t>of </a:t>
            </a:r>
            <a:r>
              <a:rPr lang="en-US" i="1"/>
              <a:t>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5373216"/>
            <a:ext cx="6705600" cy="98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The positive divisors of 24 are 1, 2, 3, 4, 6, 8, 12, and 24</a:t>
            </a:r>
          </a:p>
          <a:p>
            <a:pPr algn="ctr">
              <a:defRPr/>
            </a:pPr>
            <a:r>
              <a:rPr lang="en-US" sz="2000" dirty="0">
                <a:latin typeface="+mn-lt"/>
              </a:rPr>
              <a:t>13 | 182; - 5 | 30; 17 | 289; - 3 | 33; 17 | 0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228600" y="1752600"/>
            <a:ext cx="3886200" cy="4038600"/>
          </a:xfrm>
        </p:spPr>
        <p:txBody>
          <a:bodyPr/>
          <a:lstStyle/>
          <a:p>
            <a:r>
              <a:rPr lang="en-US" sz="4800" dirty="0"/>
              <a:t>Table 2.2(c)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Additive </a:t>
            </a:r>
            <a:br>
              <a:rPr lang="en-US" sz="4800" dirty="0"/>
            </a:br>
            <a:r>
              <a:rPr lang="en-US" sz="4800" dirty="0"/>
              <a:t>and </a:t>
            </a:r>
            <a:br>
              <a:rPr lang="en-US" sz="4800" dirty="0"/>
            </a:br>
            <a:r>
              <a:rPr lang="en-US" sz="4800" dirty="0"/>
              <a:t>Multiplicative Inverse </a:t>
            </a:r>
            <a:br>
              <a:rPr lang="en-US" sz="4800" dirty="0"/>
            </a:br>
            <a:r>
              <a:rPr lang="en-US" sz="4800" dirty="0"/>
              <a:t>Modulo 8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3"/>
          <a:srcRect r="76820"/>
          <a:stretch>
            <a:fillRect/>
          </a:stretch>
        </p:blipFill>
        <p:spPr bwMode="auto">
          <a:xfrm>
            <a:off x="5062538" y="179388"/>
            <a:ext cx="3276757" cy="591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123593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800" dirty="0"/>
              <a:t>Table 2.3</a:t>
            </a:r>
            <a:br>
              <a:rPr lang="en-AU" sz="4800" dirty="0"/>
            </a:br>
            <a:r>
              <a:rPr lang="en-AU" sz="3200" dirty="0"/>
              <a:t>Properties of Modular Arithmetic for Integers in Z</a:t>
            </a:r>
            <a:r>
              <a:rPr lang="en-AU" sz="3200" baseline="-25000" dirty="0"/>
              <a:t>n</a:t>
            </a:r>
            <a:endParaRPr lang="en-US" sz="4400" baseline="-25000" dirty="0"/>
          </a:p>
        </p:txBody>
      </p:sp>
      <p:pic>
        <p:nvPicPr>
          <p:cNvPr id="7065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2286000"/>
            <a:ext cx="899953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62600" y="6117595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38 in the textbook)</a:t>
            </a:r>
          </a:p>
        </p:txBody>
      </p:sp>
    </p:spTree>
  </p:cSld>
  <p:clrMapOvr>
    <a:masterClrMapping/>
  </p:clrMapOvr>
  <p:transition spd="med"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Table 2.4</a:t>
            </a:r>
            <a:br>
              <a:rPr lang="en-US" dirty="0"/>
            </a:br>
            <a:r>
              <a:rPr lang="en-US" sz="4000" dirty="0"/>
              <a:t>Extended Euclidean Algorithm Example</a:t>
            </a:r>
            <a:endParaRPr lang="en-US" dirty="0"/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2514601"/>
            <a:ext cx="8524056" cy="318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8" name="TextBox 5"/>
          <p:cNvSpPr txBox="1">
            <a:spLocks noChangeArrowheads="1"/>
          </p:cNvSpPr>
          <p:nvPr/>
        </p:nvSpPr>
        <p:spPr bwMode="auto">
          <a:xfrm>
            <a:off x="228600" y="5638800"/>
            <a:ext cx="3365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Result: </a:t>
            </a:r>
            <a:r>
              <a:rPr lang="en-US" i="1" dirty="0" err="1"/>
              <a:t>d</a:t>
            </a:r>
            <a:r>
              <a:rPr lang="en-US" dirty="0"/>
              <a:t> = 1; </a:t>
            </a:r>
            <a:r>
              <a:rPr lang="en-US" i="1" dirty="0" err="1"/>
              <a:t>x</a:t>
            </a:r>
            <a:r>
              <a:rPr lang="en-US" dirty="0"/>
              <a:t> = –111; </a:t>
            </a:r>
            <a:r>
              <a:rPr lang="en-US" i="1" dirty="0" err="1"/>
              <a:t>y</a:t>
            </a:r>
            <a:r>
              <a:rPr lang="en-US" dirty="0"/>
              <a:t> = 355</a:t>
            </a:r>
          </a:p>
          <a:p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6131024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43 in the textbook)</a:t>
            </a:r>
          </a:p>
        </p:txBody>
      </p:sp>
    </p:spTree>
  </p:cSld>
  <p:clrMapOvr>
    <a:masterClrMapping/>
  </p:clrMapOvr>
  <p:transition spd="med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Prime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Prime numbers only have divisors of 1 and itself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They cannot be written as a product of other numbers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Prime numbers are central to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Any integer a &gt; 1 can be factored in a unique way as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a = </a:t>
            </a:r>
            <a:r>
              <a:rPr lang="en-US" baseline="-25000" dirty="0">
                <a:ea typeface="+mn-ea"/>
                <a:cs typeface="+mn-cs"/>
              </a:rPr>
              <a:t>p1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aseline="30000" dirty="0">
                <a:ea typeface="+mn-ea"/>
                <a:cs typeface="+mn-cs"/>
              </a:rPr>
              <a:t>a1</a:t>
            </a:r>
            <a:r>
              <a:rPr lang="en-US" dirty="0">
                <a:ea typeface="+mn-ea"/>
                <a:cs typeface="+mn-cs"/>
              </a:rPr>
              <a:t> * p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sz="2857" baseline="30000" dirty="0">
                <a:ea typeface="+mn-ea"/>
                <a:cs typeface="+mn-cs"/>
              </a:rPr>
              <a:t>a2</a:t>
            </a:r>
            <a:r>
              <a:rPr lang="en-US" dirty="0">
                <a:ea typeface="+mn-ea"/>
                <a:cs typeface="+mn-cs"/>
              </a:rPr>
              <a:t> * . . . * p</a:t>
            </a:r>
            <a:r>
              <a:rPr lang="en-US" baseline="-25000" dirty="0">
                <a:ea typeface="+mn-ea"/>
                <a:cs typeface="+mn-cs"/>
              </a:rPr>
              <a:t>p1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aseline="30000" dirty="0">
                <a:ea typeface="+mn-ea"/>
                <a:cs typeface="+mn-cs"/>
              </a:rPr>
              <a:t>a1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where p</a:t>
            </a:r>
            <a:r>
              <a:rPr lang="en-US" sz="2839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 &lt; p</a:t>
            </a:r>
            <a:r>
              <a:rPr lang="en-US" sz="2839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 &lt; . . .  &lt; p</a:t>
            </a:r>
            <a:r>
              <a:rPr lang="en-US" sz="2839" baseline="-25000" dirty="0">
                <a:ea typeface="+mn-ea"/>
                <a:cs typeface="+mn-cs"/>
              </a:rPr>
              <a:t>t</a:t>
            </a:r>
            <a:r>
              <a:rPr lang="en-US" dirty="0">
                <a:ea typeface="+mn-ea"/>
                <a:cs typeface="+mn-cs"/>
              </a:rPr>
              <a:t>  are prime numbers and where each a</a:t>
            </a:r>
            <a:r>
              <a:rPr lang="en-US" sz="2839" baseline="-25000" dirty="0"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  is a positive integer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This is known as the fundamental theorem of arithmetic</a:t>
            </a:r>
            <a:endParaRPr lang="en-AU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7935416" cy="547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Table 2.5 </a:t>
            </a:r>
          </a:p>
          <a:p>
            <a:pPr algn="ctr">
              <a:defRPr/>
            </a:pPr>
            <a:r>
              <a:rPr lang="en-US" sz="2800" dirty="0">
                <a:latin typeface="+mn-lt"/>
              </a:rPr>
              <a:t>Primes Under 2000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07206" y="6099260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44 in the textbook)</a:t>
            </a:r>
          </a:p>
        </p:txBody>
      </p:sp>
    </p:spTree>
  </p:cSld>
  <p:clrMapOvr>
    <a:masterClrMapping/>
  </p:clrMapOvr>
  <p:transition spd="med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States the following: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If </a:t>
            </a:r>
            <a:r>
              <a:rPr lang="en-AU" i="1" dirty="0">
                <a:ea typeface="+mn-ea"/>
              </a:rPr>
              <a:t>p </a:t>
            </a:r>
            <a:r>
              <a:rPr lang="en-AU" dirty="0">
                <a:ea typeface="+mn-ea"/>
              </a:rPr>
              <a:t>is prime and </a:t>
            </a:r>
            <a:r>
              <a:rPr lang="en-AU" i="1" dirty="0">
                <a:ea typeface="+mn-ea"/>
              </a:rPr>
              <a:t>a </a:t>
            </a:r>
            <a:r>
              <a:rPr lang="en-AU" dirty="0">
                <a:ea typeface="+mn-ea"/>
              </a:rPr>
              <a:t>is a positive integer not divisible by </a:t>
            </a:r>
            <a:r>
              <a:rPr lang="en-AU" i="1" dirty="0">
                <a:ea typeface="+mn-ea"/>
              </a:rPr>
              <a:t>p </a:t>
            </a:r>
            <a:r>
              <a:rPr lang="en-AU" dirty="0">
                <a:ea typeface="+mn-ea"/>
              </a:rPr>
              <a:t>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			a</a:t>
            </a:r>
            <a:r>
              <a:rPr lang="en-AU" baseline="30000" dirty="0">
                <a:ea typeface="+mn-ea"/>
                <a:cs typeface="+mn-cs"/>
              </a:rPr>
              <a:t>p-1</a:t>
            </a:r>
            <a:r>
              <a:rPr lang="en-AU" dirty="0">
                <a:ea typeface="+mn-ea"/>
                <a:cs typeface="+mn-cs"/>
              </a:rPr>
              <a:t> = 1 (mod </a:t>
            </a:r>
            <a:r>
              <a:rPr lang="en-AU" i="1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An alternate form is: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If </a:t>
            </a:r>
            <a:r>
              <a:rPr lang="en-US" i="1" dirty="0">
                <a:ea typeface="+mn-ea"/>
              </a:rPr>
              <a:t>p </a:t>
            </a:r>
            <a:r>
              <a:rPr lang="en-US" dirty="0">
                <a:ea typeface="+mn-ea"/>
              </a:rPr>
              <a:t>is prime and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is a positive integer 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</a:t>
            </a:r>
            <a:r>
              <a:rPr lang="en-AU" i="1" dirty="0">
                <a:ea typeface="+mn-ea"/>
                <a:cs typeface="+mn-cs"/>
              </a:rPr>
              <a:t>a</a:t>
            </a:r>
            <a:r>
              <a:rPr lang="en-AU" baseline="30000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 = </a:t>
            </a:r>
            <a:r>
              <a:rPr lang="en-AU" i="1" dirty="0">
                <a:ea typeface="+mn-ea"/>
                <a:cs typeface="+mn-cs"/>
              </a:rPr>
              <a:t>a</a:t>
            </a:r>
            <a:r>
              <a:rPr lang="en-AU" dirty="0">
                <a:ea typeface="+mn-ea"/>
                <a:cs typeface="+mn-cs"/>
              </a:rPr>
              <a:t> (mod </a:t>
            </a:r>
            <a:r>
              <a:rPr lang="en-AU" i="1" dirty="0" err="1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AU" sz="4400" dirty="0"/>
              <a:t>Table 2.6</a:t>
            </a:r>
            <a:br>
              <a:rPr lang="en-AU" sz="4400" dirty="0"/>
            </a:br>
            <a:r>
              <a:rPr lang="en-AU" sz="3600" dirty="0"/>
              <a:t>Some Values of Euler’s </a:t>
            </a:r>
            <a:r>
              <a:rPr lang="en-AU" sz="3600" dirty="0" err="1"/>
              <a:t>Totient</a:t>
            </a:r>
            <a:r>
              <a:rPr lang="en-AU" sz="3600" dirty="0"/>
              <a:t> Function </a:t>
            </a:r>
            <a:r>
              <a:rPr lang="en-AU" sz="3600" i="1" dirty="0" err="1"/>
              <a:t>ø(n</a:t>
            </a:r>
            <a:r>
              <a:rPr lang="en-AU" sz="3600" i="1" dirty="0"/>
              <a:t>)</a:t>
            </a:r>
            <a:endParaRPr lang="en-AU" sz="4400" i="1" dirty="0"/>
          </a:p>
        </p:txBody>
      </p:sp>
      <p:pic>
        <p:nvPicPr>
          <p:cNvPr id="41987" name="Picture 8"/>
          <p:cNvPicPr>
            <a:picLocks noChangeAspect="1"/>
          </p:cNvPicPr>
          <p:nvPr/>
        </p:nvPicPr>
        <p:blipFill>
          <a:blip r:embed="rId3"/>
          <a:srcRect l="13585" t="-2904" r="15094"/>
          <a:stretch>
            <a:fillRect/>
          </a:stretch>
        </p:blipFill>
        <p:spPr bwMode="auto">
          <a:xfrm>
            <a:off x="1295401" y="1600200"/>
            <a:ext cx="6156920" cy="461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807206" y="6064712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48 in the textbook)</a:t>
            </a:r>
          </a:p>
        </p:txBody>
      </p:sp>
    </p:spTree>
  </p:cSld>
  <p:clrMapOvr>
    <a:masterClrMapping/>
  </p:clrMapOvr>
  <p:transition spd="med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Euler's Theorem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570788" cy="4419600"/>
          </a:xfrm>
        </p:spPr>
        <p:txBody>
          <a:bodyPr/>
          <a:lstStyle/>
          <a:p>
            <a:r>
              <a:rPr lang="en-AU" dirty="0"/>
              <a:t>States that for every </a:t>
            </a:r>
            <a:r>
              <a:rPr lang="en-AU" i="1" dirty="0"/>
              <a:t>a </a:t>
            </a:r>
            <a:r>
              <a:rPr lang="en-AU" dirty="0"/>
              <a:t>and </a:t>
            </a:r>
            <a:r>
              <a:rPr lang="en-AU" i="1" dirty="0" err="1"/>
              <a:t>n</a:t>
            </a:r>
            <a:r>
              <a:rPr lang="en-AU" i="1" dirty="0"/>
              <a:t> </a:t>
            </a:r>
            <a:r>
              <a:rPr lang="en-AU" dirty="0"/>
              <a:t>that are relatively prime:</a:t>
            </a:r>
          </a:p>
          <a:p>
            <a:pPr>
              <a:buFont typeface="Candara" pitchFamily="-84" charset="0"/>
              <a:buNone/>
            </a:pPr>
            <a:r>
              <a:rPr lang="en-AU" dirty="0"/>
              <a:t>		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AU" baseline="30000" dirty="0" err="1"/>
              <a:t>ø</a:t>
            </a:r>
            <a:r>
              <a:rPr lang="en-US" baseline="30000" dirty="0">
                <a:solidFill>
                  <a:schemeClr val="tx1"/>
                </a:solidFill>
              </a:rPr>
              <a:t>(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baseline="30000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=  1(mod 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An alternative form is:</a:t>
            </a:r>
          </a:p>
          <a:p>
            <a:pPr>
              <a:buFont typeface="Candara" pitchFamily="-84" charset="0"/>
              <a:buNone/>
            </a:pPr>
            <a:r>
              <a:rPr lang="en-US" dirty="0"/>
              <a:t>		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AU" baseline="30000" dirty="0" err="1"/>
              <a:t>ø</a:t>
            </a:r>
            <a:r>
              <a:rPr lang="en-US" baseline="30000" dirty="0">
                <a:solidFill>
                  <a:schemeClr val="tx1"/>
                </a:solidFill>
              </a:rPr>
              <a:t>(n)+1 </a:t>
            </a:r>
            <a:r>
              <a:rPr lang="en-US" dirty="0">
                <a:solidFill>
                  <a:schemeClr val="tx1"/>
                </a:solidFill>
              </a:rPr>
              <a:t>=  </a:t>
            </a:r>
            <a:r>
              <a:rPr lang="en-US" i="1" dirty="0" err="1">
                <a:solidFill>
                  <a:schemeClr val="tx1"/>
                </a:solidFill>
              </a:rPr>
              <a:t>a</a:t>
            </a:r>
            <a:r>
              <a:rPr lang="en-US" dirty="0" err="1">
                <a:solidFill>
                  <a:schemeClr val="tx1"/>
                </a:solidFill>
              </a:rPr>
              <a:t>(mod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pPr>
              <a:buFont typeface="Candara" pitchFamily="-84" charset="0"/>
              <a:buNone/>
            </a:pPr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447800"/>
            <a:ext cx="3870325" cy="5083175"/>
          </a:xfrm>
        </p:spPr>
        <p:txBody>
          <a:bodyPr>
            <a:noAutofit/>
          </a:bodyPr>
          <a:lstStyle/>
          <a:p>
            <a:r>
              <a:rPr lang="en-US" sz="1800" dirty="0"/>
              <a:t>Divisibility and the division algorithm</a:t>
            </a:r>
          </a:p>
          <a:p>
            <a:r>
              <a:rPr lang="en-US" sz="1800" dirty="0"/>
              <a:t>The Euclidean algorithm</a:t>
            </a:r>
          </a:p>
          <a:p>
            <a:pPr lvl="1"/>
            <a:r>
              <a:rPr lang="en-US" sz="1600" dirty="0"/>
              <a:t>Greatest Common Divisor</a:t>
            </a:r>
          </a:p>
          <a:p>
            <a:pPr lvl="1"/>
            <a:r>
              <a:rPr lang="en-US" sz="1600" dirty="0"/>
              <a:t>Finding the Greatest Common Divisor</a:t>
            </a:r>
          </a:p>
          <a:p>
            <a:r>
              <a:rPr lang="en-US" sz="1800" dirty="0"/>
              <a:t>Modular arithmetic</a:t>
            </a:r>
          </a:p>
          <a:p>
            <a:pPr lvl="1"/>
            <a:r>
              <a:rPr lang="en-US" sz="1600" dirty="0"/>
              <a:t>The modulus</a:t>
            </a:r>
          </a:p>
          <a:p>
            <a:pPr lvl="1"/>
            <a:r>
              <a:rPr lang="en-US" sz="1600" dirty="0"/>
              <a:t>Properties of </a:t>
            </a:r>
            <a:r>
              <a:rPr lang="en-US" sz="1600" dirty="0" err="1"/>
              <a:t>congruences</a:t>
            </a:r>
            <a:endParaRPr lang="en-US" sz="1600" dirty="0"/>
          </a:p>
          <a:p>
            <a:pPr lvl="1"/>
            <a:r>
              <a:rPr lang="en-US" sz="1600" dirty="0"/>
              <a:t>Modular arithmetic operations</a:t>
            </a:r>
          </a:p>
          <a:p>
            <a:pPr lvl="1"/>
            <a:r>
              <a:rPr lang="en-US" sz="1600" dirty="0"/>
              <a:t>Properties of modular arithmetic</a:t>
            </a:r>
          </a:p>
          <a:p>
            <a:pPr lvl="1"/>
            <a:r>
              <a:rPr lang="en-US" sz="1600" dirty="0"/>
              <a:t>Euclidean algorithm revisited</a:t>
            </a:r>
          </a:p>
          <a:p>
            <a:pPr lvl="1"/>
            <a:r>
              <a:rPr lang="en-US" sz="1600" dirty="0"/>
              <a:t>The extended Euclidean algorithm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Prime numbers</a:t>
            </a:r>
            <a:endParaRPr lang="en-AU" sz="1800" dirty="0"/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581400" cy="5257800"/>
          </a:xfrm>
        </p:spPr>
        <p:txBody>
          <a:bodyPr>
            <a:normAutofit fontScale="47500" lnSpcReduction="20000"/>
          </a:bodyPr>
          <a:lstStyle/>
          <a:p>
            <a:r>
              <a:rPr lang="en-US" sz="3789" dirty="0"/>
              <a:t>Fermat’s Theorem</a:t>
            </a:r>
          </a:p>
          <a:p>
            <a:r>
              <a:rPr lang="en-US" sz="3789" dirty="0"/>
              <a:t>Euler’s </a:t>
            </a:r>
            <a:r>
              <a:rPr lang="en-US" sz="3789" dirty="0" err="1"/>
              <a:t>totient</a:t>
            </a:r>
            <a:r>
              <a:rPr lang="en-US" sz="3789" dirty="0"/>
              <a:t> function</a:t>
            </a:r>
          </a:p>
          <a:p>
            <a:r>
              <a:rPr lang="en-US" sz="3789" dirty="0"/>
              <a:t>Euler’s Theorem</a:t>
            </a:r>
          </a:p>
          <a:p>
            <a:r>
              <a:rPr lang="en-US" sz="3789" dirty="0"/>
              <a:t>Testing for </a:t>
            </a:r>
            <a:r>
              <a:rPr lang="en-US" sz="3789" dirty="0" err="1"/>
              <a:t>primality</a:t>
            </a:r>
            <a:endParaRPr lang="en-US" sz="3789" dirty="0"/>
          </a:p>
          <a:p>
            <a:pPr lvl="1"/>
            <a:r>
              <a:rPr lang="en-US" sz="2909" dirty="0"/>
              <a:t>Miller-Rabin algorithm</a:t>
            </a:r>
          </a:p>
          <a:p>
            <a:pPr lvl="1"/>
            <a:r>
              <a:rPr lang="en-US" sz="2909" dirty="0"/>
              <a:t>A deterministic </a:t>
            </a:r>
            <a:r>
              <a:rPr lang="en-US" sz="2909" dirty="0" err="1"/>
              <a:t>primality</a:t>
            </a:r>
            <a:r>
              <a:rPr lang="en-US" sz="2909" dirty="0"/>
              <a:t> algorithm</a:t>
            </a:r>
          </a:p>
          <a:p>
            <a:pPr lvl="1"/>
            <a:r>
              <a:rPr lang="en-US" sz="2909" dirty="0"/>
              <a:t>Distribution of primes</a:t>
            </a:r>
          </a:p>
          <a:p>
            <a:r>
              <a:rPr lang="en-US" sz="3789" dirty="0"/>
              <a:t>The Chinese Remainder Theorem</a:t>
            </a:r>
          </a:p>
          <a:p>
            <a:r>
              <a:rPr lang="en-US" sz="3789" dirty="0"/>
              <a:t>Discrete logarithms</a:t>
            </a:r>
          </a:p>
          <a:p>
            <a:pPr lvl="1"/>
            <a:r>
              <a:rPr lang="en-US" sz="2947" dirty="0"/>
              <a:t>Powers of an integer, modulo </a:t>
            </a:r>
            <a:r>
              <a:rPr lang="en-US" sz="2947" i="1" dirty="0" err="1"/>
              <a:t>n</a:t>
            </a:r>
            <a:r>
              <a:rPr lang="en-US" sz="2947" i="1" dirty="0"/>
              <a:t> </a:t>
            </a:r>
            <a:endParaRPr lang="en-US" sz="2947" dirty="0"/>
          </a:p>
          <a:p>
            <a:pPr lvl="1"/>
            <a:r>
              <a:rPr lang="en-US" sz="2947" dirty="0"/>
              <a:t>Logarithms for modular arithmetic</a:t>
            </a:r>
          </a:p>
          <a:p>
            <a:pPr lvl="1"/>
            <a:r>
              <a:rPr lang="en-US" sz="2947" dirty="0"/>
              <a:t>Calculation of discrete logarithms</a:t>
            </a:r>
          </a:p>
          <a:p>
            <a:pPr lvl="1"/>
            <a:endParaRPr lang="en-AU" dirty="0"/>
          </a:p>
          <a:p>
            <a:endParaRPr lang="en-US" i="1" dirty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| 1,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= ±1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= ±</a:t>
            </a:r>
            <a:r>
              <a:rPr lang="en-US" i="1" dirty="0">
                <a:ea typeface="+mn-ea"/>
                <a:cs typeface="+mn-cs"/>
              </a:rPr>
              <a:t>b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Any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≠ 0 divides 0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c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c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</a:t>
            </a:r>
            <a:r>
              <a:rPr lang="en-US" i="1" dirty="0">
                <a:ea typeface="+mn-ea"/>
                <a:cs typeface="+mn-cs"/>
              </a:rPr>
              <a:t>h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(</a:t>
            </a:r>
            <a:r>
              <a:rPr lang="en-US" i="1" dirty="0">
                <a:ea typeface="+mn-ea"/>
                <a:cs typeface="+mn-cs"/>
              </a:rPr>
              <a:t>mg</a:t>
            </a:r>
            <a:r>
              <a:rPr lang="en-US" dirty="0">
                <a:ea typeface="+mn-ea"/>
                <a:cs typeface="+mn-cs"/>
              </a:rPr>
              <a:t> + </a:t>
            </a:r>
            <a:r>
              <a:rPr lang="en-US" i="1" dirty="0">
                <a:ea typeface="+mn-ea"/>
                <a:cs typeface="+mn-cs"/>
              </a:rPr>
              <a:t>nh</a:t>
            </a:r>
            <a:r>
              <a:rPr lang="en-US" dirty="0">
                <a:ea typeface="+mn-ea"/>
                <a:cs typeface="+mn-cs"/>
              </a:rPr>
              <a:t>) for arbitrary integers </a:t>
            </a:r>
            <a:r>
              <a:rPr lang="en-US" i="1" dirty="0">
                <a:ea typeface="+mn-ea"/>
                <a:cs typeface="+mn-cs"/>
              </a:rPr>
              <a:t>m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572000"/>
            <a:ext cx="3810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400" dirty="0">
                <a:latin typeface="+mn-lt"/>
              </a:rPr>
              <a:t>11 | 66 and 66 | 198 = 11 | 198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Divisibility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r>
              <a:rPr lang="en-US" sz="2400" dirty="0"/>
              <a:t> To see this last point, note that:</a:t>
            </a:r>
          </a:p>
          <a:p>
            <a:pPr lvl="1"/>
            <a:r>
              <a:rPr lang="en-US" sz="2200" dirty="0"/>
              <a:t>If </a:t>
            </a:r>
            <a:r>
              <a:rPr lang="en-US" sz="2200" i="1" dirty="0"/>
              <a:t>b |</a:t>
            </a:r>
            <a:r>
              <a:rPr lang="en-US" sz="2200" dirty="0"/>
              <a:t> </a:t>
            </a:r>
            <a:r>
              <a:rPr lang="en-US" sz="2200" i="1" dirty="0" err="1"/>
              <a:t>g</a:t>
            </a:r>
            <a:r>
              <a:rPr lang="en-US" sz="2200" dirty="0"/>
              <a:t> , then </a:t>
            </a:r>
            <a:r>
              <a:rPr lang="en-US" sz="2200" i="1" dirty="0" err="1"/>
              <a:t>g</a:t>
            </a:r>
            <a:r>
              <a:rPr lang="en-US" sz="2200" dirty="0"/>
              <a:t>  is of the form </a:t>
            </a:r>
            <a:r>
              <a:rPr lang="en-US" sz="2200" i="1" dirty="0" err="1"/>
              <a:t>g</a:t>
            </a:r>
            <a:r>
              <a:rPr lang="en-US" sz="2200" i="1" dirty="0"/>
              <a:t> = b * g</a:t>
            </a:r>
            <a:r>
              <a:rPr lang="en-US" sz="2200" i="1" baseline="-25000" dirty="0"/>
              <a:t>1</a:t>
            </a:r>
            <a:r>
              <a:rPr lang="en-US" sz="2200" i="1" dirty="0"/>
              <a:t>  </a:t>
            </a:r>
            <a:r>
              <a:rPr lang="en-US" sz="2200" dirty="0"/>
              <a:t>for some integer g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If </a:t>
            </a:r>
            <a:r>
              <a:rPr lang="en-US" sz="2200" i="1" dirty="0"/>
              <a:t>b |</a:t>
            </a:r>
            <a:r>
              <a:rPr lang="en-US" sz="2200" dirty="0"/>
              <a:t> </a:t>
            </a:r>
            <a:r>
              <a:rPr lang="en-US" sz="2200" i="1" dirty="0" err="1"/>
              <a:t>h</a:t>
            </a:r>
            <a:r>
              <a:rPr lang="en-US" sz="2200" dirty="0"/>
              <a:t> , then </a:t>
            </a:r>
            <a:r>
              <a:rPr lang="en-US" sz="2200" i="1" dirty="0" err="1"/>
              <a:t>h</a:t>
            </a:r>
            <a:r>
              <a:rPr lang="en-US" sz="2200" dirty="0"/>
              <a:t>  is of the form </a:t>
            </a:r>
            <a:r>
              <a:rPr lang="en-US" sz="2200" i="1" dirty="0" err="1"/>
              <a:t>h</a:t>
            </a:r>
            <a:r>
              <a:rPr lang="en-US" sz="2200" i="1" dirty="0"/>
              <a:t> = b * h</a:t>
            </a:r>
            <a:r>
              <a:rPr lang="en-US" sz="2200" i="1" baseline="-25000" dirty="0"/>
              <a:t>1</a:t>
            </a:r>
            <a:r>
              <a:rPr lang="en-US" sz="2200" i="1" dirty="0"/>
              <a:t>  </a:t>
            </a:r>
            <a:r>
              <a:rPr lang="en-US" sz="2200" dirty="0"/>
              <a:t>for some integer </a:t>
            </a:r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So:</a:t>
            </a:r>
          </a:p>
          <a:p>
            <a:pPr lvl="1"/>
            <a:r>
              <a:rPr lang="en-US" sz="2200" i="1" dirty="0"/>
              <a:t>mg + </a:t>
            </a:r>
            <a:r>
              <a:rPr lang="en-US" sz="2200" i="1" dirty="0" err="1"/>
              <a:t>nh</a:t>
            </a:r>
            <a:r>
              <a:rPr lang="en-US" sz="2200" i="1" dirty="0"/>
              <a:t> = mbg</a:t>
            </a:r>
            <a:r>
              <a:rPr lang="en-US" sz="2200" i="1" baseline="-25000" dirty="0"/>
              <a:t>1</a:t>
            </a:r>
            <a:r>
              <a:rPr lang="en-US" sz="2200" i="1" dirty="0"/>
              <a:t> + nbh</a:t>
            </a:r>
            <a:r>
              <a:rPr lang="en-US" sz="2200" i="1" baseline="-25000" dirty="0"/>
              <a:t>1</a:t>
            </a:r>
            <a:r>
              <a:rPr lang="en-US" sz="2200" i="1" dirty="0"/>
              <a:t> = b *  (mg</a:t>
            </a:r>
            <a:r>
              <a:rPr lang="en-US" sz="2200" i="1" baseline="-25000" dirty="0"/>
              <a:t>1</a:t>
            </a:r>
            <a:r>
              <a:rPr lang="en-US" sz="2200" i="1" dirty="0"/>
              <a:t> + nh</a:t>
            </a:r>
            <a:r>
              <a:rPr lang="en-US" sz="2200" i="1" baseline="-25000" dirty="0"/>
              <a:t>1</a:t>
            </a:r>
            <a:r>
              <a:rPr lang="en-US" sz="2200" i="1" dirty="0"/>
              <a:t> ) </a:t>
            </a:r>
          </a:p>
          <a:p>
            <a:pPr lvl="1">
              <a:buFont typeface="Candara" pitchFamily="-84" charset="0"/>
              <a:buNone/>
            </a:pPr>
            <a:r>
              <a:rPr lang="en-US" sz="2200" i="1" dirty="0"/>
              <a:t>     </a:t>
            </a:r>
            <a:r>
              <a:rPr lang="en-US" sz="2200" dirty="0"/>
              <a:t>and therefore </a:t>
            </a:r>
            <a:r>
              <a:rPr lang="en-US" sz="2200" i="1" dirty="0"/>
              <a:t>b</a:t>
            </a:r>
            <a:r>
              <a:rPr lang="en-US" sz="2200" dirty="0"/>
              <a:t>  divides </a:t>
            </a:r>
            <a:r>
              <a:rPr lang="en-US" sz="2200" i="1" dirty="0"/>
              <a:t>mg + </a:t>
            </a:r>
            <a:r>
              <a:rPr lang="en-US" sz="2200" i="1" dirty="0" err="1"/>
              <a:t>nh</a:t>
            </a:r>
            <a:r>
              <a:rPr lang="en-US" sz="2200" i="1" dirty="0"/>
              <a:t>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5029200" cy="163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i="1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 = 7; </a:t>
            </a:r>
            <a:r>
              <a:rPr lang="en-US" sz="2000" i="1" dirty="0">
                <a:latin typeface="+mn-lt"/>
              </a:rPr>
              <a:t> g</a:t>
            </a:r>
            <a:r>
              <a:rPr lang="en-US" sz="2000" dirty="0">
                <a:latin typeface="+mn-lt"/>
              </a:rPr>
              <a:t> = 14;  </a:t>
            </a:r>
            <a:r>
              <a:rPr lang="en-US" sz="2000" i="1" dirty="0">
                <a:latin typeface="+mn-lt"/>
              </a:rPr>
              <a:t>h</a:t>
            </a:r>
            <a:r>
              <a:rPr lang="en-US" sz="2000" dirty="0">
                <a:latin typeface="+mn-lt"/>
              </a:rPr>
              <a:t> = 63;  </a:t>
            </a:r>
            <a:r>
              <a:rPr lang="en-US" sz="2000" i="1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 = 3; 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= 2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7 | 14 and 7 | 63.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To show 7 (3 * 14 + 2 * 63),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we have (3 * 14 + 2 * 63) = 7(3 * 2 + 2 * 9),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and it is obvious that 7 | (7(3 * 2 + 2 * 9)).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Algorithm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570787" cy="4365625"/>
          </a:xfrm>
        </p:spPr>
        <p:txBody>
          <a:bodyPr/>
          <a:lstStyle/>
          <a:p>
            <a:r>
              <a:rPr lang="en-US" dirty="0"/>
              <a:t>Given any positive integer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and any nonnegative integer </a:t>
            </a:r>
            <a:r>
              <a:rPr lang="en-US" i="1" dirty="0"/>
              <a:t>a, </a:t>
            </a:r>
            <a:r>
              <a:rPr lang="en-US" dirty="0"/>
              <a:t>if we divide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 err="1"/>
              <a:t>n</a:t>
            </a:r>
            <a:r>
              <a:rPr lang="en-US" dirty="0"/>
              <a:t> we get an integer quotient </a:t>
            </a:r>
            <a:r>
              <a:rPr lang="en-US" i="1" dirty="0" err="1"/>
              <a:t>q</a:t>
            </a:r>
            <a:r>
              <a:rPr lang="en-US" dirty="0"/>
              <a:t> and an integer remainder </a:t>
            </a:r>
            <a:r>
              <a:rPr lang="en-US" i="1" dirty="0" err="1"/>
              <a:t>r</a:t>
            </a:r>
            <a:r>
              <a:rPr lang="en-US" dirty="0"/>
              <a:t> that obey the following relationship:</a:t>
            </a:r>
          </a:p>
          <a:p>
            <a:pPr lvl="1">
              <a:buFont typeface="Candara" pitchFamily="-84" charset="0"/>
              <a:buNone/>
            </a:pPr>
            <a:endParaRPr lang="en-US" dirty="0"/>
          </a:p>
          <a:p>
            <a:pPr lvl="1" algn="ctr">
              <a:buFont typeface="Candara" pitchFamily="-84" charset="0"/>
              <a:buNone/>
            </a:pPr>
            <a:r>
              <a:rPr lang="en-US" sz="2800" i="1" dirty="0"/>
              <a:t>	a = </a:t>
            </a:r>
            <a:r>
              <a:rPr lang="en-US" sz="2800" i="1" dirty="0" err="1"/>
              <a:t>qn</a:t>
            </a:r>
            <a:r>
              <a:rPr lang="en-US" sz="2800" i="1" dirty="0"/>
              <a:t> + </a:t>
            </a:r>
            <a:r>
              <a:rPr lang="en-US" sz="2800" i="1" dirty="0" err="1"/>
              <a:t>r</a:t>
            </a:r>
            <a:r>
              <a:rPr lang="en-US" sz="2800" i="1" dirty="0"/>
              <a:t>             0 ≤ </a:t>
            </a:r>
            <a:r>
              <a:rPr lang="en-US" sz="2800" i="1" dirty="0" err="1"/>
              <a:t>r</a:t>
            </a:r>
            <a:r>
              <a:rPr lang="en-US" sz="2800" i="1" dirty="0"/>
              <a:t> &lt; </a:t>
            </a:r>
            <a:r>
              <a:rPr lang="en-US" sz="2800" i="1" dirty="0" err="1"/>
              <a:t>n</a:t>
            </a:r>
            <a:r>
              <a:rPr lang="en-US" sz="2800" i="1" dirty="0"/>
              <a:t>; </a:t>
            </a:r>
            <a:r>
              <a:rPr lang="en-US" sz="2800" i="1" dirty="0" err="1"/>
              <a:t>q</a:t>
            </a:r>
            <a:r>
              <a:rPr lang="en-US" sz="2800" i="1" dirty="0"/>
              <a:t> = [a/</a:t>
            </a:r>
            <a:r>
              <a:rPr lang="en-US" sz="2800" i="1" dirty="0" err="1"/>
              <a:t>n</a:t>
            </a:r>
            <a:r>
              <a:rPr lang="en-US" sz="2800" i="1" dirty="0"/>
              <a:t>]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30909"/>
              <a:stretch>
                <a:fillRect/>
              </a:stretch>
            </p:blipFill>
          </mc:Choice>
          <mc:Fallback>
            <p:blipFill>
              <a:blip r:embed="rId4"/>
              <a:srcRect t="19091" b="30909"/>
              <a:stretch>
                <a:fillRect/>
              </a:stretch>
            </p:blipFill>
          </mc:Fallback>
        </mc:AlternateContent>
        <p:spPr>
          <a:xfrm>
            <a:off x="-381000" y="152400"/>
            <a:ext cx="9656439" cy="624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613150" cy="2057400"/>
          </a:xfrm>
        </p:spPr>
        <p:txBody>
          <a:bodyPr/>
          <a:lstStyle/>
          <a:p>
            <a:r>
              <a:rPr lang="en-AU" sz="6000"/>
              <a:t>Euclidean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886325" y="381000"/>
            <a:ext cx="3813175" cy="5697538"/>
          </a:xfrm>
        </p:spPr>
        <p:txBody>
          <a:bodyPr/>
          <a:lstStyle/>
          <a:p>
            <a:r>
              <a:rPr lang="en-AU"/>
              <a:t>One of the basic techniques of number theory</a:t>
            </a:r>
          </a:p>
          <a:p>
            <a:r>
              <a:rPr lang="en-AU"/>
              <a:t>Procedure for determining the greatest common divisor of two positive integers</a:t>
            </a:r>
          </a:p>
          <a:p>
            <a:r>
              <a:rPr lang="en-AU"/>
              <a:t>Two integers are </a:t>
            </a:r>
            <a:r>
              <a:rPr lang="en-AU" b="1"/>
              <a:t>relatively prime </a:t>
            </a:r>
            <a:r>
              <a:rPr lang="en-AU"/>
              <a:t>if their only common positive integer factor is 1</a:t>
            </a:r>
          </a:p>
        </p:txBody>
      </p:sp>
      <p:pic>
        <p:nvPicPr>
          <p:cNvPr id="4608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76600"/>
            <a:ext cx="29464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52600"/>
            <a:ext cx="7570787" cy="47148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greatest common divisor 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is the largest integer that divides both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can use the notation gcd</a:t>
            </a:r>
            <a:r>
              <a:rPr lang="en-US" i="1" dirty="0">
                <a:ea typeface="+mn-ea"/>
                <a:cs typeface="+mn-cs"/>
              </a:rPr>
              <a:t>(a,b) </a:t>
            </a:r>
            <a:r>
              <a:rPr lang="en-US" dirty="0">
                <a:ea typeface="+mn-ea"/>
                <a:cs typeface="+mn-cs"/>
              </a:rPr>
              <a:t> to mean the </a:t>
            </a:r>
            <a:r>
              <a:rPr lang="en-US" b="1" dirty="0">
                <a:ea typeface="+mn-ea"/>
                <a:cs typeface="+mn-cs"/>
              </a:rPr>
              <a:t>greatest common divisor </a:t>
            </a:r>
            <a:r>
              <a:rPr lang="en-US" dirty="0">
                <a:ea typeface="+mn-ea"/>
                <a:cs typeface="+mn-cs"/>
              </a:rPr>
              <a:t>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also define gcd(0,0) = 0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Positive integer </a:t>
            </a:r>
            <a:r>
              <a:rPr lang="en-US" i="1" dirty="0">
                <a:ea typeface="+mn-ea"/>
                <a:cs typeface="+mn-cs"/>
              </a:rPr>
              <a:t>c </a:t>
            </a:r>
            <a:r>
              <a:rPr lang="en-US" dirty="0">
                <a:ea typeface="+mn-ea"/>
                <a:cs typeface="+mn-cs"/>
              </a:rPr>
              <a:t>is said to be the gcd 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if: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i="1" dirty="0">
                <a:ea typeface="+mn-ea"/>
              </a:rPr>
              <a:t>c </a:t>
            </a:r>
            <a:r>
              <a:rPr lang="en-US" dirty="0">
                <a:ea typeface="+mn-ea"/>
              </a:rPr>
              <a:t>is a divisor of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b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Any divisor of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b </a:t>
            </a:r>
            <a:r>
              <a:rPr lang="en-US" dirty="0">
                <a:ea typeface="+mn-ea"/>
              </a:rPr>
              <a:t>is a divisor of </a:t>
            </a:r>
            <a:r>
              <a:rPr lang="en-US" i="1" dirty="0">
                <a:ea typeface="+mn-ea"/>
              </a:rPr>
              <a:t>c</a:t>
            </a: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11" dirty="0">
                <a:ea typeface="+mn-ea"/>
              </a:rPr>
              <a:t>An equivalent definition is:</a:t>
            </a:r>
          </a:p>
          <a:p>
            <a:pPr marL="342900" lvl="1" indent="-342900" algn="ctr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811" dirty="0">
                <a:ea typeface="+mn-ea"/>
              </a:rPr>
              <a:t>gcd(</a:t>
            </a:r>
            <a:r>
              <a:rPr lang="en-US" sz="2811" i="1" dirty="0">
                <a:ea typeface="+mn-ea"/>
              </a:rPr>
              <a:t>a,b) = </a:t>
            </a:r>
            <a:r>
              <a:rPr lang="en-US" sz="2811" dirty="0">
                <a:ea typeface="+mn-ea"/>
              </a:rPr>
              <a:t>max[</a:t>
            </a:r>
            <a:r>
              <a:rPr lang="en-US" sz="2811" i="1" dirty="0">
                <a:ea typeface="+mn-ea"/>
              </a:rPr>
              <a:t>k, </a:t>
            </a:r>
            <a:r>
              <a:rPr lang="en-US" sz="2811" dirty="0">
                <a:ea typeface="+mn-ea"/>
              </a:rPr>
              <a:t>such that </a:t>
            </a:r>
            <a:r>
              <a:rPr lang="en-US" sz="2811" i="1" dirty="0">
                <a:ea typeface="+mn-ea"/>
              </a:rPr>
              <a:t>k | a </a:t>
            </a:r>
            <a:r>
              <a:rPr lang="en-US" sz="2811" dirty="0">
                <a:ea typeface="+mn-ea"/>
              </a:rPr>
              <a:t>and </a:t>
            </a:r>
            <a:r>
              <a:rPr lang="en-US" sz="2811" i="1" dirty="0">
                <a:ea typeface="+mn-ea"/>
              </a:rPr>
              <a:t>k | b]</a:t>
            </a:r>
            <a:endParaRPr lang="en-US" sz="2811" dirty="0">
              <a:ea typeface="+mn-ea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0768"/>
            <a:ext cx="8763000" cy="42894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Because we require that the greatest common divisor be positive, gcd(</a:t>
            </a:r>
            <a:r>
              <a:rPr lang="en-US" sz="2706" i="1" dirty="0">
                <a:ea typeface="+mn-ea"/>
                <a:cs typeface="+mn-cs"/>
              </a:rPr>
              <a:t>a,b)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(a,-b)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(-a,b)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(-a,-b)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In general, gcd(</a:t>
            </a:r>
            <a:r>
              <a:rPr lang="en-US" sz="2706" i="1" dirty="0">
                <a:ea typeface="+mn-ea"/>
                <a:cs typeface="+mn-cs"/>
              </a:rPr>
              <a:t>a,b) = </a:t>
            </a:r>
            <a:r>
              <a:rPr lang="en-US" sz="2706" dirty="0">
                <a:ea typeface="+mn-ea"/>
                <a:cs typeface="+mn-cs"/>
              </a:rPr>
              <a:t>gcd(|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|, | </a:t>
            </a:r>
            <a:r>
              <a:rPr lang="en-US" sz="2706" i="1" dirty="0">
                <a:ea typeface="+mn-ea"/>
                <a:cs typeface="+mn-cs"/>
              </a:rPr>
              <a:t>b |)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i="1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Also, because all nonzero integers divide 0, we have gcd(a,0) = | a |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We stated that two integers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and </a:t>
            </a:r>
            <a:r>
              <a:rPr lang="en-US" sz="2706" i="1" dirty="0">
                <a:ea typeface="+mn-ea"/>
                <a:cs typeface="+mn-cs"/>
              </a:rPr>
              <a:t>b </a:t>
            </a:r>
            <a:r>
              <a:rPr lang="en-US" sz="2706" dirty="0">
                <a:ea typeface="+mn-ea"/>
                <a:cs typeface="+mn-cs"/>
              </a:rPr>
              <a:t>are relatively prime if their only common positive integer factor is 1; this is equivalent to saying that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and </a:t>
            </a:r>
            <a:r>
              <a:rPr lang="en-US" sz="2706" i="1" dirty="0">
                <a:ea typeface="+mn-ea"/>
                <a:cs typeface="+mn-cs"/>
              </a:rPr>
              <a:t>b </a:t>
            </a:r>
            <a:r>
              <a:rPr lang="en-US" sz="2706" dirty="0">
                <a:ea typeface="+mn-ea"/>
                <a:cs typeface="+mn-cs"/>
              </a:rPr>
              <a:t>are relatively prime if gcd(</a:t>
            </a:r>
            <a:r>
              <a:rPr lang="en-US" sz="2706" i="1" dirty="0">
                <a:ea typeface="+mn-ea"/>
                <a:cs typeface="+mn-cs"/>
              </a:rPr>
              <a:t>a,b) = 1</a:t>
            </a:r>
            <a:endParaRPr lang="en-US" sz="2706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823021"/>
            <a:ext cx="4572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 </a:t>
            </a:r>
            <a:r>
              <a:rPr lang="en-US" sz="2400" dirty="0">
                <a:latin typeface="+mn-lt"/>
              </a:rPr>
              <a:t>gcd(60, 24) =  gcd(60, - 24) =  12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157192"/>
            <a:ext cx="8534400" cy="1077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8 and 15 are relatively prime because the positive divisors of 8 are 1, 2, 4, and 8, and the positive divisors of 15 are 1, 3, 5, and 15. So 1 is the only integer on both lists.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8457</TotalTime>
  <Words>4336</Words>
  <Application>Microsoft Office PowerPoint</Application>
  <PresentationFormat>On-screen Show (4:3)</PresentationFormat>
  <Paragraphs>371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Candara</vt:lpstr>
      <vt:lpstr>Mistral</vt:lpstr>
      <vt:lpstr>Wingdings</vt:lpstr>
      <vt:lpstr>ch01</vt:lpstr>
      <vt:lpstr>Infusion</vt:lpstr>
      <vt:lpstr>Chapter 2</vt:lpstr>
      <vt:lpstr>Divisibility</vt:lpstr>
      <vt:lpstr>Properties of Divisibility</vt:lpstr>
      <vt:lpstr>Properties of Divisibility</vt:lpstr>
      <vt:lpstr>Division Algorithm</vt:lpstr>
      <vt:lpstr>PowerPoint Presentation</vt:lpstr>
      <vt:lpstr>Euclidean Algorithm</vt:lpstr>
      <vt:lpstr>Greatest Common Divisor (GCD)</vt:lpstr>
      <vt:lpstr>GCD</vt:lpstr>
      <vt:lpstr>PowerPoint Presentation</vt:lpstr>
      <vt:lpstr>PowerPoint Presentation</vt:lpstr>
      <vt:lpstr>Table 2.1 Euclidean Algorithm Example</vt:lpstr>
      <vt:lpstr>Modular Arithmetic</vt:lpstr>
      <vt:lpstr>Modular Arithmetic</vt:lpstr>
      <vt:lpstr>Properties of Congruences</vt:lpstr>
      <vt:lpstr>Modular Arithmetic</vt:lpstr>
      <vt:lpstr>Remaining Properties:</vt:lpstr>
      <vt:lpstr>Table 2.2(a) Arithmetic Modulo 8</vt:lpstr>
      <vt:lpstr>Table 2.2(b) Multiplication Modulo 8</vt:lpstr>
      <vt:lpstr>Table 2.2(c)  Additive  and  Multiplicative Inverse  Modulo 8</vt:lpstr>
      <vt:lpstr>Table 2.3 Properties of Modular Arithmetic for Integers in Zn</vt:lpstr>
      <vt:lpstr>Table 2.4 Extended Euclidean Algorithm Example</vt:lpstr>
      <vt:lpstr>Prime Numbers</vt:lpstr>
      <vt:lpstr>PowerPoint Presentation</vt:lpstr>
      <vt:lpstr>Fermat's Theorem</vt:lpstr>
      <vt:lpstr>Table 2.6 Some Values of Euler’s Totient Function ø(n)</vt:lpstr>
      <vt:lpstr>Euler's Theorem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4</dc:subject>
  <dc:creator>Dr Lawrie Brown</dc:creator>
  <cp:keywords/>
  <dc:description/>
  <cp:lastModifiedBy>Ajay</cp:lastModifiedBy>
  <cp:revision>108</cp:revision>
  <cp:lastPrinted>2009-08-06T03:57:36Z</cp:lastPrinted>
  <dcterms:created xsi:type="dcterms:W3CDTF">2016-03-13T02:06:16Z</dcterms:created>
  <dcterms:modified xsi:type="dcterms:W3CDTF">2022-08-08T05:54:24Z</dcterms:modified>
  <cp:category/>
</cp:coreProperties>
</file>