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65" r:id="rId3"/>
    <p:sldId id="273" r:id="rId4"/>
    <p:sldId id="271" r:id="rId5"/>
    <p:sldId id="299" r:id="rId6"/>
    <p:sldId id="267" r:id="rId7"/>
    <p:sldId id="269" r:id="rId8"/>
    <p:sldId id="317" r:id="rId9"/>
    <p:sldId id="318" r:id="rId10"/>
    <p:sldId id="270" r:id="rId11"/>
    <p:sldId id="260" r:id="rId12"/>
    <p:sldId id="261" r:id="rId13"/>
    <p:sldId id="272" r:id="rId14"/>
    <p:sldId id="301" r:id="rId15"/>
    <p:sldId id="275" r:id="rId16"/>
    <p:sldId id="276" r:id="rId17"/>
    <p:sldId id="282" r:id="rId18"/>
    <p:sldId id="284" r:id="rId19"/>
    <p:sldId id="300" r:id="rId20"/>
    <p:sldId id="285" r:id="rId21"/>
    <p:sldId id="283" r:id="rId22"/>
    <p:sldId id="310" r:id="rId23"/>
    <p:sldId id="295" r:id="rId24"/>
    <p:sldId id="288" r:id="rId25"/>
    <p:sldId id="286" r:id="rId26"/>
    <p:sldId id="311" r:id="rId27"/>
    <p:sldId id="312" r:id="rId28"/>
    <p:sldId id="313" r:id="rId29"/>
    <p:sldId id="314" r:id="rId30"/>
    <p:sldId id="293" r:id="rId31"/>
    <p:sldId id="316" r:id="rId32"/>
    <p:sldId id="315" r:id="rId33"/>
  </p:sldIdLst>
  <p:sldSz cx="12192000" cy="6858000"/>
  <p:notesSz cx="6858000" cy="9144000"/>
  <p:embeddedFontLst>
    <p:embeddedFont>
      <p:font typeface="Tw Cen MT" panose="020B0602020104020603" pitchFamily="34" charset="0"/>
      <p:regular r:id="rId35"/>
      <p:bold r:id="rId36"/>
      <p:italic r:id="rId37"/>
      <p:boldItalic r:id="rId38"/>
    </p:embeddedFont>
    <p:embeddedFont>
      <p:font typeface="Georgia" panose="02040502050405020303"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57">
          <p15:clr>
            <a:srgbClr val="A4A3A4"/>
          </p15:clr>
        </p15:guide>
        <p15:guide id="3" orient="horz" pos="3189">
          <p15:clr>
            <a:srgbClr val="A4A3A4"/>
          </p15:clr>
        </p15:guide>
        <p15:guide id="4" pos="3101">
          <p15:clr>
            <a:srgbClr val="A4A3A4"/>
          </p15:clr>
        </p15:guide>
        <p15:guide id="5" orient="horz" pos="3516">
          <p15:clr>
            <a:srgbClr val="A4A3A4"/>
          </p15:clr>
        </p15:guide>
        <p15:guide id="6" pos="1879">
          <p15:clr>
            <a:srgbClr val="A4A3A4"/>
          </p15:clr>
        </p15:guide>
        <p15:guide id="7" orient="horz" pos="3514">
          <p15:clr>
            <a:srgbClr val="A4A3A4"/>
          </p15:clr>
        </p15:guide>
        <p15:guide id="8" pos="6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A9B7A0-2453-4D62-BBCE-B7B39F3B5B58}">
  <a:tblStyle styleId="{C1A9B7A0-2453-4D62-BBCE-B7B39F3B5B58}"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0E7"/>
          </a:solidFill>
        </a:fill>
      </a:tcStyle>
    </a:wholeTbl>
    <a:band1H>
      <a:tcTxStyle/>
      <a:tcStyle>
        <a:tcBdr/>
        <a:fill>
          <a:solidFill>
            <a:srgbClr val="D2E0CC"/>
          </a:solidFill>
        </a:fill>
      </a:tcStyle>
    </a:band1H>
    <a:band2H>
      <a:tcTxStyle/>
      <a:tcStyle>
        <a:tcBdr/>
      </a:tcStyle>
    </a:band2H>
    <a:band1V>
      <a:tcTxStyle/>
      <a:tcStyle>
        <a:tcBdr/>
        <a:fill>
          <a:solidFill>
            <a:srgbClr val="D2E0CC"/>
          </a:solidFill>
        </a:fill>
      </a:tcStyle>
    </a:band1V>
    <a:band2V>
      <a:tcTxStyle/>
      <a:tcStyle>
        <a:tcBdr/>
      </a:tcStyle>
    </a:band2V>
    <a:lastCol>
      <a:tcTxStyle b="on" i="off">
        <a:font>
          <a:latin typeface="Tw Cen MT"/>
          <a:ea typeface="Tw Cen MT"/>
          <a:cs typeface="Tw Cen MT"/>
        </a:font>
        <a:schemeClr val="lt1"/>
      </a:tcTxStyle>
      <a:tcStyle>
        <a:tcBdr/>
        <a:fill>
          <a:solidFill>
            <a:schemeClr val="accent2"/>
          </a:solidFill>
        </a:fill>
      </a:tcStyle>
    </a:lastCol>
    <a:firstCol>
      <a:tcTxStyle b="on" i="off">
        <a:font>
          <a:latin typeface="Tw Cen MT"/>
          <a:ea typeface="Tw Cen MT"/>
          <a:cs typeface="Tw Cen MT"/>
        </a:font>
        <a:schemeClr val="lt1"/>
      </a:tcTxStyle>
      <a:tcStyle>
        <a:tcBdr/>
        <a:fill>
          <a:solidFill>
            <a:schemeClr val="accent2"/>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1" autoAdjust="0"/>
  </p:normalViewPr>
  <p:slideViewPr>
    <p:cSldViewPr snapToGrid="0" snapToObjects="1" showGuides="1">
      <p:cViewPr varScale="1">
        <p:scale>
          <a:sx n="78" d="100"/>
          <a:sy n="78" d="100"/>
        </p:scale>
        <p:origin x="1026" y="90"/>
      </p:cViewPr>
      <p:guideLst>
        <p:guide orient="horz" pos="2160"/>
        <p:guide pos="3057"/>
        <p:guide orient="horz" pos="3189"/>
        <p:guide pos="3101"/>
        <p:guide orient="horz" pos="3516"/>
        <p:guide pos="1879"/>
        <p:guide orient="horz" pos="3514"/>
        <p:guide pos="684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51C7D-121A-4811-8CFD-2B97989AA41E}" type="doc">
      <dgm:prSet loTypeId="urn:microsoft.com/office/officeart/2005/8/layout/hList2" loCatId="list" qsTypeId="urn:microsoft.com/office/officeart/2005/8/quickstyle/simple1" qsCatId="simple" csTypeId="urn:microsoft.com/office/officeart/2005/8/colors/accent1_1" csCatId="accent1" phldr="1"/>
      <dgm:spPr/>
      <dgm:t>
        <a:bodyPr/>
        <a:lstStyle/>
        <a:p>
          <a:endParaRPr lang="en-US"/>
        </a:p>
      </dgm:t>
    </dgm:pt>
    <dgm:pt modelId="{A20125F8-7986-4779-9083-3C9DCAB12869}">
      <dgm:prSet phldrT="[Text]"/>
      <dgm:spPr/>
      <dgm:t>
        <a:bodyPr/>
        <a:lstStyle/>
        <a:p>
          <a:r>
            <a:rPr lang="en-US" dirty="0" smtClean="0"/>
            <a:t>Trends </a:t>
          </a:r>
          <a:endParaRPr lang="en-US" dirty="0"/>
        </a:p>
      </dgm:t>
    </dgm:pt>
    <dgm:pt modelId="{5069EB61-D289-4FBD-8AB2-CF42F5C85894}" type="parTrans" cxnId="{A4B0BF05-EA05-4C4C-AD88-EE6C0F9FBA49}">
      <dgm:prSet/>
      <dgm:spPr/>
      <dgm:t>
        <a:bodyPr/>
        <a:lstStyle/>
        <a:p>
          <a:endParaRPr lang="en-US"/>
        </a:p>
      </dgm:t>
    </dgm:pt>
    <dgm:pt modelId="{0B8F7F97-1D0D-4A2A-A759-103D80089F85}" type="sibTrans" cxnId="{A4B0BF05-EA05-4C4C-AD88-EE6C0F9FBA49}">
      <dgm:prSet/>
      <dgm:spPr/>
      <dgm:t>
        <a:bodyPr/>
        <a:lstStyle/>
        <a:p>
          <a:endParaRPr lang="en-US"/>
        </a:p>
      </dgm:t>
    </dgm:pt>
    <dgm:pt modelId="{823CAF7B-1B25-4BE3-B37F-35B5D1EF08FD}">
      <dgm:prSet phldrT="[Text]" custT="1"/>
      <dgm:spPr/>
      <dgm:t>
        <a:bodyPr/>
        <a:lstStyle/>
        <a:p>
          <a:r>
            <a:rPr lang="en-US" sz="1700" dirty="0" smtClean="0"/>
            <a:t>Technological advances</a:t>
          </a:r>
          <a:endParaRPr lang="en-US" sz="1700" dirty="0"/>
        </a:p>
      </dgm:t>
    </dgm:pt>
    <dgm:pt modelId="{A8381E82-FC8D-4B3B-84E2-D77491637517}" type="parTrans" cxnId="{AFD8C8EC-5915-4895-BA66-BD31F6E67B8B}">
      <dgm:prSet/>
      <dgm:spPr/>
      <dgm:t>
        <a:bodyPr/>
        <a:lstStyle/>
        <a:p>
          <a:endParaRPr lang="en-US"/>
        </a:p>
      </dgm:t>
    </dgm:pt>
    <dgm:pt modelId="{9575BE63-08AB-4223-B747-F3C47176F3B0}" type="sibTrans" cxnId="{AFD8C8EC-5915-4895-BA66-BD31F6E67B8B}">
      <dgm:prSet/>
      <dgm:spPr/>
      <dgm:t>
        <a:bodyPr/>
        <a:lstStyle/>
        <a:p>
          <a:endParaRPr lang="en-US"/>
        </a:p>
      </dgm:t>
    </dgm:pt>
    <dgm:pt modelId="{5B8EC320-0707-4365-991B-C0DCA066314A}">
      <dgm:prSet phldrT="[Text]"/>
      <dgm:spPr/>
      <dgm:t>
        <a:bodyPr/>
        <a:lstStyle/>
        <a:p>
          <a:r>
            <a:rPr lang="en-US" dirty="0" smtClean="0"/>
            <a:t>So companies must be </a:t>
          </a:r>
          <a:endParaRPr lang="en-US" dirty="0"/>
        </a:p>
      </dgm:t>
    </dgm:pt>
    <dgm:pt modelId="{8FBCD3FA-BC29-421F-A328-AF01515FD7F9}" type="parTrans" cxnId="{98E8C622-8166-4666-B1F7-F80561F49D88}">
      <dgm:prSet/>
      <dgm:spPr/>
      <dgm:t>
        <a:bodyPr/>
        <a:lstStyle/>
        <a:p>
          <a:endParaRPr lang="en-US"/>
        </a:p>
      </dgm:t>
    </dgm:pt>
    <dgm:pt modelId="{5DB07B25-A18A-4E92-BED1-48FE2B14CFD8}" type="sibTrans" cxnId="{98E8C622-8166-4666-B1F7-F80561F49D88}">
      <dgm:prSet/>
      <dgm:spPr/>
      <dgm:t>
        <a:bodyPr/>
        <a:lstStyle/>
        <a:p>
          <a:endParaRPr lang="en-US"/>
        </a:p>
      </dgm:t>
    </dgm:pt>
    <dgm:pt modelId="{38068554-9498-46E4-B857-200B81C81BF8}">
      <dgm:prSet phldrT="[Text]" custT="1"/>
      <dgm:spPr/>
      <dgm:t>
        <a:bodyPr/>
        <a:lstStyle/>
        <a:p>
          <a:r>
            <a:rPr lang="en-US" sz="1700" dirty="0" smtClean="0"/>
            <a:t>More </a:t>
          </a:r>
          <a:r>
            <a:rPr lang="en-US" sz="1700" b="1" dirty="0" smtClean="0"/>
            <a:t>competitive </a:t>
          </a:r>
          <a:endParaRPr lang="en-US" sz="1700" b="1" dirty="0"/>
        </a:p>
      </dgm:t>
    </dgm:pt>
    <dgm:pt modelId="{F676B150-B297-4F03-83F7-5CE4CE5F7A98}" type="parTrans" cxnId="{F194EA39-E2AE-4B0D-B89D-29EC3A55C004}">
      <dgm:prSet/>
      <dgm:spPr/>
      <dgm:t>
        <a:bodyPr/>
        <a:lstStyle/>
        <a:p>
          <a:endParaRPr lang="en-US"/>
        </a:p>
      </dgm:t>
    </dgm:pt>
    <dgm:pt modelId="{AE4AA830-5AE7-4E18-81F9-74E52170E26F}" type="sibTrans" cxnId="{F194EA39-E2AE-4B0D-B89D-29EC3A55C004}">
      <dgm:prSet/>
      <dgm:spPr/>
      <dgm:t>
        <a:bodyPr/>
        <a:lstStyle/>
        <a:p>
          <a:endParaRPr lang="en-US"/>
        </a:p>
      </dgm:t>
    </dgm:pt>
    <dgm:pt modelId="{26F22BA1-70E3-4827-BB76-5E62AFAABC4D}">
      <dgm:prSet phldrT="[Text]"/>
      <dgm:spPr/>
      <dgm:t>
        <a:bodyPr/>
        <a:lstStyle/>
        <a:p>
          <a:r>
            <a:rPr lang="en-US" dirty="0" smtClean="0"/>
            <a:t>HRM needs these competencies</a:t>
          </a:r>
          <a:endParaRPr lang="en-US" dirty="0"/>
        </a:p>
      </dgm:t>
    </dgm:pt>
    <dgm:pt modelId="{10F46469-ADED-4BA4-9142-6E1CEAE72843}" type="parTrans" cxnId="{B4E9B8ED-AF5B-46B4-A528-974691BF44C1}">
      <dgm:prSet/>
      <dgm:spPr/>
      <dgm:t>
        <a:bodyPr/>
        <a:lstStyle/>
        <a:p>
          <a:endParaRPr lang="en-US"/>
        </a:p>
      </dgm:t>
    </dgm:pt>
    <dgm:pt modelId="{E8AF928E-6709-478B-A50F-00185B24B713}" type="sibTrans" cxnId="{B4E9B8ED-AF5B-46B4-A528-974691BF44C1}">
      <dgm:prSet/>
      <dgm:spPr/>
      <dgm:t>
        <a:bodyPr/>
        <a:lstStyle/>
        <a:p>
          <a:endParaRPr lang="en-US"/>
        </a:p>
      </dgm:t>
    </dgm:pt>
    <dgm:pt modelId="{D5D9878F-1201-49B5-8240-2EE5695B094A}">
      <dgm:prSet phldrT="[Text]" custT="1"/>
      <dgm:spPr/>
      <dgm:t>
        <a:bodyPr/>
        <a:lstStyle/>
        <a:p>
          <a:r>
            <a:rPr lang="en-US" sz="1700" dirty="0" smtClean="0"/>
            <a:t>Be </a:t>
          </a:r>
          <a:r>
            <a:rPr lang="en-US" sz="1700" b="1" dirty="0" smtClean="0"/>
            <a:t>strategic</a:t>
          </a:r>
          <a:endParaRPr lang="en-US" sz="1700" b="1" dirty="0"/>
        </a:p>
      </dgm:t>
    </dgm:pt>
    <dgm:pt modelId="{25457E12-FC2A-410A-9394-B4499D9F529C}" type="parTrans" cxnId="{1B3AB335-5993-4318-8ECF-EE88318EAA5B}">
      <dgm:prSet/>
      <dgm:spPr/>
      <dgm:t>
        <a:bodyPr/>
        <a:lstStyle/>
        <a:p>
          <a:endParaRPr lang="en-US"/>
        </a:p>
      </dgm:t>
    </dgm:pt>
    <dgm:pt modelId="{DD8030B3-CD18-469F-B69E-AA7B638A08AB}" type="sibTrans" cxnId="{1B3AB335-5993-4318-8ECF-EE88318EAA5B}">
      <dgm:prSet/>
      <dgm:spPr/>
      <dgm:t>
        <a:bodyPr/>
        <a:lstStyle/>
        <a:p>
          <a:endParaRPr lang="en-US"/>
        </a:p>
      </dgm:t>
    </dgm:pt>
    <dgm:pt modelId="{3D6B5C08-C392-402E-B55F-E8C3DA7C7746}">
      <dgm:prSet phldrT="[Text]" custT="1"/>
      <dgm:spPr/>
      <dgm:t>
        <a:bodyPr/>
        <a:lstStyle/>
        <a:p>
          <a:r>
            <a:rPr lang="en-US" sz="1700" dirty="0" smtClean="0"/>
            <a:t>Trends in nature of work</a:t>
          </a:r>
          <a:endParaRPr lang="en-US" sz="1700" dirty="0"/>
        </a:p>
      </dgm:t>
    </dgm:pt>
    <dgm:pt modelId="{2F0FD243-E004-42DF-9843-78286634342A}" type="parTrans" cxnId="{2D100ED2-8073-4A01-BE29-25E1F24F201E}">
      <dgm:prSet/>
      <dgm:spPr/>
      <dgm:t>
        <a:bodyPr/>
        <a:lstStyle/>
        <a:p>
          <a:endParaRPr lang="en-US"/>
        </a:p>
      </dgm:t>
    </dgm:pt>
    <dgm:pt modelId="{75B7C1D1-2407-488B-A235-211DA052D7C9}" type="sibTrans" cxnId="{2D100ED2-8073-4A01-BE29-25E1F24F201E}">
      <dgm:prSet/>
      <dgm:spPr/>
      <dgm:t>
        <a:bodyPr/>
        <a:lstStyle/>
        <a:p>
          <a:endParaRPr lang="en-US"/>
        </a:p>
      </dgm:t>
    </dgm:pt>
    <dgm:pt modelId="{1861D224-4175-465E-A4D9-70ECC7C611D3}">
      <dgm:prSet phldrT="[Text]" custT="1"/>
      <dgm:spPr/>
      <dgm:t>
        <a:bodyPr/>
        <a:lstStyle/>
        <a:p>
          <a:r>
            <a:rPr lang="en-US" sz="1700" dirty="0" smtClean="0"/>
            <a:t>Demographic and workforce trends</a:t>
          </a:r>
          <a:endParaRPr lang="en-US" sz="1700" dirty="0"/>
        </a:p>
      </dgm:t>
    </dgm:pt>
    <dgm:pt modelId="{75B10912-FC41-451C-9E56-4187099FE4AC}" type="parTrans" cxnId="{2E6912E6-8C82-456C-A08A-80CA5ADC5BA2}">
      <dgm:prSet/>
      <dgm:spPr/>
      <dgm:t>
        <a:bodyPr/>
        <a:lstStyle/>
        <a:p>
          <a:endParaRPr lang="en-US"/>
        </a:p>
      </dgm:t>
    </dgm:pt>
    <dgm:pt modelId="{8B200940-6E5B-4B6B-B3B2-9D9EC02CD92E}" type="sibTrans" cxnId="{2E6912E6-8C82-456C-A08A-80CA5ADC5BA2}">
      <dgm:prSet/>
      <dgm:spPr/>
      <dgm:t>
        <a:bodyPr/>
        <a:lstStyle/>
        <a:p>
          <a:endParaRPr lang="en-US"/>
        </a:p>
      </dgm:t>
    </dgm:pt>
    <dgm:pt modelId="{2E54E8B6-E962-47A1-93DA-0DE7900F6A0B}">
      <dgm:prSet phldrT="[Text]" custT="1"/>
      <dgm:spPr/>
      <dgm:t>
        <a:bodyPr/>
        <a:lstStyle/>
        <a:p>
          <a:r>
            <a:rPr lang="en-US" sz="1700" dirty="0" smtClean="0"/>
            <a:t>Globalization</a:t>
          </a:r>
          <a:endParaRPr lang="en-US" sz="1700" dirty="0"/>
        </a:p>
      </dgm:t>
    </dgm:pt>
    <dgm:pt modelId="{944377CF-7164-48AD-B025-EAE94583D464}" type="parTrans" cxnId="{32F71BE9-D63A-4200-A9AA-D0B9E39D32F5}">
      <dgm:prSet/>
      <dgm:spPr/>
      <dgm:t>
        <a:bodyPr/>
        <a:lstStyle/>
        <a:p>
          <a:endParaRPr lang="en-US"/>
        </a:p>
      </dgm:t>
    </dgm:pt>
    <dgm:pt modelId="{00C698CB-B586-45E7-9C87-21E8A6DFA71B}" type="sibTrans" cxnId="{32F71BE9-D63A-4200-A9AA-D0B9E39D32F5}">
      <dgm:prSet/>
      <dgm:spPr/>
      <dgm:t>
        <a:bodyPr/>
        <a:lstStyle/>
        <a:p>
          <a:endParaRPr lang="en-US"/>
        </a:p>
      </dgm:t>
    </dgm:pt>
    <dgm:pt modelId="{E4AFFE0B-44DB-4BD0-874E-66A7D3326F36}">
      <dgm:prSet phldrT="[Text]" custT="1"/>
      <dgm:spPr/>
      <dgm:t>
        <a:bodyPr/>
        <a:lstStyle/>
        <a:p>
          <a:r>
            <a:rPr lang="en-US" sz="1700" dirty="0" smtClean="0"/>
            <a:t>Economic Challenges</a:t>
          </a:r>
          <a:endParaRPr lang="en-US" sz="1700" dirty="0"/>
        </a:p>
      </dgm:t>
    </dgm:pt>
    <dgm:pt modelId="{C15E4A23-A398-49E9-A45B-04A51D2553AE}" type="parTrans" cxnId="{5687712C-BB8A-4628-80F1-DDCE875C43E8}">
      <dgm:prSet/>
      <dgm:spPr/>
      <dgm:t>
        <a:bodyPr/>
        <a:lstStyle/>
        <a:p>
          <a:endParaRPr lang="en-US"/>
        </a:p>
      </dgm:t>
    </dgm:pt>
    <dgm:pt modelId="{125991C5-116D-4541-B148-F3D481847824}" type="sibTrans" cxnId="{5687712C-BB8A-4628-80F1-DDCE875C43E8}">
      <dgm:prSet/>
      <dgm:spPr/>
      <dgm:t>
        <a:bodyPr/>
        <a:lstStyle/>
        <a:p>
          <a:endParaRPr lang="en-US"/>
        </a:p>
      </dgm:t>
    </dgm:pt>
    <dgm:pt modelId="{65E86569-3CB8-482C-9CD0-89D51C61F293}">
      <dgm:prSet phldrT="[Text]" custT="1"/>
      <dgm:spPr/>
      <dgm:t>
        <a:bodyPr/>
        <a:lstStyle/>
        <a:p>
          <a:r>
            <a:rPr lang="en-US" sz="1700" dirty="0" smtClean="0"/>
            <a:t>Faster and </a:t>
          </a:r>
          <a:r>
            <a:rPr lang="en-US" sz="1700" b="1" dirty="0" smtClean="0"/>
            <a:t>more responsive</a:t>
          </a:r>
          <a:endParaRPr lang="en-US" sz="1700" b="1" dirty="0"/>
        </a:p>
      </dgm:t>
    </dgm:pt>
    <dgm:pt modelId="{4572424F-6E51-4835-826C-46C729392F1C}" type="parTrans" cxnId="{D5C16569-886B-405C-A9DE-13D25102BACB}">
      <dgm:prSet/>
      <dgm:spPr/>
      <dgm:t>
        <a:bodyPr/>
        <a:lstStyle/>
        <a:p>
          <a:endParaRPr lang="en-US"/>
        </a:p>
      </dgm:t>
    </dgm:pt>
    <dgm:pt modelId="{10BF5FE3-8C66-468D-9FA6-C4756CB32C24}" type="sibTrans" cxnId="{D5C16569-886B-405C-A9DE-13D25102BACB}">
      <dgm:prSet/>
      <dgm:spPr/>
      <dgm:t>
        <a:bodyPr/>
        <a:lstStyle/>
        <a:p>
          <a:endParaRPr lang="en-US"/>
        </a:p>
      </dgm:t>
    </dgm:pt>
    <dgm:pt modelId="{A090FB2F-18D9-4CFD-A58E-D4FF00F70907}">
      <dgm:prSet phldrT="[Text]" custT="1"/>
      <dgm:spPr/>
      <dgm:t>
        <a:bodyPr/>
        <a:lstStyle/>
        <a:p>
          <a:r>
            <a:rPr lang="en-US" sz="1700" b="0" dirty="0" smtClean="0"/>
            <a:t>More </a:t>
          </a:r>
          <a:r>
            <a:rPr lang="en-US" sz="1700" b="1" dirty="0" smtClean="0"/>
            <a:t>cost effective</a:t>
          </a:r>
          <a:endParaRPr lang="en-US" sz="1700" b="1" dirty="0"/>
        </a:p>
      </dgm:t>
    </dgm:pt>
    <dgm:pt modelId="{64CD58CE-A4F3-4B26-BCE0-EEE6D8AA8E10}" type="parTrans" cxnId="{A8E30E11-B393-49CB-A9B4-74F44BECC127}">
      <dgm:prSet/>
      <dgm:spPr/>
      <dgm:t>
        <a:bodyPr/>
        <a:lstStyle/>
        <a:p>
          <a:endParaRPr lang="en-US"/>
        </a:p>
      </dgm:t>
    </dgm:pt>
    <dgm:pt modelId="{6E20BEB0-E256-4154-A44C-0E036E022C4C}" type="sibTrans" cxnId="{A8E30E11-B393-49CB-A9B4-74F44BECC127}">
      <dgm:prSet/>
      <dgm:spPr/>
      <dgm:t>
        <a:bodyPr/>
        <a:lstStyle/>
        <a:p>
          <a:endParaRPr lang="en-US"/>
        </a:p>
      </dgm:t>
    </dgm:pt>
    <dgm:pt modelId="{360A2DBB-DE2C-4E6D-870C-CC91758E14A3}">
      <dgm:prSet phldrT="[Text]" custT="1"/>
      <dgm:spPr/>
      <dgm:t>
        <a:bodyPr/>
        <a:lstStyle/>
        <a:p>
          <a:r>
            <a:rPr lang="en-US" sz="1700" b="1" dirty="0" smtClean="0"/>
            <a:t>Human capital </a:t>
          </a:r>
          <a:r>
            <a:rPr lang="en-US" sz="1700" dirty="0" smtClean="0"/>
            <a:t>oriented</a:t>
          </a:r>
          <a:endParaRPr lang="en-US" sz="1700" dirty="0"/>
        </a:p>
      </dgm:t>
    </dgm:pt>
    <dgm:pt modelId="{6E8AFF1E-D1B1-4616-9103-B2358C5A8B8C}" type="parTrans" cxnId="{2CA1FE36-8D44-44B8-A8A9-555659E2357E}">
      <dgm:prSet/>
      <dgm:spPr/>
      <dgm:t>
        <a:bodyPr/>
        <a:lstStyle/>
        <a:p>
          <a:endParaRPr lang="en-US"/>
        </a:p>
      </dgm:t>
    </dgm:pt>
    <dgm:pt modelId="{EA1BCE00-6470-4247-B21B-24E4369F73A0}" type="sibTrans" cxnId="{2CA1FE36-8D44-44B8-A8A9-555659E2357E}">
      <dgm:prSet/>
      <dgm:spPr/>
      <dgm:t>
        <a:bodyPr/>
        <a:lstStyle/>
        <a:p>
          <a:endParaRPr lang="en-US"/>
        </a:p>
      </dgm:t>
    </dgm:pt>
    <dgm:pt modelId="{2EEEDEAC-A66E-4743-AEA1-6BA62FDDFD87}">
      <dgm:prSet phldrT="[Text]" custT="1"/>
      <dgm:spPr/>
      <dgm:t>
        <a:bodyPr/>
        <a:lstStyle/>
        <a:p>
          <a:r>
            <a:rPr lang="en-US" sz="1700" b="1" dirty="0" smtClean="0"/>
            <a:t>More scientific </a:t>
          </a:r>
          <a:r>
            <a:rPr lang="en-US" sz="1700" dirty="0" smtClean="0"/>
            <a:t>and how do they make decision	</a:t>
          </a:r>
          <a:endParaRPr lang="en-US" sz="1700" dirty="0"/>
        </a:p>
      </dgm:t>
    </dgm:pt>
    <dgm:pt modelId="{B386D15C-991C-4118-9557-3005AECE8EBD}" type="parTrans" cxnId="{10351851-6EE0-4B75-98C4-5954598DE276}">
      <dgm:prSet/>
      <dgm:spPr/>
      <dgm:t>
        <a:bodyPr/>
        <a:lstStyle/>
        <a:p>
          <a:endParaRPr lang="en-US"/>
        </a:p>
      </dgm:t>
    </dgm:pt>
    <dgm:pt modelId="{D6754B98-7A55-4B17-BC9F-8E722A63F39D}" type="sibTrans" cxnId="{10351851-6EE0-4B75-98C4-5954598DE276}">
      <dgm:prSet/>
      <dgm:spPr/>
      <dgm:t>
        <a:bodyPr/>
        <a:lstStyle/>
        <a:p>
          <a:endParaRPr lang="en-US"/>
        </a:p>
      </dgm:t>
    </dgm:pt>
    <dgm:pt modelId="{85E9B8DD-A9C0-4793-BC8D-C212E5DCDD6C}">
      <dgm:prSet phldrT="[Text]" custT="1"/>
      <dgm:spPr/>
      <dgm:t>
        <a:bodyPr/>
        <a:lstStyle/>
        <a:p>
          <a:r>
            <a:rPr lang="en-US" sz="1700" b="1" dirty="0" smtClean="0"/>
            <a:t>New way</a:t>
          </a:r>
          <a:r>
            <a:rPr lang="en-US" sz="1700" dirty="0" smtClean="0"/>
            <a:t>s to HR services</a:t>
          </a:r>
          <a:endParaRPr lang="en-US" sz="1700" dirty="0"/>
        </a:p>
      </dgm:t>
    </dgm:pt>
    <dgm:pt modelId="{49BEC6E9-D46B-4A85-8A2E-72F2E36DC90D}" type="parTrans" cxnId="{CB097B98-A90E-4ADF-A734-9418189A53A0}">
      <dgm:prSet/>
      <dgm:spPr/>
      <dgm:t>
        <a:bodyPr/>
        <a:lstStyle/>
        <a:p>
          <a:endParaRPr lang="en-US"/>
        </a:p>
      </dgm:t>
    </dgm:pt>
    <dgm:pt modelId="{EE154A37-0DE1-4C9E-BF36-DC1EB407F4BF}" type="sibTrans" cxnId="{CB097B98-A90E-4ADF-A734-9418189A53A0}">
      <dgm:prSet/>
      <dgm:spPr/>
      <dgm:t>
        <a:bodyPr/>
        <a:lstStyle/>
        <a:p>
          <a:endParaRPr lang="en-US"/>
        </a:p>
      </dgm:t>
    </dgm:pt>
    <dgm:pt modelId="{34021304-0A87-4D79-8774-6CB68DA935CE}">
      <dgm:prSet phldrT="[Text]" custT="1"/>
      <dgm:spPr/>
      <dgm:t>
        <a:bodyPr/>
        <a:lstStyle/>
        <a:p>
          <a:r>
            <a:rPr lang="en-US" sz="1700" dirty="0" smtClean="0"/>
            <a:t>Adopt </a:t>
          </a:r>
          <a:r>
            <a:rPr lang="en-US" sz="1700" b="1" dirty="0" smtClean="0"/>
            <a:t>talent management </a:t>
          </a:r>
          <a:r>
            <a:rPr lang="en-US" sz="1700" dirty="0" smtClean="0"/>
            <a:t>to manage human resources</a:t>
          </a:r>
          <a:endParaRPr lang="en-US" sz="1700" dirty="0"/>
        </a:p>
      </dgm:t>
    </dgm:pt>
    <dgm:pt modelId="{53A51D06-9AF2-47F6-AE71-1B214A104C27}" type="parTrans" cxnId="{AB16C7F6-4452-4CF3-B6A2-5894E806965E}">
      <dgm:prSet/>
      <dgm:spPr/>
      <dgm:t>
        <a:bodyPr/>
        <a:lstStyle/>
        <a:p>
          <a:endParaRPr lang="en-US"/>
        </a:p>
      </dgm:t>
    </dgm:pt>
    <dgm:pt modelId="{D436EDBE-7A79-4B54-8046-FD7D99700585}" type="sibTrans" cxnId="{AB16C7F6-4452-4CF3-B6A2-5894E806965E}">
      <dgm:prSet/>
      <dgm:spPr/>
      <dgm:t>
        <a:bodyPr/>
        <a:lstStyle/>
        <a:p>
          <a:endParaRPr lang="en-US"/>
        </a:p>
      </dgm:t>
    </dgm:pt>
    <dgm:pt modelId="{12167E6A-E402-46F5-B84B-7EE884E9BE3A}">
      <dgm:prSet phldrT="[Text]" custT="1"/>
      <dgm:spPr/>
      <dgm:t>
        <a:bodyPr/>
        <a:lstStyle/>
        <a:p>
          <a:r>
            <a:rPr lang="en-US" sz="1700" b="1" dirty="0" smtClean="0"/>
            <a:t>HR metrics</a:t>
          </a:r>
          <a:endParaRPr lang="en-US" sz="1700" b="1" dirty="0"/>
        </a:p>
      </dgm:t>
    </dgm:pt>
    <dgm:pt modelId="{3BA087C2-4262-4A43-B157-8192F48282B9}" type="parTrans" cxnId="{A267611B-B3E9-40C3-9D19-0896B0EB00A2}">
      <dgm:prSet/>
      <dgm:spPr/>
      <dgm:t>
        <a:bodyPr/>
        <a:lstStyle/>
        <a:p>
          <a:endParaRPr lang="en-US"/>
        </a:p>
      </dgm:t>
    </dgm:pt>
    <dgm:pt modelId="{17FDCCB1-2294-460B-B131-87BF43F47CD1}" type="sibTrans" cxnId="{A267611B-B3E9-40C3-9D19-0896B0EB00A2}">
      <dgm:prSet/>
      <dgm:spPr/>
      <dgm:t>
        <a:bodyPr/>
        <a:lstStyle/>
        <a:p>
          <a:endParaRPr lang="en-US"/>
        </a:p>
      </dgm:t>
    </dgm:pt>
    <dgm:pt modelId="{B1445D5F-3E3C-4A5B-B755-0E2C01009C55}">
      <dgm:prSet phldrT="[Text]" custT="1"/>
      <dgm:spPr/>
      <dgm:t>
        <a:bodyPr/>
        <a:lstStyle/>
        <a:p>
          <a:r>
            <a:rPr lang="en-US" sz="1700" dirty="0" smtClean="0"/>
            <a:t>Use </a:t>
          </a:r>
          <a:r>
            <a:rPr lang="en-US" sz="1700" b="1" dirty="0" smtClean="0"/>
            <a:t>evidence based HRM</a:t>
          </a:r>
          <a:endParaRPr lang="en-US" sz="1700" b="1" dirty="0"/>
        </a:p>
      </dgm:t>
    </dgm:pt>
    <dgm:pt modelId="{80326E55-0225-49B0-AE05-8B832E46B84F}" type="parTrans" cxnId="{8B6181CB-D72F-46C4-99D6-1FAF438C5E83}">
      <dgm:prSet/>
      <dgm:spPr/>
      <dgm:t>
        <a:bodyPr/>
        <a:lstStyle/>
        <a:p>
          <a:endParaRPr lang="en-US"/>
        </a:p>
      </dgm:t>
    </dgm:pt>
    <dgm:pt modelId="{F2DCF4AD-6DD2-4CD7-8796-44835BDB7780}" type="sibTrans" cxnId="{8B6181CB-D72F-46C4-99D6-1FAF438C5E83}">
      <dgm:prSet/>
      <dgm:spPr/>
      <dgm:t>
        <a:bodyPr/>
        <a:lstStyle/>
        <a:p>
          <a:endParaRPr lang="en-US"/>
        </a:p>
      </dgm:t>
    </dgm:pt>
    <dgm:pt modelId="{1E015E34-71D9-4955-9BA7-1790228806B2}">
      <dgm:prSet phldrT="[Text]" custT="1"/>
      <dgm:spPr/>
      <dgm:t>
        <a:bodyPr/>
        <a:lstStyle/>
        <a:p>
          <a:r>
            <a:rPr lang="en-US" sz="1700" dirty="0" smtClean="0"/>
            <a:t>Understand </a:t>
          </a:r>
          <a:r>
            <a:rPr lang="en-US" sz="1700" b="1" dirty="0" smtClean="0"/>
            <a:t>HR philosophy </a:t>
          </a:r>
          <a:endParaRPr lang="en-US" sz="1700" b="1" dirty="0"/>
        </a:p>
      </dgm:t>
    </dgm:pt>
    <dgm:pt modelId="{73C3A2F4-8B73-4162-AA4F-0A3EE9553805}" type="parTrans" cxnId="{B4B9E3DD-7ED7-4BCF-AAE8-3F89549ACBFF}">
      <dgm:prSet/>
      <dgm:spPr/>
      <dgm:t>
        <a:bodyPr/>
        <a:lstStyle/>
        <a:p>
          <a:endParaRPr lang="en-US"/>
        </a:p>
      </dgm:t>
    </dgm:pt>
    <dgm:pt modelId="{FA469605-C496-41BD-BA8A-46D47D55AB23}" type="sibTrans" cxnId="{B4B9E3DD-7ED7-4BCF-AAE8-3F89549ACBFF}">
      <dgm:prSet/>
      <dgm:spPr/>
      <dgm:t>
        <a:bodyPr/>
        <a:lstStyle/>
        <a:p>
          <a:endParaRPr lang="en-US"/>
        </a:p>
      </dgm:t>
    </dgm:pt>
    <dgm:pt modelId="{5B0A7832-7172-4765-868E-3CE6D5AEE2D4}">
      <dgm:prSet phldrT="[Text]" custT="1"/>
      <dgm:spPr/>
      <dgm:t>
        <a:bodyPr/>
        <a:lstStyle/>
        <a:p>
          <a:r>
            <a:rPr lang="en-US" sz="1700" dirty="0" smtClean="0"/>
            <a:t>Impetus on </a:t>
          </a:r>
          <a:r>
            <a:rPr lang="en-US" sz="1700" b="1" dirty="0" smtClean="0"/>
            <a:t>work ethics</a:t>
          </a:r>
          <a:endParaRPr lang="en-US" sz="1700" b="1" dirty="0"/>
        </a:p>
      </dgm:t>
    </dgm:pt>
    <dgm:pt modelId="{F11FDF20-1AB5-4C87-8AAD-AB6A1695D466}" type="parTrans" cxnId="{8D1461F4-89F7-46AB-99E4-C32D83300E2E}">
      <dgm:prSet/>
      <dgm:spPr/>
      <dgm:t>
        <a:bodyPr/>
        <a:lstStyle/>
        <a:p>
          <a:endParaRPr lang="en-US"/>
        </a:p>
      </dgm:t>
    </dgm:pt>
    <dgm:pt modelId="{2485826B-1BAA-4845-AD91-1D93EA5E2062}" type="sibTrans" cxnId="{8D1461F4-89F7-46AB-99E4-C32D83300E2E}">
      <dgm:prSet/>
      <dgm:spPr/>
      <dgm:t>
        <a:bodyPr/>
        <a:lstStyle/>
        <a:p>
          <a:endParaRPr lang="en-US"/>
        </a:p>
      </dgm:t>
    </dgm:pt>
    <dgm:pt modelId="{A5F0E958-565D-466C-AD3E-CED223755FC8}" type="pres">
      <dgm:prSet presAssocID="{96451C7D-121A-4811-8CFD-2B97989AA41E}" presName="linearFlow" presStyleCnt="0">
        <dgm:presLayoutVars>
          <dgm:dir/>
          <dgm:animLvl val="lvl"/>
          <dgm:resizeHandles/>
        </dgm:presLayoutVars>
      </dgm:prSet>
      <dgm:spPr/>
      <dgm:t>
        <a:bodyPr/>
        <a:lstStyle/>
        <a:p>
          <a:endParaRPr lang="en-US"/>
        </a:p>
      </dgm:t>
    </dgm:pt>
    <dgm:pt modelId="{44E70494-1CA8-45A7-B518-534B7902B6F6}" type="pres">
      <dgm:prSet presAssocID="{A20125F8-7986-4779-9083-3C9DCAB12869}" presName="compositeNode" presStyleCnt="0">
        <dgm:presLayoutVars>
          <dgm:bulletEnabled val="1"/>
        </dgm:presLayoutVars>
      </dgm:prSet>
      <dgm:spPr/>
    </dgm:pt>
    <dgm:pt modelId="{1A05FD7C-0DCB-4F94-A60A-5D7017CEA0FE}" type="pres">
      <dgm:prSet presAssocID="{A20125F8-7986-4779-9083-3C9DCAB12869}" presName="image" presStyleLbl="fgImgPlace1" presStyleIdx="0" presStyleCnt="3"/>
      <dgm:spPr/>
    </dgm:pt>
    <dgm:pt modelId="{CFA409AE-2D86-4FA4-A04D-D433C3A4F356}" type="pres">
      <dgm:prSet presAssocID="{A20125F8-7986-4779-9083-3C9DCAB12869}" presName="childNode" presStyleLbl="node1" presStyleIdx="0" presStyleCnt="3">
        <dgm:presLayoutVars>
          <dgm:bulletEnabled val="1"/>
        </dgm:presLayoutVars>
      </dgm:prSet>
      <dgm:spPr/>
      <dgm:t>
        <a:bodyPr/>
        <a:lstStyle/>
        <a:p>
          <a:endParaRPr lang="en-US"/>
        </a:p>
      </dgm:t>
    </dgm:pt>
    <dgm:pt modelId="{81CCBFDB-E2C4-4FDE-ADA7-5204FFBCD55D}" type="pres">
      <dgm:prSet presAssocID="{A20125F8-7986-4779-9083-3C9DCAB12869}" presName="parentNode" presStyleLbl="revTx" presStyleIdx="0" presStyleCnt="3">
        <dgm:presLayoutVars>
          <dgm:chMax val="0"/>
          <dgm:bulletEnabled val="1"/>
        </dgm:presLayoutVars>
      </dgm:prSet>
      <dgm:spPr/>
      <dgm:t>
        <a:bodyPr/>
        <a:lstStyle/>
        <a:p>
          <a:endParaRPr lang="en-US"/>
        </a:p>
      </dgm:t>
    </dgm:pt>
    <dgm:pt modelId="{D69A6DC2-8B66-4341-9A49-013DF8ED1007}" type="pres">
      <dgm:prSet presAssocID="{0B8F7F97-1D0D-4A2A-A759-103D80089F85}" presName="sibTrans" presStyleCnt="0"/>
      <dgm:spPr/>
    </dgm:pt>
    <dgm:pt modelId="{7F8B2D50-707E-4BB2-934A-B8070594D6B8}" type="pres">
      <dgm:prSet presAssocID="{5B8EC320-0707-4365-991B-C0DCA066314A}" presName="compositeNode" presStyleCnt="0">
        <dgm:presLayoutVars>
          <dgm:bulletEnabled val="1"/>
        </dgm:presLayoutVars>
      </dgm:prSet>
      <dgm:spPr/>
    </dgm:pt>
    <dgm:pt modelId="{4EA3F4D1-D00D-4B8D-B167-0FAD16C4DE44}" type="pres">
      <dgm:prSet presAssocID="{5B8EC320-0707-4365-991B-C0DCA066314A}" presName="image" presStyleLbl="fgImgPlace1" presStyleIdx="1" presStyleCnt="3"/>
      <dgm:spPr/>
    </dgm:pt>
    <dgm:pt modelId="{A3F58405-5F0E-4CED-AF95-AF7EFEF95B66}" type="pres">
      <dgm:prSet presAssocID="{5B8EC320-0707-4365-991B-C0DCA066314A}" presName="childNode" presStyleLbl="node1" presStyleIdx="1" presStyleCnt="3">
        <dgm:presLayoutVars>
          <dgm:bulletEnabled val="1"/>
        </dgm:presLayoutVars>
      </dgm:prSet>
      <dgm:spPr/>
      <dgm:t>
        <a:bodyPr/>
        <a:lstStyle/>
        <a:p>
          <a:endParaRPr lang="en-US"/>
        </a:p>
      </dgm:t>
    </dgm:pt>
    <dgm:pt modelId="{8DBA8680-B74F-470A-9F87-D60CDFB5D05C}" type="pres">
      <dgm:prSet presAssocID="{5B8EC320-0707-4365-991B-C0DCA066314A}" presName="parentNode" presStyleLbl="revTx" presStyleIdx="1" presStyleCnt="3">
        <dgm:presLayoutVars>
          <dgm:chMax val="0"/>
          <dgm:bulletEnabled val="1"/>
        </dgm:presLayoutVars>
      </dgm:prSet>
      <dgm:spPr/>
      <dgm:t>
        <a:bodyPr/>
        <a:lstStyle/>
        <a:p>
          <a:endParaRPr lang="en-US"/>
        </a:p>
      </dgm:t>
    </dgm:pt>
    <dgm:pt modelId="{CB987548-24DE-467D-B646-8A1BCCCCE91E}" type="pres">
      <dgm:prSet presAssocID="{5DB07B25-A18A-4E92-BED1-48FE2B14CFD8}" presName="sibTrans" presStyleCnt="0"/>
      <dgm:spPr/>
    </dgm:pt>
    <dgm:pt modelId="{C7B1713F-B1CF-4DC9-9B2D-04942DFE0735}" type="pres">
      <dgm:prSet presAssocID="{26F22BA1-70E3-4827-BB76-5E62AFAABC4D}" presName="compositeNode" presStyleCnt="0">
        <dgm:presLayoutVars>
          <dgm:bulletEnabled val="1"/>
        </dgm:presLayoutVars>
      </dgm:prSet>
      <dgm:spPr/>
    </dgm:pt>
    <dgm:pt modelId="{870FC695-69FF-4B81-BE6A-8EAAF90A289B}" type="pres">
      <dgm:prSet presAssocID="{26F22BA1-70E3-4827-BB76-5E62AFAABC4D}" presName="image" presStyleLbl="fgImgPlace1" presStyleIdx="2" presStyleCnt="3"/>
      <dgm:spPr/>
    </dgm:pt>
    <dgm:pt modelId="{33548530-D5B1-4795-ADD7-13C40819355F}" type="pres">
      <dgm:prSet presAssocID="{26F22BA1-70E3-4827-BB76-5E62AFAABC4D}" presName="childNode" presStyleLbl="node1" presStyleIdx="2" presStyleCnt="3">
        <dgm:presLayoutVars>
          <dgm:bulletEnabled val="1"/>
        </dgm:presLayoutVars>
      </dgm:prSet>
      <dgm:spPr/>
      <dgm:t>
        <a:bodyPr/>
        <a:lstStyle/>
        <a:p>
          <a:endParaRPr lang="en-US"/>
        </a:p>
      </dgm:t>
    </dgm:pt>
    <dgm:pt modelId="{6670D546-8D0F-49A3-A45C-B913409E9EEB}" type="pres">
      <dgm:prSet presAssocID="{26F22BA1-70E3-4827-BB76-5E62AFAABC4D}" presName="parentNode" presStyleLbl="revTx" presStyleIdx="2" presStyleCnt="3">
        <dgm:presLayoutVars>
          <dgm:chMax val="0"/>
          <dgm:bulletEnabled val="1"/>
        </dgm:presLayoutVars>
      </dgm:prSet>
      <dgm:spPr/>
      <dgm:t>
        <a:bodyPr/>
        <a:lstStyle/>
        <a:p>
          <a:endParaRPr lang="en-US"/>
        </a:p>
      </dgm:t>
    </dgm:pt>
  </dgm:ptLst>
  <dgm:cxnLst>
    <dgm:cxn modelId="{3CB05D10-D3A5-4984-AEB9-1E82D4A48093}" type="presOf" srcId="{96451C7D-121A-4811-8CFD-2B97989AA41E}" destId="{A5F0E958-565D-466C-AD3E-CED223755FC8}" srcOrd="0" destOrd="0" presId="urn:microsoft.com/office/officeart/2005/8/layout/hList2"/>
    <dgm:cxn modelId="{97E9E54F-BBD7-4A86-AB09-BC95FB25BD3C}" type="presOf" srcId="{A090FB2F-18D9-4CFD-A58E-D4FF00F70907}" destId="{A3F58405-5F0E-4CED-AF95-AF7EFEF95B66}" srcOrd="0" destOrd="2" presId="urn:microsoft.com/office/officeart/2005/8/layout/hList2"/>
    <dgm:cxn modelId="{5687712C-BB8A-4628-80F1-DDCE875C43E8}" srcId="{A20125F8-7986-4779-9083-3C9DCAB12869}" destId="{E4AFFE0B-44DB-4BD0-874E-66A7D3326F36}" srcOrd="4" destOrd="0" parTransId="{C15E4A23-A398-49E9-A45B-04A51D2553AE}" sibTransId="{125991C5-116D-4541-B148-F3D481847824}"/>
    <dgm:cxn modelId="{0B40928F-F359-4821-BD45-60BF791C2210}" type="presOf" srcId="{360A2DBB-DE2C-4E6D-870C-CC91758E14A3}" destId="{A3F58405-5F0E-4CED-AF95-AF7EFEF95B66}" srcOrd="0" destOrd="3" presId="urn:microsoft.com/office/officeart/2005/8/layout/hList2"/>
    <dgm:cxn modelId="{A4B0BF05-EA05-4C4C-AD88-EE6C0F9FBA49}" srcId="{96451C7D-121A-4811-8CFD-2B97989AA41E}" destId="{A20125F8-7986-4779-9083-3C9DCAB12869}" srcOrd="0" destOrd="0" parTransId="{5069EB61-D289-4FBD-8AB2-CF42F5C85894}" sibTransId="{0B8F7F97-1D0D-4A2A-A759-103D80089F85}"/>
    <dgm:cxn modelId="{2E6912E6-8C82-456C-A08A-80CA5ADC5BA2}" srcId="{A20125F8-7986-4779-9083-3C9DCAB12869}" destId="{1861D224-4175-465E-A4D9-70ECC7C611D3}" srcOrd="2" destOrd="0" parTransId="{75B10912-FC41-451C-9E56-4187099FE4AC}" sibTransId="{8B200940-6E5B-4B6B-B3B2-9D9EC02CD92E}"/>
    <dgm:cxn modelId="{FC562014-FE25-4936-8093-25C827D76546}" type="presOf" srcId="{3D6B5C08-C392-402E-B55F-E8C3DA7C7746}" destId="{CFA409AE-2D86-4FA4-A04D-D433C3A4F356}" srcOrd="0" destOrd="1" presId="urn:microsoft.com/office/officeart/2005/8/layout/hList2"/>
    <dgm:cxn modelId="{8D1461F4-89F7-46AB-99E4-C32D83300E2E}" srcId="{26F22BA1-70E3-4827-BB76-5E62AFAABC4D}" destId="{5B0A7832-7172-4765-868E-3CE6D5AEE2D4}" srcOrd="6" destOrd="0" parTransId="{F11FDF20-1AB5-4C87-8AAD-AB6A1695D466}" sibTransId="{2485826B-1BAA-4845-AD91-1D93EA5E2062}"/>
    <dgm:cxn modelId="{2AB9FF31-42E6-4BCD-A35F-5E7B7BA82D93}" type="presOf" srcId="{823CAF7B-1B25-4BE3-B37F-35B5D1EF08FD}" destId="{CFA409AE-2D86-4FA4-A04D-D433C3A4F356}" srcOrd="0" destOrd="0" presId="urn:microsoft.com/office/officeart/2005/8/layout/hList2"/>
    <dgm:cxn modelId="{2CA1FE36-8D44-44B8-A8A9-555659E2357E}" srcId="{5B8EC320-0707-4365-991B-C0DCA066314A}" destId="{360A2DBB-DE2C-4E6D-870C-CC91758E14A3}" srcOrd="3" destOrd="0" parTransId="{6E8AFF1E-D1B1-4616-9103-B2358C5A8B8C}" sibTransId="{EA1BCE00-6470-4247-B21B-24E4369F73A0}"/>
    <dgm:cxn modelId="{2E45F0FA-9F21-4A4A-A298-25E04830AED7}" type="presOf" srcId="{E4AFFE0B-44DB-4BD0-874E-66A7D3326F36}" destId="{CFA409AE-2D86-4FA4-A04D-D433C3A4F356}" srcOrd="0" destOrd="4" presId="urn:microsoft.com/office/officeart/2005/8/layout/hList2"/>
    <dgm:cxn modelId="{98E8C622-8166-4666-B1F7-F80561F49D88}" srcId="{96451C7D-121A-4811-8CFD-2B97989AA41E}" destId="{5B8EC320-0707-4365-991B-C0DCA066314A}" srcOrd="1" destOrd="0" parTransId="{8FBCD3FA-BC29-421F-A328-AF01515FD7F9}" sibTransId="{5DB07B25-A18A-4E92-BED1-48FE2B14CFD8}"/>
    <dgm:cxn modelId="{AFC22581-8F68-4E4E-808B-BF0D6BF07E43}" type="presOf" srcId="{1861D224-4175-465E-A4D9-70ECC7C611D3}" destId="{CFA409AE-2D86-4FA4-A04D-D433C3A4F356}" srcOrd="0" destOrd="2" presId="urn:microsoft.com/office/officeart/2005/8/layout/hList2"/>
    <dgm:cxn modelId="{12F69C3A-7681-43CE-8E90-1547B596FEDE}" type="presOf" srcId="{26F22BA1-70E3-4827-BB76-5E62AFAABC4D}" destId="{6670D546-8D0F-49A3-A45C-B913409E9EEB}" srcOrd="0" destOrd="0" presId="urn:microsoft.com/office/officeart/2005/8/layout/hList2"/>
    <dgm:cxn modelId="{B4B9E3DD-7ED7-4BCF-AAE8-3F89549ACBFF}" srcId="{26F22BA1-70E3-4827-BB76-5E62AFAABC4D}" destId="{1E015E34-71D9-4955-9BA7-1790228806B2}" srcOrd="5" destOrd="0" parTransId="{73C3A2F4-8B73-4162-AA4F-0A3EE9553805}" sibTransId="{FA469605-C496-41BD-BA8A-46D47D55AB23}"/>
    <dgm:cxn modelId="{0A012B9D-CE44-41D1-8B6C-3B499B9A2653}" type="presOf" srcId="{12167E6A-E402-46F5-B84B-7EE884E9BE3A}" destId="{33548530-D5B1-4795-ADD7-13C40819355F}" srcOrd="0" destOrd="3" presId="urn:microsoft.com/office/officeart/2005/8/layout/hList2"/>
    <dgm:cxn modelId="{AFD8C8EC-5915-4895-BA66-BD31F6E67B8B}" srcId="{A20125F8-7986-4779-9083-3C9DCAB12869}" destId="{823CAF7B-1B25-4BE3-B37F-35B5D1EF08FD}" srcOrd="0" destOrd="0" parTransId="{A8381E82-FC8D-4B3B-84E2-D77491637517}" sibTransId="{9575BE63-08AB-4223-B747-F3C47176F3B0}"/>
    <dgm:cxn modelId="{A8E30E11-B393-49CB-A9B4-74F44BECC127}" srcId="{5B8EC320-0707-4365-991B-C0DCA066314A}" destId="{A090FB2F-18D9-4CFD-A58E-D4FF00F70907}" srcOrd="2" destOrd="0" parTransId="{64CD58CE-A4F3-4B26-BCE0-EEE6D8AA8E10}" sibTransId="{6E20BEB0-E256-4154-A44C-0E036E022C4C}"/>
    <dgm:cxn modelId="{D908A3E6-F435-40BF-B63A-9D42597A52D8}" type="presOf" srcId="{5B8EC320-0707-4365-991B-C0DCA066314A}" destId="{8DBA8680-B74F-470A-9F87-D60CDFB5D05C}" srcOrd="0" destOrd="0" presId="urn:microsoft.com/office/officeart/2005/8/layout/hList2"/>
    <dgm:cxn modelId="{1984A9A0-05E8-4627-8439-252EE5FF34E1}" type="presOf" srcId="{B1445D5F-3E3C-4A5B-B755-0E2C01009C55}" destId="{33548530-D5B1-4795-ADD7-13C40819355F}" srcOrd="0" destOrd="4" presId="urn:microsoft.com/office/officeart/2005/8/layout/hList2"/>
    <dgm:cxn modelId="{AB16C7F6-4452-4CF3-B6A2-5894E806965E}" srcId="{26F22BA1-70E3-4827-BB76-5E62AFAABC4D}" destId="{34021304-0A87-4D79-8774-6CB68DA935CE}" srcOrd="2" destOrd="0" parTransId="{53A51D06-9AF2-47F6-AE71-1B214A104C27}" sibTransId="{D436EDBE-7A79-4B54-8046-FD7D99700585}"/>
    <dgm:cxn modelId="{965D91EE-D8B7-4E54-99ED-B722F3C4B89F}" type="presOf" srcId="{1E015E34-71D9-4955-9BA7-1790228806B2}" destId="{33548530-D5B1-4795-ADD7-13C40819355F}" srcOrd="0" destOrd="5" presId="urn:microsoft.com/office/officeart/2005/8/layout/hList2"/>
    <dgm:cxn modelId="{8B6181CB-D72F-46C4-99D6-1FAF438C5E83}" srcId="{26F22BA1-70E3-4827-BB76-5E62AFAABC4D}" destId="{B1445D5F-3E3C-4A5B-B755-0E2C01009C55}" srcOrd="4" destOrd="0" parTransId="{80326E55-0225-49B0-AE05-8B832E46B84F}" sibTransId="{F2DCF4AD-6DD2-4CD7-8796-44835BDB7780}"/>
    <dgm:cxn modelId="{F194EA39-E2AE-4B0D-B89D-29EC3A55C004}" srcId="{5B8EC320-0707-4365-991B-C0DCA066314A}" destId="{38068554-9498-46E4-B857-200B81C81BF8}" srcOrd="0" destOrd="0" parTransId="{F676B150-B297-4F03-83F7-5CE4CE5F7A98}" sibTransId="{AE4AA830-5AE7-4E18-81F9-74E52170E26F}"/>
    <dgm:cxn modelId="{09F96CF0-2E97-459F-91E1-D931B5667506}" type="presOf" srcId="{34021304-0A87-4D79-8774-6CB68DA935CE}" destId="{33548530-D5B1-4795-ADD7-13C40819355F}" srcOrd="0" destOrd="2" presId="urn:microsoft.com/office/officeart/2005/8/layout/hList2"/>
    <dgm:cxn modelId="{BE3B2A6C-5930-4A69-AED4-1CC376EEE929}" type="presOf" srcId="{38068554-9498-46E4-B857-200B81C81BF8}" destId="{A3F58405-5F0E-4CED-AF95-AF7EFEF95B66}" srcOrd="0" destOrd="0" presId="urn:microsoft.com/office/officeart/2005/8/layout/hList2"/>
    <dgm:cxn modelId="{1B3AB335-5993-4318-8ECF-EE88318EAA5B}" srcId="{26F22BA1-70E3-4827-BB76-5E62AFAABC4D}" destId="{D5D9878F-1201-49B5-8240-2EE5695B094A}" srcOrd="0" destOrd="0" parTransId="{25457E12-FC2A-410A-9394-B4499D9F529C}" sibTransId="{DD8030B3-CD18-469F-B69E-AA7B638A08AB}"/>
    <dgm:cxn modelId="{B4E9B8ED-AF5B-46B4-A528-974691BF44C1}" srcId="{96451C7D-121A-4811-8CFD-2B97989AA41E}" destId="{26F22BA1-70E3-4827-BB76-5E62AFAABC4D}" srcOrd="2" destOrd="0" parTransId="{10F46469-ADED-4BA4-9142-6E1CEAE72843}" sibTransId="{E8AF928E-6709-478B-A50F-00185B24B713}"/>
    <dgm:cxn modelId="{DDBD0EC3-5725-4F96-9B2F-B94F7B3398C7}" type="presOf" srcId="{85E9B8DD-A9C0-4793-BC8D-C212E5DCDD6C}" destId="{33548530-D5B1-4795-ADD7-13C40819355F}" srcOrd="0" destOrd="1" presId="urn:microsoft.com/office/officeart/2005/8/layout/hList2"/>
    <dgm:cxn modelId="{10A05AF5-953B-40C4-A08F-1B40AA73B249}" type="presOf" srcId="{2EEEDEAC-A66E-4743-AEA1-6BA62FDDFD87}" destId="{A3F58405-5F0E-4CED-AF95-AF7EFEF95B66}" srcOrd="0" destOrd="4" presId="urn:microsoft.com/office/officeart/2005/8/layout/hList2"/>
    <dgm:cxn modelId="{8AEE70E1-D6EB-4E42-A750-3304DF83A4DF}" type="presOf" srcId="{D5D9878F-1201-49B5-8240-2EE5695B094A}" destId="{33548530-D5B1-4795-ADD7-13C40819355F}" srcOrd="0" destOrd="0" presId="urn:microsoft.com/office/officeart/2005/8/layout/hList2"/>
    <dgm:cxn modelId="{D5C16569-886B-405C-A9DE-13D25102BACB}" srcId="{5B8EC320-0707-4365-991B-C0DCA066314A}" destId="{65E86569-3CB8-482C-9CD0-89D51C61F293}" srcOrd="1" destOrd="0" parTransId="{4572424F-6E51-4835-826C-46C729392F1C}" sibTransId="{10BF5FE3-8C66-468D-9FA6-C4756CB32C24}"/>
    <dgm:cxn modelId="{A267611B-B3E9-40C3-9D19-0896B0EB00A2}" srcId="{26F22BA1-70E3-4827-BB76-5E62AFAABC4D}" destId="{12167E6A-E402-46F5-B84B-7EE884E9BE3A}" srcOrd="3" destOrd="0" parTransId="{3BA087C2-4262-4A43-B157-8192F48282B9}" sibTransId="{17FDCCB1-2294-460B-B131-87BF43F47CD1}"/>
    <dgm:cxn modelId="{EFBFBD91-C35A-4397-ACF9-2B3D8F824042}" type="presOf" srcId="{2E54E8B6-E962-47A1-93DA-0DE7900F6A0B}" destId="{CFA409AE-2D86-4FA4-A04D-D433C3A4F356}" srcOrd="0" destOrd="3" presId="urn:microsoft.com/office/officeart/2005/8/layout/hList2"/>
    <dgm:cxn modelId="{280042E3-8CFF-4470-8680-CB3367071BFB}" type="presOf" srcId="{A20125F8-7986-4779-9083-3C9DCAB12869}" destId="{81CCBFDB-E2C4-4FDE-ADA7-5204FFBCD55D}" srcOrd="0" destOrd="0" presId="urn:microsoft.com/office/officeart/2005/8/layout/hList2"/>
    <dgm:cxn modelId="{CB097B98-A90E-4ADF-A734-9418189A53A0}" srcId="{26F22BA1-70E3-4827-BB76-5E62AFAABC4D}" destId="{85E9B8DD-A9C0-4793-BC8D-C212E5DCDD6C}" srcOrd="1" destOrd="0" parTransId="{49BEC6E9-D46B-4A85-8A2E-72F2E36DC90D}" sibTransId="{EE154A37-0DE1-4C9E-BF36-DC1EB407F4BF}"/>
    <dgm:cxn modelId="{2D100ED2-8073-4A01-BE29-25E1F24F201E}" srcId="{A20125F8-7986-4779-9083-3C9DCAB12869}" destId="{3D6B5C08-C392-402E-B55F-E8C3DA7C7746}" srcOrd="1" destOrd="0" parTransId="{2F0FD243-E004-42DF-9843-78286634342A}" sibTransId="{75B7C1D1-2407-488B-A235-211DA052D7C9}"/>
    <dgm:cxn modelId="{C0147299-AAB3-4DE9-98B0-965A9D2508EE}" type="presOf" srcId="{5B0A7832-7172-4765-868E-3CE6D5AEE2D4}" destId="{33548530-D5B1-4795-ADD7-13C40819355F}" srcOrd="0" destOrd="6" presId="urn:microsoft.com/office/officeart/2005/8/layout/hList2"/>
    <dgm:cxn modelId="{32F71BE9-D63A-4200-A9AA-D0B9E39D32F5}" srcId="{A20125F8-7986-4779-9083-3C9DCAB12869}" destId="{2E54E8B6-E962-47A1-93DA-0DE7900F6A0B}" srcOrd="3" destOrd="0" parTransId="{944377CF-7164-48AD-B025-EAE94583D464}" sibTransId="{00C698CB-B586-45E7-9C87-21E8A6DFA71B}"/>
    <dgm:cxn modelId="{1781108E-F0D6-476E-A301-12327DAF9E51}" type="presOf" srcId="{65E86569-3CB8-482C-9CD0-89D51C61F293}" destId="{A3F58405-5F0E-4CED-AF95-AF7EFEF95B66}" srcOrd="0" destOrd="1" presId="urn:microsoft.com/office/officeart/2005/8/layout/hList2"/>
    <dgm:cxn modelId="{10351851-6EE0-4B75-98C4-5954598DE276}" srcId="{5B8EC320-0707-4365-991B-C0DCA066314A}" destId="{2EEEDEAC-A66E-4743-AEA1-6BA62FDDFD87}" srcOrd="4" destOrd="0" parTransId="{B386D15C-991C-4118-9557-3005AECE8EBD}" sibTransId="{D6754B98-7A55-4B17-BC9F-8E722A63F39D}"/>
    <dgm:cxn modelId="{D0B5A2CB-5A2B-4E85-8441-E39D30CDC8D4}" type="presParOf" srcId="{A5F0E958-565D-466C-AD3E-CED223755FC8}" destId="{44E70494-1CA8-45A7-B518-534B7902B6F6}" srcOrd="0" destOrd="0" presId="urn:microsoft.com/office/officeart/2005/8/layout/hList2"/>
    <dgm:cxn modelId="{88BFD2AC-A092-4757-A722-C92247E63914}" type="presParOf" srcId="{44E70494-1CA8-45A7-B518-534B7902B6F6}" destId="{1A05FD7C-0DCB-4F94-A60A-5D7017CEA0FE}" srcOrd="0" destOrd="0" presId="urn:microsoft.com/office/officeart/2005/8/layout/hList2"/>
    <dgm:cxn modelId="{507F4ACE-37DE-45D5-9681-A19509120C46}" type="presParOf" srcId="{44E70494-1CA8-45A7-B518-534B7902B6F6}" destId="{CFA409AE-2D86-4FA4-A04D-D433C3A4F356}" srcOrd="1" destOrd="0" presId="urn:microsoft.com/office/officeart/2005/8/layout/hList2"/>
    <dgm:cxn modelId="{0D1B9AAB-4E0C-4727-9E84-55D88C96F8B7}" type="presParOf" srcId="{44E70494-1CA8-45A7-B518-534B7902B6F6}" destId="{81CCBFDB-E2C4-4FDE-ADA7-5204FFBCD55D}" srcOrd="2" destOrd="0" presId="urn:microsoft.com/office/officeart/2005/8/layout/hList2"/>
    <dgm:cxn modelId="{090F2CAA-FBBE-4008-B46C-0244EB12AA16}" type="presParOf" srcId="{A5F0E958-565D-466C-AD3E-CED223755FC8}" destId="{D69A6DC2-8B66-4341-9A49-013DF8ED1007}" srcOrd="1" destOrd="0" presId="urn:microsoft.com/office/officeart/2005/8/layout/hList2"/>
    <dgm:cxn modelId="{1908CDDC-9BAC-484A-A0A8-115054C1B941}" type="presParOf" srcId="{A5F0E958-565D-466C-AD3E-CED223755FC8}" destId="{7F8B2D50-707E-4BB2-934A-B8070594D6B8}" srcOrd="2" destOrd="0" presId="urn:microsoft.com/office/officeart/2005/8/layout/hList2"/>
    <dgm:cxn modelId="{C106C650-E8B1-4426-83E2-565A9F3A2AE7}" type="presParOf" srcId="{7F8B2D50-707E-4BB2-934A-B8070594D6B8}" destId="{4EA3F4D1-D00D-4B8D-B167-0FAD16C4DE44}" srcOrd="0" destOrd="0" presId="urn:microsoft.com/office/officeart/2005/8/layout/hList2"/>
    <dgm:cxn modelId="{C925C89A-5034-42FC-9020-87A4C8F74364}" type="presParOf" srcId="{7F8B2D50-707E-4BB2-934A-B8070594D6B8}" destId="{A3F58405-5F0E-4CED-AF95-AF7EFEF95B66}" srcOrd="1" destOrd="0" presId="urn:microsoft.com/office/officeart/2005/8/layout/hList2"/>
    <dgm:cxn modelId="{99765E98-8273-469A-AEA6-BF9DF39211EC}" type="presParOf" srcId="{7F8B2D50-707E-4BB2-934A-B8070594D6B8}" destId="{8DBA8680-B74F-470A-9F87-D60CDFB5D05C}" srcOrd="2" destOrd="0" presId="urn:microsoft.com/office/officeart/2005/8/layout/hList2"/>
    <dgm:cxn modelId="{459C51B7-1E3B-4187-B812-694A2BB9D4B5}" type="presParOf" srcId="{A5F0E958-565D-466C-AD3E-CED223755FC8}" destId="{CB987548-24DE-467D-B646-8A1BCCCCE91E}" srcOrd="3" destOrd="0" presId="urn:microsoft.com/office/officeart/2005/8/layout/hList2"/>
    <dgm:cxn modelId="{61C23DC0-7495-445C-B4FB-FD1605CC74BA}" type="presParOf" srcId="{A5F0E958-565D-466C-AD3E-CED223755FC8}" destId="{C7B1713F-B1CF-4DC9-9B2D-04942DFE0735}" srcOrd="4" destOrd="0" presId="urn:microsoft.com/office/officeart/2005/8/layout/hList2"/>
    <dgm:cxn modelId="{A05CDD40-B814-4FC0-9661-61F3401D505D}" type="presParOf" srcId="{C7B1713F-B1CF-4DC9-9B2D-04942DFE0735}" destId="{870FC695-69FF-4B81-BE6A-8EAAF90A289B}" srcOrd="0" destOrd="0" presId="urn:microsoft.com/office/officeart/2005/8/layout/hList2"/>
    <dgm:cxn modelId="{F2C7FEF5-7177-4FDA-B967-49C270EEEC85}" type="presParOf" srcId="{C7B1713F-B1CF-4DC9-9B2D-04942DFE0735}" destId="{33548530-D5B1-4795-ADD7-13C40819355F}" srcOrd="1" destOrd="0" presId="urn:microsoft.com/office/officeart/2005/8/layout/hList2"/>
    <dgm:cxn modelId="{4516D2FA-842E-426E-85D2-BC4A013EA7C3}" type="presParOf" srcId="{C7B1713F-B1CF-4DC9-9B2D-04942DFE0735}" destId="{6670D546-8D0F-49A3-A45C-B913409E9EEB}"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AE8298-C8A2-41FA-97D8-367766F1A7B1}"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US"/>
        </a:p>
      </dgm:t>
    </dgm:pt>
    <dgm:pt modelId="{11B8B6CE-0AD1-48A3-9C05-E17B54A0BC4D}">
      <dgm:prSet phldrT="[Text]"/>
      <dgm:spPr/>
      <dgm:t>
        <a:bodyPr/>
        <a:lstStyle/>
        <a:p>
          <a:r>
            <a:rPr lang="en-US" dirty="0" smtClean="0"/>
            <a:t>Focus more on strategy	</a:t>
          </a:r>
          <a:endParaRPr lang="en-US" dirty="0"/>
        </a:p>
      </dgm:t>
    </dgm:pt>
    <dgm:pt modelId="{7EF52AFA-4F8F-4F8F-A399-5F3CE0AC847D}" type="parTrans" cxnId="{887DEED9-C287-4401-AE6D-E0E735E50EE7}">
      <dgm:prSet/>
      <dgm:spPr/>
      <dgm:t>
        <a:bodyPr/>
        <a:lstStyle/>
        <a:p>
          <a:endParaRPr lang="en-US"/>
        </a:p>
      </dgm:t>
    </dgm:pt>
    <dgm:pt modelId="{9D7E2F3C-4D32-4EE0-AB03-DF631FDF6329}" type="sibTrans" cxnId="{887DEED9-C287-4401-AE6D-E0E735E50EE7}">
      <dgm:prSet/>
      <dgm:spPr/>
      <dgm:t>
        <a:bodyPr/>
        <a:lstStyle/>
        <a:p>
          <a:endParaRPr lang="en-US"/>
        </a:p>
      </dgm:t>
    </dgm:pt>
    <dgm:pt modelId="{D5886159-28FD-4964-BC87-CFF553D5539B}">
      <dgm:prSet phldrT="[Text]"/>
      <dgm:spPr/>
      <dgm:t>
        <a:bodyPr/>
        <a:lstStyle/>
        <a:p>
          <a:r>
            <a:rPr lang="en-US" dirty="0" smtClean="0"/>
            <a:t>Focus on improving performance 	</a:t>
          </a:r>
          <a:endParaRPr lang="en-US" dirty="0"/>
        </a:p>
      </dgm:t>
    </dgm:pt>
    <dgm:pt modelId="{2450882E-6937-42B0-8A99-5C8D7B48A466}" type="parTrans" cxnId="{E1BBB604-071D-45B2-8176-25012335CB72}">
      <dgm:prSet/>
      <dgm:spPr/>
      <dgm:t>
        <a:bodyPr/>
        <a:lstStyle/>
        <a:p>
          <a:endParaRPr lang="en-US"/>
        </a:p>
      </dgm:t>
    </dgm:pt>
    <dgm:pt modelId="{6F599737-DEFC-43A3-A35A-80F409E5FBDB}" type="sibTrans" cxnId="{E1BBB604-071D-45B2-8176-25012335CB72}">
      <dgm:prSet/>
      <dgm:spPr/>
      <dgm:t>
        <a:bodyPr/>
        <a:lstStyle/>
        <a:p>
          <a:endParaRPr lang="en-US"/>
        </a:p>
      </dgm:t>
    </dgm:pt>
    <dgm:pt modelId="{3EB4FA8A-CBF0-4771-8F34-94F28A0CE331}">
      <dgm:prSet phldrT="[Text]"/>
      <dgm:spPr/>
      <dgm:t>
        <a:bodyPr/>
        <a:lstStyle/>
        <a:p>
          <a:r>
            <a:rPr lang="en-US" dirty="0" smtClean="0"/>
            <a:t>Measure HR performance and results </a:t>
          </a:r>
          <a:endParaRPr lang="en-US" dirty="0"/>
        </a:p>
      </dgm:t>
    </dgm:pt>
    <dgm:pt modelId="{ED65AC90-4B52-45D4-B5CA-E2BC74331E4C}" type="parTrans" cxnId="{40183F60-938A-429D-96C4-351E39CEA36F}">
      <dgm:prSet/>
      <dgm:spPr/>
      <dgm:t>
        <a:bodyPr/>
        <a:lstStyle/>
        <a:p>
          <a:endParaRPr lang="en-US"/>
        </a:p>
      </dgm:t>
    </dgm:pt>
    <dgm:pt modelId="{216C634C-0EC0-4276-B62F-992F14C5FACF}" type="sibTrans" cxnId="{40183F60-938A-429D-96C4-351E39CEA36F}">
      <dgm:prSet/>
      <dgm:spPr/>
      <dgm:t>
        <a:bodyPr/>
        <a:lstStyle/>
        <a:p>
          <a:endParaRPr lang="en-US"/>
        </a:p>
      </dgm:t>
    </dgm:pt>
    <dgm:pt modelId="{699A8EFA-D2EF-451F-9EC2-57A66A921EA1}">
      <dgm:prSet phldrT="[Text]"/>
      <dgm:spPr/>
      <dgm:t>
        <a:bodyPr/>
        <a:lstStyle/>
        <a:p>
          <a:r>
            <a:rPr lang="en-US" dirty="0" smtClean="0"/>
            <a:t>Evidence based HRM</a:t>
          </a:r>
          <a:endParaRPr lang="en-US" dirty="0"/>
        </a:p>
      </dgm:t>
    </dgm:pt>
    <dgm:pt modelId="{338EDC0A-759A-47D3-94BF-3D78D83070CC}" type="parTrans" cxnId="{6CB767DF-D106-4A5B-81FC-1ED7DD3A3447}">
      <dgm:prSet/>
      <dgm:spPr/>
      <dgm:t>
        <a:bodyPr/>
        <a:lstStyle/>
        <a:p>
          <a:endParaRPr lang="en-US"/>
        </a:p>
      </dgm:t>
    </dgm:pt>
    <dgm:pt modelId="{2B13DB5D-35C8-4513-8C77-931FD9CCE64D}" type="sibTrans" cxnId="{6CB767DF-D106-4A5B-81FC-1ED7DD3A3447}">
      <dgm:prSet/>
      <dgm:spPr/>
      <dgm:t>
        <a:bodyPr/>
        <a:lstStyle/>
        <a:p>
          <a:endParaRPr lang="en-US"/>
        </a:p>
      </dgm:t>
    </dgm:pt>
    <dgm:pt modelId="{AF05BF51-90FE-462C-97C2-CBC724A58F6E}">
      <dgm:prSet phldrT="[Text]"/>
      <dgm:spPr/>
      <dgm:t>
        <a:bodyPr/>
        <a:lstStyle/>
        <a:p>
          <a:r>
            <a:rPr lang="en-US" dirty="0" smtClean="0"/>
            <a:t>Add ‘Value’</a:t>
          </a:r>
          <a:endParaRPr lang="en-US" dirty="0"/>
        </a:p>
      </dgm:t>
    </dgm:pt>
    <dgm:pt modelId="{1377368A-BD19-458C-A4B2-FE44698857EA}" type="parTrans" cxnId="{89404387-C560-4B55-8EB9-175735E463EA}">
      <dgm:prSet/>
      <dgm:spPr/>
      <dgm:t>
        <a:bodyPr/>
        <a:lstStyle/>
        <a:p>
          <a:endParaRPr lang="en-US"/>
        </a:p>
      </dgm:t>
    </dgm:pt>
    <dgm:pt modelId="{06A53812-5654-4506-AD01-9AF3D936C0E9}" type="sibTrans" cxnId="{89404387-C560-4B55-8EB9-175735E463EA}">
      <dgm:prSet/>
      <dgm:spPr/>
      <dgm:t>
        <a:bodyPr/>
        <a:lstStyle/>
        <a:p>
          <a:endParaRPr lang="en-US"/>
        </a:p>
      </dgm:t>
    </dgm:pt>
    <dgm:pt modelId="{3FC2B7DE-87CA-425C-89CB-2F4081D8127D}">
      <dgm:prSet/>
      <dgm:spPr/>
      <dgm:t>
        <a:bodyPr/>
        <a:lstStyle/>
        <a:p>
          <a:r>
            <a:rPr lang="en-US" dirty="0" smtClean="0"/>
            <a:t>Use new ways to provide HR services</a:t>
          </a:r>
          <a:endParaRPr lang="en-US" dirty="0"/>
        </a:p>
      </dgm:t>
    </dgm:pt>
    <dgm:pt modelId="{79BA2854-46B5-40EF-876E-FAF91F794573}" type="parTrans" cxnId="{9A48C07C-D7BA-4157-8C7B-8BAF260FEC45}">
      <dgm:prSet/>
      <dgm:spPr/>
      <dgm:t>
        <a:bodyPr/>
        <a:lstStyle/>
        <a:p>
          <a:endParaRPr lang="en-US"/>
        </a:p>
      </dgm:t>
    </dgm:pt>
    <dgm:pt modelId="{6CAF0674-AFF7-465C-82D3-2F8237D6D976}" type="sibTrans" cxnId="{9A48C07C-D7BA-4157-8C7B-8BAF260FEC45}">
      <dgm:prSet/>
      <dgm:spPr/>
      <dgm:t>
        <a:bodyPr/>
        <a:lstStyle/>
        <a:p>
          <a:endParaRPr lang="en-US"/>
        </a:p>
      </dgm:t>
    </dgm:pt>
    <dgm:pt modelId="{00D7969D-48E3-47CD-81BC-2385BAC8C6EC}">
      <dgm:prSet/>
      <dgm:spPr/>
      <dgm:t>
        <a:bodyPr/>
        <a:lstStyle/>
        <a:p>
          <a:r>
            <a:rPr lang="en-US" dirty="0" smtClean="0"/>
            <a:t>Talent Management Approach</a:t>
          </a:r>
          <a:endParaRPr lang="en-US" dirty="0"/>
        </a:p>
      </dgm:t>
    </dgm:pt>
    <dgm:pt modelId="{7FB01B26-008B-4D83-B40D-0F314FE2C30B}" type="parTrans" cxnId="{680EBD50-276C-4BE9-9E0F-F630CB0B8EFB}">
      <dgm:prSet/>
      <dgm:spPr/>
      <dgm:t>
        <a:bodyPr/>
        <a:lstStyle/>
        <a:p>
          <a:endParaRPr lang="en-US"/>
        </a:p>
      </dgm:t>
    </dgm:pt>
    <dgm:pt modelId="{6B6B668C-42FB-4E64-9C4D-20028C9B6441}" type="sibTrans" cxnId="{680EBD50-276C-4BE9-9E0F-F630CB0B8EFB}">
      <dgm:prSet/>
      <dgm:spPr/>
      <dgm:t>
        <a:bodyPr/>
        <a:lstStyle/>
        <a:p>
          <a:endParaRPr lang="en-US"/>
        </a:p>
      </dgm:t>
    </dgm:pt>
    <dgm:pt modelId="{150E2EDD-6FD3-4633-9214-5F3F51F112F6}">
      <dgm:prSet/>
      <dgm:spPr/>
      <dgm:t>
        <a:bodyPr/>
        <a:lstStyle/>
        <a:p>
          <a:r>
            <a:rPr lang="en-US" dirty="0" smtClean="0"/>
            <a:t>Manage Employee Engagement </a:t>
          </a:r>
          <a:endParaRPr lang="en-US" dirty="0"/>
        </a:p>
      </dgm:t>
    </dgm:pt>
    <dgm:pt modelId="{4ADB9211-005E-40FC-A754-F43B2078898D}" type="parTrans" cxnId="{1BDE1957-FCD0-4906-B5C9-ED29FC457E12}">
      <dgm:prSet/>
      <dgm:spPr/>
      <dgm:t>
        <a:bodyPr/>
        <a:lstStyle/>
        <a:p>
          <a:endParaRPr lang="en-US"/>
        </a:p>
      </dgm:t>
    </dgm:pt>
    <dgm:pt modelId="{D0614D0D-D1A9-40FA-AFE2-7D6DE0E2C6AD}" type="sibTrans" cxnId="{1BDE1957-FCD0-4906-B5C9-ED29FC457E12}">
      <dgm:prSet/>
      <dgm:spPr/>
      <dgm:t>
        <a:bodyPr/>
        <a:lstStyle/>
        <a:p>
          <a:endParaRPr lang="en-US"/>
        </a:p>
      </dgm:t>
    </dgm:pt>
    <dgm:pt modelId="{182712FB-B9E9-4C9D-BC1D-640BA4F030CE}">
      <dgm:prSet/>
      <dgm:spPr/>
      <dgm:t>
        <a:bodyPr/>
        <a:lstStyle/>
        <a:p>
          <a:r>
            <a:rPr lang="en-US" dirty="0" smtClean="0"/>
            <a:t>Manage Ethics &amp; understand their HR philosophy </a:t>
          </a:r>
          <a:endParaRPr lang="en-US" dirty="0"/>
        </a:p>
      </dgm:t>
    </dgm:pt>
    <dgm:pt modelId="{99584FDF-495B-41C6-AD0B-474E037BF3B4}" type="parTrans" cxnId="{DACA344D-C9CC-4689-8BC5-D15FCBB1234A}">
      <dgm:prSet/>
      <dgm:spPr/>
      <dgm:t>
        <a:bodyPr/>
        <a:lstStyle/>
        <a:p>
          <a:endParaRPr lang="en-US"/>
        </a:p>
      </dgm:t>
    </dgm:pt>
    <dgm:pt modelId="{8B07F9D4-7959-4671-AF1F-A38431C01AA7}" type="sibTrans" cxnId="{DACA344D-C9CC-4689-8BC5-D15FCBB1234A}">
      <dgm:prSet/>
      <dgm:spPr/>
      <dgm:t>
        <a:bodyPr/>
        <a:lstStyle/>
        <a:p>
          <a:endParaRPr lang="en-US"/>
        </a:p>
      </dgm:t>
    </dgm:pt>
    <dgm:pt modelId="{19A9F632-F82A-48B7-BAF4-FF818BB4F105}" type="pres">
      <dgm:prSet presAssocID="{3AAE8298-C8A2-41FA-97D8-367766F1A7B1}" presName="diagram" presStyleCnt="0">
        <dgm:presLayoutVars>
          <dgm:dir/>
          <dgm:resizeHandles val="exact"/>
        </dgm:presLayoutVars>
      </dgm:prSet>
      <dgm:spPr/>
      <dgm:t>
        <a:bodyPr/>
        <a:lstStyle/>
        <a:p>
          <a:endParaRPr lang="en-US"/>
        </a:p>
      </dgm:t>
    </dgm:pt>
    <dgm:pt modelId="{9FCBC9CE-0E25-4AC0-9A65-0903D87FDD51}" type="pres">
      <dgm:prSet presAssocID="{11B8B6CE-0AD1-48A3-9C05-E17B54A0BC4D}" presName="node" presStyleLbl="node1" presStyleIdx="0" presStyleCnt="9">
        <dgm:presLayoutVars>
          <dgm:bulletEnabled val="1"/>
        </dgm:presLayoutVars>
      </dgm:prSet>
      <dgm:spPr/>
      <dgm:t>
        <a:bodyPr/>
        <a:lstStyle/>
        <a:p>
          <a:endParaRPr lang="en-US"/>
        </a:p>
      </dgm:t>
    </dgm:pt>
    <dgm:pt modelId="{77A37E06-ECB5-400A-8718-6290A6FB7BA5}" type="pres">
      <dgm:prSet presAssocID="{9D7E2F3C-4D32-4EE0-AB03-DF631FDF6329}" presName="sibTrans" presStyleCnt="0"/>
      <dgm:spPr/>
    </dgm:pt>
    <dgm:pt modelId="{C78F8941-F721-4A56-AE9B-80D46587FFC2}" type="pres">
      <dgm:prSet presAssocID="{D5886159-28FD-4964-BC87-CFF553D5539B}" presName="node" presStyleLbl="node1" presStyleIdx="1" presStyleCnt="9">
        <dgm:presLayoutVars>
          <dgm:bulletEnabled val="1"/>
        </dgm:presLayoutVars>
      </dgm:prSet>
      <dgm:spPr/>
      <dgm:t>
        <a:bodyPr/>
        <a:lstStyle/>
        <a:p>
          <a:endParaRPr lang="en-US"/>
        </a:p>
      </dgm:t>
    </dgm:pt>
    <dgm:pt modelId="{F1736A62-ECA6-4116-8D33-BC9794D441B0}" type="pres">
      <dgm:prSet presAssocID="{6F599737-DEFC-43A3-A35A-80F409E5FBDB}" presName="sibTrans" presStyleCnt="0"/>
      <dgm:spPr/>
    </dgm:pt>
    <dgm:pt modelId="{7E3C3DDA-481B-43BB-A203-A053D9A54DBE}" type="pres">
      <dgm:prSet presAssocID="{3EB4FA8A-CBF0-4771-8F34-94F28A0CE331}" presName="node" presStyleLbl="node1" presStyleIdx="2" presStyleCnt="9">
        <dgm:presLayoutVars>
          <dgm:bulletEnabled val="1"/>
        </dgm:presLayoutVars>
      </dgm:prSet>
      <dgm:spPr/>
      <dgm:t>
        <a:bodyPr/>
        <a:lstStyle/>
        <a:p>
          <a:endParaRPr lang="en-US"/>
        </a:p>
      </dgm:t>
    </dgm:pt>
    <dgm:pt modelId="{CC47F10F-C413-4A4D-9345-BCBFD0A43C37}" type="pres">
      <dgm:prSet presAssocID="{216C634C-0EC0-4276-B62F-992F14C5FACF}" presName="sibTrans" presStyleCnt="0"/>
      <dgm:spPr/>
    </dgm:pt>
    <dgm:pt modelId="{C783DEB2-227F-4409-B615-E859E064F425}" type="pres">
      <dgm:prSet presAssocID="{699A8EFA-D2EF-451F-9EC2-57A66A921EA1}" presName="node" presStyleLbl="node1" presStyleIdx="3" presStyleCnt="9">
        <dgm:presLayoutVars>
          <dgm:bulletEnabled val="1"/>
        </dgm:presLayoutVars>
      </dgm:prSet>
      <dgm:spPr/>
      <dgm:t>
        <a:bodyPr/>
        <a:lstStyle/>
        <a:p>
          <a:endParaRPr lang="en-US"/>
        </a:p>
      </dgm:t>
    </dgm:pt>
    <dgm:pt modelId="{559798BF-0691-470A-8E79-900A9E58EC32}" type="pres">
      <dgm:prSet presAssocID="{2B13DB5D-35C8-4513-8C77-931FD9CCE64D}" presName="sibTrans" presStyleCnt="0"/>
      <dgm:spPr/>
    </dgm:pt>
    <dgm:pt modelId="{EB71C3AB-A237-4652-A6A9-6F7FDBFBA3E4}" type="pres">
      <dgm:prSet presAssocID="{AF05BF51-90FE-462C-97C2-CBC724A58F6E}" presName="node" presStyleLbl="node1" presStyleIdx="4" presStyleCnt="9">
        <dgm:presLayoutVars>
          <dgm:bulletEnabled val="1"/>
        </dgm:presLayoutVars>
      </dgm:prSet>
      <dgm:spPr/>
      <dgm:t>
        <a:bodyPr/>
        <a:lstStyle/>
        <a:p>
          <a:endParaRPr lang="en-US"/>
        </a:p>
      </dgm:t>
    </dgm:pt>
    <dgm:pt modelId="{843258E4-E4B8-4444-8E29-5D7C119D2D51}" type="pres">
      <dgm:prSet presAssocID="{06A53812-5654-4506-AD01-9AF3D936C0E9}" presName="sibTrans" presStyleCnt="0"/>
      <dgm:spPr/>
    </dgm:pt>
    <dgm:pt modelId="{5935F4D1-B721-4CC5-92B8-6942AD7C8962}" type="pres">
      <dgm:prSet presAssocID="{3FC2B7DE-87CA-425C-89CB-2F4081D8127D}" presName="node" presStyleLbl="node1" presStyleIdx="5" presStyleCnt="9">
        <dgm:presLayoutVars>
          <dgm:bulletEnabled val="1"/>
        </dgm:presLayoutVars>
      </dgm:prSet>
      <dgm:spPr/>
      <dgm:t>
        <a:bodyPr/>
        <a:lstStyle/>
        <a:p>
          <a:endParaRPr lang="en-US"/>
        </a:p>
      </dgm:t>
    </dgm:pt>
    <dgm:pt modelId="{150E6F28-7DCD-4328-A4EF-77198338FEE6}" type="pres">
      <dgm:prSet presAssocID="{6CAF0674-AFF7-465C-82D3-2F8237D6D976}" presName="sibTrans" presStyleCnt="0"/>
      <dgm:spPr/>
    </dgm:pt>
    <dgm:pt modelId="{F2AD38CF-0BB5-4ACE-B997-AA5400D9B885}" type="pres">
      <dgm:prSet presAssocID="{00D7969D-48E3-47CD-81BC-2385BAC8C6EC}" presName="node" presStyleLbl="node1" presStyleIdx="6" presStyleCnt="9">
        <dgm:presLayoutVars>
          <dgm:bulletEnabled val="1"/>
        </dgm:presLayoutVars>
      </dgm:prSet>
      <dgm:spPr/>
      <dgm:t>
        <a:bodyPr/>
        <a:lstStyle/>
        <a:p>
          <a:endParaRPr lang="en-US"/>
        </a:p>
      </dgm:t>
    </dgm:pt>
    <dgm:pt modelId="{B7A039E9-411E-406A-BA9B-BABF6F058146}" type="pres">
      <dgm:prSet presAssocID="{6B6B668C-42FB-4E64-9C4D-20028C9B6441}" presName="sibTrans" presStyleCnt="0"/>
      <dgm:spPr/>
    </dgm:pt>
    <dgm:pt modelId="{F943ACD4-2E7B-453F-A2B6-F2F70E80F1F0}" type="pres">
      <dgm:prSet presAssocID="{150E2EDD-6FD3-4633-9214-5F3F51F112F6}" presName="node" presStyleLbl="node1" presStyleIdx="7" presStyleCnt="9">
        <dgm:presLayoutVars>
          <dgm:bulletEnabled val="1"/>
        </dgm:presLayoutVars>
      </dgm:prSet>
      <dgm:spPr/>
      <dgm:t>
        <a:bodyPr/>
        <a:lstStyle/>
        <a:p>
          <a:endParaRPr lang="en-US"/>
        </a:p>
      </dgm:t>
    </dgm:pt>
    <dgm:pt modelId="{7FA9D001-4F1B-4BD5-8718-2B67DC85B86F}" type="pres">
      <dgm:prSet presAssocID="{D0614D0D-D1A9-40FA-AFE2-7D6DE0E2C6AD}" presName="sibTrans" presStyleCnt="0"/>
      <dgm:spPr/>
    </dgm:pt>
    <dgm:pt modelId="{9C7E1DE0-7AF8-4ECE-943B-B1AB0F3F53EC}" type="pres">
      <dgm:prSet presAssocID="{182712FB-B9E9-4C9D-BC1D-640BA4F030CE}" presName="node" presStyleLbl="node1" presStyleIdx="8" presStyleCnt="9">
        <dgm:presLayoutVars>
          <dgm:bulletEnabled val="1"/>
        </dgm:presLayoutVars>
      </dgm:prSet>
      <dgm:spPr/>
      <dgm:t>
        <a:bodyPr/>
        <a:lstStyle/>
        <a:p>
          <a:endParaRPr lang="en-US"/>
        </a:p>
      </dgm:t>
    </dgm:pt>
  </dgm:ptLst>
  <dgm:cxnLst>
    <dgm:cxn modelId="{9A48C07C-D7BA-4157-8C7B-8BAF260FEC45}" srcId="{3AAE8298-C8A2-41FA-97D8-367766F1A7B1}" destId="{3FC2B7DE-87CA-425C-89CB-2F4081D8127D}" srcOrd="5" destOrd="0" parTransId="{79BA2854-46B5-40EF-876E-FAF91F794573}" sibTransId="{6CAF0674-AFF7-465C-82D3-2F8237D6D976}"/>
    <dgm:cxn modelId="{680EBD50-276C-4BE9-9E0F-F630CB0B8EFB}" srcId="{3AAE8298-C8A2-41FA-97D8-367766F1A7B1}" destId="{00D7969D-48E3-47CD-81BC-2385BAC8C6EC}" srcOrd="6" destOrd="0" parTransId="{7FB01B26-008B-4D83-B40D-0F314FE2C30B}" sibTransId="{6B6B668C-42FB-4E64-9C4D-20028C9B6441}"/>
    <dgm:cxn modelId="{1012C4EC-3E43-4BB6-BBC3-3213262635B3}" type="presOf" srcId="{182712FB-B9E9-4C9D-BC1D-640BA4F030CE}" destId="{9C7E1DE0-7AF8-4ECE-943B-B1AB0F3F53EC}" srcOrd="0" destOrd="0" presId="urn:microsoft.com/office/officeart/2005/8/layout/default"/>
    <dgm:cxn modelId="{E1BBB604-071D-45B2-8176-25012335CB72}" srcId="{3AAE8298-C8A2-41FA-97D8-367766F1A7B1}" destId="{D5886159-28FD-4964-BC87-CFF553D5539B}" srcOrd="1" destOrd="0" parTransId="{2450882E-6937-42B0-8A99-5C8D7B48A466}" sibTransId="{6F599737-DEFC-43A3-A35A-80F409E5FBDB}"/>
    <dgm:cxn modelId="{306D03B3-B518-4911-958B-427E02D686E9}" type="presOf" srcId="{11B8B6CE-0AD1-48A3-9C05-E17B54A0BC4D}" destId="{9FCBC9CE-0E25-4AC0-9A65-0903D87FDD51}" srcOrd="0" destOrd="0" presId="urn:microsoft.com/office/officeart/2005/8/layout/default"/>
    <dgm:cxn modelId="{887DEED9-C287-4401-AE6D-E0E735E50EE7}" srcId="{3AAE8298-C8A2-41FA-97D8-367766F1A7B1}" destId="{11B8B6CE-0AD1-48A3-9C05-E17B54A0BC4D}" srcOrd="0" destOrd="0" parTransId="{7EF52AFA-4F8F-4F8F-A399-5F3CE0AC847D}" sibTransId="{9D7E2F3C-4D32-4EE0-AB03-DF631FDF6329}"/>
    <dgm:cxn modelId="{6CB767DF-D106-4A5B-81FC-1ED7DD3A3447}" srcId="{3AAE8298-C8A2-41FA-97D8-367766F1A7B1}" destId="{699A8EFA-D2EF-451F-9EC2-57A66A921EA1}" srcOrd="3" destOrd="0" parTransId="{338EDC0A-759A-47D3-94BF-3D78D83070CC}" sibTransId="{2B13DB5D-35C8-4513-8C77-931FD9CCE64D}"/>
    <dgm:cxn modelId="{D15F0F87-173A-44C1-9D1B-76DC970B3083}" type="presOf" srcId="{D5886159-28FD-4964-BC87-CFF553D5539B}" destId="{C78F8941-F721-4A56-AE9B-80D46587FFC2}" srcOrd="0" destOrd="0" presId="urn:microsoft.com/office/officeart/2005/8/layout/default"/>
    <dgm:cxn modelId="{6A8C80AF-588A-4C22-B9F5-F0A0AE65E8B0}" type="presOf" srcId="{699A8EFA-D2EF-451F-9EC2-57A66A921EA1}" destId="{C783DEB2-227F-4409-B615-E859E064F425}" srcOrd="0" destOrd="0" presId="urn:microsoft.com/office/officeart/2005/8/layout/default"/>
    <dgm:cxn modelId="{DFC95000-A913-4D40-ACBC-03BC9B01A125}" type="presOf" srcId="{00D7969D-48E3-47CD-81BC-2385BAC8C6EC}" destId="{F2AD38CF-0BB5-4ACE-B997-AA5400D9B885}" srcOrd="0" destOrd="0" presId="urn:microsoft.com/office/officeart/2005/8/layout/default"/>
    <dgm:cxn modelId="{89404387-C560-4B55-8EB9-175735E463EA}" srcId="{3AAE8298-C8A2-41FA-97D8-367766F1A7B1}" destId="{AF05BF51-90FE-462C-97C2-CBC724A58F6E}" srcOrd="4" destOrd="0" parTransId="{1377368A-BD19-458C-A4B2-FE44698857EA}" sibTransId="{06A53812-5654-4506-AD01-9AF3D936C0E9}"/>
    <dgm:cxn modelId="{1BDE1957-FCD0-4906-B5C9-ED29FC457E12}" srcId="{3AAE8298-C8A2-41FA-97D8-367766F1A7B1}" destId="{150E2EDD-6FD3-4633-9214-5F3F51F112F6}" srcOrd="7" destOrd="0" parTransId="{4ADB9211-005E-40FC-A754-F43B2078898D}" sibTransId="{D0614D0D-D1A9-40FA-AFE2-7D6DE0E2C6AD}"/>
    <dgm:cxn modelId="{11D0C110-3E5E-4A7C-992C-58DC2C30B855}" type="presOf" srcId="{AF05BF51-90FE-462C-97C2-CBC724A58F6E}" destId="{EB71C3AB-A237-4652-A6A9-6F7FDBFBA3E4}" srcOrd="0" destOrd="0" presId="urn:microsoft.com/office/officeart/2005/8/layout/default"/>
    <dgm:cxn modelId="{DACA344D-C9CC-4689-8BC5-D15FCBB1234A}" srcId="{3AAE8298-C8A2-41FA-97D8-367766F1A7B1}" destId="{182712FB-B9E9-4C9D-BC1D-640BA4F030CE}" srcOrd="8" destOrd="0" parTransId="{99584FDF-495B-41C6-AD0B-474E037BF3B4}" sibTransId="{8B07F9D4-7959-4671-AF1F-A38431C01AA7}"/>
    <dgm:cxn modelId="{40183F60-938A-429D-96C4-351E39CEA36F}" srcId="{3AAE8298-C8A2-41FA-97D8-367766F1A7B1}" destId="{3EB4FA8A-CBF0-4771-8F34-94F28A0CE331}" srcOrd="2" destOrd="0" parTransId="{ED65AC90-4B52-45D4-B5CA-E2BC74331E4C}" sibTransId="{216C634C-0EC0-4276-B62F-992F14C5FACF}"/>
    <dgm:cxn modelId="{85CEB678-5A1F-4224-9954-C25CAE9DEDF3}" type="presOf" srcId="{3FC2B7DE-87CA-425C-89CB-2F4081D8127D}" destId="{5935F4D1-B721-4CC5-92B8-6942AD7C8962}" srcOrd="0" destOrd="0" presId="urn:microsoft.com/office/officeart/2005/8/layout/default"/>
    <dgm:cxn modelId="{7721F63A-E677-4E16-AF1F-E61693C27865}" type="presOf" srcId="{150E2EDD-6FD3-4633-9214-5F3F51F112F6}" destId="{F943ACD4-2E7B-453F-A2B6-F2F70E80F1F0}" srcOrd="0" destOrd="0" presId="urn:microsoft.com/office/officeart/2005/8/layout/default"/>
    <dgm:cxn modelId="{EFA45352-CAB1-461D-836A-9A4281D3A158}" type="presOf" srcId="{3AAE8298-C8A2-41FA-97D8-367766F1A7B1}" destId="{19A9F632-F82A-48B7-BAF4-FF818BB4F105}" srcOrd="0" destOrd="0" presId="urn:microsoft.com/office/officeart/2005/8/layout/default"/>
    <dgm:cxn modelId="{F5A29B48-749E-4704-9052-7F630C4278C5}" type="presOf" srcId="{3EB4FA8A-CBF0-4771-8F34-94F28A0CE331}" destId="{7E3C3DDA-481B-43BB-A203-A053D9A54DBE}" srcOrd="0" destOrd="0" presId="urn:microsoft.com/office/officeart/2005/8/layout/default"/>
    <dgm:cxn modelId="{2849726F-01E0-4963-9809-DAADED361E94}" type="presParOf" srcId="{19A9F632-F82A-48B7-BAF4-FF818BB4F105}" destId="{9FCBC9CE-0E25-4AC0-9A65-0903D87FDD51}" srcOrd="0" destOrd="0" presId="urn:microsoft.com/office/officeart/2005/8/layout/default"/>
    <dgm:cxn modelId="{0E778DA9-9193-46F3-99EF-167BB562C213}" type="presParOf" srcId="{19A9F632-F82A-48B7-BAF4-FF818BB4F105}" destId="{77A37E06-ECB5-400A-8718-6290A6FB7BA5}" srcOrd="1" destOrd="0" presId="urn:microsoft.com/office/officeart/2005/8/layout/default"/>
    <dgm:cxn modelId="{EBD847E5-790D-4CA5-8741-8FD7983E3FD1}" type="presParOf" srcId="{19A9F632-F82A-48B7-BAF4-FF818BB4F105}" destId="{C78F8941-F721-4A56-AE9B-80D46587FFC2}" srcOrd="2" destOrd="0" presId="urn:microsoft.com/office/officeart/2005/8/layout/default"/>
    <dgm:cxn modelId="{E8F7A5C5-6DC5-40F5-B85E-2613AA73AEAE}" type="presParOf" srcId="{19A9F632-F82A-48B7-BAF4-FF818BB4F105}" destId="{F1736A62-ECA6-4116-8D33-BC9794D441B0}" srcOrd="3" destOrd="0" presId="urn:microsoft.com/office/officeart/2005/8/layout/default"/>
    <dgm:cxn modelId="{447645CA-96D2-4937-9463-7D09D9FFDC07}" type="presParOf" srcId="{19A9F632-F82A-48B7-BAF4-FF818BB4F105}" destId="{7E3C3DDA-481B-43BB-A203-A053D9A54DBE}" srcOrd="4" destOrd="0" presId="urn:microsoft.com/office/officeart/2005/8/layout/default"/>
    <dgm:cxn modelId="{699084DC-7A97-43E9-A538-7921A7BD2361}" type="presParOf" srcId="{19A9F632-F82A-48B7-BAF4-FF818BB4F105}" destId="{CC47F10F-C413-4A4D-9345-BCBFD0A43C37}" srcOrd="5" destOrd="0" presId="urn:microsoft.com/office/officeart/2005/8/layout/default"/>
    <dgm:cxn modelId="{AE3212F2-FE30-4B0E-9F59-65938E01F7E0}" type="presParOf" srcId="{19A9F632-F82A-48B7-BAF4-FF818BB4F105}" destId="{C783DEB2-227F-4409-B615-E859E064F425}" srcOrd="6" destOrd="0" presId="urn:microsoft.com/office/officeart/2005/8/layout/default"/>
    <dgm:cxn modelId="{C8077007-1A81-4A2B-A331-14C990671362}" type="presParOf" srcId="{19A9F632-F82A-48B7-BAF4-FF818BB4F105}" destId="{559798BF-0691-470A-8E79-900A9E58EC32}" srcOrd="7" destOrd="0" presId="urn:microsoft.com/office/officeart/2005/8/layout/default"/>
    <dgm:cxn modelId="{3D5399B8-BD5C-45C7-9041-87E091775900}" type="presParOf" srcId="{19A9F632-F82A-48B7-BAF4-FF818BB4F105}" destId="{EB71C3AB-A237-4652-A6A9-6F7FDBFBA3E4}" srcOrd="8" destOrd="0" presId="urn:microsoft.com/office/officeart/2005/8/layout/default"/>
    <dgm:cxn modelId="{96E3B63F-4564-4A1E-8833-532214D827B4}" type="presParOf" srcId="{19A9F632-F82A-48B7-BAF4-FF818BB4F105}" destId="{843258E4-E4B8-4444-8E29-5D7C119D2D51}" srcOrd="9" destOrd="0" presId="urn:microsoft.com/office/officeart/2005/8/layout/default"/>
    <dgm:cxn modelId="{FC394A18-F93F-4455-8D18-E7CF5292C27E}" type="presParOf" srcId="{19A9F632-F82A-48B7-BAF4-FF818BB4F105}" destId="{5935F4D1-B721-4CC5-92B8-6942AD7C8962}" srcOrd="10" destOrd="0" presId="urn:microsoft.com/office/officeart/2005/8/layout/default"/>
    <dgm:cxn modelId="{E4C2C4CB-77FE-4077-98B5-B65B67079F53}" type="presParOf" srcId="{19A9F632-F82A-48B7-BAF4-FF818BB4F105}" destId="{150E6F28-7DCD-4328-A4EF-77198338FEE6}" srcOrd="11" destOrd="0" presId="urn:microsoft.com/office/officeart/2005/8/layout/default"/>
    <dgm:cxn modelId="{9714A276-86A8-4672-BD46-2501F5844514}" type="presParOf" srcId="{19A9F632-F82A-48B7-BAF4-FF818BB4F105}" destId="{F2AD38CF-0BB5-4ACE-B997-AA5400D9B885}" srcOrd="12" destOrd="0" presId="urn:microsoft.com/office/officeart/2005/8/layout/default"/>
    <dgm:cxn modelId="{D8B9AE9F-C8A1-418B-BC82-6AD4BD7B89CD}" type="presParOf" srcId="{19A9F632-F82A-48B7-BAF4-FF818BB4F105}" destId="{B7A039E9-411E-406A-BA9B-BABF6F058146}" srcOrd="13" destOrd="0" presId="urn:microsoft.com/office/officeart/2005/8/layout/default"/>
    <dgm:cxn modelId="{4627B49E-58E4-4152-AE09-9C66C3A10DCB}" type="presParOf" srcId="{19A9F632-F82A-48B7-BAF4-FF818BB4F105}" destId="{F943ACD4-2E7B-453F-A2B6-F2F70E80F1F0}" srcOrd="14" destOrd="0" presId="urn:microsoft.com/office/officeart/2005/8/layout/default"/>
    <dgm:cxn modelId="{50601F88-A9B2-49EA-8815-7D5202C002F8}" type="presParOf" srcId="{19A9F632-F82A-48B7-BAF4-FF818BB4F105}" destId="{7FA9D001-4F1B-4BD5-8718-2B67DC85B86F}" srcOrd="15" destOrd="0" presId="urn:microsoft.com/office/officeart/2005/8/layout/default"/>
    <dgm:cxn modelId="{85C206B2-2F92-42A7-8ED3-A8E56AE58002}" type="presParOf" srcId="{19A9F632-F82A-48B7-BAF4-FF818BB4F105}" destId="{9C7E1DE0-7AF8-4ECE-943B-B1AB0F3F53EC}"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CC1DC4-FDBA-43D9-89E5-E3E67E8DFB41}" type="doc">
      <dgm:prSet loTypeId="urn:microsoft.com/office/officeart/2005/8/layout/equation1" loCatId="process" qsTypeId="urn:microsoft.com/office/officeart/2005/8/quickstyle/simple1" qsCatId="simple" csTypeId="urn:microsoft.com/office/officeart/2005/8/colors/accent1_1" csCatId="accent1" phldr="1"/>
      <dgm:spPr/>
    </dgm:pt>
    <dgm:pt modelId="{B74652B7-6B61-44E4-B83E-8DD9337F6434}">
      <dgm:prSet phldrT="[Text]" custT="1"/>
      <dgm:spPr/>
      <dgm:t>
        <a:bodyPr/>
        <a:lstStyle/>
        <a:p>
          <a:r>
            <a:rPr lang="en-US" sz="1600" dirty="0" smtClean="0"/>
            <a:t>Formulating &amp; executing HR policies and Practices	 </a:t>
          </a:r>
          <a:endParaRPr lang="en-US" sz="1600" dirty="0"/>
        </a:p>
      </dgm:t>
    </dgm:pt>
    <dgm:pt modelId="{62B70C53-3CB7-4C1E-A57F-6E6589AB6E3D}" type="parTrans" cxnId="{7C84196A-CE72-4080-B5A4-5EC73C3AB124}">
      <dgm:prSet/>
      <dgm:spPr/>
      <dgm:t>
        <a:bodyPr/>
        <a:lstStyle/>
        <a:p>
          <a:endParaRPr lang="en-US"/>
        </a:p>
      </dgm:t>
    </dgm:pt>
    <dgm:pt modelId="{B28B4FAB-0BC3-482D-80B0-1E21D09A8A2F}" type="sibTrans" cxnId="{7C84196A-CE72-4080-B5A4-5EC73C3AB124}">
      <dgm:prSet/>
      <dgm:spPr/>
      <dgm:t>
        <a:bodyPr/>
        <a:lstStyle/>
        <a:p>
          <a:endParaRPr lang="en-US"/>
        </a:p>
      </dgm:t>
    </dgm:pt>
    <dgm:pt modelId="{997B80A6-A784-4754-B3DC-D210AC10328E}">
      <dgm:prSet phldrT="[Text]" custT="1"/>
      <dgm:spPr/>
      <dgm:t>
        <a:bodyPr/>
        <a:lstStyle/>
        <a:p>
          <a:r>
            <a:rPr lang="en-US" sz="1600" dirty="0" smtClean="0"/>
            <a:t>Produces employee competencies &amp; Behaviors 	</a:t>
          </a:r>
          <a:endParaRPr lang="en-US" sz="1600" dirty="0"/>
        </a:p>
      </dgm:t>
    </dgm:pt>
    <dgm:pt modelId="{90FCB3AC-62B8-45A8-A3A9-36808A2D9E90}" type="parTrans" cxnId="{A24B803E-16A6-4927-8E5C-DA8B7C004935}">
      <dgm:prSet/>
      <dgm:spPr/>
      <dgm:t>
        <a:bodyPr/>
        <a:lstStyle/>
        <a:p>
          <a:endParaRPr lang="en-US"/>
        </a:p>
      </dgm:t>
    </dgm:pt>
    <dgm:pt modelId="{17642FC0-821A-4BF1-AD90-68AE8169CA89}" type="sibTrans" cxnId="{A24B803E-16A6-4927-8E5C-DA8B7C004935}">
      <dgm:prSet/>
      <dgm:spPr/>
      <dgm:t>
        <a:bodyPr/>
        <a:lstStyle/>
        <a:p>
          <a:endParaRPr lang="en-US"/>
        </a:p>
      </dgm:t>
    </dgm:pt>
    <dgm:pt modelId="{2AD65834-BB43-42E8-8EC7-4E72CE2CF03D}">
      <dgm:prSet phldrT="[Text]" custT="1"/>
      <dgm:spPr/>
      <dgm:t>
        <a:bodyPr/>
        <a:lstStyle/>
        <a:p>
          <a:r>
            <a:rPr lang="en-US" sz="1600" dirty="0" smtClean="0"/>
            <a:t>Aids to achieve its strategic aims</a:t>
          </a:r>
          <a:endParaRPr lang="en-US" sz="1600" dirty="0"/>
        </a:p>
      </dgm:t>
    </dgm:pt>
    <dgm:pt modelId="{0952B3A0-296F-4AFD-BCAA-636CB45E9D79}" type="parTrans" cxnId="{73FE5F8C-0A6E-416A-8C65-AE0C6E439A03}">
      <dgm:prSet/>
      <dgm:spPr/>
      <dgm:t>
        <a:bodyPr/>
        <a:lstStyle/>
        <a:p>
          <a:endParaRPr lang="en-US"/>
        </a:p>
      </dgm:t>
    </dgm:pt>
    <dgm:pt modelId="{C76BC2FA-BCD5-4970-B4CB-3F18A77632A8}" type="sibTrans" cxnId="{73FE5F8C-0A6E-416A-8C65-AE0C6E439A03}">
      <dgm:prSet/>
      <dgm:spPr/>
      <dgm:t>
        <a:bodyPr/>
        <a:lstStyle/>
        <a:p>
          <a:endParaRPr lang="en-US"/>
        </a:p>
      </dgm:t>
    </dgm:pt>
    <dgm:pt modelId="{8A779F36-8F78-4AB7-8DCF-662E46DFC7AC}" type="pres">
      <dgm:prSet presAssocID="{7DCC1DC4-FDBA-43D9-89E5-E3E67E8DFB41}" presName="linearFlow" presStyleCnt="0">
        <dgm:presLayoutVars>
          <dgm:dir/>
          <dgm:resizeHandles val="exact"/>
        </dgm:presLayoutVars>
      </dgm:prSet>
      <dgm:spPr/>
    </dgm:pt>
    <dgm:pt modelId="{F1F6994F-4AD2-49DF-A1C9-69A30252821F}" type="pres">
      <dgm:prSet presAssocID="{B74652B7-6B61-44E4-B83E-8DD9337F6434}" presName="node" presStyleLbl="node1" presStyleIdx="0" presStyleCnt="3">
        <dgm:presLayoutVars>
          <dgm:bulletEnabled val="1"/>
        </dgm:presLayoutVars>
      </dgm:prSet>
      <dgm:spPr/>
      <dgm:t>
        <a:bodyPr/>
        <a:lstStyle/>
        <a:p>
          <a:endParaRPr lang="en-US"/>
        </a:p>
      </dgm:t>
    </dgm:pt>
    <dgm:pt modelId="{89565F07-15DA-47BE-A371-A04AB899056C}" type="pres">
      <dgm:prSet presAssocID="{B28B4FAB-0BC3-482D-80B0-1E21D09A8A2F}" presName="spacerL" presStyleCnt="0"/>
      <dgm:spPr/>
    </dgm:pt>
    <dgm:pt modelId="{C3662B1D-2117-45E8-8527-6F27E2C6F990}" type="pres">
      <dgm:prSet presAssocID="{B28B4FAB-0BC3-482D-80B0-1E21D09A8A2F}" presName="sibTrans" presStyleLbl="sibTrans2D1" presStyleIdx="0" presStyleCnt="2"/>
      <dgm:spPr/>
      <dgm:t>
        <a:bodyPr/>
        <a:lstStyle/>
        <a:p>
          <a:endParaRPr lang="en-US"/>
        </a:p>
      </dgm:t>
    </dgm:pt>
    <dgm:pt modelId="{E5EC9153-9470-4322-9829-BBF07D5D5304}" type="pres">
      <dgm:prSet presAssocID="{B28B4FAB-0BC3-482D-80B0-1E21D09A8A2F}" presName="spacerR" presStyleCnt="0"/>
      <dgm:spPr/>
    </dgm:pt>
    <dgm:pt modelId="{EF5A2624-8016-427D-921E-B58FAF601AD7}" type="pres">
      <dgm:prSet presAssocID="{997B80A6-A784-4754-B3DC-D210AC10328E}" presName="node" presStyleLbl="node1" presStyleIdx="1" presStyleCnt="3">
        <dgm:presLayoutVars>
          <dgm:bulletEnabled val="1"/>
        </dgm:presLayoutVars>
      </dgm:prSet>
      <dgm:spPr/>
      <dgm:t>
        <a:bodyPr/>
        <a:lstStyle/>
        <a:p>
          <a:endParaRPr lang="en-US"/>
        </a:p>
      </dgm:t>
    </dgm:pt>
    <dgm:pt modelId="{BB0A2F21-8094-4B78-BE6C-374F81A047AE}" type="pres">
      <dgm:prSet presAssocID="{17642FC0-821A-4BF1-AD90-68AE8169CA89}" presName="spacerL" presStyleCnt="0"/>
      <dgm:spPr/>
    </dgm:pt>
    <dgm:pt modelId="{CC603590-5A2C-432A-86D3-FCA3D883E563}" type="pres">
      <dgm:prSet presAssocID="{17642FC0-821A-4BF1-AD90-68AE8169CA89}" presName="sibTrans" presStyleLbl="sibTrans2D1" presStyleIdx="1" presStyleCnt="2"/>
      <dgm:spPr/>
      <dgm:t>
        <a:bodyPr/>
        <a:lstStyle/>
        <a:p>
          <a:endParaRPr lang="en-US"/>
        </a:p>
      </dgm:t>
    </dgm:pt>
    <dgm:pt modelId="{0E1A11EA-3984-4F48-B721-FF11837323C4}" type="pres">
      <dgm:prSet presAssocID="{17642FC0-821A-4BF1-AD90-68AE8169CA89}" presName="spacerR" presStyleCnt="0"/>
      <dgm:spPr/>
    </dgm:pt>
    <dgm:pt modelId="{A2697ECB-975A-47D9-B2CA-CCEB2A0A0DF6}" type="pres">
      <dgm:prSet presAssocID="{2AD65834-BB43-42E8-8EC7-4E72CE2CF03D}" presName="node" presStyleLbl="node1" presStyleIdx="2" presStyleCnt="3">
        <dgm:presLayoutVars>
          <dgm:bulletEnabled val="1"/>
        </dgm:presLayoutVars>
      </dgm:prSet>
      <dgm:spPr/>
      <dgm:t>
        <a:bodyPr/>
        <a:lstStyle/>
        <a:p>
          <a:endParaRPr lang="en-US"/>
        </a:p>
      </dgm:t>
    </dgm:pt>
  </dgm:ptLst>
  <dgm:cxnLst>
    <dgm:cxn modelId="{B60A7627-E442-4C58-B968-3162394B8580}" type="presOf" srcId="{2AD65834-BB43-42E8-8EC7-4E72CE2CF03D}" destId="{A2697ECB-975A-47D9-B2CA-CCEB2A0A0DF6}" srcOrd="0" destOrd="0" presId="urn:microsoft.com/office/officeart/2005/8/layout/equation1"/>
    <dgm:cxn modelId="{A24B803E-16A6-4927-8E5C-DA8B7C004935}" srcId="{7DCC1DC4-FDBA-43D9-89E5-E3E67E8DFB41}" destId="{997B80A6-A784-4754-B3DC-D210AC10328E}" srcOrd="1" destOrd="0" parTransId="{90FCB3AC-62B8-45A8-A3A9-36808A2D9E90}" sibTransId="{17642FC0-821A-4BF1-AD90-68AE8169CA89}"/>
    <dgm:cxn modelId="{0637C863-9151-4E12-B72A-6B9C9972C249}" type="presOf" srcId="{B74652B7-6B61-44E4-B83E-8DD9337F6434}" destId="{F1F6994F-4AD2-49DF-A1C9-69A30252821F}" srcOrd="0" destOrd="0" presId="urn:microsoft.com/office/officeart/2005/8/layout/equation1"/>
    <dgm:cxn modelId="{66FD9D98-17DC-4CA2-90B3-2094576279C5}" type="presOf" srcId="{17642FC0-821A-4BF1-AD90-68AE8169CA89}" destId="{CC603590-5A2C-432A-86D3-FCA3D883E563}" srcOrd="0" destOrd="0" presId="urn:microsoft.com/office/officeart/2005/8/layout/equation1"/>
    <dgm:cxn modelId="{CC03486E-3643-45E0-BEF9-92D0DDC47B19}" type="presOf" srcId="{997B80A6-A784-4754-B3DC-D210AC10328E}" destId="{EF5A2624-8016-427D-921E-B58FAF601AD7}" srcOrd="0" destOrd="0" presId="urn:microsoft.com/office/officeart/2005/8/layout/equation1"/>
    <dgm:cxn modelId="{7C84196A-CE72-4080-B5A4-5EC73C3AB124}" srcId="{7DCC1DC4-FDBA-43D9-89E5-E3E67E8DFB41}" destId="{B74652B7-6B61-44E4-B83E-8DD9337F6434}" srcOrd="0" destOrd="0" parTransId="{62B70C53-3CB7-4C1E-A57F-6E6589AB6E3D}" sibTransId="{B28B4FAB-0BC3-482D-80B0-1E21D09A8A2F}"/>
    <dgm:cxn modelId="{91027E31-8869-4233-9705-E17716319055}" type="presOf" srcId="{B28B4FAB-0BC3-482D-80B0-1E21D09A8A2F}" destId="{C3662B1D-2117-45E8-8527-6F27E2C6F990}" srcOrd="0" destOrd="0" presId="urn:microsoft.com/office/officeart/2005/8/layout/equation1"/>
    <dgm:cxn modelId="{73FE5F8C-0A6E-416A-8C65-AE0C6E439A03}" srcId="{7DCC1DC4-FDBA-43D9-89E5-E3E67E8DFB41}" destId="{2AD65834-BB43-42E8-8EC7-4E72CE2CF03D}" srcOrd="2" destOrd="0" parTransId="{0952B3A0-296F-4AFD-BCAA-636CB45E9D79}" sibTransId="{C76BC2FA-BCD5-4970-B4CB-3F18A77632A8}"/>
    <dgm:cxn modelId="{5F0A097D-951F-4283-9390-0A3EE3AD42ED}" type="presOf" srcId="{7DCC1DC4-FDBA-43D9-89E5-E3E67E8DFB41}" destId="{8A779F36-8F78-4AB7-8DCF-662E46DFC7AC}" srcOrd="0" destOrd="0" presId="urn:microsoft.com/office/officeart/2005/8/layout/equation1"/>
    <dgm:cxn modelId="{79254A3C-37C5-4228-BBE5-890167593EBE}" type="presParOf" srcId="{8A779F36-8F78-4AB7-8DCF-662E46DFC7AC}" destId="{F1F6994F-4AD2-49DF-A1C9-69A30252821F}" srcOrd="0" destOrd="0" presId="urn:microsoft.com/office/officeart/2005/8/layout/equation1"/>
    <dgm:cxn modelId="{3EA8D240-DF32-4455-AF6C-87AD1E902CE5}" type="presParOf" srcId="{8A779F36-8F78-4AB7-8DCF-662E46DFC7AC}" destId="{89565F07-15DA-47BE-A371-A04AB899056C}" srcOrd="1" destOrd="0" presId="urn:microsoft.com/office/officeart/2005/8/layout/equation1"/>
    <dgm:cxn modelId="{5857D990-F673-4646-9E6A-1E723524885B}" type="presParOf" srcId="{8A779F36-8F78-4AB7-8DCF-662E46DFC7AC}" destId="{C3662B1D-2117-45E8-8527-6F27E2C6F990}" srcOrd="2" destOrd="0" presId="urn:microsoft.com/office/officeart/2005/8/layout/equation1"/>
    <dgm:cxn modelId="{8069D678-3C42-44FF-A257-D5822D3676C5}" type="presParOf" srcId="{8A779F36-8F78-4AB7-8DCF-662E46DFC7AC}" destId="{E5EC9153-9470-4322-9829-BBF07D5D5304}" srcOrd="3" destOrd="0" presId="urn:microsoft.com/office/officeart/2005/8/layout/equation1"/>
    <dgm:cxn modelId="{E475A36F-357E-4E78-96CA-A5208614C9E7}" type="presParOf" srcId="{8A779F36-8F78-4AB7-8DCF-662E46DFC7AC}" destId="{EF5A2624-8016-427D-921E-B58FAF601AD7}" srcOrd="4" destOrd="0" presId="urn:microsoft.com/office/officeart/2005/8/layout/equation1"/>
    <dgm:cxn modelId="{FB108D49-F0DC-43FE-B84C-DE64D7A5A0E6}" type="presParOf" srcId="{8A779F36-8F78-4AB7-8DCF-662E46DFC7AC}" destId="{BB0A2F21-8094-4B78-BE6C-374F81A047AE}" srcOrd="5" destOrd="0" presId="urn:microsoft.com/office/officeart/2005/8/layout/equation1"/>
    <dgm:cxn modelId="{44A80724-7C89-44F3-B8AB-35685300677C}" type="presParOf" srcId="{8A779F36-8F78-4AB7-8DCF-662E46DFC7AC}" destId="{CC603590-5A2C-432A-86D3-FCA3D883E563}" srcOrd="6" destOrd="0" presId="urn:microsoft.com/office/officeart/2005/8/layout/equation1"/>
    <dgm:cxn modelId="{F7BAE3CA-C48A-462E-88C0-D28F7F2C6DF2}" type="presParOf" srcId="{8A779F36-8F78-4AB7-8DCF-662E46DFC7AC}" destId="{0E1A11EA-3984-4F48-B721-FF11837323C4}" srcOrd="7" destOrd="0" presId="urn:microsoft.com/office/officeart/2005/8/layout/equation1"/>
    <dgm:cxn modelId="{4F27BC95-DBB7-4D81-9A6C-19A9616FC908}" type="presParOf" srcId="{8A779F36-8F78-4AB7-8DCF-662E46DFC7AC}" destId="{A2697ECB-975A-47D9-B2CA-CCEB2A0A0DF6}"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CBFDB-E2C4-4FDE-ADA7-5204FFBCD55D}">
      <dsp:nvSpPr>
        <dsp:cNvPr id="0" name=""/>
        <dsp:cNvSpPr/>
      </dsp:nvSpPr>
      <dsp:spPr>
        <a:xfrm rot="16200000">
          <a:off x="-1686000" y="2671655"/>
          <a:ext cx="4035737" cy="52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6575" bIns="0" numCol="1" spcCol="1270" anchor="t" anchorCtr="0">
          <a:noAutofit/>
        </a:bodyPr>
        <a:lstStyle/>
        <a:p>
          <a:pPr lvl="0" algn="r" defTabSz="889000">
            <a:lnSpc>
              <a:spcPct val="90000"/>
            </a:lnSpc>
            <a:spcBef>
              <a:spcPct val="0"/>
            </a:spcBef>
            <a:spcAft>
              <a:spcPct val="35000"/>
            </a:spcAft>
          </a:pPr>
          <a:r>
            <a:rPr lang="en-US" sz="2000" kern="1200" dirty="0" smtClean="0"/>
            <a:t>Trends </a:t>
          </a:r>
          <a:endParaRPr lang="en-US" sz="2000" kern="1200" dirty="0"/>
        </a:p>
      </dsp:txBody>
      <dsp:txXfrm>
        <a:off x="-1686000" y="2671655"/>
        <a:ext cx="4035737" cy="529029"/>
      </dsp:txXfrm>
    </dsp:sp>
    <dsp:sp modelId="{CFA409AE-2D86-4FA4-A04D-D433C3A4F356}">
      <dsp:nvSpPr>
        <dsp:cNvPr id="0" name=""/>
        <dsp:cNvSpPr/>
      </dsp:nvSpPr>
      <dsp:spPr>
        <a:xfrm>
          <a:off x="596383" y="918302"/>
          <a:ext cx="2635129" cy="403573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466575"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Technological advances</a:t>
          </a:r>
          <a:endParaRPr lang="en-US" sz="1700" kern="1200" dirty="0"/>
        </a:p>
        <a:p>
          <a:pPr marL="171450" lvl="1" indent="-171450" algn="l" defTabSz="755650">
            <a:lnSpc>
              <a:spcPct val="90000"/>
            </a:lnSpc>
            <a:spcBef>
              <a:spcPct val="0"/>
            </a:spcBef>
            <a:spcAft>
              <a:spcPct val="15000"/>
            </a:spcAft>
            <a:buChar char="••"/>
          </a:pPr>
          <a:r>
            <a:rPr lang="en-US" sz="1700" kern="1200" dirty="0" smtClean="0"/>
            <a:t>Trends in nature of work</a:t>
          </a:r>
          <a:endParaRPr lang="en-US" sz="1700" kern="1200" dirty="0"/>
        </a:p>
        <a:p>
          <a:pPr marL="171450" lvl="1" indent="-171450" algn="l" defTabSz="755650">
            <a:lnSpc>
              <a:spcPct val="90000"/>
            </a:lnSpc>
            <a:spcBef>
              <a:spcPct val="0"/>
            </a:spcBef>
            <a:spcAft>
              <a:spcPct val="15000"/>
            </a:spcAft>
            <a:buChar char="••"/>
          </a:pPr>
          <a:r>
            <a:rPr lang="en-US" sz="1700" kern="1200" dirty="0" smtClean="0"/>
            <a:t>Demographic and workforce trends</a:t>
          </a:r>
          <a:endParaRPr lang="en-US" sz="1700" kern="1200" dirty="0"/>
        </a:p>
        <a:p>
          <a:pPr marL="171450" lvl="1" indent="-171450" algn="l" defTabSz="755650">
            <a:lnSpc>
              <a:spcPct val="90000"/>
            </a:lnSpc>
            <a:spcBef>
              <a:spcPct val="0"/>
            </a:spcBef>
            <a:spcAft>
              <a:spcPct val="15000"/>
            </a:spcAft>
            <a:buChar char="••"/>
          </a:pPr>
          <a:r>
            <a:rPr lang="en-US" sz="1700" kern="1200" dirty="0" smtClean="0"/>
            <a:t>Globalization</a:t>
          </a:r>
          <a:endParaRPr lang="en-US" sz="1700" kern="1200" dirty="0"/>
        </a:p>
        <a:p>
          <a:pPr marL="171450" lvl="1" indent="-171450" algn="l" defTabSz="755650">
            <a:lnSpc>
              <a:spcPct val="90000"/>
            </a:lnSpc>
            <a:spcBef>
              <a:spcPct val="0"/>
            </a:spcBef>
            <a:spcAft>
              <a:spcPct val="15000"/>
            </a:spcAft>
            <a:buChar char="••"/>
          </a:pPr>
          <a:r>
            <a:rPr lang="en-US" sz="1700" kern="1200" dirty="0" smtClean="0"/>
            <a:t>Economic Challenges</a:t>
          </a:r>
          <a:endParaRPr lang="en-US" sz="1700" kern="1200" dirty="0"/>
        </a:p>
      </dsp:txBody>
      <dsp:txXfrm>
        <a:off x="596383" y="918302"/>
        <a:ext cx="2635129" cy="4035737"/>
      </dsp:txXfrm>
    </dsp:sp>
    <dsp:sp modelId="{1A05FD7C-0DCB-4F94-A60A-5D7017CEA0FE}">
      <dsp:nvSpPr>
        <dsp:cNvPr id="0" name=""/>
        <dsp:cNvSpPr/>
      </dsp:nvSpPr>
      <dsp:spPr>
        <a:xfrm>
          <a:off x="67353" y="219982"/>
          <a:ext cx="1058059" cy="1058059"/>
        </a:xfrm>
        <a:prstGeom prst="rect">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BA8680-B74F-470A-9F87-D60CDFB5D05C}">
      <dsp:nvSpPr>
        <dsp:cNvPr id="0" name=""/>
        <dsp:cNvSpPr/>
      </dsp:nvSpPr>
      <dsp:spPr>
        <a:xfrm rot="16200000">
          <a:off x="2169501" y="2671655"/>
          <a:ext cx="4035737" cy="52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6575" bIns="0" numCol="1" spcCol="1270" anchor="t" anchorCtr="0">
          <a:noAutofit/>
        </a:bodyPr>
        <a:lstStyle/>
        <a:p>
          <a:pPr lvl="0" algn="r" defTabSz="889000">
            <a:lnSpc>
              <a:spcPct val="90000"/>
            </a:lnSpc>
            <a:spcBef>
              <a:spcPct val="0"/>
            </a:spcBef>
            <a:spcAft>
              <a:spcPct val="35000"/>
            </a:spcAft>
          </a:pPr>
          <a:r>
            <a:rPr lang="en-US" sz="2000" kern="1200" dirty="0" smtClean="0"/>
            <a:t>So companies must be </a:t>
          </a:r>
          <a:endParaRPr lang="en-US" sz="2000" kern="1200" dirty="0"/>
        </a:p>
      </dsp:txBody>
      <dsp:txXfrm>
        <a:off x="2169501" y="2671655"/>
        <a:ext cx="4035737" cy="529029"/>
      </dsp:txXfrm>
    </dsp:sp>
    <dsp:sp modelId="{A3F58405-5F0E-4CED-AF95-AF7EFEF95B66}">
      <dsp:nvSpPr>
        <dsp:cNvPr id="0" name=""/>
        <dsp:cNvSpPr/>
      </dsp:nvSpPr>
      <dsp:spPr>
        <a:xfrm>
          <a:off x="4451885" y="918302"/>
          <a:ext cx="2635129" cy="403573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466575"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More </a:t>
          </a:r>
          <a:r>
            <a:rPr lang="en-US" sz="1700" b="1" kern="1200" dirty="0" smtClean="0"/>
            <a:t>competitive </a:t>
          </a:r>
          <a:endParaRPr lang="en-US" sz="1700" b="1" kern="1200" dirty="0"/>
        </a:p>
        <a:p>
          <a:pPr marL="171450" lvl="1" indent="-171450" algn="l" defTabSz="755650">
            <a:lnSpc>
              <a:spcPct val="90000"/>
            </a:lnSpc>
            <a:spcBef>
              <a:spcPct val="0"/>
            </a:spcBef>
            <a:spcAft>
              <a:spcPct val="15000"/>
            </a:spcAft>
            <a:buChar char="••"/>
          </a:pPr>
          <a:r>
            <a:rPr lang="en-US" sz="1700" kern="1200" dirty="0" smtClean="0"/>
            <a:t>Faster and </a:t>
          </a:r>
          <a:r>
            <a:rPr lang="en-US" sz="1700" b="1" kern="1200" dirty="0" smtClean="0"/>
            <a:t>more responsive</a:t>
          </a:r>
          <a:endParaRPr lang="en-US" sz="1700" b="1" kern="1200" dirty="0"/>
        </a:p>
        <a:p>
          <a:pPr marL="171450" lvl="1" indent="-171450" algn="l" defTabSz="755650">
            <a:lnSpc>
              <a:spcPct val="90000"/>
            </a:lnSpc>
            <a:spcBef>
              <a:spcPct val="0"/>
            </a:spcBef>
            <a:spcAft>
              <a:spcPct val="15000"/>
            </a:spcAft>
            <a:buChar char="••"/>
          </a:pPr>
          <a:r>
            <a:rPr lang="en-US" sz="1700" b="0" kern="1200" dirty="0" smtClean="0"/>
            <a:t>More </a:t>
          </a:r>
          <a:r>
            <a:rPr lang="en-US" sz="1700" b="1" kern="1200" dirty="0" smtClean="0"/>
            <a:t>cost effective</a:t>
          </a:r>
          <a:endParaRPr lang="en-US" sz="1700" b="1" kern="1200" dirty="0"/>
        </a:p>
        <a:p>
          <a:pPr marL="171450" lvl="1" indent="-171450" algn="l" defTabSz="755650">
            <a:lnSpc>
              <a:spcPct val="90000"/>
            </a:lnSpc>
            <a:spcBef>
              <a:spcPct val="0"/>
            </a:spcBef>
            <a:spcAft>
              <a:spcPct val="15000"/>
            </a:spcAft>
            <a:buChar char="••"/>
          </a:pPr>
          <a:r>
            <a:rPr lang="en-US" sz="1700" b="1" kern="1200" dirty="0" smtClean="0"/>
            <a:t>Human capital </a:t>
          </a:r>
          <a:r>
            <a:rPr lang="en-US" sz="1700" kern="1200" dirty="0" smtClean="0"/>
            <a:t>oriented</a:t>
          </a:r>
          <a:endParaRPr lang="en-US" sz="1700" kern="1200" dirty="0"/>
        </a:p>
        <a:p>
          <a:pPr marL="171450" lvl="1" indent="-171450" algn="l" defTabSz="755650">
            <a:lnSpc>
              <a:spcPct val="90000"/>
            </a:lnSpc>
            <a:spcBef>
              <a:spcPct val="0"/>
            </a:spcBef>
            <a:spcAft>
              <a:spcPct val="15000"/>
            </a:spcAft>
            <a:buChar char="••"/>
          </a:pPr>
          <a:r>
            <a:rPr lang="en-US" sz="1700" b="1" kern="1200" dirty="0" smtClean="0"/>
            <a:t>More scientific </a:t>
          </a:r>
          <a:r>
            <a:rPr lang="en-US" sz="1700" kern="1200" dirty="0" smtClean="0"/>
            <a:t>and how do they make decision	</a:t>
          </a:r>
          <a:endParaRPr lang="en-US" sz="1700" kern="1200" dirty="0"/>
        </a:p>
      </dsp:txBody>
      <dsp:txXfrm>
        <a:off x="4451885" y="918302"/>
        <a:ext cx="2635129" cy="4035737"/>
      </dsp:txXfrm>
    </dsp:sp>
    <dsp:sp modelId="{4EA3F4D1-D00D-4B8D-B167-0FAD16C4DE44}">
      <dsp:nvSpPr>
        <dsp:cNvPr id="0" name=""/>
        <dsp:cNvSpPr/>
      </dsp:nvSpPr>
      <dsp:spPr>
        <a:xfrm>
          <a:off x="3922855" y="219982"/>
          <a:ext cx="1058059" cy="1058059"/>
        </a:xfrm>
        <a:prstGeom prst="rect">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70D546-8D0F-49A3-A45C-B913409E9EEB}">
      <dsp:nvSpPr>
        <dsp:cNvPr id="0" name=""/>
        <dsp:cNvSpPr/>
      </dsp:nvSpPr>
      <dsp:spPr>
        <a:xfrm rot="16200000">
          <a:off x="6025003" y="2671655"/>
          <a:ext cx="4035737" cy="52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6575" bIns="0" numCol="1" spcCol="1270" anchor="t" anchorCtr="0">
          <a:noAutofit/>
        </a:bodyPr>
        <a:lstStyle/>
        <a:p>
          <a:pPr lvl="0" algn="r" defTabSz="889000">
            <a:lnSpc>
              <a:spcPct val="90000"/>
            </a:lnSpc>
            <a:spcBef>
              <a:spcPct val="0"/>
            </a:spcBef>
            <a:spcAft>
              <a:spcPct val="35000"/>
            </a:spcAft>
          </a:pPr>
          <a:r>
            <a:rPr lang="en-US" sz="2000" kern="1200" dirty="0" smtClean="0"/>
            <a:t>HRM needs these competencies</a:t>
          </a:r>
          <a:endParaRPr lang="en-US" sz="2000" kern="1200" dirty="0"/>
        </a:p>
      </dsp:txBody>
      <dsp:txXfrm>
        <a:off x="6025003" y="2671655"/>
        <a:ext cx="4035737" cy="529029"/>
      </dsp:txXfrm>
    </dsp:sp>
    <dsp:sp modelId="{33548530-D5B1-4795-ADD7-13C40819355F}">
      <dsp:nvSpPr>
        <dsp:cNvPr id="0" name=""/>
        <dsp:cNvSpPr/>
      </dsp:nvSpPr>
      <dsp:spPr>
        <a:xfrm>
          <a:off x="8307386" y="918302"/>
          <a:ext cx="2635129" cy="403573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466575"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Be </a:t>
          </a:r>
          <a:r>
            <a:rPr lang="en-US" sz="1700" b="1" kern="1200" dirty="0" smtClean="0"/>
            <a:t>strategic</a:t>
          </a:r>
          <a:endParaRPr lang="en-US" sz="1700" b="1" kern="1200" dirty="0"/>
        </a:p>
        <a:p>
          <a:pPr marL="171450" lvl="1" indent="-171450" algn="l" defTabSz="755650">
            <a:lnSpc>
              <a:spcPct val="90000"/>
            </a:lnSpc>
            <a:spcBef>
              <a:spcPct val="0"/>
            </a:spcBef>
            <a:spcAft>
              <a:spcPct val="15000"/>
            </a:spcAft>
            <a:buChar char="••"/>
          </a:pPr>
          <a:r>
            <a:rPr lang="en-US" sz="1700" b="1" kern="1200" dirty="0" smtClean="0"/>
            <a:t>New way</a:t>
          </a:r>
          <a:r>
            <a:rPr lang="en-US" sz="1700" kern="1200" dirty="0" smtClean="0"/>
            <a:t>s to HR services</a:t>
          </a:r>
          <a:endParaRPr lang="en-US" sz="1700" kern="1200" dirty="0"/>
        </a:p>
        <a:p>
          <a:pPr marL="171450" lvl="1" indent="-171450" algn="l" defTabSz="755650">
            <a:lnSpc>
              <a:spcPct val="90000"/>
            </a:lnSpc>
            <a:spcBef>
              <a:spcPct val="0"/>
            </a:spcBef>
            <a:spcAft>
              <a:spcPct val="15000"/>
            </a:spcAft>
            <a:buChar char="••"/>
          </a:pPr>
          <a:r>
            <a:rPr lang="en-US" sz="1700" kern="1200" dirty="0" smtClean="0"/>
            <a:t>Adopt </a:t>
          </a:r>
          <a:r>
            <a:rPr lang="en-US" sz="1700" b="1" kern="1200" dirty="0" smtClean="0"/>
            <a:t>talent management </a:t>
          </a:r>
          <a:r>
            <a:rPr lang="en-US" sz="1700" kern="1200" dirty="0" smtClean="0"/>
            <a:t>to manage human resources</a:t>
          </a:r>
          <a:endParaRPr lang="en-US" sz="1700" kern="1200" dirty="0"/>
        </a:p>
        <a:p>
          <a:pPr marL="171450" lvl="1" indent="-171450" algn="l" defTabSz="755650">
            <a:lnSpc>
              <a:spcPct val="90000"/>
            </a:lnSpc>
            <a:spcBef>
              <a:spcPct val="0"/>
            </a:spcBef>
            <a:spcAft>
              <a:spcPct val="15000"/>
            </a:spcAft>
            <a:buChar char="••"/>
          </a:pPr>
          <a:r>
            <a:rPr lang="en-US" sz="1700" b="1" kern="1200" dirty="0" smtClean="0"/>
            <a:t>HR metrics</a:t>
          </a:r>
          <a:endParaRPr lang="en-US" sz="1700" b="1" kern="1200" dirty="0"/>
        </a:p>
        <a:p>
          <a:pPr marL="171450" lvl="1" indent="-171450" algn="l" defTabSz="755650">
            <a:lnSpc>
              <a:spcPct val="90000"/>
            </a:lnSpc>
            <a:spcBef>
              <a:spcPct val="0"/>
            </a:spcBef>
            <a:spcAft>
              <a:spcPct val="15000"/>
            </a:spcAft>
            <a:buChar char="••"/>
          </a:pPr>
          <a:r>
            <a:rPr lang="en-US" sz="1700" kern="1200" dirty="0" smtClean="0"/>
            <a:t>Use </a:t>
          </a:r>
          <a:r>
            <a:rPr lang="en-US" sz="1700" b="1" kern="1200" dirty="0" smtClean="0"/>
            <a:t>evidence based HRM</a:t>
          </a:r>
          <a:endParaRPr lang="en-US" sz="1700" b="1" kern="1200" dirty="0"/>
        </a:p>
        <a:p>
          <a:pPr marL="171450" lvl="1" indent="-171450" algn="l" defTabSz="755650">
            <a:lnSpc>
              <a:spcPct val="90000"/>
            </a:lnSpc>
            <a:spcBef>
              <a:spcPct val="0"/>
            </a:spcBef>
            <a:spcAft>
              <a:spcPct val="15000"/>
            </a:spcAft>
            <a:buChar char="••"/>
          </a:pPr>
          <a:r>
            <a:rPr lang="en-US" sz="1700" kern="1200" dirty="0" smtClean="0"/>
            <a:t>Understand </a:t>
          </a:r>
          <a:r>
            <a:rPr lang="en-US" sz="1700" b="1" kern="1200" dirty="0" smtClean="0"/>
            <a:t>HR philosophy </a:t>
          </a:r>
          <a:endParaRPr lang="en-US" sz="1700" b="1" kern="1200" dirty="0"/>
        </a:p>
        <a:p>
          <a:pPr marL="171450" lvl="1" indent="-171450" algn="l" defTabSz="755650">
            <a:lnSpc>
              <a:spcPct val="90000"/>
            </a:lnSpc>
            <a:spcBef>
              <a:spcPct val="0"/>
            </a:spcBef>
            <a:spcAft>
              <a:spcPct val="15000"/>
            </a:spcAft>
            <a:buChar char="••"/>
          </a:pPr>
          <a:r>
            <a:rPr lang="en-US" sz="1700" kern="1200" dirty="0" smtClean="0"/>
            <a:t>Impetus on </a:t>
          </a:r>
          <a:r>
            <a:rPr lang="en-US" sz="1700" b="1" kern="1200" dirty="0" smtClean="0"/>
            <a:t>work ethics</a:t>
          </a:r>
          <a:endParaRPr lang="en-US" sz="1700" b="1" kern="1200" dirty="0"/>
        </a:p>
      </dsp:txBody>
      <dsp:txXfrm>
        <a:off x="8307386" y="918302"/>
        <a:ext cx="2635129" cy="4035737"/>
      </dsp:txXfrm>
    </dsp:sp>
    <dsp:sp modelId="{870FC695-69FF-4B81-BE6A-8EAAF90A289B}">
      <dsp:nvSpPr>
        <dsp:cNvPr id="0" name=""/>
        <dsp:cNvSpPr/>
      </dsp:nvSpPr>
      <dsp:spPr>
        <a:xfrm>
          <a:off x="7778357" y="219982"/>
          <a:ext cx="1058059" cy="1058059"/>
        </a:xfrm>
        <a:prstGeom prst="rect">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BC9CE-0E25-4AC0-9A65-0903D87FDD51}">
      <dsp:nvSpPr>
        <dsp:cNvPr id="0" name=""/>
        <dsp:cNvSpPr/>
      </dsp:nvSpPr>
      <dsp:spPr>
        <a:xfrm>
          <a:off x="342900" y="2073"/>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Focus more on strategy	</a:t>
          </a:r>
          <a:endParaRPr lang="en-US" sz="2300" kern="1200" dirty="0"/>
        </a:p>
      </dsp:txBody>
      <dsp:txXfrm>
        <a:off x="342900" y="2073"/>
        <a:ext cx="2325687" cy="1395412"/>
      </dsp:txXfrm>
    </dsp:sp>
    <dsp:sp modelId="{C78F8941-F721-4A56-AE9B-80D46587FFC2}">
      <dsp:nvSpPr>
        <dsp:cNvPr id="0" name=""/>
        <dsp:cNvSpPr/>
      </dsp:nvSpPr>
      <dsp:spPr>
        <a:xfrm>
          <a:off x="2901156" y="2073"/>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Focus on improving performance 	</a:t>
          </a:r>
          <a:endParaRPr lang="en-US" sz="2300" kern="1200" dirty="0"/>
        </a:p>
      </dsp:txBody>
      <dsp:txXfrm>
        <a:off x="2901156" y="2073"/>
        <a:ext cx="2325687" cy="1395412"/>
      </dsp:txXfrm>
    </dsp:sp>
    <dsp:sp modelId="{7E3C3DDA-481B-43BB-A203-A053D9A54DBE}">
      <dsp:nvSpPr>
        <dsp:cNvPr id="0" name=""/>
        <dsp:cNvSpPr/>
      </dsp:nvSpPr>
      <dsp:spPr>
        <a:xfrm>
          <a:off x="5459412" y="2073"/>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Measure HR performance and results </a:t>
          </a:r>
          <a:endParaRPr lang="en-US" sz="2300" kern="1200" dirty="0"/>
        </a:p>
      </dsp:txBody>
      <dsp:txXfrm>
        <a:off x="5459412" y="2073"/>
        <a:ext cx="2325687" cy="1395412"/>
      </dsp:txXfrm>
    </dsp:sp>
    <dsp:sp modelId="{C783DEB2-227F-4409-B615-E859E064F425}">
      <dsp:nvSpPr>
        <dsp:cNvPr id="0" name=""/>
        <dsp:cNvSpPr/>
      </dsp:nvSpPr>
      <dsp:spPr>
        <a:xfrm>
          <a:off x="342900" y="1630054"/>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Evidence based HRM</a:t>
          </a:r>
          <a:endParaRPr lang="en-US" sz="2300" kern="1200" dirty="0"/>
        </a:p>
      </dsp:txBody>
      <dsp:txXfrm>
        <a:off x="342900" y="1630054"/>
        <a:ext cx="2325687" cy="1395412"/>
      </dsp:txXfrm>
    </dsp:sp>
    <dsp:sp modelId="{EB71C3AB-A237-4652-A6A9-6F7FDBFBA3E4}">
      <dsp:nvSpPr>
        <dsp:cNvPr id="0" name=""/>
        <dsp:cNvSpPr/>
      </dsp:nvSpPr>
      <dsp:spPr>
        <a:xfrm>
          <a:off x="2901156" y="1630054"/>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Add ‘Value’</a:t>
          </a:r>
          <a:endParaRPr lang="en-US" sz="2300" kern="1200" dirty="0"/>
        </a:p>
      </dsp:txBody>
      <dsp:txXfrm>
        <a:off x="2901156" y="1630054"/>
        <a:ext cx="2325687" cy="1395412"/>
      </dsp:txXfrm>
    </dsp:sp>
    <dsp:sp modelId="{5935F4D1-B721-4CC5-92B8-6942AD7C8962}">
      <dsp:nvSpPr>
        <dsp:cNvPr id="0" name=""/>
        <dsp:cNvSpPr/>
      </dsp:nvSpPr>
      <dsp:spPr>
        <a:xfrm>
          <a:off x="5459412" y="1630054"/>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Use new ways to provide HR services</a:t>
          </a:r>
          <a:endParaRPr lang="en-US" sz="2300" kern="1200" dirty="0"/>
        </a:p>
      </dsp:txBody>
      <dsp:txXfrm>
        <a:off x="5459412" y="1630054"/>
        <a:ext cx="2325687" cy="1395412"/>
      </dsp:txXfrm>
    </dsp:sp>
    <dsp:sp modelId="{F2AD38CF-0BB5-4ACE-B997-AA5400D9B885}">
      <dsp:nvSpPr>
        <dsp:cNvPr id="0" name=""/>
        <dsp:cNvSpPr/>
      </dsp:nvSpPr>
      <dsp:spPr>
        <a:xfrm>
          <a:off x="342900" y="3258036"/>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Talent Management Approach</a:t>
          </a:r>
          <a:endParaRPr lang="en-US" sz="2300" kern="1200" dirty="0"/>
        </a:p>
      </dsp:txBody>
      <dsp:txXfrm>
        <a:off x="342900" y="3258036"/>
        <a:ext cx="2325687" cy="1395412"/>
      </dsp:txXfrm>
    </dsp:sp>
    <dsp:sp modelId="{F943ACD4-2E7B-453F-A2B6-F2F70E80F1F0}">
      <dsp:nvSpPr>
        <dsp:cNvPr id="0" name=""/>
        <dsp:cNvSpPr/>
      </dsp:nvSpPr>
      <dsp:spPr>
        <a:xfrm>
          <a:off x="2901156" y="3258036"/>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Manage Employee Engagement </a:t>
          </a:r>
          <a:endParaRPr lang="en-US" sz="2300" kern="1200" dirty="0"/>
        </a:p>
      </dsp:txBody>
      <dsp:txXfrm>
        <a:off x="2901156" y="3258036"/>
        <a:ext cx="2325687" cy="1395412"/>
      </dsp:txXfrm>
    </dsp:sp>
    <dsp:sp modelId="{9C7E1DE0-7AF8-4ECE-943B-B1AB0F3F53EC}">
      <dsp:nvSpPr>
        <dsp:cNvPr id="0" name=""/>
        <dsp:cNvSpPr/>
      </dsp:nvSpPr>
      <dsp:spPr>
        <a:xfrm>
          <a:off x="5459412" y="3258036"/>
          <a:ext cx="2325687" cy="1395412"/>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Manage Ethics &amp; understand their HR philosophy </a:t>
          </a:r>
          <a:endParaRPr lang="en-US" sz="2300" kern="1200" dirty="0"/>
        </a:p>
      </dsp:txBody>
      <dsp:txXfrm>
        <a:off x="5459412" y="3258036"/>
        <a:ext cx="2325687" cy="1395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6994F-4AD2-49DF-A1C9-69A30252821F}">
      <dsp:nvSpPr>
        <dsp:cNvPr id="0" name=""/>
        <dsp:cNvSpPr/>
      </dsp:nvSpPr>
      <dsp:spPr>
        <a:xfrm>
          <a:off x="1655" y="1612414"/>
          <a:ext cx="2193838" cy="2193838"/>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Formulating &amp; executing HR policies and Practices	 </a:t>
          </a:r>
          <a:endParaRPr lang="en-US" sz="1600" kern="1200" dirty="0"/>
        </a:p>
      </dsp:txBody>
      <dsp:txXfrm>
        <a:off x="322935" y="1933694"/>
        <a:ext cx="1551278" cy="1551278"/>
      </dsp:txXfrm>
    </dsp:sp>
    <dsp:sp modelId="{C3662B1D-2117-45E8-8527-6F27E2C6F990}">
      <dsp:nvSpPr>
        <dsp:cNvPr id="0" name=""/>
        <dsp:cNvSpPr/>
      </dsp:nvSpPr>
      <dsp:spPr>
        <a:xfrm>
          <a:off x="2373633" y="2073120"/>
          <a:ext cx="1272426" cy="127242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542293" y="2559696"/>
        <a:ext cx="935106" cy="299274"/>
      </dsp:txXfrm>
    </dsp:sp>
    <dsp:sp modelId="{EF5A2624-8016-427D-921E-B58FAF601AD7}">
      <dsp:nvSpPr>
        <dsp:cNvPr id="0" name=""/>
        <dsp:cNvSpPr/>
      </dsp:nvSpPr>
      <dsp:spPr>
        <a:xfrm>
          <a:off x="3824200" y="1612414"/>
          <a:ext cx="2193838" cy="2193838"/>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Produces employee competencies &amp; Behaviors 	</a:t>
          </a:r>
          <a:endParaRPr lang="en-US" sz="1600" kern="1200" dirty="0"/>
        </a:p>
      </dsp:txBody>
      <dsp:txXfrm>
        <a:off x="4145480" y="1933694"/>
        <a:ext cx="1551278" cy="1551278"/>
      </dsp:txXfrm>
    </dsp:sp>
    <dsp:sp modelId="{CC603590-5A2C-432A-86D3-FCA3D883E563}">
      <dsp:nvSpPr>
        <dsp:cNvPr id="0" name=""/>
        <dsp:cNvSpPr/>
      </dsp:nvSpPr>
      <dsp:spPr>
        <a:xfrm>
          <a:off x="6196178" y="2073120"/>
          <a:ext cx="1272426" cy="1272426"/>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a:p>
      </dsp:txBody>
      <dsp:txXfrm>
        <a:off x="6364838" y="2335240"/>
        <a:ext cx="935106" cy="748186"/>
      </dsp:txXfrm>
    </dsp:sp>
    <dsp:sp modelId="{A2697ECB-975A-47D9-B2CA-CCEB2A0A0DF6}">
      <dsp:nvSpPr>
        <dsp:cNvPr id="0" name=""/>
        <dsp:cNvSpPr/>
      </dsp:nvSpPr>
      <dsp:spPr>
        <a:xfrm>
          <a:off x="7646744" y="1612414"/>
          <a:ext cx="2193838" cy="2193838"/>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Aids to achieve its strategic aims</a:t>
          </a:r>
          <a:endParaRPr lang="en-US" sz="1600" kern="1200" dirty="0"/>
        </a:p>
      </dsp:txBody>
      <dsp:txXfrm>
        <a:off x="7968024" y="1933694"/>
        <a:ext cx="1551278" cy="1551278"/>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93246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388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842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slide has Figure 1-7 the Human Resource Manager’s competencies.</a:t>
            </a:r>
          </a:p>
          <a:p>
            <a:endParaRPr lang="en-US" dirty="0" smtClean="0"/>
          </a:p>
          <a:p>
            <a:r>
              <a:rPr lang="en-US" sz="1200" kern="1200" dirty="0" smtClean="0">
                <a:solidFill>
                  <a:schemeClr val="tx1"/>
                </a:solidFill>
                <a:effectLst/>
                <a:latin typeface="+mn-lt"/>
                <a:ea typeface="+mn-ea"/>
                <a:cs typeface="+mn-cs"/>
              </a:rPr>
              <a:t>Strategic positioners—for instance, by helping to create the firm’s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Credible activists—for instance, by exhibiting the leadership and other competencies that </a:t>
            </a:r>
          </a:p>
          <a:p>
            <a:r>
              <a:rPr lang="en-US" sz="1200" kern="1200" dirty="0" smtClean="0">
                <a:solidFill>
                  <a:schemeClr val="tx1"/>
                </a:solidFill>
                <a:effectLst/>
                <a:latin typeface="+mn-lt"/>
                <a:ea typeface="+mn-ea"/>
                <a:cs typeface="+mn-cs"/>
              </a:rPr>
              <a:t>make them “both credible (respected, admired, listened to) and active (offers a point of view, </a:t>
            </a:r>
          </a:p>
          <a:p>
            <a:r>
              <a:rPr lang="en-US" sz="1200" kern="1200" dirty="0" smtClean="0">
                <a:solidFill>
                  <a:schemeClr val="tx1"/>
                </a:solidFill>
                <a:effectLst/>
                <a:latin typeface="+mn-lt"/>
                <a:ea typeface="+mn-ea"/>
                <a:cs typeface="+mn-cs"/>
              </a:rPr>
              <a:t>takes a position, challenges assumptions).”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Capability builders—for instance, by creating a meaningful work environment and aligning </a:t>
            </a:r>
          </a:p>
          <a:p>
            <a:r>
              <a:rPr lang="en-US" sz="1200" kern="1200" dirty="0" smtClean="0">
                <a:solidFill>
                  <a:schemeClr val="tx1"/>
                </a:solidFill>
                <a:effectLst/>
                <a:latin typeface="+mn-lt"/>
                <a:ea typeface="+mn-ea"/>
                <a:cs typeface="+mn-cs"/>
              </a:rPr>
              <a:t>strategy, culture, practices, and behavior.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Capability builders—for instance, by initiating and </a:t>
            </a:r>
          </a:p>
          <a:p>
            <a:r>
              <a:rPr lang="en-US" sz="1200" kern="1200" dirty="0" smtClean="0">
                <a:solidFill>
                  <a:schemeClr val="tx1"/>
                </a:solidFill>
                <a:effectLst/>
                <a:latin typeface="+mn-lt"/>
                <a:ea typeface="+mn-ea"/>
                <a:cs typeface="+mn-cs"/>
              </a:rPr>
              <a:t>sustaining change.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HR innovators and integrators—for instance, by developing talent, and optimizing human </a:t>
            </a:r>
          </a:p>
          <a:p>
            <a:r>
              <a:rPr lang="en-US" sz="1200" kern="1200" dirty="0" smtClean="0">
                <a:solidFill>
                  <a:schemeClr val="tx1"/>
                </a:solidFill>
                <a:effectLst/>
                <a:latin typeface="+mn-lt"/>
                <a:ea typeface="+mn-ea"/>
                <a:cs typeface="+mn-cs"/>
              </a:rPr>
              <a:t>capital through workforce planning and analytics.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Technology proponents—for instance, by connecting people through technology.</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BDF21C0-30A9-4D10-B063-563A0ED0B004}" type="slidenum">
              <a:rPr lang="en-US" smtClean="0"/>
              <a:pPr/>
              <a:t>30</a:t>
            </a:fld>
            <a:endParaRPr lang="en-US" dirty="0"/>
          </a:p>
        </p:txBody>
      </p:sp>
    </p:spTree>
    <p:extLst>
      <p:ext uri="{BB962C8B-B14F-4D97-AF65-F5344CB8AC3E}">
        <p14:creationId xmlns:p14="http://schemas.microsoft.com/office/powerpoint/2010/main" val="2996919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R="0" lvl="1" algn="ctr" rtl="0">
              <a:lnSpc>
                <a:spcPct val="90000"/>
              </a:lnSpc>
              <a:spcBef>
                <a:spcPts val="2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2pPr>
            <a:lvl3pPr marR="0" lvl="2"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3pPr>
            <a:lvl4pPr marR="0" lvl="3"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4pPr>
            <a:lvl5pPr marR="0" lvl="4"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5pPr>
            <a:lvl6pPr marR="0" lvl="5"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6pPr>
            <a:lvl7pPr marR="0" lvl="6"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7pPr>
            <a:lvl8pPr marR="0" lvl="7"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8pPr>
            <a:lvl9pPr marR="0" lvl="8" algn="ctr" rtl="0">
              <a:lnSpc>
                <a:spcPct val="90000"/>
              </a:lnSpc>
              <a:spcBef>
                <a:spcPts val="400"/>
              </a:spcBef>
              <a:spcAft>
                <a:spcPts val="40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9pPr>
          </a:lstStyle>
          <a:p>
            <a:endParaRPr/>
          </a:p>
        </p:txBody>
      </p:sp>
      <p:sp>
        <p:nvSpPr>
          <p:cNvPr id="15" name="Shape 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6" name="Shape 1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7" name="Shape 1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18" name="Shape 18"/>
          <p:cNvCxnSpPr/>
          <p:nvPr/>
        </p:nvCxnSpPr>
        <p:spPr>
          <a:xfrm rot="10800000">
            <a:off x="8386842" y="5264106"/>
            <a:ext cx="0" cy="914400"/>
          </a:xfrm>
          <a:prstGeom prst="straightConnector1">
            <a:avLst/>
          </a:prstGeom>
          <a:noFill/>
          <a:ln w="19050" cap="flat" cmpd="sng">
            <a:solidFill>
              <a:schemeClr val="accent1"/>
            </a:solidFill>
            <a:prstDash val="solid"/>
            <a:round/>
            <a:headEnd type="none" w="sm" len="sm"/>
            <a:tailEnd type="none" w="sm" len="sm"/>
          </a:ln>
        </p:spPr>
      </p:cxnSp>
      <p:sp>
        <p:nvSpPr>
          <p:cNvPr id="19" name="Shape 19"/>
          <p:cNvSpPr/>
          <p:nvPr/>
        </p:nvSpPr>
        <p:spPr>
          <a:xfrm>
            <a:off x="0" y="0"/>
            <a:ext cx="12192000" cy="4572001"/>
          </a:xfrm>
          <a:prstGeom prst="rect">
            <a:avLst/>
          </a:prstGeom>
          <a:blipFill rotWithShape="1">
            <a:blip r:embed="rId2">
              <a:alphaModFix/>
            </a:blip>
            <a:tile tx="-133350" ty="-6350" sx="50000" sy="50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3872484" y="-562356"/>
            <a:ext cx="4023360" cy="9720073"/>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77" name="Shape 7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8" name="Shape 7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9" name="Shape 7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Shape 82"/>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83" name="Shape 8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84" name="Shape 8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85" name="Shape 8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86" name="Shape 86"/>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Shape 22"/>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23" name="Shape 2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4" name="Shape 2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5" name="Shape 2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Shape 28"/>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800"/>
              <a:buFont typeface="Noto Sans Symbols"/>
              <a:buNone/>
              <a:defRPr sz="1800" b="0" i="0" u="none" strike="noStrike" cap="none">
                <a:solidFill>
                  <a:srgbClr val="888888"/>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600"/>
              <a:buFont typeface="Noto Sans Symbols"/>
              <a:buNone/>
              <a:defRPr sz="1600" b="0" i="0" u="none" strike="noStrike" cap="none">
                <a:solidFill>
                  <a:srgbClr val="888888"/>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9pPr>
          </a:lstStyle>
          <a:p>
            <a:endParaRPr/>
          </a:p>
        </p:txBody>
      </p:sp>
      <p:sp>
        <p:nvSpPr>
          <p:cNvPr id="29" name="Shape 2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0" name="Shape 3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1" name="Shape 3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32" name="Shape 32"/>
          <p:cNvCxnSpPr/>
          <p:nvPr/>
        </p:nvCxnSpPr>
        <p:spPr>
          <a:xfrm rot="10800000">
            <a:off x="8386842" y="5264106"/>
            <a:ext cx="0" cy="914400"/>
          </a:xfrm>
          <a:prstGeom prst="straightConnector1">
            <a:avLst/>
          </a:prstGeom>
          <a:noFill/>
          <a:ln w="19050" cap="flat" cmpd="sng">
            <a:solidFill>
              <a:schemeClr val="accent3"/>
            </a:solidFill>
            <a:prstDash val="solid"/>
            <a:round/>
            <a:headEnd type="none" w="sm" len="sm"/>
            <a:tailEnd type="none" w="sm" len="sm"/>
          </a:ln>
        </p:spPr>
      </p:cxnSp>
      <p:sp>
        <p:nvSpPr>
          <p:cNvPr id="33" name="Shape 33"/>
          <p:cNvSpPr/>
          <p:nvPr/>
        </p:nvSpPr>
        <p:spPr>
          <a:xfrm>
            <a:off x="0" y="-1"/>
            <a:ext cx="12192000" cy="4572000"/>
          </a:xfrm>
          <a:prstGeom prst="rect">
            <a:avLst/>
          </a:prstGeom>
          <a:blipFill rotWithShape="1">
            <a:blip r:embed="rId2">
              <a:alphaModFix/>
            </a:blip>
            <a:tile tx="-133350" ty="-6350" sx="50000" sy="50000" flip="none" algn="tl"/>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37" name="Shape 37"/>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38" name="Shape 3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9" name="Shape 3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0" name="Shape 4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Shape 43"/>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lstStyle>
            <a:lvl1pPr marL="457200" marR="0" lvl="0" indent="-228600" algn="l" rtl="0">
              <a:lnSpc>
                <a:spcPct val="90000"/>
              </a:lnSpc>
              <a:spcBef>
                <a:spcPts val="0"/>
              </a:spcBef>
              <a:spcAft>
                <a:spcPts val="0"/>
              </a:spcAft>
              <a:buClr>
                <a:schemeClr val="accent1"/>
              </a:buClr>
              <a:buSzPts val="2300"/>
              <a:buFont typeface="Questrial"/>
              <a:buNone/>
              <a:defRPr sz="2300" b="0" i="0" u="none" strike="noStrike" cap="none">
                <a:solidFill>
                  <a:schemeClr val="accent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2000"/>
              <a:buFont typeface="Noto Sans Symbols"/>
              <a:buNone/>
              <a:defRPr sz="2000" b="1"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800"/>
              <a:buFont typeface="Noto Sans Symbols"/>
              <a:buNone/>
              <a:defRPr sz="1800" b="1"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9pPr>
          </a:lstStyle>
          <a:p>
            <a:endParaRPr/>
          </a:p>
        </p:txBody>
      </p:sp>
      <p:sp>
        <p:nvSpPr>
          <p:cNvPr id="44" name="Shape 44"/>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45" name="Shape 45"/>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lstStyle>
            <a:lvl1pPr marL="457200" marR="0" lvl="0" indent="-228600" algn="l" rtl="0">
              <a:lnSpc>
                <a:spcPct val="90000"/>
              </a:lnSpc>
              <a:spcBef>
                <a:spcPts val="0"/>
              </a:spcBef>
              <a:spcAft>
                <a:spcPts val="0"/>
              </a:spcAft>
              <a:buClr>
                <a:schemeClr val="accent1"/>
              </a:buClr>
              <a:buSzPts val="2300"/>
              <a:buFont typeface="Questrial"/>
              <a:buNone/>
              <a:defRPr sz="2300" b="0" i="0" u="none" strike="noStrike" cap="none">
                <a:solidFill>
                  <a:schemeClr val="accent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2000"/>
              <a:buFont typeface="Noto Sans Symbols"/>
              <a:buNone/>
              <a:defRPr sz="2000" b="1"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800"/>
              <a:buFont typeface="Noto Sans Symbols"/>
              <a:buNone/>
              <a:defRPr sz="1800" b="1"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9pPr>
          </a:lstStyle>
          <a:p>
            <a:endParaRPr/>
          </a:p>
        </p:txBody>
      </p:sp>
      <p:sp>
        <p:nvSpPr>
          <p:cNvPr id="46" name="Shape 46"/>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47" name="Shape 4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8" name="Shape 4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9" name="Shape 4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Shape 5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3" name="Shape 5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4" name="Shape 5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7" name="Shape 5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8" name="Shape 5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4000"/>
              <a:buFont typeface="Questrial"/>
              <a:buNone/>
              <a:defRPr sz="4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Shape 61"/>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lstStyle>
            <a:lvl1pPr marL="457200" marR="0" lvl="0" indent="-381000" algn="l" rtl="0">
              <a:lnSpc>
                <a:spcPct val="90000"/>
              </a:lnSpc>
              <a:spcBef>
                <a:spcPts val="1200"/>
              </a:spcBef>
              <a:spcAft>
                <a:spcPts val="0"/>
              </a:spcAft>
              <a:buClr>
                <a:schemeClr val="accent1"/>
              </a:buClr>
              <a:buSzPts val="2400"/>
              <a:buFont typeface="Questrial"/>
              <a:buChar char=" "/>
              <a:defRPr sz="2400" b="0" i="0" u="none" strike="noStrike" cap="none">
                <a:solidFill>
                  <a:schemeClr val="dk1"/>
                </a:solidFill>
                <a:latin typeface="Questrial"/>
                <a:ea typeface="Questrial"/>
                <a:cs typeface="Questrial"/>
                <a:sym typeface="Questrial"/>
              </a:defRPr>
            </a:lvl1pPr>
            <a:lvl2pPr marL="914400" marR="0" lvl="1" indent="-355600" algn="l" rtl="0">
              <a:lnSpc>
                <a:spcPct val="90000"/>
              </a:lnSpc>
              <a:spcBef>
                <a:spcPts val="200"/>
              </a:spcBef>
              <a:spcAft>
                <a:spcPts val="0"/>
              </a:spcAft>
              <a:buClr>
                <a:schemeClr val="accent1"/>
              </a:buClr>
              <a:buSzPts val="2000"/>
              <a:buFont typeface="Noto Sans Symbols"/>
              <a:buChar char="•"/>
              <a:defRPr sz="2000" b="0" i="0" u="none" strike="noStrike" cap="none">
                <a:solidFill>
                  <a:schemeClr val="dk1"/>
                </a:solidFill>
                <a:latin typeface="Questrial"/>
                <a:ea typeface="Questrial"/>
                <a:cs typeface="Questrial"/>
                <a:sym typeface="Questrial"/>
              </a:defRPr>
            </a:lvl2pPr>
            <a:lvl3pPr marL="1371600" marR="0" lvl="2"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3pPr>
            <a:lvl4pPr marL="1828800" marR="0" lvl="3"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4pPr>
            <a:lvl5pPr marL="2286000" marR="0" lvl="4"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5pPr>
            <a:lvl6pPr marL="2743200" marR="0" lvl="5"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6pPr>
            <a:lvl7pPr marL="3200400" marR="0" lvl="6"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7pPr>
            <a:lvl8pPr marL="3657600" marR="0" lvl="7"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8pPr>
            <a:lvl9pPr marL="4114800" marR="0" lvl="8" indent="-330200" algn="l" rtl="0">
              <a:lnSpc>
                <a:spcPct val="90000"/>
              </a:lnSpc>
              <a:spcBef>
                <a:spcPts val="400"/>
              </a:spcBef>
              <a:spcAft>
                <a:spcPts val="40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9pPr>
          </a:lstStyle>
          <a:p>
            <a:endParaRPr/>
          </a:p>
        </p:txBody>
      </p:sp>
      <p:sp>
        <p:nvSpPr>
          <p:cNvPr id="62" name="Shape 62"/>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lstStyle>
            <a:lvl1pPr marL="457200" marR="0" lvl="0" indent="-228600" algn="l" rtl="0">
              <a:lnSpc>
                <a:spcPct val="108000"/>
              </a:lnSpc>
              <a:spcBef>
                <a:spcPts val="600"/>
              </a:spcBef>
              <a:spcAft>
                <a:spcPts val="0"/>
              </a:spcAft>
              <a:buClr>
                <a:schemeClr val="accent1"/>
              </a:buClr>
              <a:buSzPts val="1600"/>
              <a:buFont typeface="Questrial"/>
              <a:buNone/>
              <a:defRPr sz="1600" b="0" i="0" u="none" strike="noStrike" cap="none">
                <a:solidFill>
                  <a:schemeClr val="dk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200"/>
              <a:buFont typeface="Noto Sans Symbols"/>
              <a:buNone/>
              <a:defRPr sz="1200" b="0"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9pPr>
          </a:lstStyle>
          <a:p>
            <a:endParaRPr/>
          </a:p>
        </p:txBody>
      </p:sp>
      <p:sp>
        <p:nvSpPr>
          <p:cNvPr id="63" name="Shape 6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64" name="Shape 6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65" name="Shape 6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Shape 68"/>
          <p:cNvSpPr>
            <a:spLocks noGrp="1"/>
          </p:cNvSpPr>
          <p:nvPr>
            <p:ph type="pic" idx="2"/>
          </p:nvPr>
        </p:nvSpPr>
        <p:spPr>
          <a:xfrm>
            <a:off x="0" y="-1"/>
            <a:ext cx="12188952" cy="4572000"/>
          </a:xfrm>
          <a:prstGeom prst="rect">
            <a:avLst/>
          </a:prstGeom>
          <a:solidFill>
            <a:srgbClr val="C1DF87"/>
          </a:solidFill>
          <a:ln>
            <a:noFill/>
          </a:ln>
        </p:spPr>
        <p:txBody>
          <a:bodyPr spcFirstLastPara="1" wrap="square" lIns="457200" tIns="365750" rIns="45700" bIns="45700" anchor="t" anchorCtr="0"/>
          <a:lstStyle>
            <a:lvl1pPr marR="0" lvl="0" algn="l" rtl="0">
              <a:lnSpc>
                <a:spcPct val="90000"/>
              </a:lnSpc>
              <a:spcBef>
                <a:spcPts val="1200"/>
              </a:spcBef>
              <a:spcAft>
                <a:spcPts val="0"/>
              </a:spcAft>
              <a:buClr>
                <a:schemeClr val="accent1"/>
              </a:buClr>
              <a:buSzPts val="3200"/>
              <a:buFont typeface="Questrial"/>
              <a:buNone/>
              <a:defRPr sz="3200" b="0" i="0" u="none" strike="noStrike" cap="none">
                <a:solidFill>
                  <a:schemeClr val="dk1"/>
                </a:solidFill>
                <a:latin typeface="Questrial"/>
                <a:ea typeface="Questrial"/>
                <a:cs typeface="Questrial"/>
                <a:sym typeface="Questrial"/>
              </a:defRPr>
            </a:lvl1pPr>
            <a:lvl2pPr marR="0" lvl="1" algn="l" rtl="0">
              <a:lnSpc>
                <a:spcPct val="90000"/>
              </a:lnSpc>
              <a:spcBef>
                <a:spcPts val="200"/>
              </a:spcBef>
              <a:spcAft>
                <a:spcPts val="0"/>
              </a:spcAft>
              <a:buClr>
                <a:schemeClr val="accent1"/>
              </a:buClr>
              <a:buSzPts val="2800"/>
              <a:buFont typeface="Noto Sans Symbols"/>
              <a:buNone/>
              <a:defRPr sz="2800" b="0" i="0" u="none" strike="noStrike" cap="none">
                <a:solidFill>
                  <a:schemeClr val="dk1"/>
                </a:solidFill>
                <a:latin typeface="Questrial"/>
                <a:ea typeface="Questrial"/>
                <a:cs typeface="Questrial"/>
                <a:sym typeface="Questrial"/>
              </a:defRPr>
            </a:lvl2pPr>
            <a:lvl3pPr marR="0" lvl="2" algn="l" rtl="0">
              <a:lnSpc>
                <a:spcPct val="90000"/>
              </a:lnSpc>
              <a:spcBef>
                <a:spcPts val="400"/>
              </a:spcBef>
              <a:spcAft>
                <a:spcPts val="0"/>
              </a:spcAft>
              <a:buClr>
                <a:schemeClr val="accent1"/>
              </a:buClr>
              <a:buSzPts val="2400"/>
              <a:buFont typeface="Noto Sans Symbols"/>
              <a:buNone/>
              <a:defRPr sz="2400" b="0" i="0" u="none" strike="noStrike" cap="none">
                <a:solidFill>
                  <a:schemeClr val="dk1"/>
                </a:solidFill>
                <a:latin typeface="Questrial"/>
                <a:ea typeface="Questrial"/>
                <a:cs typeface="Questrial"/>
                <a:sym typeface="Questrial"/>
              </a:defRPr>
            </a:lvl3pPr>
            <a:lvl4pPr marR="0" lvl="3"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4pPr>
            <a:lvl5pPr marR="0" lvl="4"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5pPr>
            <a:lvl6pPr marR="0" lvl="5"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6pPr>
            <a:lvl7pPr marR="0" lvl="6"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7pPr>
            <a:lvl8pPr marR="0" lvl="7"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8pPr>
            <a:lvl9pPr marR="0" lvl="8" algn="l" rtl="0">
              <a:lnSpc>
                <a:spcPct val="90000"/>
              </a:lnSpc>
              <a:spcBef>
                <a:spcPts val="400"/>
              </a:spcBef>
              <a:spcAft>
                <a:spcPts val="40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9pPr>
          </a:lstStyle>
          <a:p>
            <a:endParaRPr/>
          </a:p>
        </p:txBody>
      </p:sp>
      <p:sp>
        <p:nvSpPr>
          <p:cNvPr id="69" name="Shape 69"/>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400"/>
              <a:buFont typeface="Noto Sans Symbols"/>
              <a:buNone/>
              <a:defRPr sz="1400" b="0"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200"/>
              <a:buFont typeface="Noto Sans Symbols"/>
              <a:buNone/>
              <a:defRPr sz="1200" b="0"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9pPr>
          </a:lstStyle>
          <a:p>
            <a:endParaRPr/>
          </a:p>
        </p:txBody>
      </p:sp>
      <p:sp>
        <p:nvSpPr>
          <p:cNvPr id="70" name="Shape 7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1" name="Shape 7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2" name="Shape 7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73" name="Shape 73"/>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8" name="Shape 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9" name="Shape 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0" name="Shape 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11" name="Shape 11"/>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ntent.wisestep.com/advantages-disadvantages-employee-benefit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Autofit/>
          </a:bodyPr>
          <a:lstStyle/>
          <a:p>
            <a:pPr marL="0" marR="0" lvl="0" indent="0" algn="r" rtl="0">
              <a:lnSpc>
                <a:spcPct val="80000"/>
              </a:lnSpc>
              <a:spcBef>
                <a:spcPts val="0"/>
              </a:spcBef>
              <a:spcAft>
                <a:spcPts val="0"/>
              </a:spcAft>
              <a:buClr>
                <a:srgbClr val="0C0C0C"/>
              </a:buClr>
              <a:buSzPts val="5000"/>
              <a:buFont typeface="Questrial"/>
              <a:buNone/>
            </a:pPr>
            <a:r>
              <a:rPr lang="en-US" sz="5000" b="0" i="0" u="none" strike="noStrike" cap="none">
                <a:solidFill>
                  <a:srgbClr val="0C0C0C"/>
                </a:solidFill>
                <a:latin typeface="Questrial"/>
                <a:ea typeface="Questrial"/>
                <a:cs typeface="Questrial"/>
                <a:sym typeface="Questrial"/>
              </a:rPr>
              <a:t>HUMAN RESOURCE MANAGEMENT </a:t>
            </a:r>
            <a:endParaRPr sz="5000" b="0" i="0" u="none" strike="noStrike" cap="none">
              <a:solidFill>
                <a:srgbClr val="0C0C0C"/>
              </a:solidFill>
              <a:latin typeface="Questrial"/>
              <a:ea typeface="Questrial"/>
              <a:cs typeface="Questrial"/>
              <a:sym typeface="Questrial"/>
            </a:endParaRPr>
          </a:p>
        </p:txBody>
      </p:sp>
      <p:sp>
        <p:nvSpPr>
          <p:cNvPr id="92" name="Shape 92"/>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800"/>
              <a:buFont typeface="Questrial"/>
              <a:buNone/>
            </a:pPr>
            <a:r>
              <a:rPr lang="en-US" sz="1800" b="0" i="0" u="none" strike="noStrike" cap="none" dirty="0">
                <a:solidFill>
                  <a:srgbClr val="0C0C0C"/>
                </a:solidFill>
                <a:latin typeface="Questrial"/>
                <a:ea typeface="Questrial"/>
                <a:cs typeface="Questrial"/>
                <a:sym typeface="Questrial"/>
              </a:rPr>
              <a:t>Dr Vibhav Singh </a:t>
            </a:r>
            <a:endParaRPr lang="en-US" sz="1800" b="0" i="0" u="none" strike="noStrike" cap="none" dirty="0" smtClean="0">
              <a:solidFill>
                <a:srgbClr val="0C0C0C"/>
              </a:solidFill>
              <a:latin typeface="Questrial"/>
              <a:ea typeface="Questrial"/>
              <a:cs typeface="Questrial"/>
              <a:sym typeface="Questrial"/>
            </a:endParaRPr>
          </a:p>
          <a:p>
            <a:pPr marL="0" marR="0" lvl="0" indent="0" algn="l" rtl="0">
              <a:lnSpc>
                <a:spcPct val="100000"/>
              </a:lnSpc>
              <a:spcBef>
                <a:spcPts val="0"/>
              </a:spcBef>
              <a:spcAft>
                <a:spcPts val="0"/>
              </a:spcAft>
              <a:buClr>
                <a:schemeClr val="accent1"/>
              </a:buClr>
              <a:buSzPts val="1800"/>
              <a:buFont typeface="Questrial"/>
              <a:buNone/>
            </a:pPr>
            <a:r>
              <a:rPr lang="en-US" dirty="0" smtClean="0"/>
              <a:t>Session 1 &amp; 2  </a:t>
            </a:r>
            <a:endParaRPr sz="1800" b="0" i="0" u="none" strike="noStrike" cap="none" dirty="0">
              <a:solidFill>
                <a:srgbClr val="0C0C0C"/>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03585794"/>
              </p:ext>
            </p:extLst>
          </p:nvPr>
        </p:nvGraphicFramePr>
        <p:xfrm>
          <a:off x="1635290" y="1737467"/>
          <a:ext cx="9198121" cy="3980804"/>
        </p:xfrm>
        <a:graphic>
          <a:graphicData uri="http://schemas.openxmlformats.org/drawingml/2006/table">
            <a:tbl>
              <a:tblPr firstRow="1" bandRow="1">
                <a:tableStyleId>{C1A9B7A0-2453-4D62-BBCE-B7B39F3B5B58}</a:tableStyleId>
              </a:tblPr>
              <a:tblGrid>
                <a:gridCol w="5795910">
                  <a:extLst>
                    <a:ext uri="{9D8B030D-6E8A-4147-A177-3AD203B41FA5}">
                      <a16:colId xmlns:a16="http://schemas.microsoft.com/office/drawing/2014/main" val="20000"/>
                    </a:ext>
                  </a:extLst>
                </a:gridCol>
                <a:gridCol w="3402211">
                  <a:extLst>
                    <a:ext uri="{9D8B030D-6E8A-4147-A177-3AD203B41FA5}">
                      <a16:colId xmlns:a16="http://schemas.microsoft.com/office/drawing/2014/main" val="20001"/>
                    </a:ext>
                  </a:extLst>
                </a:gridCol>
              </a:tblGrid>
              <a:tr h="606678">
                <a:tc>
                  <a:txBody>
                    <a:bodyPr/>
                    <a:lstStyle/>
                    <a:p>
                      <a:pPr algn="ctr"/>
                      <a:r>
                        <a:rPr lang="en-US" sz="1600" dirty="0" smtClean="0"/>
                        <a:t>NAME</a:t>
                      </a:r>
                      <a:r>
                        <a:rPr lang="en-US" sz="1600" baseline="0" dirty="0" smtClean="0"/>
                        <a:t> OF THE MODULES</a:t>
                      </a:r>
                      <a:endParaRPr lang="en-US" sz="1600" dirty="0"/>
                    </a:p>
                  </a:txBody>
                  <a:tcPr/>
                </a:tc>
                <a:tc>
                  <a:txBody>
                    <a:bodyPr/>
                    <a:lstStyle/>
                    <a:p>
                      <a:r>
                        <a:rPr lang="en-US" sz="1600" dirty="0" smtClean="0"/>
                        <a:t> HRM DEFINITION </a:t>
                      </a:r>
                      <a:endParaRPr lang="en-US" sz="1600" dirty="0"/>
                    </a:p>
                  </a:txBody>
                  <a:tcPr/>
                </a:tc>
                <a:extLst>
                  <a:ext uri="{0D108BD9-81ED-4DB2-BD59-A6C34878D82A}">
                    <a16:rowId xmlns:a16="http://schemas.microsoft.com/office/drawing/2014/main" val="10000"/>
                  </a:ext>
                </a:extLst>
              </a:tr>
              <a:tr h="606678">
                <a:tc>
                  <a:txBody>
                    <a:bodyPr/>
                    <a:lstStyle/>
                    <a:p>
                      <a:pPr algn="ctr"/>
                      <a:r>
                        <a:rPr lang="en-US" sz="1800" dirty="0" smtClean="0"/>
                        <a:t>Planning, Recruitment,</a:t>
                      </a:r>
                      <a:r>
                        <a:rPr lang="en-US" sz="1800" baseline="0" dirty="0" smtClean="0"/>
                        <a:t> &amp; Selection</a:t>
                      </a:r>
                      <a:endParaRPr lang="en-US" sz="1800" dirty="0"/>
                    </a:p>
                  </a:txBody>
                  <a:tcPr/>
                </a:tc>
                <a:tc>
                  <a:txBody>
                    <a:bodyPr/>
                    <a:lstStyle/>
                    <a:p>
                      <a:pPr algn="ctr"/>
                      <a:r>
                        <a:rPr lang="en-US" sz="1800" dirty="0" smtClean="0"/>
                        <a:t>ACQURING </a:t>
                      </a:r>
                      <a:endParaRPr lang="en-US" sz="1800" dirty="0"/>
                    </a:p>
                  </a:txBody>
                  <a:tcPr/>
                </a:tc>
                <a:extLst>
                  <a:ext uri="{0D108BD9-81ED-4DB2-BD59-A6C34878D82A}">
                    <a16:rowId xmlns:a16="http://schemas.microsoft.com/office/drawing/2014/main" val="10001"/>
                  </a:ext>
                </a:extLst>
              </a:tr>
              <a:tr h="606678">
                <a:tc>
                  <a:txBody>
                    <a:bodyPr/>
                    <a:lstStyle/>
                    <a:p>
                      <a:pPr algn="ctr"/>
                      <a:r>
                        <a:rPr lang="en-US" sz="1800" dirty="0" smtClean="0"/>
                        <a:t>Performance</a:t>
                      </a:r>
                      <a:r>
                        <a:rPr lang="en-US" sz="1800" baseline="0" dirty="0" smtClean="0"/>
                        <a:t> Management System</a:t>
                      </a:r>
                      <a:endParaRPr lang="en-US" sz="1800" dirty="0"/>
                    </a:p>
                  </a:txBody>
                  <a:tcPr/>
                </a:tc>
                <a:tc>
                  <a:txBody>
                    <a:bodyPr/>
                    <a:lstStyle/>
                    <a:p>
                      <a:pPr algn="ctr"/>
                      <a:r>
                        <a:rPr lang="en-US" sz="1800" dirty="0" smtClean="0"/>
                        <a:t>APRAISING </a:t>
                      </a:r>
                      <a:endParaRPr lang="en-US" sz="1800" dirty="0"/>
                    </a:p>
                  </a:txBody>
                  <a:tcPr/>
                </a:tc>
                <a:extLst>
                  <a:ext uri="{0D108BD9-81ED-4DB2-BD59-A6C34878D82A}">
                    <a16:rowId xmlns:a16="http://schemas.microsoft.com/office/drawing/2014/main" val="10002"/>
                  </a:ext>
                </a:extLst>
              </a:tr>
              <a:tr h="606678">
                <a:tc>
                  <a:txBody>
                    <a:bodyPr/>
                    <a:lstStyle/>
                    <a:p>
                      <a:pPr algn="ctr"/>
                      <a:r>
                        <a:rPr lang="en-US" sz="1800" dirty="0" smtClean="0"/>
                        <a:t>Training &amp; Development</a:t>
                      </a:r>
                      <a:endParaRPr lang="en-US" sz="1800" dirty="0"/>
                    </a:p>
                  </a:txBody>
                  <a:tcPr/>
                </a:tc>
                <a:tc>
                  <a:txBody>
                    <a:bodyPr/>
                    <a:lstStyle/>
                    <a:p>
                      <a:pPr algn="ctr"/>
                      <a:r>
                        <a:rPr lang="en-US" sz="1800" dirty="0" smtClean="0"/>
                        <a:t>TRAINING </a:t>
                      </a:r>
                      <a:endParaRPr lang="en-US" sz="1800" dirty="0"/>
                    </a:p>
                  </a:txBody>
                  <a:tcPr/>
                </a:tc>
                <a:extLst>
                  <a:ext uri="{0D108BD9-81ED-4DB2-BD59-A6C34878D82A}">
                    <a16:rowId xmlns:a16="http://schemas.microsoft.com/office/drawing/2014/main" val="10003"/>
                  </a:ext>
                </a:extLst>
              </a:tr>
              <a:tr h="606678">
                <a:tc>
                  <a:txBody>
                    <a:bodyPr/>
                    <a:lstStyle/>
                    <a:p>
                      <a:pPr algn="ctr"/>
                      <a:r>
                        <a:rPr lang="en-US" sz="1800" dirty="0" smtClean="0"/>
                        <a:t>Compensation &amp; Benefits </a:t>
                      </a:r>
                      <a:endParaRPr lang="en-US" sz="1800" dirty="0"/>
                    </a:p>
                  </a:txBody>
                  <a:tcPr/>
                </a:tc>
                <a:tc>
                  <a:txBody>
                    <a:bodyPr/>
                    <a:lstStyle/>
                    <a:p>
                      <a:pPr algn="ctr"/>
                      <a:r>
                        <a:rPr lang="en-US" sz="1800" dirty="0" smtClean="0"/>
                        <a:t>COMPENSATING</a:t>
                      </a:r>
                      <a:r>
                        <a:rPr lang="en-US" sz="1800" baseline="0" dirty="0" smtClean="0"/>
                        <a:t> </a:t>
                      </a:r>
                      <a:endParaRPr lang="en-US" sz="1800" dirty="0"/>
                    </a:p>
                  </a:txBody>
                  <a:tcPr/>
                </a:tc>
                <a:extLst>
                  <a:ext uri="{0D108BD9-81ED-4DB2-BD59-A6C34878D82A}">
                    <a16:rowId xmlns:a16="http://schemas.microsoft.com/office/drawing/2014/main" val="10004"/>
                  </a:ext>
                </a:extLst>
              </a:tr>
              <a:tr h="947414">
                <a:tc>
                  <a:txBody>
                    <a:bodyPr/>
                    <a:lstStyle/>
                    <a:p>
                      <a:pPr algn="ctr"/>
                      <a:r>
                        <a:rPr lang="en-US" sz="1800" dirty="0" smtClean="0"/>
                        <a:t>Employee Exit &amp; Retention </a:t>
                      </a:r>
                      <a:endParaRPr lang="en-US" sz="1800" dirty="0"/>
                    </a:p>
                  </a:txBody>
                  <a:tcPr/>
                </a:tc>
                <a:tc>
                  <a:txBody>
                    <a:bodyPr/>
                    <a:lstStyle/>
                    <a:p>
                      <a:pPr algn="ctr"/>
                      <a:r>
                        <a:rPr lang="en-US" sz="1800" dirty="0" smtClean="0"/>
                        <a:t>FAIRNESS &amp; LABOR RELATIONS</a:t>
                      </a:r>
                      <a:endParaRPr 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7888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031746" y="375934"/>
            <a:ext cx="9720072" cy="1499616"/>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0C0C0C"/>
              </a:buClr>
              <a:buSzPts val="5000"/>
              <a:buFont typeface="Questrial"/>
              <a:buNone/>
            </a:pPr>
            <a:r>
              <a:rPr lang="en-US" sz="4000" b="0" i="0" u="none" strike="noStrike" cap="none" dirty="0">
                <a:solidFill>
                  <a:srgbClr val="0C0C0C"/>
                </a:solidFill>
                <a:latin typeface="Questrial"/>
                <a:ea typeface="Questrial"/>
                <a:cs typeface="Questrial"/>
                <a:sym typeface="Questrial"/>
              </a:rPr>
              <a:t>HRM FUNCTIONS AND OBJECTIVES</a:t>
            </a:r>
            <a:endParaRPr sz="4000" b="0" i="0" u="none" strike="noStrike" cap="none" dirty="0">
              <a:solidFill>
                <a:srgbClr val="0C0C0C"/>
              </a:solidFill>
              <a:latin typeface="Questrial"/>
              <a:ea typeface="Questrial"/>
              <a:cs typeface="Questrial"/>
              <a:sym typeface="Questrial"/>
            </a:endParaRPr>
          </a:p>
        </p:txBody>
      </p:sp>
      <p:grpSp>
        <p:nvGrpSpPr>
          <p:cNvPr id="168" name="Shape 168"/>
          <p:cNvGrpSpPr/>
          <p:nvPr/>
        </p:nvGrpSpPr>
        <p:grpSpPr>
          <a:xfrm>
            <a:off x="442424" y="1875550"/>
            <a:ext cx="4666592" cy="4666592"/>
            <a:chOff x="2526835" y="0"/>
            <a:chExt cx="4666592" cy="4666592"/>
          </a:xfrm>
        </p:grpSpPr>
        <p:sp>
          <p:nvSpPr>
            <p:cNvPr id="169" name="Shape 169"/>
            <p:cNvSpPr/>
            <p:nvPr/>
          </p:nvSpPr>
          <p:spPr>
            <a:xfrm>
              <a:off x="2526835" y="0"/>
              <a:ext cx="4666592" cy="4666592"/>
            </a:xfrm>
            <a:prstGeom prst="ellipse">
              <a:avLst/>
            </a:prstGeom>
            <a:solidFill>
              <a:srgbClr val="467826"/>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txBox="1"/>
            <p:nvPr/>
          </p:nvSpPr>
          <p:spPr>
            <a:xfrm>
              <a:off x="4207741" y="233329"/>
              <a:ext cx="1304779" cy="699988"/>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None/>
              </a:pPr>
              <a:r>
                <a:rPr lang="en-US" sz="1400" b="0" i="0" u="none" strike="noStrike" cap="none" dirty="0">
                  <a:solidFill>
                    <a:schemeClr val="tx1"/>
                  </a:solidFill>
                  <a:latin typeface="Questrial"/>
                  <a:ea typeface="Questrial"/>
                  <a:cs typeface="Questrial"/>
                  <a:sym typeface="Questrial"/>
                </a:rPr>
                <a:t>Societal Objectives</a:t>
              </a:r>
              <a:endParaRPr sz="1400" b="0" i="0" u="none" strike="noStrike" cap="none" dirty="0">
                <a:solidFill>
                  <a:schemeClr val="tx1"/>
                </a:solidFill>
                <a:latin typeface="Questrial"/>
                <a:ea typeface="Questrial"/>
                <a:cs typeface="Questrial"/>
                <a:sym typeface="Questrial"/>
              </a:endParaRPr>
            </a:p>
          </p:txBody>
        </p:sp>
        <p:sp>
          <p:nvSpPr>
            <p:cNvPr id="171" name="Shape 171"/>
            <p:cNvSpPr/>
            <p:nvPr/>
          </p:nvSpPr>
          <p:spPr>
            <a:xfrm>
              <a:off x="2993494" y="933318"/>
              <a:ext cx="3733273" cy="3733273"/>
            </a:xfrm>
            <a:prstGeom prst="ellipse">
              <a:avLst/>
            </a:prstGeom>
            <a:solidFill>
              <a:srgbClr val="82B867"/>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txBox="1"/>
            <p:nvPr/>
          </p:nvSpPr>
          <p:spPr>
            <a:xfrm>
              <a:off x="4207741" y="1157314"/>
              <a:ext cx="1477689" cy="671989"/>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None/>
              </a:pPr>
              <a:r>
                <a:rPr lang="en-US" sz="1400" b="0" i="0" u="none" strike="noStrike" cap="none" dirty="0">
                  <a:solidFill>
                    <a:schemeClr val="tx1"/>
                  </a:solidFill>
                  <a:latin typeface="Questrial"/>
                  <a:ea typeface="Questrial"/>
                  <a:cs typeface="Questrial"/>
                  <a:sym typeface="Questrial"/>
                </a:rPr>
                <a:t>Organizational Objectives</a:t>
              </a:r>
              <a:endParaRPr sz="1400" b="0" i="0" u="none" strike="noStrike" cap="none" dirty="0">
                <a:solidFill>
                  <a:schemeClr val="tx1"/>
                </a:solidFill>
                <a:latin typeface="Questrial"/>
                <a:ea typeface="Questrial"/>
                <a:cs typeface="Questrial"/>
                <a:sym typeface="Questrial"/>
              </a:endParaRPr>
            </a:p>
          </p:txBody>
        </p:sp>
        <p:sp>
          <p:nvSpPr>
            <p:cNvPr id="173" name="Shape 173"/>
            <p:cNvSpPr/>
            <p:nvPr/>
          </p:nvSpPr>
          <p:spPr>
            <a:xfrm>
              <a:off x="3460153" y="1866636"/>
              <a:ext cx="2799955" cy="2799955"/>
            </a:xfrm>
            <a:prstGeom prst="ellipse">
              <a:avLst/>
            </a:prstGeom>
            <a:solidFill>
              <a:srgbClr val="CCDBC7"/>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txBox="1"/>
            <p:nvPr/>
          </p:nvSpPr>
          <p:spPr>
            <a:xfrm>
              <a:off x="4207741" y="2076633"/>
              <a:ext cx="1304779" cy="629989"/>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None/>
              </a:pPr>
              <a:r>
                <a:rPr lang="en-US" sz="1400" b="0" i="0" u="none" strike="noStrike" cap="none" dirty="0">
                  <a:solidFill>
                    <a:schemeClr val="tx1"/>
                  </a:solidFill>
                  <a:latin typeface="Questrial"/>
                  <a:ea typeface="Questrial"/>
                  <a:cs typeface="Questrial"/>
                  <a:sym typeface="Questrial"/>
                </a:rPr>
                <a:t>Functional Objectives</a:t>
              </a:r>
              <a:endParaRPr sz="1400" b="0" i="0" u="none" strike="noStrike" cap="none" dirty="0">
                <a:solidFill>
                  <a:schemeClr val="tx1"/>
                </a:solidFill>
                <a:latin typeface="Questrial"/>
                <a:ea typeface="Questrial"/>
                <a:cs typeface="Questrial"/>
                <a:sym typeface="Questrial"/>
              </a:endParaRPr>
            </a:p>
          </p:txBody>
        </p:sp>
        <p:sp>
          <p:nvSpPr>
            <p:cNvPr id="175" name="Shape 175"/>
            <p:cNvSpPr/>
            <p:nvPr/>
          </p:nvSpPr>
          <p:spPr>
            <a:xfrm>
              <a:off x="3926812" y="2799955"/>
              <a:ext cx="1866636" cy="1866636"/>
            </a:xfrm>
            <a:prstGeom prst="ellipse">
              <a:avLst/>
            </a:prstGeom>
            <a:solidFill>
              <a:srgbClr val="82B867"/>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txBox="1"/>
            <p:nvPr/>
          </p:nvSpPr>
          <p:spPr>
            <a:xfrm>
              <a:off x="4200175" y="3266614"/>
              <a:ext cx="1319911" cy="933318"/>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None/>
              </a:pPr>
              <a:r>
                <a:rPr lang="en-US" sz="1400" b="0" i="0" u="none" strike="noStrike" cap="none" dirty="0">
                  <a:solidFill>
                    <a:schemeClr val="tx1"/>
                  </a:solidFill>
                  <a:latin typeface="Questrial"/>
                  <a:ea typeface="Questrial"/>
                  <a:cs typeface="Questrial"/>
                  <a:sym typeface="Questrial"/>
                </a:rPr>
                <a:t>Personal Objectives</a:t>
              </a:r>
              <a:endParaRPr sz="1400" b="0" i="0" u="none" strike="noStrike" cap="none" dirty="0">
                <a:solidFill>
                  <a:schemeClr val="tx1"/>
                </a:solidFill>
                <a:latin typeface="Questrial"/>
                <a:ea typeface="Questrial"/>
                <a:cs typeface="Questrial"/>
                <a:sym typeface="Questrial"/>
              </a:endParaRPr>
            </a:p>
          </p:txBody>
        </p:sp>
      </p:grpSp>
      <p:sp>
        <p:nvSpPr>
          <p:cNvPr id="2" name="TextBox 1"/>
          <p:cNvSpPr txBox="1"/>
          <p:nvPr/>
        </p:nvSpPr>
        <p:spPr>
          <a:xfrm>
            <a:off x="6789922" y="2808867"/>
            <a:ext cx="4884234" cy="2800767"/>
          </a:xfrm>
          <a:prstGeom prst="rect">
            <a:avLst/>
          </a:prstGeom>
          <a:noFill/>
        </p:spPr>
        <p:txBody>
          <a:bodyPr wrap="square" rtlCol="0">
            <a:spAutoFit/>
          </a:bodyPr>
          <a:lstStyle/>
          <a:p>
            <a:r>
              <a:rPr lang="en-US" sz="1600" b="1" u="sng" dirty="0" smtClean="0"/>
              <a:t>SOCIETAL</a:t>
            </a:r>
            <a:r>
              <a:rPr lang="en-US" sz="1600" dirty="0" smtClean="0"/>
              <a:t> : HRM seeks to ensure that the organization becomes social responsible</a:t>
            </a:r>
          </a:p>
          <a:p>
            <a:endParaRPr lang="en-US" sz="1600" dirty="0"/>
          </a:p>
          <a:p>
            <a:r>
              <a:rPr lang="en-US" sz="1600" b="1" u="sng" dirty="0"/>
              <a:t>ORGANIZATIONA</a:t>
            </a:r>
            <a:r>
              <a:rPr lang="en-US" sz="1600" dirty="0" smtClean="0"/>
              <a:t>L : To assist organization in attaining its primary goals/objectives</a:t>
            </a:r>
          </a:p>
          <a:p>
            <a:endParaRPr lang="en-US" sz="1600" dirty="0"/>
          </a:p>
          <a:p>
            <a:r>
              <a:rPr lang="en-US" sz="1600" b="1" u="sng" dirty="0"/>
              <a:t>FUNCTIONAL</a:t>
            </a:r>
            <a:r>
              <a:rPr lang="en-US" sz="1600" b="1" u="sng" dirty="0" smtClean="0"/>
              <a:t> </a:t>
            </a:r>
            <a:r>
              <a:rPr lang="en-US" sz="1600" dirty="0" smtClean="0"/>
              <a:t>: To maintain contribution at level appropriate to the organization’s need</a:t>
            </a:r>
          </a:p>
          <a:p>
            <a:endParaRPr lang="en-US" sz="1600" dirty="0"/>
          </a:p>
          <a:p>
            <a:r>
              <a:rPr lang="en-US" sz="1600" b="1" u="sng" dirty="0"/>
              <a:t>PERSONAL </a:t>
            </a:r>
            <a:r>
              <a:rPr lang="en-US" sz="1600" dirty="0" smtClean="0"/>
              <a:t>: To assist employees in achieving their personal goals </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0C0C0C"/>
              </a:buClr>
              <a:buSzPts val="5000"/>
              <a:buFont typeface="Questrial"/>
              <a:buNone/>
            </a:pPr>
            <a:r>
              <a:rPr lang="en-US" sz="4000" b="0" i="0" u="none" strike="noStrike" cap="none" dirty="0">
                <a:solidFill>
                  <a:srgbClr val="0C0C0C"/>
                </a:solidFill>
                <a:latin typeface="Questrial"/>
                <a:ea typeface="Questrial"/>
                <a:cs typeface="Questrial"/>
                <a:sym typeface="Questrial"/>
              </a:rPr>
              <a:t>HRM FUNCTIONS AND OBJECTIVES</a:t>
            </a:r>
            <a:endParaRPr sz="4000" b="0" i="0" u="none" strike="noStrike" cap="none" dirty="0">
              <a:solidFill>
                <a:srgbClr val="0C0C0C"/>
              </a:solidFill>
              <a:latin typeface="Questrial"/>
              <a:ea typeface="Questrial"/>
              <a:cs typeface="Questrial"/>
              <a:sym typeface="Questrial"/>
            </a:endParaRPr>
          </a:p>
        </p:txBody>
      </p:sp>
      <p:graphicFrame>
        <p:nvGraphicFramePr>
          <p:cNvPr id="182" name="Shape 182"/>
          <p:cNvGraphicFramePr/>
          <p:nvPr>
            <p:extLst>
              <p:ext uri="{D42A27DB-BD31-4B8C-83A1-F6EECF244321}">
                <p14:modId xmlns:p14="http://schemas.microsoft.com/office/powerpoint/2010/main" val="1604642987"/>
              </p:ext>
            </p:extLst>
          </p:nvPr>
        </p:nvGraphicFramePr>
        <p:xfrm>
          <a:off x="614048" y="1973922"/>
          <a:ext cx="10927270" cy="4576775"/>
        </p:xfrm>
        <a:graphic>
          <a:graphicData uri="http://schemas.openxmlformats.org/drawingml/2006/table">
            <a:tbl>
              <a:tblPr firstRow="1" bandRow="1">
                <a:noFill/>
                <a:tableStyleId>{C1A9B7A0-2453-4D62-BBCE-B7B39F3B5B58}</a:tableStyleId>
              </a:tblPr>
              <a:tblGrid>
                <a:gridCol w="3605040">
                  <a:extLst>
                    <a:ext uri="{9D8B030D-6E8A-4147-A177-3AD203B41FA5}">
                      <a16:colId xmlns:a16="http://schemas.microsoft.com/office/drawing/2014/main" val="20000"/>
                    </a:ext>
                  </a:extLst>
                </a:gridCol>
                <a:gridCol w="7322230">
                  <a:extLst>
                    <a:ext uri="{9D8B030D-6E8A-4147-A177-3AD203B41FA5}">
                      <a16:colId xmlns:a16="http://schemas.microsoft.com/office/drawing/2014/main" val="20001"/>
                    </a:ext>
                  </a:extLst>
                </a:gridCol>
              </a:tblGrid>
              <a:tr h="370825">
                <a:tc>
                  <a:txBody>
                    <a:bodyPr/>
                    <a:lstStyle/>
                    <a:p>
                      <a:pPr marL="0" marR="0" lvl="0" indent="0" algn="l" rtl="0">
                        <a:spcBef>
                          <a:spcPts val="0"/>
                        </a:spcBef>
                        <a:spcAft>
                          <a:spcPts val="0"/>
                        </a:spcAft>
                        <a:buNone/>
                      </a:pPr>
                      <a:r>
                        <a:rPr lang="en-US" sz="1800" u="none" strike="noStrike" cap="none" dirty="0">
                          <a:latin typeface="+mn-lt"/>
                        </a:rPr>
                        <a:t>HRM Objectives</a:t>
                      </a:r>
                      <a:endParaRPr sz="1800" dirty="0">
                        <a:latin typeface="+mn-lt"/>
                      </a:endParaRPr>
                    </a:p>
                  </a:txBody>
                  <a:tcPr marL="91450" marR="91450" marT="45725" marB="45725"/>
                </a:tc>
                <a:tc>
                  <a:txBody>
                    <a:bodyPr/>
                    <a:lstStyle/>
                    <a:p>
                      <a:pPr marL="0" marR="0" lvl="0" indent="0" algn="l" rtl="0">
                        <a:spcBef>
                          <a:spcPts val="0"/>
                        </a:spcBef>
                        <a:spcAft>
                          <a:spcPts val="0"/>
                        </a:spcAft>
                        <a:buNone/>
                      </a:pPr>
                      <a:r>
                        <a:rPr lang="en-US" sz="1800">
                          <a:latin typeface="+mn-lt"/>
                        </a:rPr>
                        <a:t>Supporting Functions</a:t>
                      </a:r>
                      <a:endParaRPr sz="1800">
                        <a:latin typeface="+mn-lt"/>
                      </a:endParaRPr>
                    </a:p>
                  </a:txBody>
                  <a:tcPr marL="91450" marR="91450" marT="45725" marB="45725"/>
                </a:tc>
                <a:extLst>
                  <a:ext uri="{0D108BD9-81ED-4DB2-BD59-A6C34878D82A}">
                    <a16:rowId xmlns:a16="http://schemas.microsoft.com/office/drawing/2014/main" val="10000"/>
                  </a:ext>
                </a:extLst>
              </a:tr>
              <a:tr h="914325">
                <a:tc>
                  <a:txBody>
                    <a:bodyPr/>
                    <a:lstStyle/>
                    <a:p>
                      <a:pPr marL="0" marR="0" lvl="0" indent="0" algn="l" rtl="0">
                        <a:spcBef>
                          <a:spcPts val="0"/>
                        </a:spcBef>
                        <a:spcAft>
                          <a:spcPts val="0"/>
                        </a:spcAft>
                        <a:buNone/>
                      </a:pPr>
                      <a:r>
                        <a:rPr lang="en-US" sz="1700" dirty="0">
                          <a:latin typeface="+mn-lt"/>
                        </a:rPr>
                        <a:t>Societal Objectives</a:t>
                      </a:r>
                      <a:endParaRPr sz="1700" dirty="0">
                        <a:latin typeface="+mn-lt"/>
                      </a:endParaRPr>
                    </a:p>
                  </a:txBody>
                  <a:tcPr marL="91450" marR="91450" marT="45725" marB="45725"/>
                </a:tc>
                <a:tc>
                  <a:txBody>
                    <a:bodyPr/>
                    <a:lstStyle/>
                    <a:p>
                      <a:pPr marL="0" marR="0" lvl="0" indent="0" algn="l" rtl="0">
                        <a:spcBef>
                          <a:spcPts val="0"/>
                        </a:spcBef>
                        <a:spcAft>
                          <a:spcPts val="0"/>
                        </a:spcAft>
                        <a:buNone/>
                      </a:pPr>
                      <a:r>
                        <a:rPr lang="en-US" sz="1700">
                          <a:latin typeface="+mn-lt"/>
                        </a:rPr>
                        <a:t>Legal compliance</a:t>
                      </a:r>
                      <a:endParaRPr sz="1700">
                        <a:latin typeface="+mn-lt"/>
                      </a:endParaRPr>
                    </a:p>
                    <a:p>
                      <a:pPr marL="0" marR="0" lvl="0" indent="0" algn="l" rtl="0">
                        <a:spcBef>
                          <a:spcPts val="0"/>
                        </a:spcBef>
                        <a:spcAft>
                          <a:spcPts val="0"/>
                        </a:spcAft>
                        <a:buNone/>
                      </a:pPr>
                      <a:r>
                        <a:rPr lang="en-US" sz="1700">
                          <a:latin typeface="+mn-lt"/>
                        </a:rPr>
                        <a:t>Benefits</a:t>
                      </a:r>
                      <a:endParaRPr sz="1700">
                        <a:latin typeface="+mn-lt"/>
                      </a:endParaRPr>
                    </a:p>
                    <a:p>
                      <a:pPr marL="0" marR="0" lvl="0" indent="0" algn="l" rtl="0">
                        <a:spcBef>
                          <a:spcPts val="0"/>
                        </a:spcBef>
                        <a:spcAft>
                          <a:spcPts val="0"/>
                        </a:spcAft>
                        <a:buNone/>
                      </a:pPr>
                      <a:r>
                        <a:rPr lang="en-US" sz="1700">
                          <a:latin typeface="+mn-lt"/>
                        </a:rPr>
                        <a:t>Union-Management relationship</a:t>
                      </a:r>
                      <a:endParaRPr sz="1700">
                        <a:latin typeface="+mn-lt"/>
                      </a:endParaRPr>
                    </a:p>
                  </a:txBody>
                  <a:tcPr marL="91450" marR="91450" marT="45725" marB="45725"/>
                </a:tc>
                <a:extLst>
                  <a:ext uri="{0D108BD9-81ED-4DB2-BD59-A6C34878D82A}">
                    <a16:rowId xmlns:a16="http://schemas.microsoft.com/office/drawing/2014/main" val="10001"/>
                  </a:ext>
                </a:extLst>
              </a:tr>
              <a:tr h="1462950">
                <a:tc>
                  <a:txBody>
                    <a:bodyPr/>
                    <a:lstStyle/>
                    <a:p>
                      <a:pPr marL="0" marR="0" lvl="0" indent="0" algn="l" rtl="0">
                        <a:spcBef>
                          <a:spcPts val="0"/>
                        </a:spcBef>
                        <a:spcAft>
                          <a:spcPts val="0"/>
                        </a:spcAft>
                        <a:buNone/>
                      </a:pPr>
                      <a:r>
                        <a:rPr lang="en-US" sz="1700" dirty="0">
                          <a:latin typeface="+mn-lt"/>
                        </a:rPr>
                        <a:t>Organizational Objectives</a:t>
                      </a:r>
                      <a:endParaRPr sz="1700" dirty="0">
                        <a:latin typeface="+mn-lt"/>
                      </a:endParaRPr>
                    </a:p>
                  </a:txBody>
                  <a:tcPr marL="91450" marR="91450" marT="45725" marB="45725"/>
                </a:tc>
                <a:tc>
                  <a:txBody>
                    <a:bodyPr/>
                    <a:lstStyle/>
                    <a:p>
                      <a:pPr marL="0" marR="0" lvl="0" indent="0" algn="l" rtl="0">
                        <a:spcBef>
                          <a:spcPts val="0"/>
                        </a:spcBef>
                        <a:spcAft>
                          <a:spcPts val="0"/>
                        </a:spcAft>
                        <a:buNone/>
                      </a:pPr>
                      <a:r>
                        <a:rPr lang="en-US" sz="1700" dirty="0">
                          <a:latin typeface="+mn-lt"/>
                        </a:rPr>
                        <a:t>Human Resource Planning</a:t>
                      </a:r>
                      <a:endParaRPr sz="1700" dirty="0">
                        <a:latin typeface="+mn-lt"/>
                      </a:endParaRPr>
                    </a:p>
                    <a:p>
                      <a:pPr marL="0" marR="0" lvl="0" indent="0" algn="l" rtl="0">
                        <a:spcBef>
                          <a:spcPts val="0"/>
                        </a:spcBef>
                        <a:spcAft>
                          <a:spcPts val="0"/>
                        </a:spcAft>
                        <a:buNone/>
                      </a:pPr>
                      <a:r>
                        <a:rPr lang="en-US" sz="1700" dirty="0">
                          <a:latin typeface="+mn-lt"/>
                        </a:rPr>
                        <a:t>Employee Relations</a:t>
                      </a:r>
                      <a:endParaRPr sz="1700" dirty="0">
                        <a:latin typeface="+mn-lt"/>
                      </a:endParaRPr>
                    </a:p>
                    <a:p>
                      <a:pPr marL="0" marR="0" lvl="0" indent="0" algn="l" rtl="0">
                        <a:spcBef>
                          <a:spcPts val="0"/>
                        </a:spcBef>
                        <a:spcAft>
                          <a:spcPts val="0"/>
                        </a:spcAft>
                        <a:buNone/>
                      </a:pPr>
                      <a:r>
                        <a:rPr lang="en-US" sz="1700" dirty="0">
                          <a:latin typeface="+mn-lt"/>
                        </a:rPr>
                        <a:t>Training and Development</a:t>
                      </a:r>
                      <a:endParaRPr sz="1700" dirty="0">
                        <a:latin typeface="+mn-lt"/>
                      </a:endParaRPr>
                    </a:p>
                    <a:p>
                      <a:pPr marL="0" marR="0" lvl="0" indent="0" algn="l" rtl="0">
                        <a:spcBef>
                          <a:spcPts val="0"/>
                        </a:spcBef>
                        <a:spcAft>
                          <a:spcPts val="0"/>
                        </a:spcAft>
                        <a:buNone/>
                      </a:pPr>
                      <a:r>
                        <a:rPr lang="en-US" sz="1700" dirty="0">
                          <a:latin typeface="+mn-lt"/>
                        </a:rPr>
                        <a:t>Performance Appraisal</a:t>
                      </a:r>
                      <a:endParaRPr sz="1700" dirty="0">
                        <a:latin typeface="+mn-lt"/>
                      </a:endParaRPr>
                    </a:p>
                    <a:p>
                      <a:pPr marL="0" marR="0" lvl="0" indent="0" algn="l" rtl="0">
                        <a:spcBef>
                          <a:spcPts val="0"/>
                        </a:spcBef>
                        <a:spcAft>
                          <a:spcPts val="0"/>
                        </a:spcAft>
                        <a:buNone/>
                      </a:pPr>
                      <a:r>
                        <a:rPr lang="en-US" sz="1700" dirty="0">
                          <a:latin typeface="+mn-lt"/>
                        </a:rPr>
                        <a:t>Placement</a:t>
                      </a:r>
                      <a:endParaRPr sz="1700" dirty="0">
                        <a:latin typeface="+mn-lt"/>
                      </a:endParaRPr>
                    </a:p>
                  </a:txBody>
                  <a:tcPr marL="91450" marR="91450" marT="45725" marB="45725"/>
                </a:tc>
                <a:extLst>
                  <a:ext uri="{0D108BD9-81ED-4DB2-BD59-A6C34878D82A}">
                    <a16:rowId xmlns:a16="http://schemas.microsoft.com/office/drawing/2014/main" val="10002"/>
                  </a:ext>
                </a:extLst>
              </a:tr>
              <a:tr h="640025">
                <a:tc>
                  <a:txBody>
                    <a:bodyPr/>
                    <a:lstStyle/>
                    <a:p>
                      <a:pPr marL="0" marR="0" lvl="0" indent="0" algn="l" rtl="0">
                        <a:spcBef>
                          <a:spcPts val="0"/>
                        </a:spcBef>
                        <a:spcAft>
                          <a:spcPts val="0"/>
                        </a:spcAft>
                        <a:buNone/>
                      </a:pPr>
                      <a:r>
                        <a:rPr lang="en-US" sz="1700">
                          <a:latin typeface="+mn-lt"/>
                        </a:rPr>
                        <a:t>Functional Objectives</a:t>
                      </a:r>
                      <a:endParaRPr sz="1700">
                        <a:latin typeface="+mn-lt"/>
                      </a:endParaRPr>
                    </a:p>
                  </a:txBody>
                  <a:tcPr marL="91450" marR="91450" marT="45725" marB="45725"/>
                </a:tc>
                <a:tc>
                  <a:txBody>
                    <a:bodyPr/>
                    <a:lstStyle/>
                    <a:p>
                      <a:pPr marL="0" marR="0" lvl="0" indent="0" algn="l" rtl="0">
                        <a:spcBef>
                          <a:spcPts val="0"/>
                        </a:spcBef>
                        <a:spcAft>
                          <a:spcPts val="0"/>
                        </a:spcAft>
                        <a:buNone/>
                      </a:pPr>
                      <a:r>
                        <a:rPr lang="en-US" sz="1700" dirty="0">
                          <a:latin typeface="+mn-lt"/>
                        </a:rPr>
                        <a:t>Performance Appraisal</a:t>
                      </a:r>
                      <a:endParaRPr sz="1700" dirty="0">
                        <a:latin typeface="+mn-lt"/>
                      </a:endParaRPr>
                    </a:p>
                    <a:p>
                      <a:pPr marL="0" marR="0" lvl="0" indent="0" algn="l" rtl="0">
                        <a:spcBef>
                          <a:spcPts val="0"/>
                        </a:spcBef>
                        <a:spcAft>
                          <a:spcPts val="0"/>
                        </a:spcAft>
                        <a:buNone/>
                      </a:pPr>
                      <a:r>
                        <a:rPr lang="en-US" sz="1700" dirty="0">
                          <a:latin typeface="+mn-lt"/>
                        </a:rPr>
                        <a:t>Placement</a:t>
                      </a:r>
                      <a:endParaRPr sz="1700" dirty="0">
                        <a:latin typeface="+mn-lt"/>
                      </a:endParaRPr>
                    </a:p>
                  </a:txBody>
                  <a:tcPr marL="91450" marR="91450" marT="45725" marB="45725"/>
                </a:tc>
                <a:extLst>
                  <a:ext uri="{0D108BD9-81ED-4DB2-BD59-A6C34878D82A}">
                    <a16:rowId xmlns:a16="http://schemas.microsoft.com/office/drawing/2014/main" val="10003"/>
                  </a:ext>
                </a:extLst>
              </a:tr>
              <a:tr h="1188650">
                <a:tc>
                  <a:txBody>
                    <a:bodyPr/>
                    <a:lstStyle/>
                    <a:p>
                      <a:pPr marL="0" marR="0" lvl="0" indent="0" algn="l" rtl="0">
                        <a:spcBef>
                          <a:spcPts val="0"/>
                        </a:spcBef>
                        <a:spcAft>
                          <a:spcPts val="0"/>
                        </a:spcAft>
                        <a:buNone/>
                      </a:pPr>
                      <a:r>
                        <a:rPr lang="en-US" sz="1700">
                          <a:latin typeface="+mn-lt"/>
                        </a:rPr>
                        <a:t>Personal Objectives</a:t>
                      </a:r>
                      <a:endParaRPr sz="1700">
                        <a:latin typeface="+mn-lt"/>
                      </a:endParaRPr>
                    </a:p>
                  </a:txBody>
                  <a:tcPr marL="91450" marR="91450" marT="45725" marB="45725"/>
                </a:tc>
                <a:tc>
                  <a:txBody>
                    <a:bodyPr/>
                    <a:lstStyle/>
                    <a:p>
                      <a:pPr marL="0" marR="0" lvl="0" indent="0" algn="l" rtl="0">
                        <a:spcBef>
                          <a:spcPts val="0"/>
                        </a:spcBef>
                        <a:spcAft>
                          <a:spcPts val="0"/>
                        </a:spcAft>
                        <a:buNone/>
                      </a:pPr>
                      <a:r>
                        <a:rPr lang="en-US" sz="1700" dirty="0">
                          <a:latin typeface="+mn-lt"/>
                        </a:rPr>
                        <a:t>Compensation</a:t>
                      </a:r>
                      <a:endParaRPr sz="1700" dirty="0">
                        <a:latin typeface="+mn-lt"/>
                      </a:endParaRPr>
                    </a:p>
                    <a:p>
                      <a:pPr marL="0" marR="0" lvl="0" indent="0" algn="l" rtl="0">
                        <a:spcBef>
                          <a:spcPts val="0"/>
                        </a:spcBef>
                        <a:spcAft>
                          <a:spcPts val="0"/>
                        </a:spcAft>
                        <a:buNone/>
                      </a:pPr>
                      <a:r>
                        <a:rPr lang="en-US" sz="1700" dirty="0">
                          <a:latin typeface="+mn-lt"/>
                        </a:rPr>
                        <a:t>Training and Development</a:t>
                      </a:r>
                      <a:endParaRPr sz="1700" dirty="0">
                        <a:latin typeface="+mn-lt"/>
                      </a:endParaRPr>
                    </a:p>
                    <a:p>
                      <a:pPr marL="0" marR="0" lvl="0" indent="0" algn="l" rtl="0">
                        <a:spcBef>
                          <a:spcPts val="0"/>
                        </a:spcBef>
                        <a:spcAft>
                          <a:spcPts val="0"/>
                        </a:spcAft>
                        <a:buNone/>
                      </a:pPr>
                      <a:r>
                        <a:rPr lang="en-US" sz="1700" dirty="0">
                          <a:latin typeface="+mn-lt"/>
                        </a:rPr>
                        <a:t>Performance Appraisal</a:t>
                      </a:r>
                      <a:endParaRPr sz="1700" dirty="0">
                        <a:latin typeface="+mn-lt"/>
                      </a:endParaRPr>
                    </a:p>
                    <a:p>
                      <a:pPr marL="0" marR="0" lvl="0" indent="0" algn="l" rtl="0">
                        <a:spcBef>
                          <a:spcPts val="0"/>
                        </a:spcBef>
                        <a:spcAft>
                          <a:spcPts val="0"/>
                        </a:spcAft>
                        <a:buNone/>
                      </a:pPr>
                      <a:r>
                        <a:rPr lang="en-US" sz="1700" dirty="0">
                          <a:latin typeface="+mn-lt"/>
                        </a:rPr>
                        <a:t>Placement</a:t>
                      </a:r>
                      <a:endParaRPr sz="1700" dirty="0">
                        <a:latin typeface="+mn-lt"/>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667088" y="1116008"/>
            <a:ext cx="5118620" cy="1731738"/>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is HR important ?</a:t>
            </a:r>
            <a:endParaRPr lang="en-US" sz="3200" b="1" dirty="0">
              <a:solidFill>
                <a:schemeClr val="tx1"/>
              </a:solidFill>
            </a:endParaRPr>
          </a:p>
        </p:txBody>
      </p:sp>
      <p:sp>
        <p:nvSpPr>
          <p:cNvPr id="6" name="TextBox 5"/>
          <p:cNvSpPr txBox="1"/>
          <p:nvPr/>
        </p:nvSpPr>
        <p:spPr>
          <a:xfrm>
            <a:off x="7055741" y="3429000"/>
            <a:ext cx="4400217" cy="3170099"/>
          </a:xfrm>
          <a:prstGeom prst="rect">
            <a:avLst/>
          </a:prstGeom>
          <a:noFill/>
        </p:spPr>
        <p:txBody>
          <a:bodyPr wrap="square" rtlCol="0">
            <a:spAutoFit/>
          </a:bodyPr>
          <a:lstStyle/>
          <a:p>
            <a:r>
              <a:rPr lang="en-US" sz="2000" b="1" u="sng" dirty="0" smtClean="0"/>
              <a:t>NO manager wants to,</a:t>
            </a:r>
          </a:p>
          <a:p>
            <a:endParaRPr lang="en-US" sz="2000" b="1" u="sng" dirty="0" smtClean="0"/>
          </a:p>
          <a:p>
            <a:pPr marL="285750" indent="-285750">
              <a:buFont typeface="Arial"/>
              <a:buChar char="•"/>
            </a:pPr>
            <a:r>
              <a:rPr lang="en-US" sz="2000" dirty="0" smtClean="0"/>
              <a:t>Hire wrong person for the job</a:t>
            </a:r>
          </a:p>
          <a:p>
            <a:pPr marL="285750" indent="-285750">
              <a:buFont typeface="Arial"/>
              <a:buChar char="•"/>
            </a:pPr>
            <a:endParaRPr lang="en-US" sz="2000" dirty="0" smtClean="0"/>
          </a:p>
          <a:p>
            <a:pPr marL="285750" indent="-285750">
              <a:buFont typeface="Arial"/>
              <a:buChar char="•"/>
            </a:pPr>
            <a:r>
              <a:rPr lang="en-US" sz="2000" dirty="0" smtClean="0"/>
              <a:t>Experience high turnover</a:t>
            </a:r>
          </a:p>
          <a:p>
            <a:pPr marL="285750" indent="-285750">
              <a:buFont typeface="Arial"/>
              <a:buChar char="•"/>
            </a:pPr>
            <a:endParaRPr lang="en-US" sz="2000" dirty="0" smtClean="0"/>
          </a:p>
          <a:p>
            <a:pPr marL="285750" indent="-285750">
              <a:buFont typeface="Arial"/>
              <a:buChar char="•"/>
            </a:pPr>
            <a:r>
              <a:rPr lang="en-US" sz="2000" dirty="0" smtClean="0"/>
              <a:t>People not performing </a:t>
            </a:r>
          </a:p>
          <a:p>
            <a:pPr marL="285750" indent="-285750">
              <a:buFont typeface="Arial"/>
              <a:buChar char="•"/>
            </a:pPr>
            <a:endParaRPr lang="en-US" sz="2000" dirty="0" smtClean="0"/>
          </a:p>
          <a:p>
            <a:pPr marL="285750" indent="-285750">
              <a:buFont typeface="Arial"/>
              <a:buChar char="•"/>
            </a:pPr>
            <a:r>
              <a:rPr lang="en-US" sz="2000" dirty="0" smtClean="0"/>
              <a:t>Being taken court for wrong reasons</a:t>
            </a:r>
            <a:endParaRPr lang="en-US" sz="2000" dirty="0"/>
          </a:p>
        </p:txBody>
      </p:sp>
    </p:spTree>
    <p:extLst>
      <p:ext uri="{BB962C8B-B14F-4D97-AF65-F5344CB8AC3E}">
        <p14:creationId xmlns:p14="http://schemas.microsoft.com/office/powerpoint/2010/main" val="52250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6088635" y="-72644"/>
            <a:ext cx="6676127" cy="6930644"/>
          </a:xfrm>
          <a:prstGeom prst="rect">
            <a:avLst/>
          </a:prstGeom>
        </p:spPr>
      </p:pic>
      <p:pic>
        <p:nvPicPr>
          <p:cNvPr id="6" name="Picture 5"/>
          <p:cNvPicPr>
            <a:picLocks noChangeAspect="1"/>
          </p:cNvPicPr>
          <p:nvPr/>
        </p:nvPicPr>
        <p:blipFill>
          <a:blip r:embed="rId3"/>
          <a:stretch>
            <a:fillRect/>
          </a:stretch>
        </p:blipFill>
        <p:spPr>
          <a:xfrm>
            <a:off x="2" y="-72644"/>
            <a:ext cx="6088633" cy="6930644"/>
          </a:xfrm>
          <a:prstGeom prst="rect">
            <a:avLst/>
          </a:prstGeom>
        </p:spPr>
      </p:pic>
    </p:spTree>
    <p:extLst>
      <p:ext uri="{BB962C8B-B14F-4D97-AF65-F5344CB8AC3E}">
        <p14:creationId xmlns:p14="http://schemas.microsoft.com/office/powerpoint/2010/main" val="962861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4128" y="2620537"/>
            <a:ext cx="9720073" cy="4023360"/>
          </a:xfrm>
        </p:spPr>
        <p:txBody>
          <a:bodyPr/>
          <a:lstStyle/>
          <a:p>
            <a:pPr algn="ctr"/>
            <a:endParaRPr lang="en-US" sz="2400" b="1" u="sng" dirty="0" smtClean="0"/>
          </a:p>
          <a:p>
            <a:pPr algn="ctr"/>
            <a:endParaRPr lang="en-US" sz="2400" b="1" u="sng" dirty="0"/>
          </a:p>
          <a:p>
            <a:pPr algn="ctr"/>
            <a:r>
              <a:rPr lang="en-US" sz="2400" b="1" u="sng" dirty="0" smtClean="0"/>
              <a:t>HR GONE WRONG.</a:t>
            </a:r>
          </a:p>
          <a:p>
            <a:endParaRPr lang="en-US" dirty="0"/>
          </a:p>
          <a:p>
            <a:pPr algn="ctr"/>
            <a:r>
              <a:rPr lang="en-US" dirty="0" smtClean="0"/>
              <a:t>MAHINDRA AND MAHINDRA – Firing IT employee by HR </a:t>
            </a:r>
            <a:endParaRPr lang="en-US" dirty="0"/>
          </a:p>
        </p:txBody>
      </p:sp>
      <p:pic>
        <p:nvPicPr>
          <p:cNvPr id="5" name="Picture 4"/>
          <p:cNvPicPr>
            <a:picLocks noChangeAspect="1"/>
          </p:cNvPicPr>
          <p:nvPr/>
        </p:nvPicPr>
        <p:blipFill>
          <a:blip r:embed="rId2"/>
          <a:stretch>
            <a:fillRect/>
          </a:stretch>
        </p:blipFill>
        <p:spPr>
          <a:xfrm>
            <a:off x="4493514" y="927659"/>
            <a:ext cx="2781300" cy="1647825"/>
          </a:xfrm>
          <a:prstGeom prst="rect">
            <a:avLst/>
          </a:prstGeom>
        </p:spPr>
      </p:pic>
    </p:spTree>
    <p:extLst>
      <p:ext uri="{BB962C8B-B14F-4D97-AF65-F5344CB8AC3E}">
        <p14:creationId xmlns:p14="http://schemas.microsoft.com/office/powerpoint/2010/main" val="3110463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r>
              <a:rPr lang="en-US" sz="2400" b="1" u="sng" dirty="0" smtClean="0"/>
              <a:t>HR GONE RIGHT.</a:t>
            </a:r>
          </a:p>
          <a:p>
            <a:endParaRPr lang="en-US" dirty="0"/>
          </a:p>
          <a:p>
            <a:pPr>
              <a:buFont typeface="Wingdings" panose="05000000000000000000" pitchFamily="2" charset="2"/>
              <a:buChar char="Ø"/>
            </a:pPr>
            <a:r>
              <a:rPr lang="en-US" dirty="0" smtClean="0"/>
              <a:t>NTPC was the ONLY PSU to feature amongst top 25 companies in the Aon Hewitt Best Employer study. </a:t>
            </a:r>
          </a:p>
          <a:p>
            <a:pPr>
              <a:buFont typeface="Wingdings" panose="05000000000000000000" pitchFamily="2" charset="2"/>
              <a:buChar char="Ø"/>
            </a:pPr>
            <a:r>
              <a:rPr lang="en-US" dirty="0" smtClean="0"/>
              <a:t>Competitive selection process</a:t>
            </a:r>
          </a:p>
          <a:p>
            <a:pPr>
              <a:buFont typeface="Wingdings" panose="05000000000000000000" pitchFamily="2" charset="2"/>
              <a:buChar char="Ø"/>
            </a:pPr>
            <a:r>
              <a:rPr lang="en-US" dirty="0" smtClean="0"/>
              <a:t>Attracting former employees to join back</a:t>
            </a:r>
          </a:p>
          <a:p>
            <a:pPr>
              <a:buFont typeface="Wingdings" panose="05000000000000000000" pitchFamily="2" charset="2"/>
              <a:buChar char="Ø"/>
            </a:pPr>
            <a:r>
              <a:rPr lang="en-US" dirty="0" smtClean="0"/>
              <a:t>Intensive orientation program to groom MT &amp; ET</a:t>
            </a:r>
          </a:p>
          <a:p>
            <a:pPr>
              <a:buFont typeface="Wingdings" panose="05000000000000000000" pitchFamily="2" charset="2"/>
              <a:buChar char="Ø"/>
            </a:pPr>
            <a:r>
              <a:rPr lang="en-US" dirty="0" smtClean="0"/>
              <a:t>NTPC offers high quality welfare amenities like healthcare, residential township, and schools for children</a:t>
            </a:r>
            <a:endParaRPr lang="en-US" dirty="0"/>
          </a:p>
        </p:txBody>
      </p:sp>
      <p:pic>
        <p:nvPicPr>
          <p:cNvPr id="4" name="Picture 3"/>
          <p:cNvPicPr>
            <a:picLocks noChangeAspect="1"/>
          </p:cNvPicPr>
          <p:nvPr/>
        </p:nvPicPr>
        <p:blipFill>
          <a:blip r:embed="rId2"/>
          <a:stretch>
            <a:fillRect/>
          </a:stretch>
        </p:blipFill>
        <p:spPr>
          <a:xfrm>
            <a:off x="4488751" y="515874"/>
            <a:ext cx="2790825" cy="1638300"/>
          </a:xfrm>
          <a:prstGeom prst="rect">
            <a:avLst/>
          </a:prstGeom>
        </p:spPr>
      </p:pic>
    </p:spTree>
    <p:extLst>
      <p:ext uri="{BB962C8B-B14F-4D97-AF65-F5344CB8AC3E}">
        <p14:creationId xmlns:p14="http://schemas.microsoft.com/office/powerpoint/2010/main" val="1230832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 	</a:t>
            </a:r>
            <a:endParaRPr lang="en-US" dirty="0"/>
          </a:p>
        </p:txBody>
      </p:sp>
      <p:sp>
        <p:nvSpPr>
          <p:cNvPr id="3" name="Text Placeholder 2"/>
          <p:cNvSpPr>
            <a:spLocks noGrp="1"/>
          </p:cNvSpPr>
          <p:nvPr>
            <p:ph type="body" idx="1"/>
          </p:nvPr>
        </p:nvSpPr>
        <p:spPr/>
        <p:txBody>
          <a:bodyPr/>
          <a:lstStyle/>
          <a:p>
            <a:r>
              <a:rPr lang="en-US" sz="2800" dirty="0" smtClean="0"/>
              <a:t>Based on your personal experiences, </a:t>
            </a:r>
            <a:r>
              <a:rPr lang="en-US" sz="2800" smtClean="0"/>
              <a:t>list one-two </a:t>
            </a:r>
            <a:r>
              <a:rPr lang="en-US" sz="2800" dirty="0" smtClean="0"/>
              <a:t>examples reflecting how you used (or could have used) Human Resource Management Techniques at work/school/college/ day-to-day life </a:t>
            </a:r>
            <a:endParaRPr lang="en-US" sz="2800" dirty="0"/>
          </a:p>
        </p:txBody>
      </p:sp>
    </p:spTree>
    <p:extLst>
      <p:ext uri="{BB962C8B-B14F-4D97-AF65-F5344CB8AC3E}">
        <p14:creationId xmlns:p14="http://schemas.microsoft.com/office/powerpoint/2010/main" val="2139530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shaping HRM </a:t>
            </a:r>
          </a:p>
        </p:txBody>
      </p:sp>
      <p:sp>
        <p:nvSpPr>
          <p:cNvPr id="4" name="TextBox 3"/>
          <p:cNvSpPr txBox="1"/>
          <p:nvPr/>
        </p:nvSpPr>
        <p:spPr>
          <a:xfrm>
            <a:off x="556054" y="2084832"/>
            <a:ext cx="10836876" cy="11387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smtClean="0"/>
              <a:t>Technology</a:t>
            </a:r>
          </a:p>
          <a:p>
            <a:pPr marL="285750" indent="-285750">
              <a:buFont typeface="Arial"/>
              <a:buChar char="•"/>
            </a:pPr>
            <a:r>
              <a:rPr lang="en-US" sz="1700" dirty="0" smtClean="0"/>
              <a:t>Dramatically </a:t>
            </a:r>
            <a:r>
              <a:rPr lang="en-US" sz="1700" dirty="0"/>
              <a:t>changed how human resource managers do their </a:t>
            </a:r>
            <a:r>
              <a:rPr lang="en-US" sz="1700" dirty="0" smtClean="0"/>
              <a:t>jobs. </a:t>
            </a:r>
            <a:r>
              <a:rPr lang="en-US" sz="1700" dirty="0"/>
              <a:t>Employers can access candidates via Facebook’s </a:t>
            </a:r>
            <a:r>
              <a:rPr lang="en-US" sz="1700" dirty="0" smtClean="0"/>
              <a:t>job </a:t>
            </a:r>
            <a:r>
              <a:rPr lang="en-US" sz="1700" dirty="0"/>
              <a:t>board.</a:t>
            </a:r>
            <a:endParaRPr lang="en-US" sz="1700" dirty="0" smtClean="0"/>
          </a:p>
          <a:p>
            <a:endParaRPr lang="en-US" sz="1700" dirty="0"/>
          </a:p>
        </p:txBody>
      </p:sp>
      <p:sp>
        <p:nvSpPr>
          <p:cNvPr id="5" name="TextBox 4"/>
          <p:cNvSpPr txBox="1"/>
          <p:nvPr/>
        </p:nvSpPr>
        <p:spPr>
          <a:xfrm>
            <a:off x="556054" y="3669238"/>
            <a:ext cx="10836876" cy="11387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smtClean="0"/>
              <a:t>Globalization</a:t>
            </a:r>
          </a:p>
          <a:p>
            <a:pPr marL="285750" indent="-285750">
              <a:buFont typeface="Arial"/>
              <a:buChar char="•"/>
            </a:pPr>
            <a:r>
              <a:rPr lang="en-US" sz="1700" dirty="0"/>
              <a:t>C</a:t>
            </a:r>
            <a:r>
              <a:rPr lang="en-US" sz="1700" dirty="0" smtClean="0"/>
              <a:t>ompanies </a:t>
            </a:r>
            <a:r>
              <a:rPr lang="en-US" sz="1700" dirty="0"/>
              <a:t>extending their sales, ownership, and/or manufacturing to new markets </a:t>
            </a:r>
            <a:r>
              <a:rPr lang="en-US" sz="1700" dirty="0" smtClean="0"/>
              <a:t>abroad.</a:t>
            </a:r>
          </a:p>
          <a:p>
            <a:pPr marL="285750" indent="-285750">
              <a:buFont typeface="Arial"/>
              <a:buChar char="•"/>
            </a:pPr>
            <a:r>
              <a:rPr lang="en-US" sz="1700" dirty="0"/>
              <a:t>Dell assembles PCs in  </a:t>
            </a:r>
            <a:r>
              <a:rPr lang="en-US" sz="1700" dirty="0" smtClean="0"/>
              <a:t>China. </a:t>
            </a:r>
            <a:r>
              <a:rPr lang="en-US" sz="1700" dirty="0"/>
              <a:t>Free-trade areas—agreements that reduce tariffs and barriers among trading </a:t>
            </a:r>
            <a:r>
              <a:rPr lang="en-US" sz="1700" dirty="0" smtClean="0"/>
              <a:t>partners</a:t>
            </a:r>
            <a:endParaRPr lang="en-US" sz="1700" dirty="0"/>
          </a:p>
        </p:txBody>
      </p:sp>
      <p:sp>
        <p:nvSpPr>
          <p:cNvPr id="6" name="TextBox 5"/>
          <p:cNvSpPr txBox="1"/>
          <p:nvPr/>
        </p:nvSpPr>
        <p:spPr>
          <a:xfrm>
            <a:off x="556054" y="5190122"/>
            <a:ext cx="10836876" cy="11387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smtClean="0"/>
              <a:t>De-regularization  </a:t>
            </a:r>
          </a:p>
          <a:p>
            <a:pPr marL="285750" indent="-285750">
              <a:buFont typeface="Arial"/>
              <a:buChar char="•"/>
            </a:pPr>
            <a:r>
              <a:rPr lang="en-US" sz="1700" dirty="0"/>
              <a:t>In many countries, governments stripped away </a:t>
            </a:r>
            <a:r>
              <a:rPr lang="en-US" sz="1700" dirty="0" smtClean="0"/>
              <a:t>regulations</a:t>
            </a:r>
          </a:p>
          <a:p>
            <a:pPr marL="285750" indent="-285750">
              <a:buFont typeface="Arial"/>
              <a:buChar char="•"/>
            </a:pPr>
            <a:r>
              <a:rPr lang="en-US" sz="1700" dirty="0" smtClean="0"/>
              <a:t>Establishment of private banks post deregulation </a:t>
            </a:r>
          </a:p>
          <a:p>
            <a:endParaRPr lang="en-US" sz="1700" dirty="0" smtClean="0"/>
          </a:p>
        </p:txBody>
      </p:sp>
    </p:spTree>
    <p:extLst>
      <p:ext uri="{BB962C8B-B14F-4D97-AF65-F5344CB8AC3E}">
        <p14:creationId xmlns:p14="http://schemas.microsoft.com/office/powerpoint/2010/main" val="88367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shaping HRM </a:t>
            </a:r>
          </a:p>
        </p:txBody>
      </p:sp>
      <p:sp>
        <p:nvSpPr>
          <p:cNvPr id="7" name="TextBox 6"/>
          <p:cNvSpPr txBox="1"/>
          <p:nvPr/>
        </p:nvSpPr>
        <p:spPr>
          <a:xfrm>
            <a:off x="556054" y="1849311"/>
            <a:ext cx="10836876" cy="11387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smtClean="0"/>
              <a:t>High-Tech Jobs </a:t>
            </a:r>
          </a:p>
          <a:p>
            <a:pPr marL="285750" indent="-285750">
              <a:buFont typeface="Arial"/>
              <a:buChar char="•"/>
            </a:pPr>
            <a:r>
              <a:rPr lang="en-US" sz="1700" dirty="0" smtClean="0"/>
              <a:t>“</a:t>
            </a:r>
            <a:r>
              <a:rPr lang="en-US" sz="1700" b="1" i="1" dirty="0"/>
              <a:t>knowledge-intensive high-tech manufacturing </a:t>
            </a:r>
            <a:r>
              <a:rPr lang="en-US" sz="1700" dirty="0"/>
              <a:t>in such industries as aerospace, computers, telecommunications, home electronics, pharmaceuticals, and medical instruments” is replacing factory jobs in steel, auto, rubber, and textiles</a:t>
            </a:r>
            <a:r>
              <a:rPr lang="en-US" sz="1700" dirty="0" smtClean="0"/>
              <a:t>.</a:t>
            </a:r>
            <a:endParaRPr lang="en-US" sz="1700" dirty="0"/>
          </a:p>
        </p:txBody>
      </p:sp>
      <p:sp>
        <p:nvSpPr>
          <p:cNvPr id="8" name="TextBox 7"/>
          <p:cNvSpPr txBox="1"/>
          <p:nvPr/>
        </p:nvSpPr>
        <p:spPr>
          <a:xfrm>
            <a:off x="556054" y="3150922"/>
            <a:ext cx="10836876" cy="11387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smtClean="0"/>
              <a:t>Services</a:t>
            </a:r>
          </a:p>
          <a:p>
            <a:pPr marL="285750" indent="-285750">
              <a:buFont typeface="Arial"/>
              <a:buChar char="•"/>
            </a:pPr>
            <a:r>
              <a:rPr lang="en-US" sz="1700" kern="1200" dirty="0">
                <a:solidFill>
                  <a:schemeClr val="tx1"/>
                </a:solidFill>
              </a:rPr>
              <a:t>Manufacturers </a:t>
            </a:r>
            <a:r>
              <a:rPr lang="en-US" sz="1700" kern="1200" dirty="0" smtClean="0">
                <a:solidFill>
                  <a:schemeClr val="tx1"/>
                </a:solidFill>
              </a:rPr>
              <a:t>are enabling </a:t>
            </a:r>
            <a:r>
              <a:rPr lang="en-US" sz="1700" kern="1200" dirty="0">
                <a:solidFill>
                  <a:schemeClr val="tx1"/>
                </a:solidFill>
              </a:rPr>
              <a:t>companies </a:t>
            </a:r>
            <a:r>
              <a:rPr lang="en-US" sz="1700" b="1" i="1" kern="1200" dirty="0">
                <a:solidFill>
                  <a:schemeClr val="tx1"/>
                </a:solidFill>
              </a:rPr>
              <a:t>to </a:t>
            </a:r>
            <a:r>
              <a:rPr lang="en-US" sz="1700" b="1" i="1" kern="1200" dirty="0" smtClean="0">
                <a:solidFill>
                  <a:schemeClr val="tx1"/>
                </a:solidFill>
              </a:rPr>
              <a:t>produce </a:t>
            </a:r>
            <a:r>
              <a:rPr lang="en-US" sz="1700" b="1" i="1" kern="1200" dirty="0">
                <a:solidFill>
                  <a:schemeClr val="tx1"/>
                </a:solidFill>
              </a:rPr>
              <a:t>more products with fewer employees</a:t>
            </a:r>
            <a:r>
              <a:rPr lang="en-US" sz="1700" kern="1200" dirty="0" smtClean="0">
                <a:solidFill>
                  <a:schemeClr val="tx1"/>
                </a:solidFill>
              </a:rPr>
              <a:t>.</a:t>
            </a:r>
          </a:p>
          <a:p>
            <a:pPr marL="285750" indent="-285750">
              <a:buFont typeface="Arial"/>
              <a:buChar char="•"/>
            </a:pPr>
            <a:r>
              <a:rPr lang="en-US" sz="1700" kern="1200" dirty="0" smtClean="0">
                <a:solidFill>
                  <a:schemeClr val="tx1"/>
                </a:solidFill>
              </a:rPr>
              <a:t>So</a:t>
            </a:r>
            <a:r>
              <a:rPr lang="en-US" sz="1700" kern="1200" dirty="0">
                <a:solidFill>
                  <a:schemeClr val="tx1"/>
                </a:solidFill>
              </a:rPr>
              <a:t>, in America and much of Europe</a:t>
            </a:r>
            <a:r>
              <a:rPr lang="en-US" sz="1700" i="1" kern="1200" dirty="0" smtClean="0">
                <a:solidFill>
                  <a:schemeClr val="tx1"/>
                </a:solidFill>
              </a:rPr>
              <a:t>, </a:t>
            </a:r>
            <a:r>
              <a:rPr lang="en-US" sz="1700" b="1" i="1" kern="1200" dirty="0" smtClean="0">
                <a:solidFill>
                  <a:schemeClr val="tx1"/>
                </a:solidFill>
              </a:rPr>
              <a:t>manufacturing jobs are down</a:t>
            </a:r>
            <a:r>
              <a:rPr lang="en-US" sz="1700" kern="1200" dirty="0" smtClean="0">
                <a:solidFill>
                  <a:schemeClr val="tx1"/>
                </a:solidFill>
              </a:rPr>
              <a:t>, </a:t>
            </a:r>
            <a:r>
              <a:rPr lang="en-US" sz="1700" kern="1200" dirty="0">
                <a:solidFill>
                  <a:schemeClr val="tx1"/>
                </a:solidFill>
              </a:rPr>
              <a:t>service jobs up, and the manufacturing jobs that remain are increasingly high-tech.</a:t>
            </a:r>
          </a:p>
        </p:txBody>
      </p:sp>
      <p:sp>
        <p:nvSpPr>
          <p:cNvPr id="9" name="TextBox 8"/>
          <p:cNvSpPr txBox="1"/>
          <p:nvPr/>
        </p:nvSpPr>
        <p:spPr>
          <a:xfrm>
            <a:off x="556054" y="4489450"/>
            <a:ext cx="10836876" cy="61555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a:t>Knowledge Work and Human Capital </a:t>
            </a:r>
            <a:endParaRPr lang="en-US" sz="1700" b="1" dirty="0" smtClean="0"/>
          </a:p>
          <a:p>
            <a:pPr marL="285750" indent="-285750">
              <a:buFont typeface="Arial"/>
              <a:buChar char="•"/>
            </a:pPr>
            <a:r>
              <a:rPr lang="en-US" sz="1700" dirty="0"/>
              <a:t>jobs require </a:t>
            </a:r>
            <a:r>
              <a:rPr lang="en-US" sz="1700" b="1" i="1" dirty="0"/>
              <a:t>more education and more skills</a:t>
            </a:r>
          </a:p>
        </p:txBody>
      </p:sp>
      <p:sp>
        <p:nvSpPr>
          <p:cNvPr id="11" name="TextBox 10"/>
          <p:cNvSpPr txBox="1"/>
          <p:nvPr/>
        </p:nvSpPr>
        <p:spPr>
          <a:xfrm>
            <a:off x="556054" y="5259615"/>
            <a:ext cx="10836876" cy="8771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smtClean="0"/>
              <a:t>Non-Traditional worker</a:t>
            </a:r>
          </a:p>
          <a:p>
            <a:r>
              <a:rPr lang="en-US" sz="1700" kern="1200" dirty="0" smtClean="0">
                <a:solidFill>
                  <a:schemeClr val="tx1"/>
                </a:solidFill>
              </a:rPr>
              <a:t>Nontraditional </a:t>
            </a:r>
            <a:r>
              <a:rPr lang="en-US" sz="1700" kern="1200" dirty="0">
                <a:solidFill>
                  <a:schemeClr val="tx1"/>
                </a:solidFill>
              </a:rPr>
              <a:t>workers are those who hold multiple jobs, or who are “</a:t>
            </a:r>
            <a:r>
              <a:rPr lang="en-US" sz="1700" b="1" i="1" kern="1200" dirty="0">
                <a:solidFill>
                  <a:schemeClr val="tx1"/>
                </a:solidFill>
              </a:rPr>
              <a:t>temporary” or part-time </a:t>
            </a:r>
            <a:r>
              <a:rPr lang="en-US" sz="1700" b="1" i="1" kern="1200" dirty="0" smtClean="0">
                <a:solidFill>
                  <a:schemeClr val="tx1"/>
                </a:solidFill>
              </a:rPr>
              <a:t>workers</a:t>
            </a:r>
          </a:p>
          <a:p>
            <a:r>
              <a:rPr lang="en-US" sz="1700" kern="1200" dirty="0">
                <a:solidFill>
                  <a:schemeClr val="tx1"/>
                </a:solidFill>
              </a:rPr>
              <a:t>Others serve as </a:t>
            </a:r>
            <a:r>
              <a:rPr lang="en-US" sz="1700" b="1" i="1" kern="1200" dirty="0">
                <a:solidFill>
                  <a:schemeClr val="tx1"/>
                </a:solidFill>
              </a:rPr>
              <a:t>“independent contractors</a:t>
            </a:r>
            <a:r>
              <a:rPr lang="en-US" sz="1700" kern="1200" dirty="0">
                <a:solidFill>
                  <a:schemeClr val="tx1"/>
                </a:solidFill>
              </a:rPr>
              <a:t>” on projects. </a:t>
            </a:r>
            <a:endParaRPr lang="en-US" sz="1700" dirty="0" smtClean="0"/>
          </a:p>
        </p:txBody>
      </p:sp>
    </p:spTree>
    <p:extLst>
      <p:ext uri="{BB962C8B-B14F-4D97-AF65-F5344CB8AC3E}">
        <p14:creationId xmlns:p14="http://schemas.microsoft.com/office/powerpoint/2010/main" val="726722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52000405"/>
              </p:ext>
            </p:extLst>
          </p:nvPr>
        </p:nvGraphicFramePr>
        <p:xfrm>
          <a:off x="1024128" y="1707361"/>
          <a:ext cx="10435497" cy="5150639"/>
        </p:xfrm>
        <a:graphic>
          <a:graphicData uri="http://schemas.openxmlformats.org/drawingml/2006/table">
            <a:tbl>
              <a:tblPr firstRow="1" bandRow="1">
                <a:tableStyleId>{C1A9B7A0-2453-4D62-BBCE-B7B39F3B5B58}</a:tableStyleId>
              </a:tblPr>
              <a:tblGrid>
                <a:gridCol w="1031128">
                  <a:extLst>
                    <a:ext uri="{9D8B030D-6E8A-4147-A177-3AD203B41FA5}">
                      <a16:colId xmlns:a16="http://schemas.microsoft.com/office/drawing/2014/main" val="20000"/>
                    </a:ext>
                  </a:extLst>
                </a:gridCol>
                <a:gridCol w="5925870">
                  <a:extLst>
                    <a:ext uri="{9D8B030D-6E8A-4147-A177-3AD203B41FA5}">
                      <a16:colId xmlns:a16="http://schemas.microsoft.com/office/drawing/2014/main" val="20001"/>
                    </a:ext>
                  </a:extLst>
                </a:gridCol>
                <a:gridCol w="3478499">
                  <a:extLst>
                    <a:ext uri="{9D8B030D-6E8A-4147-A177-3AD203B41FA5}">
                      <a16:colId xmlns:a16="http://schemas.microsoft.com/office/drawing/2014/main" val="20002"/>
                    </a:ext>
                  </a:extLst>
                </a:gridCol>
              </a:tblGrid>
              <a:tr h="446242">
                <a:tc>
                  <a:txBody>
                    <a:bodyPr/>
                    <a:lstStyle/>
                    <a:p>
                      <a:r>
                        <a:rPr lang="en-US" sz="2700" dirty="0" err="1" smtClean="0"/>
                        <a:t>S.no</a:t>
                      </a:r>
                      <a:r>
                        <a:rPr lang="en-US" sz="2700" dirty="0" smtClean="0"/>
                        <a:t>. </a:t>
                      </a:r>
                      <a:endParaRPr lang="en-US" sz="2700" dirty="0"/>
                    </a:p>
                  </a:txBody>
                  <a:tcPr/>
                </a:tc>
                <a:tc>
                  <a:txBody>
                    <a:bodyPr/>
                    <a:lstStyle/>
                    <a:p>
                      <a:pPr algn="ctr"/>
                      <a:r>
                        <a:rPr lang="en-US" sz="2700" dirty="0" smtClean="0"/>
                        <a:t>Name of the  Module </a:t>
                      </a:r>
                      <a:endParaRPr lang="en-US" sz="2700" dirty="0"/>
                    </a:p>
                  </a:txBody>
                  <a:tcPr/>
                </a:tc>
                <a:tc>
                  <a:txBody>
                    <a:bodyPr/>
                    <a:lstStyle/>
                    <a:p>
                      <a:pPr algn="ctr"/>
                      <a:r>
                        <a:rPr lang="en-US" sz="2700" dirty="0" smtClean="0"/>
                        <a:t>Tentative</a:t>
                      </a:r>
                      <a:r>
                        <a:rPr lang="en-US" sz="2700" baseline="0" dirty="0" smtClean="0"/>
                        <a:t> No. of sessions </a:t>
                      </a:r>
                      <a:endParaRPr lang="en-US" sz="2700" dirty="0"/>
                    </a:p>
                  </a:txBody>
                  <a:tcPr/>
                </a:tc>
                <a:extLst>
                  <a:ext uri="{0D108BD9-81ED-4DB2-BD59-A6C34878D82A}">
                    <a16:rowId xmlns:a16="http://schemas.microsoft.com/office/drawing/2014/main" val="10000"/>
                  </a:ext>
                </a:extLst>
              </a:tr>
              <a:tr h="605177">
                <a:tc>
                  <a:txBody>
                    <a:bodyPr/>
                    <a:lstStyle/>
                    <a:p>
                      <a:pPr algn="ctr"/>
                      <a:r>
                        <a:rPr lang="en-US" sz="2700" dirty="0" smtClean="0"/>
                        <a:t>1</a:t>
                      </a:r>
                      <a:endParaRPr lang="en-US" sz="2700" dirty="0"/>
                    </a:p>
                  </a:txBody>
                  <a:tcPr/>
                </a:tc>
                <a:tc>
                  <a:txBody>
                    <a:bodyPr/>
                    <a:lstStyle/>
                    <a:p>
                      <a:pPr algn="ctr"/>
                      <a:r>
                        <a:rPr lang="en-US" sz="2700" dirty="0" smtClean="0"/>
                        <a:t>Introduction</a:t>
                      </a:r>
                      <a:r>
                        <a:rPr lang="en-US" sz="2700" baseline="0" dirty="0" smtClean="0"/>
                        <a:t> to HRM</a:t>
                      </a:r>
                      <a:endParaRPr lang="en-US" sz="2700" dirty="0"/>
                    </a:p>
                  </a:txBody>
                  <a:tcPr/>
                </a:tc>
                <a:tc>
                  <a:txBody>
                    <a:bodyPr/>
                    <a:lstStyle/>
                    <a:p>
                      <a:pPr algn="ctr"/>
                      <a:r>
                        <a:rPr lang="en-US" sz="2700" dirty="0" smtClean="0"/>
                        <a:t>4</a:t>
                      </a:r>
                      <a:endParaRPr lang="en-US" sz="2700" dirty="0"/>
                    </a:p>
                  </a:txBody>
                  <a:tcPr/>
                </a:tc>
                <a:extLst>
                  <a:ext uri="{0D108BD9-81ED-4DB2-BD59-A6C34878D82A}">
                    <a16:rowId xmlns:a16="http://schemas.microsoft.com/office/drawing/2014/main" val="10001"/>
                  </a:ext>
                </a:extLst>
              </a:tr>
              <a:tr h="605177">
                <a:tc>
                  <a:txBody>
                    <a:bodyPr/>
                    <a:lstStyle/>
                    <a:p>
                      <a:pPr algn="ctr"/>
                      <a:r>
                        <a:rPr lang="en-US" sz="2700" dirty="0" smtClean="0"/>
                        <a:t>2</a:t>
                      </a:r>
                      <a:endParaRPr lang="en-US" sz="2700" dirty="0"/>
                    </a:p>
                  </a:txBody>
                  <a:tcPr/>
                </a:tc>
                <a:tc>
                  <a:txBody>
                    <a:bodyPr/>
                    <a:lstStyle/>
                    <a:p>
                      <a:pPr algn="ctr"/>
                      <a:r>
                        <a:rPr lang="en-US" sz="2700" dirty="0" smtClean="0"/>
                        <a:t>Human</a:t>
                      </a:r>
                      <a:r>
                        <a:rPr lang="en-US" sz="2700" baseline="0" dirty="0" smtClean="0"/>
                        <a:t> Resource System Design</a:t>
                      </a:r>
                      <a:endParaRPr lang="en-US" sz="2700" dirty="0"/>
                    </a:p>
                  </a:txBody>
                  <a:tcPr/>
                </a:tc>
                <a:tc>
                  <a:txBody>
                    <a:bodyPr/>
                    <a:lstStyle/>
                    <a:p>
                      <a:pPr algn="ctr"/>
                      <a:r>
                        <a:rPr lang="en-US" sz="2700" dirty="0" smtClean="0"/>
                        <a:t>5</a:t>
                      </a:r>
                      <a:endParaRPr lang="en-US" sz="2700" dirty="0"/>
                    </a:p>
                  </a:txBody>
                  <a:tcPr/>
                </a:tc>
                <a:extLst>
                  <a:ext uri="{0D108BD9-81ED-4DB2-BD59-A6C34878D82A}">
                    <a16:rowId xmlns:a16="http://schemas.microsoft.com/office/drawing/2014/main" val="10002"/>
                  </a:ext>
                </a:extLst>
              </a:tr>
              <a:tr h="605177">
                <a:tc>
                  <a:txBody>
                    <a:bodyPr/>
                    <a:lstStyle/>
                    <a:p>
                      <a:pPr algn="ctr"/>
                      <a:r>
                        <a:rPr lang="en-US" sz="2700" dirty="0" smtClean="0"/>
                        <a:t>3</a:t>
                      </a:r>
                      <a:endParaRPr lang="en-US" sz="2700" dirty="0"/>
                    </a:p>
                  </a:txBody>
                  <a:tcPr/>
                </a:tc>
                <a:tc>
                  <a:txBody>
                    <a:bodyPr/>
                    <a:lstStyle/>
                    <a:p>
                      <a:pPr algn="ctr"/>
                      <a:r>
                        <a:rPr lang="en-US" sz="2700" dirty="0" smtClean="0"/>
                        <a:t>Functional Areas of HRM</a:t>
                      </a:r>
                      <a:endParaRPr lang="en-US" sz="2700" dirty="0"/>
                    </a:p>
                  </a:txBody>
                  <a:tcPr/>
                </a:tc>
                <a:tc>
                  <a:txBody>
                    <a:bodyPr/>
                    <a:lstStyle/>
                    <a:p>
                      <a:pPr algn="ctr"/>
                      <a:r>
                        <a:rPr lang="en-US" sz="2700" dirty="0" smtClean="0"/>
                        <a:t>10</a:t>
                      </a:r>
                      <a:endParaRPr lang="en-US" sz="2700" dirty="0"/>
                    </a:p>
                  </a:txBody>
                  <a:tcPr/>
                </a:tc>
                <a:extLst>
                  <a:ext uri="{0D108BD9-81ED-4DB2-BD59-A6C34878D82A}">
                    <a16:rowId xmlns:a16="http://schemas.microsoft.com/office/drawing/2014/main" val="10003"/>
                  </a:ext>
                </a:extLst>
              </a:tr>
              <a:tr h="605177">
                <a:tc>
                  <a:txBody>
                    <a:bodyPr/>
                    <a:lstStyle/>
                    <a:p>
                      <a:pPr algn="ctr"/>
                      <a:r>
                        <a:rPr lang="en-US" sz="2700" dirty="0" smtClean="0"/>
                        <a:t>4</a:t>
                      </a:r>
                      <a:endParaRPr lang="en-US" sz="2700" dirty="0"/>
                    </a:p>
                  </a:txBody>
                  <a:tcPr/>
                </a:tc>
                <a:tc>
                  <a:txBody>
                    <a:bodyPr/>
                    <a:lstStyle/>
                    <a:p>
                      <a:pPr algn="ctr"/>
                      <a:r>
                        <a:rPr lang="en-US" sz="2700" dirty="0" smtClean="0"/>
                        <a:t>HR Planning</a:t>
                      </a:r>
                      <a:endParaRPr lang="en-US" sz="2700" dirty="0"/>
                    </a:p>
                  </a:txBody>
                  <a:tcPr/>
                </a:tc>
                <a:tc>
                  <a:txBody>
                    <a:bodyPr/>
                    <a:lstStyle/>
                    <a:p>
                      <a:pPr algn="ctr"/>
                      <a:r>
                        <a:rPr lang="en-US" sz="2700" dirty="0" smtClean="0"/>
                        <a:t>6</a:t>
                      </a:r>
                      <a:endParaRPr lang="en-US" sz="2700" dirty="0"/>
                    </a:p>
                  </a:txBody>
                  <a:tcPr/>
                </a:tc>
                <a:extLst>
                  <a:ext uri="{0D108BD9-81ED-4DB2-BD59-A6C34878D82A}">
                    <a16:rowId xmlns:a16="http://schemas.microsoft.com/office/drawing/2014/main" val="10004"/>
                  </a:ext>
                </a:extLst>
              </a:tr>
              <a:tr h="605177">
                <a:tc>
                  <a:txBody>
                    <a:bodyPr/>
                    <a:lstStyle/>
                    <a:p>
                      <a:pPr algn="ctr"/>
                      <a:r>
                        <a:rPr lang="en-US" sz="2700" dirty="0" smtClean="0"/>
                        <a:t>5</a:t>
                      </a:r>
                      <a:endParaRPr lang="en-US" sz="2700" dirty="0"/>
                    </a:p>
                  </a:txBody>
                  <a:tcPr/>
                </a:tc>
                <a:tc>
                  <a:txBody>
                    <a:bodyPr/>
                    <a:lstStyle/>
                    <a:p>
                      <a:pPr algn="ctr"/>
                      <a:r>
                        <a:rPr lang="en-US" sz="2700" dirty="0" smtClean="0"/>
                        <a:t>SHRM</a:t>
                      </a:r>
                      <a:endParaRPr lang="en-US" sz="2700" dirty="0"/>
                    </a:p>
                  </a:txBody>
                  <a:tcPr/>
                </a:tc>
                <a:tc>
                  <a:txBody>
                    <a:bodyPr/>
                    <a:lstStyle/>
                    <a:p>
                      <a:pPr algn="ctr"/>
                      <a:r>
                        <a:rPr lang="en-US" sz="2700" dirty="0" smtClean="0"/>
                        <a:t>4</a:t>
                      </a:r>
                      <a:endParaRPr lang="en-US" sz="2700" dirty="0"/>
                    </a:p>
                  </a:txBody>
                  <a:tcPr/>
                </a:tc>
                <a:extLst>
                  <a:ext uri="{0D108BD9-81ED-4DB2-BD59-A6C34878D82A}">
                    <a16:rowId xmlns:a16="http://schemas.microsoft.com/office/drawing/2014/main" val="10006"/>
                  </a:ext>
                </a:extLst>
              </a:tr>
              <a:tr h="605177">
                <a:tc>
                  <a:txBody>
                    <a:bodyPr/>
                    <a:lstStyle/>
                    <a:p>
                      <a:pPr algn="ctr"/>
                      <a:r>
                        <a:rPr lang="en-US" sz="2700" dirty="0" smtClean="0"/>
                        <a:t>6</a:t>
                      </a:r>
                      <a:endParaRPr lang="en-US" sz="2700" dirty="0"/>
                    </a:p>
                  </a:txBody>
                  <a:tcPr/>
                </a:tc>
                <a:tc>
                  <a:txBody>
                    <a:bodyPr/>
                    <a:lstStyle/>
                    <a:p>
                      <a:pPr algn="ctr"/>
                      <a:r>
                        <a:rPr lang="en-US" sz="2700" dirty="0" smtClean="0"/>
                        <a:t>HRM</a:t>
                      </a:r>
                      <a:r>
                        <a:rPr lang="en-US" sz="2700" baseline="0" dirty="0" smtClean="0"/>
                        <a:t> in Service Sector</a:t>
                      </a:r>
                      <a:endParaRPr lang="en-US" sz="2700" dirty="0"/>
                    </a:p>
                  </a:txBody>
                  <a:tcPr/>
                </a:tc>
                <a:tc>
                  <a:txBody>
                    <a:bodyPr/>
                    <a:lstStyle/>
                    <a:p>
                      <a:pPr algn="ctr"/>
                      <a:r>
                        <a:rPr lang="en-US" sz="2700" dirty="0" smtClean="0"/>
                        <a:t>10</a:t>
                      </a:r>
                      <a:endParaRPr lang="en-US" sz="2700" dirty="0"/>
                    </a:p>
                  </a:txBody>
                  <a:tcPr/>
                </a:tc>
                <a:extLst>
                  <a:ext uri="{0D108BD9-81ED-4DB2-BD59-A6C34878D82A}">
                    <a16:rowId xmlns:a16="http://schemas.microsoft.com/office/drawing/2014/main" val="1531399358"/>
                  </a:ext>
                </a:extLst>
              </a:tr>
              <a:tr h="605177">
                <a:tc>
                  <a:txBody>
                    <a:bodyPr/>
                    <a:lstStyle/>
                    <a:p>
                      <a:pPr algn="ctr"/>
                      <a:r>
                        <a:rPr lang="en-US" sz="2700" dirty="0" smtClean="0"/>
                        <a:t>7</a:t>
                      </a:r>
                      <a:endParaRPr lang="en-US" sz="2700" dirty="0"/>
                    </a:p>
                  </a:txBody>
                  <a:tcPr/>
                </a:tc>
                <a:tc>
                  <a:txBody>
                    <a:bodyPr/>
                    <a:lstStyle/>
                    <a:p>
                      <a:pPr algn="ctr"/>
                      <a:r>
                        <a:rPr lang="en-US" sz="2700" dirty="0" smtClean="0"/>
                        <a:t>Home Assignment</a:t>
                      </a:r>
                      <a:endParaRPr lang="en-US" sz="2700" dirty="0"/>
                    </a:p>
                  </a:txBody>
                  <a:tcPr/>
                </a:tc>
                <a:tc>
                  <a:txBody>
                    <a:bodyPr/>
                    <a:lstStyle/>
                    <a:p>
                      <a:pPr algn="ctr"/>
                      <a:r>
                        <a:rPr lang="en-US" sz="2700" dirty="0" smtClean="0"/>
                        <a:t>6</a:t>
                      </a:r>
                      <a:endParaRPr lang="en-US" sz="2700" dirty="0"/>
                    </a:p>
                  </a:txBody>
                  <a:tcPr/>
                </a:tc>
                <a:extLst>
                  <a:ext uri="{0D108BD9-81ED-4DB2-BD59-A6C34878D82A}">
                    <a16:rowId xmlns:a16="http://schemas.microsoft.com/office/drawing/2014/main" val="3506227918"/>
                  </a:ext>
                </a:extLst>
              </a:tr>
            </a:tbl>
          </a:graphicData>
        </a:graphic>
      </p:graphicFrame>
    </p:spTree>
    <p:extLst>
      <p:ext uri="{BB962C8B-B14F-4D97-AF65-F5344CB8AC3E}">
        <p14:creationId xmlns:p14="http://schemas.microsoft.com/office/powerpoint/2010/main" val="324713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shaping HRM </a:t>
            </a:r>
          </a:p>
        </p:txBody>
      </p:sp>
      <p:sp>
        <p:nvSpPr>
          <p:cNvPr id="7" name="TextBox 6"/>
          <p:cNvSpPr txBox="1"/>
          <p:nvPr/>
        </p:nvSpPr>
        <p:spPr>
          <a:xfrm>
            <a:off x="556054" y="4086908"/>
            <a:ext cx="10836876" cy="8771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a:t>Workers from Abroad </a:t>
            </a:r>
            <a:endParaRPr lang="en-US" sz="1700" b="1" dirty="0" smtClean="0"/>
          </a:p>
          <a:p>
            <a:r>
              <a:rPr lang="en-US" sz="1700" dirty="0"/>
              <a:t>The H-1B visa program lets U.S. employers recruit skilled foreign professionals to work in the United States when they can’t find qualified American workers</a:t>
            </a:r>
          </a:p>
        </p:txBody>
      </p:sp>
      <p:sp>
        <p:nvSpPr>
          <p:cNvPr id="8" name="TextBox 7"/>
          <p:cNvSpPr txBox="1"/>
          <p:nvPr/>
        </p:nvSpPr>
        <p:spPr>
          <a:xfrm>
            <a:off x="556054" y="5118100"/>
            <a:ext cx="10836876" cy="3539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dirty="0"/>
              <a:t>Economic Challenges and Trends </a:t>
            </a:r>
            <a:endParaRPr lang="en-US" sz="1700" dirty="0" smtClean="0"/>
          </a:p>
        </p:txBody>
      </p:sp>
      <p:sp>
        <p:nvSpPr>
          <p:cNvPr id="9" name="TextBox 8"/>
          <p:cNvSpPr txBox="1"/>
          <p:nvPr/>
        </p:nvSpPr>
        <p:spPr>
          <a:xfrm>
            <a:off x="556054" y="2074123"/>
            <a:ext cx="10836876" cy="187743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700" b="1" dirty="0" smtClean="0"/>
              <a:t>Demographic </a:t>
            </a:r>
            <a:r>
              <a:rPr lang="en-US" sz="1700" b="1" dirty="0"/>
              <a:t>and Workforce </a:t>
            </a:r>
            <a:r>
              <a:rPr lang="en-US" sz="1700" b="1" dirty="0" smtClean="0"/>
              <a:t>Trends, Generation Y and Retirees</a:t>
            </a:r>
          </a:p>
          <a:p>
            <a:pPr marL="285750" indent="-285750">
              <a:buFont typeface="Arial"/>
              <a:buChar char="•"/>
            </a:pPr>
            <a:r>
              <a:rPr lang="en-US" sz="1700" dirty="0"/>
              <a:t>The U.S. workforce is also becoming older and more </a:t>
            </a:r>
            <a:r>
              <a:rPr lang="en-US" sz="1700" dirty="0" smtClean="0"/>
              <a:t>multiethnic. </a:t>
            </a:r>
            <a:r>
              <a:rPr lang="en-US" sz="1700" dirty="0"/>
              <a:t>The percentages of  younger workers will </a:t>
            </a:r>
            <a:r>
              <a:rPr lang="en-US" sz="1700" dirty="0" smtClean="0"/>
              <a:t>fall.</a:t>
            </a:r>
          </a:p>
          <a:p>
            <a:pPr marL="285750" indent="-285750">
              <a:buFont typeface="Arial"/>
              <a:buChar char="•"/>
            </a:pPr>
            <a:r>
              <a:rPr lang="en-US" sz="1700" kern="1200" dirty="0">
                <a:solidFill>
                  <a:schemeClr val="tx1"/>
                </a:solidFill>
              </a:rPr>
              <a:t>The problem is that there aren’t enough younger workers to replace the projected number of baby boom–era older workers retiring</a:t>
            </a:r>
            <a:r>
              <a:rPr lang="en-US" sz="1700" kern="1200" dirty="0" smtClean="0">
                <a:solidFill>
                  <a:schemeClr val="tx1"/>
                </a:solidFill>
              </a:rPr>
              <a:t>.</a:t>
            </a:r>
          </a:p>
          <a:p>
            <a:pPr marL="285750" indent="-285750">
              <a:buFont typeface="Arial"/>
              <a:buChar char="•"/>
            </a:pPr>
            <a:r>
              <a:rPr lang="en-US" sz="1700" kern="1200" dirty="0" smtClean="0">
                <a:solidFill>
                  <a:schemeClr val="tx1"/>
                </a:solidFill>
              </a:rPr>
              <a:t>Generation Y is a double edged sword</a:t>
            </a:r>
            <a:endParaRPr lang="en-US" sz="1700" kern="1200" dirty="0">
              <a:solidFill>
                <a:schemeClr val="tx1"/>
              </a:solidFill>
            </a:endParaRPr>
          </a:p>
          <a:p>
            <a:pPr marL="285750" indent="-285750">
              <a:buFont typeface="Arial"/>
              <a:buChar char="•"/>
            </a:pPr>
            <a:r>
              <a:rPr lang="en-US" dirty="0" smtClean="0"/>
              <a:t> </a:t>
            </a:r>
            <a:endParaRPr lang="en-US" dirty="0"/>
          </a:p>
        </p:txBody>
      </p:sp>
    </p:spTree>
    <p:extLst>
      <p:ext uri="{BB962C8B-B14F-4D97-AF65-F5344CB8AC3E}">
        <p14:creationId xmlns:p14="http://schemas.microsoft.com/office/powerpoint/2010/main" val="37842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61908"/>
            <a:ext cx="9720072" cy="1499616"/>
          </a:xfrm>
        </p:spPr>
        <p:txBody>
          <a:bodyPr/>
          <a:lstStyle/>
          <a:p>
            <a:r>
              <a:rPr lang="en-US" dirty="0" smtClean="0"/>
              <a:t>Trends shaping HRM </a:t>
            </a:r>
            <a:endParaRPr lang="en-US" dirty="0"/>
          </a:p>
        </p:txBody>
      </p:sp>
      <p:graphicFrame>
        <p:nvGraphicFramePr>
          <p:cNvPr id="5" name="Diagram 4"/>
          <p:cNvGraphicFramePr/>
          <p:nvPr>
            <p:extLst>
              <p:ext uri="{D42A27DB-BD31-4B8C-83A1-F6EECF244321}">
                <p14:modId xmlns:p14="http://schemas.microsoft.com/office/powerpoint/2010/main" val="1703757568"/>
              </p:ext>
            </p:extLst>
          </p:nvPr>
        </p:nvGraphicFramePr>
        <p:xfrm>
          <a:off x="518984" y="1516951"/>
          <a:ext cx="11009870" cy="5174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19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818" y="2790384"/>
            <a:ext cx="9720072" cy="1499616"/>
          </a:xfrm>
        </p:spPr>
        <p:txBody>
          <a:bodyPr/>
          <a:lstStyle/>
          <a:p>
            <a:pPr algn="ctr"/>
            <a:r>
              <a:rPr lang="en-US" dirty="0" smtClean="0"/>
              <a:t>Evolution of HRM</a:t>
            </a:r>
            <a:endParaRPr lang="en-US" dirty="0"/>
          </a:p>
        </p:txBody>
      </p:sp>
    </p:spTree>
    <p:extLst>
      <p:ext uri="{BB962C8B-B14F-4D97-AF65-F5344CB8AC3E}">
        <p14:creationId xmlns:p14="http://schemas.microsoft.com/office/powerpoint/2010/main" val="275896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in HRM</a:t>
            </a:r>
            <a:endParaRPr lang="en-US" dirty="0"/>
          </a:p>
        </p:txBody>
      </p:sp>
      <p:sp>
        <p:nvSpPr>
          <p:cNvPr id="4" name="Rectangle 3"/>
          <p:cNvSpPr/>
          <p:nvPr/>
        </p:nvSpPr>
        <p:spPr>
          <a:xfrm>
            <a:off x="903228" y="2467342"/>
            <a:ext cx="4851874" cy="427809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700" dirty="0"/>
              <a:t>origins of the personnel function can be traced back</a:t>
            </a:r>
            <a:r>
              <a:rPr lang="en-AU" sz="1700" dirty="0"/>
              <a:t> </a:t>
            </a:r>
            <a:r>
              <a:rPr lang="en-AU" sz="1700" dirty="0" smtClean="0"/>
              <a:t>,</a:t>
            </a:r>
          </a:p>
          <a:p>
            <a:endParaRPr lang="en-US" sz="1700" dirty="0" smtClean="0"/>
          </a:p>
          <a:p>
            <a:pPr marL="285750" indent="-285750">
              <a:buFont typeface="Wingdings" charset="2"/>
              <a:buChar char="ü"/>
            </a:pPr>
            <a:r>
              <a:rPr lang="en-US" sz="1700" dirty="0" smtClean="0"/>
              <a:t>To </a:t>
            </a:r>
            <a:r>
              <a:rPr lang="en-US" sz="1700" dirty="0"/>
              <a:t>the </a:t>
            </a:r>
            <a:r>
              <a:rPr lang="en-US" sz="1700" dirty="0">
                <a:solidFill>
                  <a:srgbClr val="FF0000"/>
                </a:solidFill>
              </a:rPr>
              <a:t>1920s with the concern for </a:t>
            </a:r>
            <a:r>
              <a:rPr lang="en-US" sz="1700" dirty="0" err="1">
                <a:solidFill>
                  <a:srgbClr val="FF0000"/>
                </a:solidFill>
              </a:rPr>
              <a:t>labour</a:t>
            </a:r>
            <a:r>
              <a:rPr lang="en-US" sz="1700" dirty="0">
                <a:solidFill>
                  <a:srgbClr val="FF0000"/>
                </a:solidFill>
              </a:rPr>
              <a:t> </a:t>
            </a:r>
            <a:r>
              <a:rPr lang="en-US" sz="1700" dirty="0"/>
              <a:t>welfare in </a:t>
            </a:r>
            <a:r>
              <a:rPr lang="en-US" sz="1700" dirty="0" smtClean="0"/>
              <a:t>factories</a:t>
            </a:r>
            <a:endParaRPr lang="en-AU" sz="1700" dirty="0"/>
          </a:p>
          <a:p>
            <a:pPr marL="285750" indent="-285750">
              <a:buFont typeface="Wingdings" charset="2"/>
              <a:buChar char="ü"/>
            </a:pPr>
            <a:endParaRPr lang="en-US" sz="1700" dirty="0" smtClean="0"/>
          </a:p>
          <a:p>
            <a:pPr marL="285750" indent="-285750">
              <a:buFont typeface="Wingdings" charset="2"/>
              <a:buChar char="ü"/>
            </a:pPr>
            <a:r>
              <a:rPr lang="en-US" sz="1700" dirty="0" smtClean="0"/>
              <a:t>The </a:t>
            </a:r>
            <a:r>
              <a:rPr lang="en-US" sz="1700" dirty="0">
                <a:solidFill>
                  <a:srgbClr val="FF0000"/>
                </a:solidFill>
              </a:rPr>
              <a:t>Trade Union Act of </a:t>
            </a:r>
            <a:r>
              <a:rPr lang="en-US" sz="1700" dirty="0" smtClean="0">
                <a:solidFill>
                  <a:srgbClr val="FF0000"/>
                </a:solidFill>
              </a:rPr>
              <a:t>1926</a:t>
            </a:r>
            <a:r>
              <a:rPr lang="en-US" sz="1700" dirty="0" smtClean="0"/>
              <a:t>- </a:t>
            </a:r>
            <a:r>
              <a:rPr lang="en-US" sz="1700" dirty="0"/>
              <a:t>gave formal recognition to workers’ unions.</a:t>
            </a:r>
            <a:endParaRPr lang="en-AU" sz="1700" dirty="0"/>
          </a:p>
          <a:p>
            <a:pPr marL="285750" indent="-285750">
              <a:buFont typeface="Wingdings" charset="2"/>
              <a:buChar char="ü"/>
            </a:pPr>
            <a:endParaRPr lang="en-US" sz="1700" dirty="0" smtClean="0"/>
          </a:p>
          <a:p>
            <a:pPr marL="285750" indent="-285750">
              <a:buFont typeface="Wingdings" charset="2"/>
              <a:buChar char="ü"/>
            </a:pPr>
            <a:r>
              <a:rPr lang="en-US" sz="1700" dirty="0" smtClean="0"/>
              <a:t>Royal </a:t>
            </a:r>
            <a:r>
              <a:rPr lang="en-US" sz="1700" dirty="0"/>
              <a:t>Commission on </a:t>
            </a:r>
            <a:r>
              <a:rPr lang="en-US" sz="1700" dirty="0" err="1"/>
              <a:t>Labour</a:t>
            </a:r>
            <a:r>
              <a:rPr lang="en-US" sz="1700" dirty="0"/>
              <a:t> gave rise to the </a:t>
            </a:r>
            <a:r>
              <a:rPr lang="en-US" sz="1700" dirty="0">
                <a:solidFill>
                  <a:srgbClr val="FF0000"/>
                </a:solidFill>
              </a:rPr>
              <a:t>appointment of </a:t>
            </a:r>
            <a:r>
              <a:rPr lang="en-US" sz="1700" dirty="0" err="1">
                <a:solidFill>
                  <a:srgbClr val="FF0000"/>
                </a:solidFill>
              </a:rPr>
              <a:t>labour</a:t>
            </a:r>
            <a:r>
              <a:rPr lang="en-US" sz="1700" dirty="0">
                <a:solidFill>
                  <a:srgbClr val="FF0000"/>
                </a:solidFill>
              </a:rPr>
              <a:t> officers </a:t>
            </a:r>
            <a:r>
              <a:rPr lang="en-US" sz="1700" dirty="0"/>
              <a:t>in </a:t>
            </a:r>
            <a:r>
              <a:rPr lang="en-US" sz="1700" dirty="0" smtClean="0">
                <a:solidFill>
                  <a:srgbClr val="FF0000"/>
                </a:solidFill>
              </a:rPr>
              <a:t>1932</a:t>
            </a:r>
          </a:p>
          <a:p>
            <a:pPr marL="285750" indent="-285750">
              <a:buFont typeface="Wingdings" charset="2"/>
              <a:buChar char="ü"/>
            </a:pPr>
            <a:endParaRPr lang="en-US" sz="1700" dirty="0" smtClean="0"/>
          </a:p>
          <a:p>
            <a:pPr marL="285750" indent="-285750">
              <a:buFont typeface="Wingdings" charset="2"/>
              <a:buChar char="ü"/>
            </a:pPr>
            <a:r>
              <a:rPr lang="en-US" sz="1700" dirty="0" smtClean="0">
                <a:solidFill>
                  <a:srgbClr val="FF0000"/>
                </a:solidFill>
              </a:rPr>
              <a:t>Factories </a:t>
            </a:r>
            <a:r>
              <a:rPr lang="en-US" sz="1700" dirty="0">
                <a:solidFill>
                  <a:srgbClr val="FF0000"/>
                </a:solidFill>
              </a:rPr>
              <a:t>Act of 1948 </a:t>
            </a:r>
            <a:r>
              <a:rPr lang="en-US" sz="1700" dirty="0"/>
              <a:t>laid down the duties and qualifications of </a:t>
            </a:r>
            <a:r>
              <a:rPr lang="en-US" sz="1700" dirty="0" err="1"/>
              <a:t>labour</a:t>
            </a:r>
            <a:r>
              <a:rPr lang="en-US" sz="1700" dirty="0"/>
              <a:t> welfare officers </a:t>
            </a:r>
            <a:endParaRPr lang="en-US" sz="1700" dirty="0" smtClean="0"/>
          </a:p>
          <a:p>
            <a:endParaRPr lang="en-US" sz="1700" dirty="0"/>
          </a:p>
          <a:p>
            <a:endParaRPr lang="en-US" sz="1700" dirty="0"/>
          </a:p>
        </p:txBody>
      </p:sp>
      <p:sp>
        <p:nvSpPr>
          <p:cNvPr id="5" name="Rectangle 4"/>
          <p:cNvSpPr/>
          <p:nvPr/>
        </p:nvSpPr>
        <p:spPr>
          <a:xfrm>
            <a:off x="6433553" y="2467342"/>
            <a:ext cx="5317100" cy="427809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700" dirty="0"/>
              <a:t>1960s</a:t>
            </a:r>
            <a:r>
              <a:rPr lang="en-AU" sz="1700" dirty="0"/>
              <a:t> </a:t>
            </a:r>
            <a:r>
              <a:rPr lang="en-AU" sz="1700" dirty="0" smtClean="0"/>
              <a:t>–</a:t>
            </a:r>
          </a:p>
          <a:p>
            <a:pPr marL="285750" indent="-285750">
              <a:buFont typeface="Wingdings" charset="2"/>
              <a:buChar char="ü"/>
            </a:pPr>
            <a:r>
              <a:rPr lang="en-US" sz="1700" dirty="0" smtClean="0"/>
              <a:t>the </a:t>
            </a:r>
            <a:r>
              <a:rPr lang="en-US" sz="1700" dirty="0"/>
              <a:t>personnel function began to expand </a:t>
            </a:r>
            <a:r>
              <a:rPr lang="en-US" sz="1700" dirty="0">
                <a:solidFill>
                  <a:srgbClr val="FF0000"/>
                </a:solidFill>
              </a:rPr>
              <a:t>beyond its welfare</a:t>
            </a:r>
            <a:r>
              <a:rPr lang="en-US" sz="1700" dirty="0"/>
              <a:t>. </a:t>
            </a:r>
            <a:endParaRPr lang="en-US" sz="1700" dirty="0" smtClean="0"/>
          </a:p>
          <a:p>
            <a:pPr marL="285750" indent="-285750">
              <a:buFont typeface="Wingdings" charset="2"/>
              <a:buChar char="ü"/>
            </a:pPr>
            <a:endParaRPr lang="en-US" sz="1700" dirty="0" smtClean="0"/>
          </a:p>
          <a:p>
            <a:pPr marL="285750" indent="-285750">
              <a:buFont typeface="Wingdings" charset="2"/>
              <a:buChar char="ü"/>
            </a:pPr>
            <a:r>
              <a:rPr lang="en-US" sz="1700" dirty="0" smtClean="0"/>
              <a:t>origins </a:t>
            </a:r>
            <a:r>
              <a:rPr lang="en-US" sz="1700" dirty="0"/>
              <a:t>with the </a:t>
            </a:r>
            <a:r>
              <a:rPr lang="en-US" sz="1700" dirty="0">
                <a:solidFill>
                  <a:srgbClr val="FF0000"/>
                </a:solidFill>
              </a:rPr>
              <a:t>three areas </a:t>
            </a:r>
            <a:r>
              <a:rPr lang="en-US" sz="1700" dirty="0" smtClean="0"/>
              <a:t>- </a:t>
            </a:r>
            <a:r>
              <a:rPr lang="en-US" sz="1700" dirty="0" err="1" smtClean="0"/>
              <a:t>labour</a:t>
            </a:r>
            <a:r>
              <a:rPr lang="en-US" sz="1700" dirty="0" smtClean="0"/>
              <a:t> </a:t>
            </a:r>
            <a:r>
              <a:rPr lang="en-US" sz="1700" dirty="0"/>
              <a:t>welfare, industrial relations and personnel administration</a:t>
            </a:r>
            <a:r>
              <a:rPr lang="en-AU" sz="1700" dirty="0"/>
              <a:t> </a:t>
            </a:r>
            <a:endParaRPr lang="en-AU" sz="1700" dirty="0" smtClean="0"/>
          </a:p>
          <a:p>
            <a:endParaRPr lang="en-AU" sz="1700" dirty="0" smtClean="0"/>
          </a:p>
          <a:p>
            <a:r>
              <a:rPr lang="en-AU" sz="1700" dirty="0" smtClean="0"/>
              <a:t>1970s-</a:t>
            </a:r>
          </a:p>
          <a:p>
            <a:pPr marL="285750" indent="-285750">
              <a:buFont typeface="Wingdings" charset="2"/>
              <a:buChar char="ü"/>
            </a:pPr>
            <a:r>
              <a:rPr lang="en-US" sz="1700" dirty="0"/>
              <a:t>T</a:t>
            </a:r>
            <a:r>
              <a:rPr lang="en-US" sz="1700" dirty="0" smtClean="0"/>
              <a:t>hrust </a:t>
            </a:r>
            <a:r>
              <a:rPr lang="en-US" sz="1700" dirty="0"/>
              <a:t>of the personnel function shifted towards the need for greater </a:t>
            </a:r>
            <a:r>
              <a:rPr lang="en-US" sz="1700" dirty="0" err="1">
                <a:solidFill>
                  <a:srgbClr val="FF0000"/>
                </a:solidFill>
              </a:rPr>
              <a:t>organisational</a:t>
            </a:r>
            <a:r>
              <a:rPr lang="en-US" sz="1700" dirty="0">
                <a:solidFill>
                  <a:srgbClr val="FF0000"/>
                </a:solidFill>
              </a:rPr>
              <a:t> ‘efficiency’ </a:t>
            </a:r>
            <a:r>
              <a:rPr lang="en-US" sz="1700" dirty="0" smtClean="0">
                <a:solidFill>
                  <a:srgbClr val="FF0000"/>
                </a:solidFill>
              </a:rPr>
              <a:t>.</a:t>
            </a:r>
          </a:p>
          <a:p>
            <a:endParaRPr lang="en-US" sz="1700" dirty="0" smtClean="0">
              <a:solidFill>
                <a:srgbClr val="FF0000"/>
              </a:solidFill>
            </a:endParaRPr>
          </a:p>
          <a:p>
            <a:r>
              <a:rPr lang="en-US" sz="1700" dirty="0" smtClean="0"/>
              <a:t>1980s-</a:t>
            </a:r>
          </a:p>
          <a:p>
            <a:pPr marL="285750" indent="-285750">
              <a:buFont typeface="Wingdings" charset="2"/>
              <a:buChar char="ü"/>
            </a:pPr>
            <a:r>
              <a:rPr lang="en-US" sz="1700" dirty="0"/>
              <a:t>P</a:t>
            </a:r>
            <a:r>
              <a:rPr lang="en-US" sz="1700" dirty="0" smtClean="0"/>
              <a:t>ersonnel </a:t>
            </a:r>
            <a:r>
              <a:rPr lang="en-US" sz="1700" dirty="0"/>
              <a:t>professionals began to talk about new concepts such as </a:t>
            </a:r>
            <a:r>
              <a:rPr lang="en-US" sz="1700" dirty="0">
                <a:solidFill>
                  <a:srgbClr val="FF0000"/>
                </a:solidFill>
              </a:rPr>
              <a:t>HRM and </a:t>
            </a:r>
            <a:r>
              <a:rPr lang="en-US" sz="1700" dirty="0" smtClean="0">
                <a:solidFill>
                  <a:srgbClr val="FF0000"/>
                </a:solidFill>
              </a:rPr>
              <a:t>HRD</a:t>
            </a:r>
          </a:p>
          <a:p>
            <a:r>
              <a:rPr lang="en-US" sz="1700" dirty="0" smtClean="0"/>
              <a:t>2000s</a:t>
            </a:r>
          </a:p>
          <a:p>
            <a:pPr marL="285750" indent="-285750">
              <a:buFont typeface="Wingdings" charset="2"/>
              <a:buChar char="ü"/>
            </a:pPr>
            <a:r>
              <a:rPr lang="en-US" sz="1700" dirty="0" smtClean="0">
                <a:solidFill>
                  <a:srgbClr val="FF0000"/>
                </a:solidFill>
              </a:rPr>
              <a:t>Strategic and change partner</a:t>
            </a:r>
          </a:p>
        </p:txBody>
      </p:sp>
      <p:sp>
        <p:nvSpPr>
          <p:cNvPr id="6" name="TextBox 5"/>
          <p:cNvSpPr txBox="1"/>
          <p:nvPr/>
        </p:nvSpPr>
        <p:spPr>
          <a:xfrm>
            <a:off x="903228" y="1907860"/>
            <a:ext cx="4869718" cy="3539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700" b="1" dirty="0" smtClean="0"/>
              <a:t>1920’s onwards</a:t>
            </a:r>
            <a:endParaRPr lang="en-US" sz="1700" b="1" dirty="0"/>
          </a:p>
        </p:txBody>
      </p:sp>
      <p:sp>
        <p:nvSpPr>
          <p:cNvPr id="7" name="TextBox 6"/>
          <p:cNvSpPr txBox="1"/>
          <p:nvPr/>
        </p:nvSpPr>
        <p:spPr>
          <a:xfrm>
            <a:off x="6433553" y="1891012"/>
            <a:ext cx="5317100" cy="3539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700" b="1" dirty="0" smtClean="0"/>
              <a:t>1960’s onwards</a:t>
            </a:r>
            <a:endParaRPr lang="en-US" sz="1700" b="1" dirty="0"/>
          </a:p>
        </p:txBody>
      </p:sp>
    </p:spTree>
    <p:extLst>
      <p:ext uri="{BB962C8B-B14F-4D97-AF65-F5344CB8AC3E}">
        <p14:creationId xmlns:p14="http://schemas.microsoft.com/office/powerpoint/2010/main" val="16108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HR Manager</a:t>
            </a:r>
            <a:endParaRPr lang="en-US" dirty="0"/>
          </a:p>
        </p:txBody>
      </p:sp>
      <p:graphicFrame>
        <p:nvGraphicFramePr>
          <p:cNvPr id="4" name="Diagram 3"/>
          <p:cNvGraphicFramePr/>
          <p:nvPr>
            <p:extLst>
              <p:ext uri="{D42A27DB-BD31-4B8C-83A1-F6EECF244321}">
                <p14:modId xmlns:p14="http://schemas.microsoft.com/office/powerpoint/2010/main" val="2408213599"/>
              </p:ext>
            </p:extLst>
          </p:nvPr>
        </p:nvGraphicFramePr>
        <p:xfrm>
          <a:off x="1945503" y="1915298"/>
          <a:ext cx="8128000" cy="4655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052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HR Manager</a:t>
            </a:r>
            <a:endParaRPr lang="en-US" dirty="0"/>
          </a:p>
        </p:txBody>
      </p:sp>
      <p:sp>
        <p:nvSpPr>
          <p:cNvPr id="5" name="TextBox 4"/>
          <p:cNvSpPr txBox="1"/>
          <p:nvPr/>
        </p:nvSpPr>
        <p:spPr>
          <a:xfrm>
            <a:off x="852616" y="2421924"/>
            <a:ext cx="10540314" cy="2339102"/>
          </a:xfrm>
          <a:prstGeom prst="rect">
            <a:avLst/>
          </a:prstGeom>
          <a:noFill/>
        </p:spPr>
        <p:txBody>
          <a:bodyPr wrap="square" rtlCol="0">
            <a:spAutoFit/>
          </a:bodyPr>
          <a:lstStyle/>
          <a:p>
            <a:r>
              <a:rPr lang="en-US" sz="1700" b="1" u="sng" dirty="0" smtClean="0"/>
              <a:t>Focus more on Strategy</a:t>
            </a:r>
          </a:p>
          <a:p>
            <a:r>
              <a:rPr lang="en-US" sz="1700" dirty="0" smtClean="0"/>
              <a:t>Assisting organization to address the ‘bigger picture’ issues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Diagram 5"/>
          <p:cNvGraphicFramePr/>
          <p:nvPr>
            <p:extLst>
              <p:ext uri="{D42A27DB-BD31-4B8C-83A1-F6EECF244321}">
                <p14:modId xmlns:p14="http://schemas.microsoft.com/office/powerpoint/2010/main" val="4172160895"/>
              </p:ext>
            </p:extLst>
          </p:nvPr>
        </p:nvGraphicFramePr>
        <p:xfrm>
          <a:off x="722183" y="1609847"/>
          <a:ext cx="984223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52616" y="5412259"/>
            <a:ext cx="10256108" cy="877163"/>
          </a:xfrm>
          <a:prstGeom prst="rect">
            <a:avLst/>
          </a:prstGeom>
          <a:noFill/>
        </p:spPr>
        <p:txBody>
          <a:bodyPr wrap="square" rtlCol="0">
            <a:spAutoFit/>
          </a:bodyPr>
          <a:lstStyle/>
          <a:p>
            <a:r>
              <a:rPr lang="en-US" sz="1700" b="1" dirty="0" smtClean="0"/>
              <a:t>Yahoo</a:t>
            </a:r>
            <a:r>
              <a:rPr lang="en-US" sz="1700" dirty="0" smtClean="0"/>
              <a:t> CEO wanted to improve company’s </a:t>
            </a:r>
            <a:r>
              <a:rPr lang="en-US" sz="1700" b="1" dirty="0" smtClean="0"/>
              <a:t>innovation</a:t>
            </a:r>
            <a:r>
              <a:rPr lang="en-US" sz="1700" dirty="0" smtClean="0"/>
              <a:t> &amp; </a:t>
            </a:r>
            <a:r>
              <a:rPr lang="en-US" sz="1700" b="1" dirty="0" smtClean="0"/>
              <a:t>Productivity</a:t>
            </a:r>
            <a:r>
              <a:rPr lang="en-US" sz="1700" dirty="0" smtClean="0"/>
              <a:t> </a:t>
            </a:r>
          </a:p>
          <a:p>
            <a:pPr marL="285750" indent="-285750">
              <a:buFont typeface="Wingdings" panose="05000000000000000000" pitchFamily="2" charset="2"/>
              <a:buChar char="ü"/>
            </a:pPr>
            <a:r>
              <a:rPr lang="en-US" sz="1700" dirty="0" smtClean="0"/>
              <a:t>Eliminated Telecommuting</a:t>
            </a:r>
          </a:p>
          <a:p>
            <a:pPr marL="285750" indent="-285750">
              <a:buFont typeface="Wingdings" panose="05000000000000000000" pitchFamily="2" charset="2"/>
              <a:buChar char="ü"/>
            </a:pPr>
            <a:r>
              <a:rPr lang="en-US" sz="1700" dirty="0" smtClean="0"/>
              <a:t>Adopted new benefits (16 weeks paid maternity leave)</a:t>
            </a:r>
            <a:endParaRPr lang="en-US" sz="1700" dirty="0"/>
          </a:p>
        </p:txBody>
      </p:sp>
    </p:spTree>
    <p:extLst>
      <p:ext uri="{BB962C8B-B14F-4D97-AF65-F5344CB8AC3E}">
        <p14:creationId xmlns:p14="http://schemas.microsoft.com/office/powerpoint/2010/main" val="32575185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HR policies, procedures and practices important?</a:t>
            </a:r>
          </a:p>
        </p:txBody>
      </p:sp>
      <p:sp>
        <p:nvSpPr>
          <p:cNvPr id="3" name="Text Placeholder 2"/>
          <p:cNvSpPr>
            <a:spLocks noGrp="1"/>
          </p:cNvSpPr>
          <p:nvPr>
            <p:ph type="body" idx="1"/>
          </p:nvPr>
        </p:nvSpPr>
        <p:spPr>
          <a:xfrm>
            <a:off x="1024128" y="2285999"/>
            <a:ext cx="9720073" cy="4423719"/>
          </a:xfrm>
        </p:spPr>
        <p:txBody>
          <a:bodyPr/>
          <a:lstStyle/>
          <a:p>
            <a:pPr>
              <a:buFont typeface="Wingdings" panose="05000000000000000000" pitchFamily="2" charset="2"/>
              <a:buChar char="v"/>
            </a:pPr>
            <a:r>
              <a:rPr lang="en-US" dirty="0" smtClean="0"/>
              <a:t>They </a:t>
            </a:r>
            <a:r>
              <a:rPr lang="en-US" dirty="0"/>
              <a:t>help </a:t>
            </a:r>
            <a:r>
              <a:rPr lang="en-US" dirty="0">
                <a:solidFill>
                  <a:srgbClr val="FF0000"/>
                </a:solidFill>
              </a:rPr>
              <a:t>develop</a:t>
            </a:r>
            <a:r>
              <a:rPr lang="en-US" dirty="0"/>
              <a:t> your company </a:t>
            </a:r>
            <a:r>
              <a:rPr lang="en-US" dirty="0">
                <a:solidFill>
                  <a:srgbClr val="FF0000"/>
                </a:solidFill>
              </a:rPr>
              <a:t>culture</a:t>
            </a:r>
            <a:r>
              <a:rPr lang="en-US" dirty="0"/>
              <a:t>.</a:t>
            </a:r>
          </a:p>
          <a:p>
            <a:pPr>
              <a:buFont typeface="Wingdings" panose="05000000000000000000" pitchFamily="2" charset="2"/>
              <a:buChar char="v"/>
            </a:pPr>
            <a:r>
              <a:rPr lang="en-US" dirty="0"/>
              <a:t>They help employees to understand </a:t>
            </a:r>
            <a:r>
              <a:rPr lang="en-US" dirty="0">
                <a:solidFill>
                  <a:srgbClr val="FF0000"/>
                </a:solidFill>
              </a:rPr>
              <a:t>what is expected of them</a:t>
            </a:r>
            <a:r>
              <a:rPr lang="en-US" dirty="0"/>
              <a:t>.</a:t>
            </a:r>
          </a:p>
          <a:p>
            <a:pPr>
              <a:buFont typeface="Wingdings" panose="05000000000000000000" pitchFamily="2" charset="2"/>
              <a:buChar char="v"/>
            </a:pPr>
            <a:r>
              <a:rPr lang="en-US" dirty="0"/>
              <a:t>They reflect your business </a:t>
            </a:r>
            <a:r>
              <a:rPr lang="en-US" dirty="0">
                <a:solidFill>
                  <a:srgbClr val="FF0000"/>
                </a:solidFill>
              </a:rPr>
              <a:t>standards</a:t>
            </a:r>
            <a:r>
              <a:rPr lang="en-US" dirty="0"/>
              <a:t>.</a:t>
            </a:r>
          </a:p>
          <a:p>
            <a:pPr>
              <a:buFont typeface="Wingdings" panose="05000000000000000000" pitchFamily="2" charset="2"/>
              <a:buChar char="v"/>
            </a:pPr>
            <a:r>
              <a:rPr lang="en-US" dirty="0"/>
              <a:t>They </a:t>
            </a:r>
            <a:r>
              <a:rPr lang="en-US" dirty="0">
                <a:solidFill>
                  <a:srgbClr val="FF0000"/>
                </a:solidFill>
              </a:rPr>
              <a:t>provide guidance </a:t>
            </a:r>
            <a:r>
              <a:rPr lang="en-US" dirty="0"/>
              <a:t>and tools for managers to assist with the management of employees.</a:t>
            </a:r>
          </a:p>
          <a:p>
            <a:pPr>
              <a:buFont typeface="Wingdings" panose="05000000000000000000" pitchFamily="2" charset="2"/>
              <a:buChar char="v"/>
            </a:pPr>
            <a:r>
              <a:rPr lang="en-US" dirty="0"/>
              <a:t>They provide rules surrounding </a:t>
            </a:r>
            <a:r>
              <a:rPr lang="en-US" dirty="0">
                <a:solidFill>
                  <a:srgbClr val="FF0000"/>
                </a:solidFill>
              </a:rPr>
              <a:t>fairness, consistency and clarity</a:t>
            </a:r>
            <a:r>
              <a:rPr lang="en-US" dirty="0"/>
              <a:t>.</a:t>
            </a:r>
          </a:p>
          <a:p>
            <a:pPr>
              <a:buFont typeface="Wingdings" panose="05000000000000000000" pitchFamily="2" charset="2"/>
              <a:buChar char="v"/>
            </a:pPr>
            <a:r>
              <a:rPr lang="en-US" dirty="0"/>
              <a:t>They ensure you’re meeting your </a:t>
            </a:r>
            <a:r>
              <a:rPr lang="en-US" dirty="0">
                <a:solidFill>
                  <a:srgbClr val="FF0000"/>
                </a:solidFill>
              </a:rPr>
              <a:t>legal obligations </a:t>
            </a:r>
            <a:r>
              <a:rPr lang="en-US" dirty="0"/>
              <a:t>in regards to employees.</a:t>
            </a:r>
          </a:p>
          <a:p>
            <a:pPr>
              <a:buFont typeface="Wingdings" panose="05000000000000000000" pitchFamily="2" charset="2"/>
              <a:buChar char="v"/>
            </a:pPr>
            <a:r>
              <a:rPr lang="en-US" dirty="0"/>
              <a:t>They help to </a:t>
            </a:r>
            <a:r>
              <a:rPr lang="en-US" dirty="0">
                <a:solidFill>
                  <a:srgbClr val="FF0000"/>
                </a:solidFill>
              </a:rPr>
              <a:t>integrate new staff members </a:t>
            </a:r>
            <a:r>
              <a:rPr lang="en-US" dirty="0"/>
              <a:t>and bring them up to speed in the shortest amount of time.</a:t>
            </a:r>
          </a:p>
        </p:txBody>
      </p:sp>
    </p:spTree>
    <p:extLst>
      <p:ext uri="{BB962C8B-B14F-4D97-AF65-F5344CB8AC3E}">
        <p14:creationId xmlns:p14="http://schemas.microsoft.com/office/powerpoint/2010/main" val="4177306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Effectively Communicate HR Policies and Procedures to Employees?</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i="1" dirty="0">
                <a:solidFill>
                  <a:srgbClr val="222222"/>
                </a:solidFill>
                <a:latin typeface="Georgia" panose="02040502050405020303" pitchFamily="18" charset="0"/>
              </a:rPr>
              <a:t>Make sure the written documentation or guidelines made by the organization are easily understood by all employees to avoid inconsistency and confusion.</a:t>
            </a:r>
          </a:p>
          <a:p>
            <a:pPr>
              <a:buFont typeface="Arial" panose="020B0604020202020204" pitchFamily="34" charset="0"/>
              <a:buChar char="•"/>
            </a:pPr>
            <a:r>
              <a:rPr lang="en-US" i="1" dirty="0">
                <a:solidFill>
                  <a:srgbClr val="222222"/>
                </a:solidFill>
                <a:latin typeface="Georgia" panose="02040502050405020303" pitchFamily="18" charset="0"/>
              </a:rPr>
              <a:t>Ensures all managers and supervisors are well trained and able to provide training to new employees as well.</a:t>
            </a:r>
          </a:p>
          <a:p>
            <a:pPr>
              <a:buFont typeface="Arial" panose="020B0604020202020204" pitchFamily="34" charset="0"/>
              <a:buChar char="•"/>
            </a:pPr>
            <a:r>
              <a:rPr lang="en-US" i="1" dirty="0">
                <a:solidFill>
                  <a:srgbClr val="222222"/>
                </a:solidFill>
                <a:latin typeface="Georgia" panose="02040502050405020303" pitchFamily="18" charset="0"/>
              </a:rPr>
              <a:t>Ensure all employees and employers are properly trained in appropriate and inappropriate workplace behavior and work culture norms.</a:t>
            </a:r>
          </a:p>
          <a:p>
            <a:pPr>
              <a:buFont typeface="Arial" panose="020B0604020202020204" pitchFamily="34" charset="0"/>
              <a:buChar char="•"/>
            </a:pPr>
            <a:r>
              <a:rPr lang="en-US" i="1" dirty="0">
                <a:solidFill>
                  <a:srgbClr val="222222"/>
                </a:solidFill>
                <a:latin typeface="Georgia" panose="02040502050405020303" pitchFamily="18" charset="0"/>
              </a:rPr>
              <a:t>Periodically review the policies and guidelines to ensure they are appropriate and up to date.</a:t>
            </a:r>
          </a:p>
          <a:p>
            <a:endParaRPr lang="en-US" dirty="0"/>
          </a:p>
        </p:txBody>
      </p:sp>
    </p:spTree>
    <p:extLst>
      <p:ext uri="{BB962C8B-B14F-4D97-AF65-F5344CB8AC3E}">
        <p14:creationId xmlns:p14="http://schemas.microsoft.com/office/powerpoint/2010/main" val="249054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 Management Policies</a:t>
            </a:r>
          </a:p>
        </p:txBody>
      </p:sp>
      <p:sp>
        <p:nvSpPr>
          <p:cNvPr id="3" name="Text Placeholder 2"/>
          <p:cNvSpPr>
            <a:spLocks noGrp="1"/>
          </p:cNvSpPr>
          <p:nvPr>
            <p:ph type="body" idx="1"/>
          </p:nvPr>
        </p:nvSpPr>
        <p:spPr/>
        <p:txBody>
          <a:bodyPr/>
          <a:lstStyle/>
          <a:p>
            <a:pPr marL="88900" indent="0">
              <a:buNone/>
            </a:pPr>
            <a:r>
              <a:rPr lang="en-US" b="1" dirty="0"/>
              <a:t>Employment Policies:</a:t>
            </a:r>
          </a:p>
          <a:p>
            <a:r>
              <a:rPr lang="en-US" dirty="0"/>
              <a:t>Guideline of the recruitment and selection process of new employees, as well as their orientation.</a:t>
            </a:r>
          </a:p>
          <a:p>
            <a:pPr marL="88900" indent="0">
              <a:buNone/>
            </a:pPr>
            <a:r>
              <a:rPr lang="en-US" b="1" dirty="0"/>
              <a:t>Employment Status And Records:</a:t>
            </a:r>
          </a:p>
          <a:p>
            <a:r>
              <a:rPr lang="en-US" dirty="0"/>
              <a:t>Provides access to individual employee accounts, personal files, background checks and performance reviews.</a:t>
            </a:r>
          </a:p>
          <a:p>
            <a:pPr marL="88900" indent="0">
              <a:buNone/>
            </a:pPr>
            <a:r>
              <a:rPr lang="en-US" b="1" dirty="0"/>
              <a:t>Employee Benefits:</a:t>
            </a:r>
          </a:p>
          <a:p>
            <a:r>
              <a:rPr lang="en-US" dirty="0"/>
              <a:t>Written terms and conditions </a:t>
            </a:r>
            <a:r>
              <a:rPr lang="en-US" dirty="0">
                <a:hlinkClick r:id="rId2"/>
              </a:rPr>
              <a:t>defining employee benefits</a:t>
            </a:r>
            <a:r>
              <a:rPr lang="en-US" dirty="0"/>
              <a:t> such as paid leave, insurance, holiday and employee reimbursements</a:t>
            </a:r>
            <a:r>
              <a:rPr lang="en-US" dirty="0" smtClean="0"/>
              <a:t>.</a:t>
            </a:r>
            <a:endParaRPr lang="en-US" dirty="0"/>
          </a:p>
        </p:txBody>
      </p:sp>
    </p:spTree>
    <p:extLst>
      <p:ext uri="{BB962C8B-B14F-4D97-AF65-F5344CB8AC3E}">
        <p14:creationId xmlns:p14="http://schemas.microsoft.com/office/powerpoint/2010/main" val="302943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 Management Policies</a:t>
            </a:r>
          </a:p>
        </p:txBody>
      </p:sp>
      <p:sp>
        <p:nvSpPr>
          <p:cNvPr id="3" name="Text Placeholder 2"/>
          <p:cNvSpPr>
            <a:spLocks noGrp="1"/>
          </p:cNvSpPr>
          <p:nvPr>
            <p:ph type="body" idx="1"/>
          </p:nvPr>
        </p:nvSpPr>
        <p:spPr>
          <a:xfrm>
            <a:off x="617838" y="2060118"/>
            <a:ext cx="11170508" cy="4023360"/>
          </a:xfrm>
        </p:spPr>
        <p:txBody>
          <a:bodyPr/>
          <a:lstStyle/>
          <a:p>
            <a:pPr marL="88900" indent="0">
              <a:buNone/>
            </a:pPr>
            <a:r>
              <a:rPr lang="en-US" b="1" dirty="0"/>
              <a:t>Payroll:</a:t>
            </a:r>
          </a:p>
          <a:p>
            <a:r>
              <a:rPr lang="en-US" dirty="0"/>
              <a:t>Policies related to employee salary and wage, deductions and advances.</a:t>
            </a:r>
          </a:p>
          <a:p>
            <a:pPr marL="88900" indent="0">
              <a:buNone/>
            </a:pPr>
            <a:r>
              <a:rPr lang="en-US" b="1" dirty="0"/>
              <a:t>Workplace Guidelines:</a:t>
            </a:r>
          </a:p>
          <a:p>
            <a:r>
              <a:rPr lang="en-US" dirty="0"/>
              <a:t>Guidelines defining work arrangements like conveyance, flex time and use of company assets.</a:t>
            </a:r>
          </a:p>
          <a:p>
            <a:pPr marL="88900" indent="0">
              <a:buNone/>
            </a:pPr>
            <a:r>
              <a:rPr lang="en-US" b="1" dirty="0"/>
              <a:t>Employee Conduct:</a:t>
            </a:r>
          </a:p>
          <a:p>
            <a:r>
              <a:rPr lang="en-US" dirty="0"/>
              <a:t>Defining appropriate workplace behaviors and norms, conduct of employees, preventive measures to check substance abuse, harassment and workplace violence.</a:t>
            </a:r>
          </a:p>
          <a:p>
            <a:pPr marL="88900" indent="0">
              <a:buNone/>
            </a:pPr>
            <a:r>
              <a:rPr lang="en-US" b="1" dirty="0"/>
              <a:t>E- Policies:</a:t>
            </a:r>
          </a:p>
          <a:p>
            <a:r>
              <a:rPr lang="en-US" dirty="0"/>
              <a:t>These are guides informing employees on proper usage of the organizations information and fair use of the internet.</a:t>
            </a:r>
          </a:p>
          <a:p>
            <a:endParaRPr lang="en-US" dirty="0"/>
          </a:p>
          <a:p>
            <a:endParaRPr lang="en-US" dirty="0"/>
          </a:p>
        </p:txBody>
      </p:sp>
    </p:spTree>
    <p:extLst>
      <p:ext uri="{BB962C8B-B14F-4D97-AF65-F5344CB8AC3E}">
        <p14:creationId xmlns:p14="http://schemas.microsoft.com/office/powerpoint/2010/main" val="355652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59585" y="1088870"/>
            <a:ext cx="2466975" cy="1847850"/>
          </a:xfrm>
          <a:prstGeom prst="rect">
            <a:avLst/>
          </a:prstGeom>
        </p:spPr>
      </p:pic>
      <p:pic>
        <p:nvPicPr>
          <p:cNvPr id="7" name="Picture 6"/>
          <p:cNvPicPr>
            <a:picLocks noChangeAspect="1"/>
          </p:cNvPicPr>
          <p:nvPr/>
        </p:nvPicPr>
        <p:blipFill>
          <a:blip r:embed="rId3"/>
          <a:stretch>
            <a:fillRect/>
          </a:stretch>
        </p:blipFill>
        <p:spPr>
          <a:xfrm>
            <a:off x="959585" y="3599057"/>
            <a:ext cx="2857500" cy="1600200"/>
          </a:xfrm>
          <a:prstGeom prst="rect">
            <a:avLst/>
          </a:prstGeom>
        </p:spPr>
      </p:pic>
      <p:pic>
        <p:nvPicPr>
          <p:cNvPr id="9" name="Picture 8"/>
          <p:cNvPicPr>
            <a:picLocks noChangeAspect="1"/>
          </p:cNvPicPr>
          <p:nvPr/>
        </p:nvPicPr>
        <p:blipFill>
          <a:blip r:embed="rId4"/>
          <a:stretch>
            <a:fillRect/>
          </a:stretch>
        </p:blipFill>
        <p:spPr>
          <a:xfrm>
            <a:off x="3727875" y="888845"/>
            <a:ext cx="4067175" cy="1123950"/>
          </a:xfrm>
          <a:prstGeom prst="rect">
            <a:avLst/>
          </a:prstGeom>
        </p:spPr>
      </p:pic>
      <p:pic>
        <p:nvPicPr>
          <p:cNvPr id="11" name="Picture 10"/>
          <p:cNvPicPr>
            <a:picLocks noChangeAspect="1"/>
          </p:cNvPicPr>
          <p:nvPr/>
        </p:nvPicPr>
        <p:blipFill>
          <a:blip r:embed="rId5"/>
          <a:stretch>
            <a:fillRect/>
          </a:stretch>
        </p:blipFill>
        <p:spPr>
          <a:xfrm>
            <a:off x="4200640" y="4847993"/>
            <a:ext cx="2857500" cy="1600200"/>
          </a:xfrm>
          <a:prstGeom prst="rect">
            <a:avLst/>
          </a:prstGeom>
        </p:spPr>
      </p:pic>
      <p:pic>
        <p:nvPicPr>
          <p:cNvPr id="13" name="Picture 12"/>
          <p:cNvPicPr>
            <a:picLocks noChangeAspect="1"/>
          </p:cNvPicPr>
          <p:nvPr/>
        </p:nvPicPr>
        <p:blipFill>
          <a:blip r:embed="rId6"/>
          <a:stretch>
            <a:fillRect/>
          </a:stretch>
        </p:blipFill>
        <p:spPr>
          <a:xfrm>
            <a:off x="5629390" y="2216769"/>
            <a:ext cx="2466975" cy="1847850"/>
          </a:xfrm>
          <a:prstGeom prst="rect">
            <a:avLst/>
          </a:prstGeom>
        </p:spPr>
      </p:pic>
      <p:sp>
        <p:nvSpPr>
          <p:cNvPr id="14" name="Right Brace 13"/>
          <p:cNvSpPr/>
          <p:nvPr/>
        </p:nvSpPr>
        <p:spPr>
          <a:xfrm>
            <a:off x="8096365" y="1088870"/>
            <a:ext cx="1660952" cy="52115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134591" y="1616927"/>
            <a:ext cx="2919878" cy="140038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700" b="1" dirty="0" smtClean="0"/>
              <a:t>Organization</a:t>
            </a:r>
            <a:r>
              <a:rPr lang="en-US" sz="1700" dirty="0" smtClean="0"/>
              <a:t> consist of people with formally assigned who work together to achieve organization goals </a:t>
            </a:r>
            <a:endParaRPr lang="en-US" sz="1700" dirty="0"/>
          </a:p>
        </p:txBody>
      </p:sp>
      <p:sp>
        <p:nvSpPr>
          <p:cNvPr id="16" name="TextBox 15"/>
          <p:cNvSpPr txBox="1"/>
          <p:nvPr/>
        </p:nvSpPr>
        <p:spPr>
          <a:xfrm>
            <a:off x="9134591" y="4255144"/>
            <a:ext cx="2919878" cy="113877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700" b="1" dirty="0" smtClean="0"/>
              <a:t>Manager, </a:t>
            </a:r>
            <a:r>
              <a:rPr lang="en-US" sz="1700" dirty="0" smtClean="0"/>
              <a:t>person responsible for accomplishing the organization’s goals</a:t>
            </a:r>
            <a:endParaRPr lang="en-US" sz="1700" dirty="0"/>
          </a:p>
        </p:txBody>
      </p:sp>
    </p:spTree>
    <p:extLst>
      <p:ext uri="{BB962C8B-B14F-4D97-AF65-F5344CB8AC3E}">
        <p14:creationId xmlns:p14="http://schemas.microsoft.com/office/powerpoint/2010/main" val="229834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9477" y="609600"/>
            <a:ext cx="8229600" cy="1077218"/>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Human Resource Manager’s Competencies</a:t>
            </a:r>
            <a:endParaRPr lang="en-US"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307024" y="1759260"/>
            <a:ext cx="6906576" cy="4224234"/>
          </a:xfrm>
          <a:prstGeom prst="rect">
            <a:avLst/>
          </a:prstGeom>
          <a:noFill/>
        </p:spPr>
        <p:txBody>
          <a:bodyPr wrap="square" rtlCol="0">
            <a:spAutoFit/>
          </a:bodyPr>
          <a:lstStyle/>
          <a:p>
            <a:pPr>
              <a:lnSpc>
                <a:spcPct val="150000"/>
              </a:lnSpc>
            </a:pPr>
            <a:r>
              <a:rPr lang="en-US" sz="1800" b="1" dirty="0" smtClean="0">
                <a:latin typeface="Arial" panose="020B0604020202020204" pitchFamily="34" charset="0"/>
                <a:cs typeface="Arial" panose="020B0604020202020204" pitchFamily="34" charset="0"/>
              </a:rPr>
              <a:t>Strategic positioners- </a:t>
            </a:r>
            <a:r>
              <a:rPr lang="en-US" sz="1800" kern="1200" dirty="0">
                <a:solidFill>
                  <a:schemeClr val="tx1"/>
                </a:solidFill>
              </a:rPr>
              <a:t>helping to create the firm’s strategy</a:t>
            </a:r>
            <a:r>
              <a:rPr lang="en-US" sz="1800" kern="1200" dirty="0" smtClean="0">
                <a:solidFill>
                  <a:schemeClr val="tx1"/>
                </a:solidFill>
              </a:rPr>
              <a:t>.</a:t>
            </a:r>
            <a:endParaRPr lang="en-US" sz="1800" b="1" dirty="0" smtClean="0">
              <a:latin typeface="Arial" panose="020B0604020202020204" pitchFamily="34" charset="0"/>
              <a:cs typeface="Arial" panose="020B0604020202020204" pitchFamily="34" charset="0"/>
            </a:endParaRPr>
          </a:p>
          <a:p>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Credible activists- </a:t>
            </a:r>
            <a:r>
              <a:rPr lang="en-US" sz="1800" kern="1200" dirty="0">
                <a:solidFill>
                  <a:schemeClr val="tx1"/>
                </a:solidFill>
              </a:rPr>
              <a:t>exhibiting the leadership and other competencies that </a:t>
            </a:r>
            <a:r>
              <a:rPr lang="en-US" sz="1800" kern="1200" dirty="0" smtClean="0">
                <a:solidFill>
                  <a:schemeClr val="tx1"/>
                </a:solidFill>
              </a:rPr>
              <a:t>make them “both credible and active.</a:t>
            </a:r>
            <a:endParaRPr lang="en-US" sz="1800" b="1" dirty="0" smtClean="0">
              <a:latin typeface="Arial" panose="020B0604020202020204" pitchFamily="34" charset="0"/>
              <a:cs typeface="Arial" panose="020B0604020202020204" pitchFamily="34" charset="0"/>
            </a:endParaRPr>
          </a:p>
          <a:p>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Capability builders- </a:t>
            </a:r>
            <a:r>
              <a:rPr lang="en-US" sz="1800" kern="1200" dirty="0">
                <a:solidFill>
                  <a:schemeClr val="tx1"/>
                </a:solidFill>
              </a:rPr>
              <a:t>creating a meaningful work environment and aligning </a:t>
            </a:r>
            <a:r>
              <a:rPr lang="en-US" sz="1800" kern="1200" dirty="0" smtClean="0">
                <a:solidFill>
                  <a:schemeClr val="tx1"/>
                </a:solidFill>
              </a:rPr>
              <a:t> strategy</a:t>
            </a:r>
            <a:r>
              <a:rPr lang="en-US" sz="1800" kern="1200" dirty="0">
                <a:solidFill>
                  <a:schemeClr val="tx1"/>
                </a:solidFill>
              </a:rPr>
              <a:t>, culture, practices, and behavior</a:t>
            </a:r>
            <a:endParaRPr lang="en-US" sz="1800" b="1" dirty="0" smtClean="0">
              <a:latin typeface="Arial" panose="020B0604020202020204" pitchFamily="34" charset="0"/>
              <a:cs typeface="Arial" panose="020B0604020202020204" pitchFamily="34" charset="0"/>
            </a:endParaRPr>
          </a:p>
          <a:p>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Change Champions- </a:t>
            </a:r>
            <a:r>
              <a:rPr lang="en-US" sz="1800" kern="1200" dirty="0">
                <a:solidFill>
                  <a:schemeClr val="tx1"/>
                </a:solidFill>
              </a:rPr>
              <a:t>initiating and </a:t>
            </a:r>
            <a:r>
              <a:rPr lang="en-US" sz="1800" kern="1200" dirty="0" smtClean="0">
                <a:solidFill>
                  <a:schemeClr val="tx1"/>
                </a:solidFill>
              </a:rPr>
              <a:t>sustaining </a:t>
            </a:r>
            <a:r>
              <a:rPr lang="en-US" sz="1800" kern="1200" dirty="0">
                <a:solidFill>
                  <a:schemeClr val="tx1"/>
                </a:solidFill>
              </a:rPr>
              <a:t>change.</a:t>
            </a:r>
          </a:p>
          <a:p>
            <a:endParaRPr lang="en-US" sz="1800" b="1" dirty="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HR </a:t>
            </a:r>
            <a:r>
              <a:rPr lang="en-US" sz="1800" b="1" dirty="0">
                <a:latin typeface="Arial" panose="020B0604020202020204" pitchFamily="34" charset="0"/>
                <a:cs typeface="Arial" panose="020B0604020202020204" pitchFamily="34" charset="0"/>
              </a:rPr>
              <a:t>innovators and </a:t>
            </a:r>
            <a:r>
              <a:rPr lang="en-US" sz="1800" b="1" dirty="0" smtClean="0">
                <a:latin typeface="Arial" panose="020B0604020202020204" pitchFamily="34" charset="0"/>
                <a:cs typeface="Arial" panose="020B0604020202020204" pitchFamily="34" charset="0"/>
              </a:rPr>
              <a:t>integrators- </a:t>
            </a:r>
            <a:r>
              <a:rPr lang="en-US" sz="1800" kern="1200" dirty="0" smtClean="0">
                <a:solidFill>
                  <a:schemeClr val="tx1"/>
                </a:solidFill>
              </a:rPr>
              <a:t>developing </a:t>
            </a:r>
            <a:r>
              <a:rPr lang="en-US" sz="1800" kern="1200" dirty="0">
                <a:solidFill>
                  <a:schemeClr val="tx1"/>
                </a:solidFill>
              </a:rPr>
              <a:t>talent, and optimizing human </a:t>
            </a:r>
            <a:r>
              <a:rPr lang="en-US" sz="1800" kern="1200" dirty="0" smtClean="0">
                <a:solidFill>
                  <a:schemeClr val="tx1"/>
                </a:solidFill>
              </a:rPr>
              <a:t>capital </a:t>
            </a:r>
            <a:r>
              <a:rPr lang="en-US" sz="1800" kern="1200" dirty="0">
                <a:solidFill>
                  <a:schemeClr val="tx1"/>
                </a:solidFill>
              </a:rPr>
              <a:t>through workforce planning and analytics</a:t>
            </a:r>
            <a:endParaRPr lang="en-US" sz="1800" b="1" dirty="0" smtClean="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Technology </a:t>
            </a:r>
            <a:r>
              <a:rPr lang="en-US" sz="1800" b="1" dirty="0" smtClean="0">
                <a:latin typeface="Arial" panose="020B0604020202020204" pitchFamily="34" charset="0"/>
                <a:cs typeface="Arial" panose="020B0604020202020204" pitchFamily="34" charset="0"/>
              </a:rPr>
              <a:t>proponents- </a:t>
            </a:r>
            <a:r>
              <a:rPr lang="en-US" sz="1800" kern="1200" dirty="0">
                <a:solidFill>
                  <a:schemeClr val="tx1"/>
                </a:solidFill>
              </a:rPr>
              <a:t>connecting people through </a:t>
            </a:r>
            <a:r>
              <a:rPr lang="en-US" sz="1800" kern="1200" dirty="0" smtClean="0">
                <a:solidFill>
                  <a:schemeClr val="tx1"/>
                </a:solidFill>
              </a:rPr>
              <a:t>technology</a:t>
            </a:r>
            <a:endParaRPr lang="en-US" sz="1800" b="1" dirty="0">
              <a:latin typeface="Arial" panose="020B0604020202020204" pitchFamily="34" charset="0"/>
              <a:cs typeface="Arial" panose="020B0604020202020204" pitchFamily="34" charset="0"/>
            </a:endParaRPr>
          </a:p>
        </p:txBody>
      </p:sp>
      <p:pic>
        <p:nvPicPr>
          <p:cNvPr id="3074" name="Picture 2" descr="ftp://be112:izaoBX@beftp.pearsoned.com/Dessler_HRM14/70_Art/Jpgs/Chapter%2001/ch01-fg07_AAKSAHR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0501" y="1667768"/>
            <a:ext cx="5600700" cy="4210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48167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Challenges</a:t>
            </a:r>
            <a:endParaRPr lang="en-US" dirty="0"/>
          </a:p>
        </p:txBody>
      </p:sp>
      <p:sp>
        <p:nvSpPr>
          <p:cNvPr id="3" name="Text Placeholder 2"/>
          <p:cNvSpPr>
            <a:spLocks noGrp="1"/>
          </p:cNvSpPr>
          <p:nvPr>
            <p:ph type="body" idx="1"/>
          </p:nvPr>
        </p:nvSpPr>
        <p:spPr>
          <a:xfrm>
            <a:off x="875847" y="1816443"/>
            <a:ext cx="9720073" cy="4023360"/>
          </a:xfrm>
        </p:spPr>
        <p:txBody>
          <a:bodyPr/>
          <a:lstStyle/>
          <a:p>
            <a:pPr marL="546100" indent="-457200">
              <a:buAutoNum type="arabicPeriod"/>
            </a:pPr>
            <a:r>
              <a:rPr lang="en-US" b="1" dirty="0" smtClean="0"/>
              <a:t>Improving </a:t>
            </a:r>
            <a:r>
              <a:rPr lang="en-US" b="1" dirty="0"/>
              <a:t>Diversity, Equity And Inclusion (DEI</a:t>
            </a:r>
            <a:r>
              <a:rPr lang="en-US" b="1" dirty="0" smtClean="0"/>
              <a:t>)</a:t>
            </a:r>
          </a:p>
          <a:p>
            <a:pPr marL="431800" indent="-342900">
              <a:buAutoNum type="arabicPeriod"/>
            </a:pPr>
            <a:r>
              <a:rPr lang="en-US" b="1" dirty="0" smtClean="0"/>
              <a:t>Paving </a:t>
            </a:r>
            <a:r>
              <a:rPr lang="en-US" b="1" dirty="0"/>
              <a:t>The Way For Remote </a:t>
            </a:r>
            <a:r>
              <a:rPr lang="en-US" b="1" dirty="0" smtClean="0"/>
              <a:t>Work</a:t>
            </a:r>
          </a:p>
          <a:p>
            <a:pPr marL="431800" indent="-342900">
              <a:buAutoNum type="arabicPeriod"/>
            </a:pPr>
            <a:r>
              <a:rPr lang="en-US" b="1" dirty="0"/>
              <a:t>Improving Change </a:t>
            </a:r>
            <a:r>
              <a:rPr lang="en-US" b="1" dirty="0" smtClean="0"/>
              <a:t>Management</a:t>
            </a:r>
          </a:p>
          <a:p>
            <a:pPr marL="431800" indent="-342900">
              <a:buAutoNum type="arabicPeriod"/>
            </a:pPr>
            <a:r>
              <a:rPr lang="en-US" b="1" dirty="0"/>
              <a:t>Building Critical </a:t>
            </a:r>
            <a:r>
              <a:rPr lang="en-US" b="1" dirty="0" smtClean="0"/>
              <a:t>Skills</a:t>
            </a:r>
          </a:p>
          <a:p>
            <a:pPr marL="431800" indent="-342900">
              <a:buAutoNum type="arabicPeriod"/>
            </a:pPr>
            <a:r>
              <a:rPr lang="en-US" b="1" dirty="0"/>
              <a:t>Equipping Future </a:t>
            </a:r>
            <a:r>
              <a:rPr lang="en-US" b="1" dirty="0" smtClean="0"/>
              <a:t>Leaders</a:t>
            </a:r>
          </a:p>
          <a:p>
            <a:pPr marL="431800" indent="-342900">
              <a:buAutoNum type="arabicPeriod"/>
            </a:pPr>
            <a:r>
              <a:rPr lang="en-US" b="1" dirty="0"/>
              <a:t>Finding Talent During A </a:t>
            </a:r>
            <a:r>
              <a:rPr lang="en-US" b="1" dirty="0" smtClean="0"/>
              <a:t>Shortage</a:t>
            </a:r>
          </a:p>
          <a:p>
            <a:pPr marL="431800" indent="-342900">
              <a:buAutoNum type="arabicPeriod"/>
            </a:pPr>
            <a:r>
              <a:rPr lang="en-US" b="1" dirty="0"/>
              <a:t>Providing Great Employee </a:t>
            </a:r>
            <a:r>
              <a:rPr lang="en-US" b="1" dirty="0" smtClean="0"/>
              <a:t>Experiences</a:t>
            </a:r>
          </a:p>
          <a:p>
            <a:pPr marL="431800" indent="-342900">
              <a:buAutoNum type="arabicPeriod"/>
            </a:pPr>
            <a:r>
              <a:rPr lang="en-US" b="1" dirty="0"/>
              <a:t>Identifying Skills Employees Will Need Going </a:t>
            </a:r>
            <a:r>
              <a:rPr lang="en-US" b="1" dirty="0" smtClean="0"/>
              <a:t>Forward</a:t>
            </a:r>
          </a:p>
          <a:p>
            <a:pPr marL="431800" indent="-342900">
              <a:buAutoNum type="arabicPeriod"/>
            </a:pPr>
            <a:r>
              <a:rPr lang="en-US" b="1" dirty="0"/>
              <a:t>Revamping Training </a:t>
            </a:r>
            <a:r>
              <a:rPr lang="en-US" b="1" dirty="0" smtClean="0"/>
              <a:t>Practices</a:t>
            </a:r>
          </a:p>
          <a:p>
            <a:pPr marL="431800" indent="-342900">
              <a:buAutoNum type="arabicPeriod"/>
            </a:pPr>
            <a:r>
              <a:rPr lang="en-US" b="1" dirty="0"/>
              <a:t>Fostering A Healthy Work Environment</a:t>
            </a:r>
            <a:endParaRPr lang="en-US" b="1" dirty="0" smtClean="0"/>
          </a:p>
          <a:p>
            <a:pPr marL="431800" indent="-342900">
              <a:buAutoNum type="arabicPeriod"/>
            </a:pPr>
            <a:endParaRPr lang="en-US" sz="1800" dirty="0"/>
          </a:p>
        </p:txBody>
      </p:sp>
    </p:spTree>
    <p:extLst>
      <p:ext uri="{BB962C8B-B14F-4D97-AF65-F5344CB8AC3E}">
        <p14:creationId xmlns:p14="http://schemas.microsoft.com/office/powerpoint/2010/main" val="2316063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4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361628" y="609316"/>
            <a:ext cx="9720000" cy="1499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dirty="0" smtClean="0"/>
              <a:t>What                               do? </a:t>
            </a:r>
            <a:endParaRPr dirty="0"/>
          </a:p>
        </p:txBody>
      </p:sp>
      <p:grpSp>
        <p:nvGrpSpPr>
          <p:cNvPr id="105" name="Shape 105"/>
          <p:cNvGrpSpPr/>
          <p:nvPr/>
        </p:nvGrpSpPr>
        <p:grpSpPr>
          <a:xfrm>
            <a:off x="7986162" y="3824722"/>
            <a:ext cx="3986285" cy="1712641"/>
            <a:chOff x="5989772" y="2297099"/>
            <a:chExt cx="2989789" cy="1284513"/>
          </a:xfrm>
        </p:grpSpPr>
        <p:sp>
          <p:nvSpPr>
            <p:cNvPr id="106" name="Shape 106"/>
            <p:cNvSpPr/>
            <p:nvPr/>
          </p:nvSpPr>
          <p:spPr>
            <a:xfrm rot="2700000">
              <a:off x="7239866" y="1053398"/>
              <a:ext cx="489601" cy="2989789"/>
            </a:xfrm>
            <a:prstGeom prst="roundRect">
              <a:avLst>
                <a:gd name="adj" fmla="val 50000"/>
              </a:avLst>
            </a:prstGeom>
            <a:solidFill>
              <a:srgbClr val="0E9453"/>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07" name="Shape 107"/>
            <p:cNvSpPr/>
            <p:nvPr/>
          </p:nvSpPr>
          <p:spPr>
            <a:xfrm>
              <a:off x="6443962"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spcBef>
                  <a:spcPts val="0"/>
                </a:spcBef>
                <a:spcAft>
                  <a:spcPts val="0"/>
                </a:spcAft>
                <a:buNone/>
              </a:pPr>
              <a:r>
                <a:rPr lang="en-US" sz="1200" b="1">
                  <a:solidFill>
                    <a:srgbClr val="0E9453"/>
                  </a:solidFill>
                  <a:latin typeface="Roboto"/>
                  <a:ea typeface="Roboto"/>
                  <a:cs typeface="Roboto"/>
                  <a:sym typeface="Roboto"/>
                </a:rPr>
                <a:t>5</a:t>
              </a:r>
              <a:endParaRPr sz="1200" b="1">
                <a:solidFill>
                  <a:srgbClr val="0E9453"/>
                </a:solidFill>
                <a:latin typeface="Roboto"/>
                <a:ea typeface="Roboto"/>
                <a:cs typeface="Roboto"/>
                <a:sym typeface="Roboto"/>
              </a:endParaRPr>
            </a:p>
          </p:txBody>
        </p:sp>
        <p:sp>
          <p:nvSpPr>
            <p:cNvPr id="108" name="Shape 108"/>
            <p:cNvSpPr txBox="1"/>
            <p:nvPr/>
          </p:nvSpPr>
          <p:spPr>
            <a:xfrm rot="-2700000">
              <a:off x="6375763" y="2297099"/>
              <a:ext cx="2378424" cy="342805"/>
            </a:xfrm>
            <a:prstGeom prst="rect">
              <a:avLst/>
            </a:prstGeom>
            <a:noFill/>
            <a:ln>
              <a:noFill/>
            </a:ln>
          </p:spPr>
          <p:txBody>
            <a:bodyPr spcFirstLastPara="1" wrap="square" lIns="121900" tIns="121900" rIns="121900" bIns="121900" anchor="ctr" anchorCtr="0">
              <a:noAutofit/>
            </a:bodyPr>
            <a:lstStyle/>
            <a:p>
              <a:pPr marL="0" lvl="0" indent="0">
                <a:lnSpc>
                  <a:spcPct val="115000"/>
                </a:lnSpc>
                <a:spcBef>
                  <a:spcPts val="0"/>
                </a:spcBef>
                <a:spcAft>
                  <a:spcPts val="0"/>
                </a:spcAft>
                <a:buNone/>
              </a:pPr>
              <a:r>
                <a:rPr lang="en-US" sz="1500" b="1">
                  <a:solidFill>
                    <a:srgbClr val="FFFFFF"/>
                  </a:solidFill>
                  <a:latin typeface="Roboto"/>
                  <a:ea typeface="Roboto"/>
                  <a:cs typeface="Roboto"/>
                  <a:sym typeface="Roboto"/>
                </a:rPr>
                <a:t>Controlling</a:t>
              </a:r>
              <a:endParaRPr sz="1500" b="1">
                <a:solidFill>
                  <a:srgbClr val="FFFFFF"/>
                </a:solidFill>
                <a:latin typeface="Roboto"/>
                <a:ea typeface="Roboto"/>
                <a:cs typeface="Roboto"/>
                <a:sym typeface="Roboto"/>
              </a:endParaRPr>
            </a:p>
          </p:txBody>
        </p:sp>
      </p:grpSp>
      <p:grpSp>
        <p:nvGrpSpPr>
          <p:cNvPr id="110" name="Shape 110"/>
          <p:cNvGrpSpPr/>
          <p:nvPr/>
        </p:nvGrpSpPr>
        <p:grpSpPr>
          <a:xfrm>
            <a:off x="5995413" y="3832321"/>
            <a:ext cx="3986285" cy="1705041"/>
            <a:chOff x="4496673" y="2302799"/>
            <a:chExt cx="2989789" cy="1278813"/>
          </a:xfrm>
        </p:grpSpPr>
        <p:sp>
          <p:nvSpPr>
            <p:cNvPr id="111" name="Shape 111"/>
            <p:cNvSpPr/>
            <p:nvPr/>
          </p:nvSpPr>
          <p:spPr>
            <a:xfrm rot="2700000">
              <a:off x="5746767" y="1053398"/>
              <a:ext cx="489601" cy="2989789"/>
            </a:xfrm>
            <a:prstGeom prst="roundRect">
              <a:avLst>
                <a:gd name="adj" fmla="val 50000"/>
              </a:avLst>
            </a:prstGeom>
            <a:solidFill>
              <a:srgbClr val="0C8148"/>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2" name="Shape 112"/>
            <p:cNvSpPr/>
            <p:nvPr/>
          </p:nvSpPr>
          <p:spPr>
            <a:xfrm>
              <a:off x="4950863"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spcBef>
                  <a:spcPts val="0"/>
                </a:spcBef>
                <a:spcAft>
                  <a:spcPts val="0"/>
                </a:spcAft>
                <a:buNone/>
              </a:pPr>
              <a:r>
                <a:rPr lang="en-US" sz="1200" b="1">
                  <a:solidFill>
                    <a:srgbClr val="0C8148"/>
                  </a:solidFill>
                  <a:latin typeface="Roboto"/>
                  <a:ea typeface="Roboto"/>
                  <a:cs typeface="Roboto"/>
                  <a:sym typeface="Roboto"/>
                </a:rPr>
                <a:t>4</a:t>
              </a:r>
              <a:endParaRPr sz="1200" b="1">
                <a:solidFill>
                  <a:srgbClr val="0C8148"/>
                </a:solidFill>
                <a:latin typeface="Roboto"/>
                <a:ea typeface="Roboto"/>
                <a:cs typeface="Roboto"/>
                <a:sym typeface="Roboto"/>
              </a:endParaRPr>
            </a:p>
          </p:txBody>
        </p:sp>
        <p:sp>
          <p:nvSpPr>
            <p:cNvPr id="113" name="Shape 113"/>
            <p:cNvSpPr txBox="1"/>
            <p:nvPr/>
          </p:nvSpPr>
          <p:spPr>
            <a:xfrm rot="-2700000">
              <a:off x="4896424" y="2302799"/>
              <a:ext cx="2362302" cy="342805"/>
            </a:xfrm>
            <a:prstGeom prst="rect">
              <a:avLst/>
            </a:prstGeom>
            <a:noFill/>
            <a:ln>
              <a:noFill/>
            </a:ln>
          </p:spPr>
          <p:txBody>
            <a:bodyPr spcFirstLastPara="1" wrap="square" lIns="121900" tIns="121900" rIns="121900" bIns="121900" anchor="ctr" anchorCtr="0">
              <a:noAutofit/>
            </a:bodyPr>
            <a:lstStyle/>
            <a:p>
              <a:pPr marL="0" lvl="0" indent="0">
                <a:lnSpc>
                  <a:spcPct val="115000"/>
                </a:lnSpc>
                <a:spcBef>
                  <a:spcPts val="0"/>
                </a:spcBef>
                <a:spcAft>
                  <a:spcPts val="0"/>
                </a:spcAft>
                <a:buNone/>
              </a:pPr>
              <a:r>
                <a:rPr lang="en-US" sz="1500" b="1">
                  <a:solidFill>
                    <a:srgbClr val="FFFFFF"/>
                  </a:solidFill>
                  <a:latin typeface="Roboto"/>
                  <a:ea typeface="Roboto"/>
                  <a:cs typeface="Roboto"/>
                  <a:sym typeface="Roboto"/>
                </a:rPr>
                <a:t>Leading</a:t>
              </a:r>
              <a:endParaRPr sz="1500" b="1">
                <a:solidFill>
                  <a:srgbClr val="FFFFFF"/>
                </a:solidFill>
                <a:latin typeface="Roboto"/>
                <a:ea typeface="Roboto"/>
                <a:cs typeface="Roboto"/>
                <a:sym typeface="Roboto"/>
              </a:endParaRPr>
            </a:p>
          </p:txBody>
        </p:sp>
      </p:grpSp>
      <p:grpSp>
        <p:nvGrpSpPr>
          <p:cNvPr id="115" name="Shape 115"/>
          <p:cNvGrpSpPr/>
          <p:nvPr/>
        </p:nvGrpSpPr>
        <p:grpSpPr>
          <a:xfrm>
            <a:off x="4006574" y="3832321"/>
            <a:ext cx="3986285" cy="1705041"/>
            <a:chOff x="3005006" y="2302799"/>
            <a:chExt cx="2989789" cy="1278813"/>
          </a:xfrm>
        </p:grpSpPr>
        <p:sp>
          <p:nvSpPr>
            <p:cNvPr id="116" name="Shape 116"/>
            <p:cNvSpPr/>
            <p:nvPr/>
          </p:nvSpPr>
          <p:spPr>
            <a:xfrm rot="2700000">
              <a:off x="4255100" y="1053398"/>
              <a:ext cx="489601" cy="2989789"/>
            </a:xfrm>
            <a:prstGeom prst="roundRect">
              <a:avLst>
                <a:gd name="adj" fmla="val 50000"/>
              </a:avLst>
            </a:prstGeom>
            <a:solidFill>
              <a:schemeClr val="accent6">
                <a:lumMod val="60000"/>
                <a:lumOff val="4000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7" name="Shape 117"/>
            <p:cNvSpPr/>
            <p:nvPr/>
          </p:nvSpPr>
          <p:spPr>
            <a:xfrm>
              <a:off x="3459197"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spcBef>
                  <a:spcPts val="0"/>
                </a:spcBef>
                <a:spcAft>
                  <a:spcPts val="0"/>
                </a:spcAft>
                <a:buNone/>
              </a:pPr>
              <a:r>
                <a:rPr lang="en-US" sz="1200" b="1">
                  <a:solidFill>
                    <a:srgbClr val="0B7743"/>
                  </a:solidFill>
                  <a:latin typeface="Roboto"/>
                  <a:ea typeface="Roboto"/>
                  <a:cs typeface="Roboto"/>
                  <a:sym typeface="Roboto"/>
                </a:rPr>
                <a:t>3</a:t>
              </a:r>
              <a:endParaRPr sz="1200" b="1">
                <a:solidFill>
                  <a:srgbClr val="0B7743"/>
                </a:solidFill>
                <a:latin typeface="Roboto"/>
                <a:ea typeface="Roboto"/>
                <a:cs typeface="Roboto"/>
                <a:sym typeface="Roboto"/>
              </a:endParaRPr>
            </a:p>
          </p:txBody>
        </p:sp>
        <p:sp>
          <p:nvSpPr>
            <p:cNvPr id="118" name="Shape 118"/>
            <p:cNvSpPr txBox="1"/>
            <p:nvPr/>
          </p:nvSpPr>
          <p:spPr>
            <a:xfrm rot="-2700000">
              <a:off x="3404724" y="2302799"/>
              <a:ext cx="2362302" cy="342805"/>
            </a:xfrm>
            <a:prstGeom prst="rect">
              <a:avLst/>
            </a:prstGeom>
            <a:noFill/>
            <a:ln>
              <a:noFill/>
            </a:ln>
          </p:spPr>
          <p:txBody>
            <a:bodyPr spcFirstLastPara="1" wrap="square" lIns="121900" tIns="121900" rIns="121900" bIns="121900" anchor="ctr" anchorCtr="0">
              <a:noAutofit/>
            </a:bodyPr>
            <a:lstStyle/>
            <a:p>
              <a:pPr marL="0" lvl="0" indent="0">
                <a:lnSpc>
                  <a:spcPct val="115000"/>
                </a:lnSpc>
                <a:spcBef>
                  <a:spcPts val="0"/>
                </a:spcBef>
                <a:spcAft>
                  <a:spcPts val="0"/>
                </a:spcAft>
                <a:buNone/>
              </a:pPr>
              <a:r>
                <a:rPr lang="en-US" sz="1500" b="1">
                  <a:solidFill>
                    <a:srgbClr val="FFFFFF"/>
                  </a:solidFill>
                  <a:latin typeface="Roboto"/>
                  <a:ea typeface="Roboto"/>
                  <a:cs typeface="Roboto"/>
                  <a:sym typeface="Roboto"/>
                </a:rPr>
                <a:t>Staffing</a:t>
              </a:r>
              <a:endParaRPr sz="1500" b="1">
                <a:solidFill>
                  <a:srgbClr val="FFFFFF"/>
                </a:solidFill>
                <a:latin typeface="Roboto"/>
                <a:ea typeface="Roboto"/>
                <a:cs typeface="Roboto"/>
                <a:sym typeface="Roboto"/>
              </a:endParaRPr>
            </a:p>
          </p:txBody>
        </p:sp>
      </p:grpSp>
      <p:grpSp>
        <p:nvGrpSpPr>
          <p:cNvPr id="120" name="Shape 120"/>
          <p:cNvGrpSpPr/>
          <p:nvPr/>
        </p:nvGrpSpPr>
        <p:grpSpPr>
          <a:xfrm>
            <a:off x="2015790" y="3825722"/>
            <a:ext cx="3986285" cy="1711641"/>
            <a:chOff x="1511881" y="2297849"/>
            <a:chExt cx="2989789" cy="1283763"/>
          </a:xfrm>
        </p:grpSpPr>
        <p:grpSp>
          <p:nvGrpSpPr>
            <p:cNvPr id="121" name="Shape 121"/>
            <p:cNvGrpSpPr/>
            <p:nvPr/>
          </p:nvGrpSpPr>
          <p:grpSpPr>
            <a:xfrm>
              <a:off x="1511881" y="2297849"/>
              <a:ext cx="2989789" cy="495244"/>
              <a:chOff x="1511881" y="2297849"/>
              <a:chExt cx="2989789" cy="495244"/>
            </a:xfrm>
          </p:grpSpPr>
          <p:sp>
            <p:nvSpPr>
              <p:cNvPr id="122" name="Shape 122"/>
              <p:cNvSpPr/>
              <p:nvPr/>
            </p:nvSpPr>
            <p:spPr>
              <a:xfrm rot="2700000">
                <a:off x="2761975" y="1053398"/>
                <a:ext cx="489601" cy="2989789"/>
              </a:xfrm>
              <a:prstGeom prst="roundRect">
                <a:avLst>
                  <a:gd name="adj" fmla="val 50000"/>
                </a:avLst>
              </a:prstGeom>
              <a:solidFill>
                <a:srgbClr val="0B714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3" name="Shape 123"/>
              <p:cNvSpPr txBox="1"/>
              <p:nvPr/>
            </p:nvSpPr>
            <p:spPr>
              <a:xfrm rot="-2700000">
                <a:off x="1899549" y="2297849"/>
                <a:ext cx="2376303" cy="342805"/>
              </a:xfrm>
              <a:prstGeom prst="rect">
                <a:avLst/>
              </a:prstGeom>
              <a:noFill/>
              <a:ln>
                <a:noFill/>
              </a:ln>
            </p:spPr>
            <p:txBody>
              <a:bodyPr spcFirstLastPara="1" wrap="square" lIns="121900" tIns="121900" rIns="121900" bIns="121900" anchor="ctr" anchorCtr="0">
                <a:noAutofit/>
              </a:bodyPr>
              <a:lstStyle/>
              <a:p>
                <a:pPr marL="0" lvl="0" indent="0">
                  <a:lnSpc>
                    <a:spcPct val="115000"/>
                  </a:lnSpc>
                  <a:spcBef>
                    <a:spcPts val="0"/>
                  </a:spcBef>
                  <a:spcAft>
                    <a:spcPts val="0"/>
                  </a:spcAft>
                  <a:buNone/>
                </a:pPr>
                <a:r>
                  <a:rPr lang="en-US" sz="1500" b="1">
                    <a:solidFill>
                      <a:srgbClr val="FFFFFF"/>
                    </a:solidFill>
                    <a:latin typeface="Roboto"/>
                    <a:ea typeface="Roboto"/>
                    <a:cs typeface="Roboto"/>
                    <a:sym typeface="Roboto"/>
                  </a:rPr>
                  <a:t>Organizing</a:t>
                </a:r>
                <a:endParaRPr sz="1500" b="1">
                  <a:solidFill>
                    <a:srgbClr val="FFFFFF"/>
                  </a:solidFill>
                  <a:latin typeface="Roboto"/>
                  <a:ea typeface="Roboto"/>
                  <a:cs typeface="Roboto"/>
                  <a:sym typeface="Roboto"/>
                </a:endParaRPr>
              </a:p>
            </p:txBody>
          </p:sp>
        </p:grpSp>
        <p:sp>
          <p:nvSpPr>
            <p:cNvPr id="125" name="Shape 125"/>
            <p:cNvSpPr/>
            <p:nvPr/>
          </p:nvSpPr>
          <p:spPr>
            <a:xfrm>
              <a:off x="1966072"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spcBef>
                  <a:spcPts val="0"/>
                </a:spcBef>
                <a:spcAft>
                  <a:spcPts val="0"/>
                </a:spcAft>
                <a:buNone/>
              </a:pPr>
              <a:r>
                <a:rPr lang="en-US" sz="1200" b="1">
                  <a:solidFill>
                    <a:srgbClr val="0B7140"/>
                  </a:solidFill>
                  <a:latin typeface="Roboto"/>
                  <a:ea typeface="Roboto"/>
                  <a:cs typeface="Roboto"/>
                  <a:sym typeface="Roboto"/>
                </a:rPr>
                <a:t>2</a:t>
              </a:r>
              <a:endParaRPr sz="1200" b="1">
                <a:solidFill>
                  <a:srgbClr val="0B7140"/>
                </a:solidFill>
                <a:latin typeface="Roboto"/>
                <a:ea typeface="Roboto"/>
                <a:cs typeface="Roboto"/>
                <a:sym typeface="Roboto"/>
              </a:endParaRPr>
            </a:p>
          </p:txBody>
        </p:sp>
      </p:grpSp>
      <p:grpSp>
        <p:nvGrpSpPr>
          <p:cNvPr id="126" name="Shape 126"/>
          <p:cNvGrpSpPr/>
          <p:nvPr/>
        </p:nvGrpSpPr>
        <p:grpSpPr>
          <a:xfrm>
            <a:off x="26953" y="3829321"/>
            <a:ext cx="3986285" cy="1708041"/>
            <a:chOff x="20215" y="2300549"/>
            <a:chExt cx="2989789" cy="1281063"/>
          </a:xfrm>
        </p:grpSpPr>
        <p:sp>
          <p:nvSpPr>
            <p:cNvPr id="127" name="Shape 127"/>
            <p:cNvSpPr/>
            <p:nvPr/>
          </p:nvSpPr>
          <p:spPr>
            <a:xfrm rot="2700000">
              <a:off x="1270309" y="1053398"/>
              <a:ext cx="489601" cy="2989789"/>
            </a:xfrm>
            <a:prstGeom prst="roundRect">
              <a:avLst>
                <a:gd name="adj" fmla="val 50000"/>
              </a:avLst>
            </a:prstGeom>
            <a:solidFill>
              <a:srgbClr val="08563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8" name="Shape 128"/>
            <p:cNvSpPr/>
            <p:nvPr/>
          </p:nvSpPr>
          <p:spPr>
            <a:xfrm>
              <a:off x="472955"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spcBef>
                  <a:spcPts val="0"/>
                </a:spcBef>
                <a:spcAft>
                  <a:spcPts val="0"/>
                </a:spcAft>
                <a:buNone/>
              </a:pPr>
              <a:r>
                <a:rPr lang="en-US" sz="1200" b="1">
                  <a:solidFill>
                    <a:srgbClr val="085631"/>
                  </a:solidFill>
                  <a:latin typeface="Roboto"/>
                  <a:ea typeface="Roboto"/>
                  <a:cs typeface="Roboto"/>
                  <a:sym typeface="Roboto"/>
                </a:rPr>
                <a:t>1</a:t>
              </a:r>
              <a:endParaRPr sz="1200" b="1">
                <a:solidFill>
                  <a:srgbClr val="085631"/>
                </a:solidFill>
                <a:latin typeface="Roboto"/>
                <a:ea typeface="Roboto"/>
                <a:cs typeface="Roboto"/>
                <a:sym typeface="Roboto"/>
              </a:endParaRPr>
            </a:p>
          </p:txBody>
        </p:sp>
        <p:sp>
          <p:nvSpPr>
            <p:cNvPr id="129" name="Shape 129"/>
            <p:cNvSpPr txBox="1"/>
            <p:nvPr/>
          </p:nvSpPr>
          <p:spPr>
            <a:xfrm rot="-2700000">
              <a:off x="414317" y="2300549"/>
              <a:ext cx="2368666" cy="342805"/>
            </a:xfrm>
            <a:prstGeom prst="rect">
              <a:avLst/>
            </a:prstGeom>
            <a:noFill/>
            <a:ln>
              <a:noFill/>
            </a:ln>
          </p:spPr>
          <p:txBody>
            <a:bodyPr spcFirstLastPara="1" wrap="square" lIns="121900" tIns="121900" rIns="121900" bIns="121900" anchor="ctr" anchorCtr="0">
              <a:noAutofit/>
            </a:bodyPr>
            <a:lstStyle/>
            <a:p>
              <a:pPr marL="0" lvl="0" indent="0">
                <a:lnSpc>
                  <a:spcPct val="115000"/>
                </a:lnSpc>
                <a:spcBef>
                  <a:spcPts val="0"/>
                </a:spcBef>
                <a:spcAft>
                  <a:spcPts val="0"/>
                </a:spcAft>
                <a:buNone/>
              </a:pPr>
              <a:r>
                <a:rPr lang="en-US" sz="1500" b="1">
                  <a:solidFill>
                    <a:srgbClr val="FFFFFF"/>
                  </a:solidFill>
                  <a:latin typeface="Roboto"/>
                  <a:ea typeface="Roboto"/>
                  <a:cs typeface="Roboto"/>
                  <a:sym typeface="Roboto"/>
                </a:rPr>
                <a:t>Planning</a:t>
              </a:r>
              <a:endParaRPr sz="1500" b="1">
                <a:solidFill>
                  <a:srgbClr val="FFFFFF"/>
                </a:solidFill>
                <a:latin typeface="Roboto"/>
                <a:ea typeface="Roboto"/>
                <a:cs typeface="Roboto"/>
                <a:sym typeface="Roboto"/>
              </a:endParaRPr>
            </a:p>
          </p:txBody>
        </p:sp>
      </p:grpSp>
      <p:pic>
        <p:nvPicPr>
          <p:cNvPr id="3" name="Picture 2"/>
          <p:cNvPicPr>
            <a:picLocks noChangeAspect="1"/>
          </p:cNvPicPr>
          <p:nvPr/>
        </p:nvPicPr>
        <p:blipFill>
          <a:blip r:embed="rId3"/>
          <a:stretch>
            <a:fillRect/>
          </a:stretch>
        </p:blipFill>
        <p:spPr>
          <a:xfrm>
            <a:off x="3387782" y="276500"/>
            <a:ext cx="4252094" cy="1980543"/>
          </a:xfrm>
          <a:prstGeom prst="rect">
            <a:avLst/>
          </a:prstGeom>
        </p:spPr>
      </p:pic>
    </p:spTree>
    <p:extLst>
      <p:ext uri="{BB962C8B-B14F-4D97-AF65-F5344CB8AC3E}">
        <p14:creationId xmlns:p14="http://schemas.microsoft.com/office/powerpoint/2010/main" val="274601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75865"/>
            <a:ext cx="9720072" cy="1499616"/>
          </a:xfrm>
        </p:spPr>
        <p:txBody>
          <a:bodyPr/>
          <a:lstStyle/>
          <a:p>
            <a:r>
              <a:rPr lang="en-US" dirty="0" smtClean="0"/>
              <a:t>What Managers do?</a:t>
            </a:r>
            <a:endParaRPr lang="en-US" dirty="0"/>
          </a:p>
        </p:txBody>
      </p:sp>
      <p:sp>
        <p:nvSpPr>
          <p:cNvPr id="3" name="Text Placeholder 2"/>
          <p:cNvSpPr>
            <a:spLocks noGrp="1"/>
          </p:cNvSpPr>
          <p:nvPr>
            <p:ph type="body" idx="1"/>
          </p:nvPr>
        </p:nvSpPr>
        <p:spPr>
          <a:xfrm>
            <a:off x="600094" y="1749870"/>
            <a:ext cx="10857490" cy="4224528"/>
          </a:xfrm>
        </p:spPr>
        <p:txBody>
          <a:bodyPr/>
          <a:lstStyle/>
          <a:p>
            <a:pPr marL="88900" indent="0">
              <a:buNone/>
            </a:pPr>
            <a:r>
              <a:rPr lang="en-US" b="1" u="sng" dirty="0" smtClean="0"/>
              <a:t>Planning</a:t>
            </a:r>
            <a:r>
              <a:rPr lang="en-US" dirty="0" smtClean="0"/>
              <a:t> : Establishing goals and standards, developing rules and procedures; developing plans and forecasting</a:t>
            </a:r>
          </a:p>
          <a:p>
            <a:pPr marL="88900" indent="0">
              <a:buNone/>
            </a:pPr>
            <a:endParaRPr lang="en-US" b="1" u="sng" dirty="0" smtClean="0"/>
          </a:p>
          <a:p>
            <a:pPr marL="88900" indent="0">
              <a:buNone/>
            </a:pPr>
            <a:r>
              <a:rPr lang="en-US" b="1" u="sng" dirty="0" smtClean="0"/>
              <a:t>Organizing</a:t>
            </a:r>
            <a:r>
              <a:rPr lang="en-US" dirty="0" smtClean="0"/>
              <a:t>: Giving each subordinate a specific tasks, establishing departments; delegating authority to subordinates; coordinating subordinates work</a:t>
            </a:r>
          </a:p>
          <a:p>
            <a:pPr marL="88900" indent="0">
              <a:buNone/>
            </a:pPr>
            <a:endParaRPr lang="en-US" b="1" u="sng" dirty="0" smtClean="0"/>
          </a:p>
          <a:p>
            <a:pPr marL="88900" indent="0">
              <a:buNone/>
            </a:pPr>
            <a:r>
              <a:rPr lang="en-US" b="1" u="sng" dirty="0" smtClean="0">
                <a:solidFill>
                  <a:schemeClr val="accent6">
                    <a:lumMod val="75000"/>
                  </a:schemeClr>
                </a:solidFill>
              </a:rPr>
              <a:t>Staffing</a:t>
            </a:r>
            <a:r>
              <a:rPr lang="en-US" dirty="0" smtClean="0">
                <a:solidFill>
                  <a:schemeClr val="accent6">
                    <a:lumMod val="75000"/>
                  </a:schemeClr>
                </a:solidFill>
              </a:rPr>
              <a:t>: Determining what type of people you should hire; training and developing employees, setting performance standards, evaluating performance, compensating employees</a:t>
            </a:r>
          </a:p>
          <a:p>
            <a:pPr marL="88900" indent="0">
              <a:buNone/>
            </a:pPr>
            <a:endParaRPr lang="en-US" b="1" u="sng" dirty="0" smtClean="0"/>
          </a:p>
          <a:p>
            <a:pPr marL="88900" indent="0">
              <a:buNone/>
            </a:pPr>
            <a:r>
              <a:rPr lang="en-US" b="1" u="sng" dirty="0" smtClean="0"/>
              <a:t>Leading</a:t>
            </a:r>
            <a:r>
              <a:rPr lang="en-US" dirty="0" smtClean="0"/>
              <a:t>: getting others to get job done; maintain morale and motivation</a:t>
            </a:r>
          </a:p>
          <a:p>
            <a:pPr marL="88900" indent="0">
              <a:buNone/>
            </a:pPr>
            <a:r>
              <a:rPr lang="en-US" b="1" u="sng" dirty="0" smtClean="0"/>
              <a:t>Controlling</a:t>
            </a:r>
            <a:r>
              <a:rPr lang="en-US" dirty="0" smtClean="0"/>
              <a:t>: Setting standards and checking how actual performance compares to standard </a:t>
            </a:r>
            <a:endParaRPr lang="en-US" dirty="0"/>
          </a:p>
        </p:txBody>
      </p:sp>
    </p:spTree>
    <p:extLst>
      <p:ext uri="{BB962C8B-B14F-4D97-AF65-F5344CB8AC3E}">
        <p14:creationId xmlns:p14="http://schemas.microsoft.com/office/powerpoint/2010/main" val="187918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589" y="1580945"/>
            <a:ext cx="2745325" cy="461665"/>
          </a:xfrm>
          <a:prstGeom prst="rect">
            <a:avLst/>
          </a:prstGeom>
          <a:noFill/>
        </p:spPr>
        <p:txBody>
          <a:bodyPr wrap="square" rtlCol="0">
            <a:spAutoFit/>
          </a:bodyPr>
          <a:lstStyle/>
          <a:p>
            <a:pPr algn="ctr"/>
            <a:r>
              <a:rPr lang="en-US" sz="2400" dirty="0" smtClean="0"/>
              <a:t>MARKETING </a:t>
            </a:r>
            <a:endParaRPr lang="en-US" sz="2400" dirty="0"/>
          </a:p>
        </p:txBody>
      </p:sp>
      <p:sp>
        <p:nvSpPr>
          <p:cNvPr id="5" name="TextBox 4"/>
          <p:cNvSpPr txBox="1"/>
          <p:nvPr/>
        </p:nvSpPr>
        <p:spPr>
          <a:xfrm>
            <a:off x="670845" y="3290635"/>
            <a:ext cx="2745325" cy="461665"/>
          </a:xfrm>
          <a:prstGeom prst="rect">
            <a:avLst/>
          </a:prstGeom>
          <a:noFill/>
        </p:spPr>
        <p:txBody>
          <a:bodyPr wrap="square" rtlCol="0">
            <a:spAutoFit/>
          </a:bodyPr>
          <a:lstStyle/>
          <a:p>
            <a:pPr algn="ctr"/>
            <a:r>
              <a:rPr lang="en-US" sz="2400" dirty="0" smtClean="0"/>
              <a:t>OPERATIONS </a:t>
            </a:r>
            <a:endParaRPr lang="en-US" sz="2400" dirty="0"/>
          </a:p>
        </p:txBody>
      </p:sp>
      <p:sp>
        <p:nvSpPr>
          <p:cNvPr id="6" name="TextBox 5"/>
          <p:cNvSpPr txBox="1"/>
          <p:nvPr/>
        </p:nvSpPr>
        <p:spPr>
          <a:xfrm>
            <a:off x="7504759" y="1588628"/>
            <a:ext cx="2745325" cy="830997"/>
          </a:xfrm>
          <a:prstGeom prst="rect">
            <a:avLst/>
          </a:prstGeom>
          <a:noFill/>
        </p:spPr>
        <p:txBody>
          <a:bodyPr wrap="square" rtlCol="0">
            <a:spAutoFit/>
          </a:bodyPr>
          <a:lstStyle/>
          <a:p>
            <a:pPr algn="ctr"/>
            <a:r>
              <a:rPr lang="en-US" sz="2400" dirty="0" smtClean="0"/>
              <a:t>FINANCE AND ACCOUNTING </a:t>
            </a:r>
            <a:endParaRPr lang="en-US" sz="2400" dirty="0"/>
          </a:p>
        </p:txBody>
      </p:sp>
      <p:sp>
        <p:nvSpPr>
          <p:cNvPr id="7" name="TextBox 6"/>
          <p:cNvSpPr txBox="1"/>
          <p:nvPr/>
        </p:nvSpPr>
        <p:spPr>
          <a:xfrm>
            <a:off x="1000620" y="5027147"/>
            <a:ext cx="2745325" cy="461665"/>
          </a:xfrm>
          <a:prstGeom prst="rect">
            <a:avLst/>
          </a:prstGeom>
          <a:noFill/>
        </p:spPr>
        <p:txBody>
          <a:bodyPr wrap="square" rtlCol="0">
            <a:spAutoFit/>
          </a:bodyPr>
          <a:lstStyle/>
          <a:p>
            <a:pPr algn="ctr"/>
            <a:r>
              <a:rPr lang="en-US" sz="2400" dirty="0" smtClean="0"/>
              <a:t>IT &amp; ANALYTICS</a:t>
            </a:r>
            <a:endParaRPr lang="en-US" sz="2400" dirty="0"/>
          </a:p>
        </p:txBody>
      </p:sp>
      <p:sp>
        <p:nvSpPr>
          <p:cNvPr id="8" name="TextBox 7"/>
          <p:cNvSpPr txBox="1"/>
          <p:nvPr/>
        </p:nvSpPr>
        <p:spPr>
          <a:xfrm>
            <a:off x="8043577" y="5048206"/>
            <a:ext cx="2745325" cy="461665"/>
          </a:xfrm>
          <a:prstGeom prst="rect">
            <a:avLst/>
          </a:prstGeom>
          <a:noFill/>
        </p:spPr>
        <p:txBody>
          <a:bodyPr wrap="square" rtlCol="0">
            <a:spAutoFit/>
          </a:bodyPr>
          <a:lstStyle/>
          <a:p>
            <a:pPr algn="ctr"/>
            <a:r>
              <a:rPr lang="en-US" sz="2400" dirty="0" smtClean="0"/>
              <a:t>STRATEGY</a:t>
            </a:r>
            <a:endParaRPr lang="en-US" sz="2400" dirty="0"/>
          </a:p>
        </p:txBody>
      </p:sp>
      <p:sp>
        <p:nvSpPr>
          <p:cNvPr id="9" name="TextBox 8"/>
          <p:cNvSpPr txBox="1"/>
          <p:nvPr/>
        </p:nvSpPr>
        <p:spPr>
          <a:xfrm>
            <a:off x="8043577" y="3318376"/>
            <a:ext cx="3322613" cy="830997"/>
          </a:xfrm>
          <a:prstGeom prst="rect">
            <a:avLst/>
          </a:prstGeom>
          <a:noFill/>
        </p:spPr>
        <p:txBody>
          <a:bodyPr wrap="square" rtlCol="0">
            <a:spAutoFit/>
          </a:bodyPr>
          <a:lstStyle/>
          <a:p>
            <a:pPr algn="ctr"/>
            <a:r>
              <a:rPr lang="en-US" sz="2400" dirty="0" smtClean="0"/>
              <a:t> INNOVATION &amp; ENTREPRENURSHIP</a:t>
            </a:r>
            <a:endParaRPr lang="en-US" sz="2400" dirty="0"/>
          </a:p>
        </p:txBody>
      </p:sp>
      <p:sp>
        <p:nvSpPr>
          <p:cNvPr id="10" name="Oval 9"/>
          <p:cNvSpPr/>
          <p:nvPr/>
        </p:nvSpPr>
        <p:spPr>
          <a:xfrm>
            <a:off x="4475575" y="3138108"/>
            <a:ext cx="2371751" cy="128123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HUMAN RESOURCES</a:t>
            </a:r>
            <a:endParaRPr lang="en-US" dirty="0"/>
          </a:p>
        </p:txBody>
      </p:sp>
      <p:cxnSp>
        <p:nvCxnSpPr>
          <p:cNvPr id="12" name="Straight Arrow Connector 11"/>
          <p:cNvCxnSpPr>
            <a:stCxn id="4" idx="3"/>
          </p:cNvCxnSpPr>
          <p:nvPr/>
        </p:nvCxnSpPr>
        <p:spPr>
          <a:xfrm>
            <a:off x="3659914" y="1811778"/>
            <a:ext cx="1193074" cy="9108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p:cNvCxnSpPr>
          <p:nvPr/>
        </p:nvCxnSpPr>
        <p:spPr>
          <a:xfrm>
            <a:off x="3416170" y="3521468"/>
            <a:ext cx="945561" cy="2308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6638819" y="1876683"/>
            <a:ext cx="1088889" cy="679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p:cNvCxnSpPr>
          <p:nvPr/>
        </p:nvCxnSpPr>
        <p:spPr>
          <a:xfrm flipH="1">
            <a:off x="7004427" y="3733875"/>
            <a:ext cx="1039150" cy="33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3"/>
          </p:cNvCxnSpPr>
          <p:nvPr/>
        </p:nvCxnSpPr>
        <p:spPr>
          <a:xfrm flipV="1">
            <a:off x="3745945" y="4561981"/>
            <a:ext cx="1107043" cy="695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1"/>
          </p:cNvCxnSpPr>
          <p:nvPr/>
        </p:nvCxnSpPr>
        <p:spPr>
          <a:xfrm flipH="1" flipV="1">
            <a:off x="6747854" y="4419344"/>
            <a:ext cx="1295723" cy="859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96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Human Resource Management? </a:t>
            </a:r>
            <a:endParaRPr lang="en-US" sz="4000" dirty="0"/>
          </a:p>
        </p:txBody>
      </p:sp>
      <p:sp>
        <p:nvSpPr>
          <p:cNvPr id="3" name="Text Placeholder 2"/>
          <p:cNvSpPr>
            <a:spLocks noGrp="1"/>
          </p:cNvSpPr>
          <p:nvPr>
            <p:ph type="body" idx="1"/>
          </p:nvPr>
        </p:nvSpPr>
        <p:spPr>
          <a:xfrm>
            <a:off x="1024128" y="2286000"/>
            <a:ext cx="6724359" cy="4023360"/>
          </a:xfrm>
        </p:spPr>
        <p:txBody>
          <a:bodyPr/>
          <a:lstStyle/>
          <a:p>
            <a:endParaRPr lang="en-US" sz="2400" dirty="0" smtClean="0"/>
          </a:p>
          <a:p>
            <a:endParaRPr lang="en-US" sz="2400" dirty="0"/>
          </a:p>
          <a:p>
            <a:r>
              <a:rPr lang="en-US" sz="2400" dirty="0" smtClean="0"/>
              <a:t>The process of </a:t>
            </a:r>
            <a:r>
              <a:rPr lang="en-US" sz="2400" dirty="0" smtClean="0">
                <a:solidFill>
                  <a:srgbClr val="FF0000"/>
                </a:solidFill>
              </a:rPr>
              <a:t>acquiring</a:t>
            </a:r>
            <a:r>
              <a:rPr lang="en-US" sz="2400" dirty="0" smtClean="0"/>
              <a:t>, </a:t>
            </a:r>
            <a:r>
              <a:rPr lang="en-US" sz="2400" dirty="0" smtClean="0">
                <a:solidFill>
                  <a:srgbClr val="FF0000"/>
                </a:solidFill>
              </a:rPr>
              <a:t>training</a:t>
            </a:r>
            <a:r>
              <a:rPr lang="en-US" sz="2400" dirty="0" smtClean="0"/>
              <a:t>, </a:t>
            </a:r>
            <a:r>
              <a:rPr lang="en-US" sz="2400" dirty="0" smtClean="0">
                <a:solidFill>
                  <a:srgbClr val="FF0000"/>
                </a:solidFill>
              </a:rPr>
              <a:t>appraising</a:t>
            </a:r>
            <a:r>
              <a:rPr lang="en-US" sz="2400" dirty="0" smtClean="0"/>
              <a:t>, and </a:t>
            </a:r>
            <a:r>
              <a:rPr lang="en-US" sz="2400" dirty="0" smtClean="0">
                <a:solidFill>
                  <a:srgbClr val="FF0000"/>
                </a:solidFill>
              </a:rPr>
              <a:t>compensating </a:t>
            </a:r>
            <a:r>
              <a:rPr lang="en-US" sz="2400" dirty="0" smtClean="0"/>
              <a:t>employees, and of attending to their </a:t>
            </a:r>
            <a:r>
              <a:rPr lang="en-US" sz="2400" dirty="0" smtClean="0">
                <a:solidFill>
                  <a:srgbClr val="FF0000"/>
                </a:solidFill>
              </a:rPr>
              <a:t>labor relations</a:t>
            </a:r>
            <a:r>
              <a:rPr lang="en-US" sz="2400" dirty="0" smtClean="0"/>
              <a:t>, </a:t>
            </a:r>
            <a:r>
              <a:rPr lang="en-US" sz="2400" dirty="0" smtClean="0">
                <a:solidFill>
                  <a:schemeClr val="tx1"/>
                </a:solidFill>
              </a:rPr>
              <a:t>health, safety, and fairness concern.</a:t>
            </a:r>
            <a:endParaRPr lang="en-US" sz="2400" dirty="0">
              <a:solidFill>
                <a:schemeClr val="tx1"/>
              </a:solidFill>
            </a:endParaRPr>
          </a:p>
        </p:txBody>
      </p:sp>
      <p:pic>
        <p:nvPicPr>
          <p:cNvPr id="5" name="Picture 4"/>
          <p:cNvPicPr>
            <a:picLocks noChangeAspect="1"/>
          </p:cNvPicPr>
          <p:nvPr/>
        </p:nvPicPr>
        <p:blipFill>
          <a:blip r:embed="rId2"/>
          <a:stretch>
            <a:fillRect/>
          </a:stretch>
        </p:blipFill>
        <p:spPr>
          <a:xfrm>
            <a:off x="8043545" y="2746520"/>
            <a:ext cx="4148455" cy="2423036"/>
          </a:xfrm>
          <a:prstGeom prst="rect">
            <a:avLst/>
          </a:prstGeom>
        </p:spPr>
      </p:pic>
    </p:spTree>
    <p:extLst>
      <p:ext uri="{BB962C8B-B14F-4D97-AF65-F5344CB8AC3E}">
        <p14:creationId xmlns:p14="http://schemas.microsoft.com/office/powerpoint/2010/main" val="992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t>
            </a:r>
            <a:r>
              <a:rPr lang="en-US" dirty="0" err="1" smtClean="0"/>
              <a:t>Philosphy</a:t>
            </a:r>
            <a:endParaRPr lang="en-US" dirty="0"/>
          </a:p>
        </p:txBody>
      </p:sp>
      <p:sp>
        <p:nvSpPr>
          <p:cNvPr id="3" name="Text Placeholder 2"/>
          <p:cNvSpPr>
            <a:spLocks noGrp="1"/>
          </p:cNvSpPr>
          <p:nvPr>
            <p:ph type="body" idx="1"/>
          </p:nvPr>
        </p:nvSpPr>
        <p:spPr/>
        <p:txBody>
          <a:bodyPr/>
          <a:lstStyle/>
          <a:p>
            <a:r>
              <a:rPr lang="en-US" dirty="0"/>
              <a:t>HR philosophy revolves around management’s beliefs and assumption about people their nature, needs, values, and their approach to work. These beliefs and assumptions, then determine how people should be treated. There are three approaches for treating people: commodity approach, machine approach, and humanistic approach. In commodity approach, a person is treated like a commodity who can be bought or sold at a price as was the practice in old slavery system. In machine approach, a person is treated as a part of the machine that can be fitted like any other part. Both these approaches treat a person as physiological human being. In humanistic approach, a person is treated as human being having psychological. </a:t>
            </a:r>
          </a:p>
        </p:txBody>
      </p:sp>
    </p:spTree>
    <p:extLst>
      <p:ext uri="{BB962C8B-B14F-4D97-AF65-F5344CB8AC3E}">
        <p14:creationId xmlns:p14="http://schemas.microsoft.com/office/powerpoint/2010/main" val="282692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t>
            </a:r>
            <a:r>
              <a:rPr lang="en-US" dirty="0" err="1" smtClean="0"/>
              <a:t>Philosphy</a:t>
            </a:r>
            <a:endParaRPr lang="en-US" dirty="0"/>
          </a:p>
        </p:txBody>
      </p:sp>
      <p:sp>
        <p:nvSpPr>
          <p:cNvPr id="3" name="Text Placeholder 2"/>
          <p:cNvSpPr>
            <a:spLocks noGrp="1"/>
          </p:cNvSpPr>
          <p:nvPr>
            <p:ph type="body" idx="1"/>
          </p:nvPr>
        </p:nvSpPr>
        <p:spPr/>
        <p:txBody>
          <a:bodyPr/>
          <a:lstStyle/>
          <a:p>
            <a:r>
              <a:rPr lang="en-US" dirty="0" smtClean="0"/>
              <a:t>Therefore</a:t>
            </a:r>
            <a:r>
              <a:rPr lang="en-US" dirty="0"/>
              <a:t>, HR philosophy should take into account all these endowments of human beings more specifically; HR philosophy should be based on the following beliefs: 1. Human beings are the most important assets in the organization. 2. Human beings can be developed to a great extent as they have creative energy which is utilized only partially. 3. Human beings feel committed to their work in the organization if they develop belongingness with it. 4. Human beings are likely to develop a feeling of belongingness if the organization takes care of them and their need satisfaction. 5. Human beings contribute to the maximum if they get an opportunity to discover their full potential and to use it. 6. It is the responsibility of the organization to create healthy and motivating work climate characterized by openness, enthusiasm, trust, mutually, and collaboration</a:t>
            </a:r>
          </a:p>
        </p:txBody>
      </p:sp>
    </p:spTree>
    <p:extLst>
      <p:ext uri="{BB962C8B-B14F-4D97-AF65-F5344CB8AC3E}">
        <p14:creationId xmlns:p14="http://schemas.microsoft.com/office/powerpoint/2010/main" val="2888494167"/>
      </p:ext>
    </p:extLst>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5162</TotalTime>
  <Words>1950</Words>
  <Application>Microsoft Office PowerPoint</Application>
  <PresentationFormat>Widescreen</PresentationFormat>
  <Paragraphs>302</Paragraphs>
  <Slides>32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Roboto</vt:lpstr>
      <vt:lpstr>Questrial</vt:lpstr>
      <vt:lpstr>Tw Cen MT</vt:lpstr>
      <vt:lpstr>Wingdings</vt:lpstr>
      <vt:lpstr>Georgia</vt:lpstr>
      <vt:lpstr>Noto Sans Symbols</vt:lpstr>
      <vt:lpstr>Integral</vt:lpstr>
      <vt:lpstr>HUMAN RESOURCE MANAGEMENT </vt:lpstr>
      <vt:lpstr>Course Outline</vt:lpstr>
      <vt:lpstr>PowerPoint Presentation</vt:lpstr>
      <vt:lpstr>What                               do? </vt:lpstr>
      <vt:lpstr>What Managers do?</vt:lpstr>
      <vt:lpstr>PowerPoint Presentation</vt:lpstr>
      <vt:lpstr>What is Human Resource Management? </vt:lpstr>
      <vt:lpstr>HR Philosphy</vt:lpstr>
      <vt:lpstr>HR Philosphy</vt:lpstr>
      <vt:lpstr>PowerPoint Presentation</vt:lpstr>
      <vt:lpstr>HRM FUNCTIONS AND OBJECTIVES</vt:lpstr>
      <vt:lpstr>HRM FUNCTIONS AND OBJECTIVES</vt:lpstr>
      <vt:lpstr>PowerPoint Presentation</vt:lpstr>
      <vt:lpstr>PowerPoint Presentation</vt:lpstr>
      <vt:lpstr>PowerPoint Presentation</vt:lpstr>
      <vt:lpstr>PowerPoint Presentation</vt:lpstr>
      <vt:lpstr>Group activity  </vt:lpstr>
      <vt:lpstr>Trends shaping HRM </vt:lpstr>
      <vt:lpstr>Trends shaping HRM </vt:lpstr>
      <vt:lpstr>Trends shaping HRM </vt:lpstr>
      <vt:lpstr>Trends shaping HRM </vt:lpstr>
      <vt:lpstr>Evolution of HRM</vt:lpstr>
      <vt:lpstr>Shift in HRM</vt:lpstr>
      <vt:lpstr>The ‘new’ HR Manager</vt:lpstr>
      <vt:lpstr>The ‘new’ HR Manager</vt:lpstr>
      <vt:lpstr>Why are HR policies, procedures and practices important?</vt:lpstr>
      <vt:lpstr>How Do You Effectively Communicate HR Policies and Procedures to Employees?</vt:lpstr>
      <vt:lpstr>Human Resource Management Policies</vt:lpstr>
      <vt:lpstr>Human Resource Management Policies</vt:lpstr>
      <vt:lpstr>PowerPoint Presentation</vt:lpstr>
      <vt:lpstr>HR 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dc:title>
  <cp:lastModifiedBy>Vibhav Singh (Dr.)</cp:lastModifiedBy>
  <cp:revision>278</cp:revision>
  <dcterms:modified xsi:type="dcterms:W3CDTF">2022-08-10T03:31:42Z</dcterms:modified>
</cp:coreProperties>
</file>