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314" r:id="rId3"/>
    <p:sldId id="315" r:id="rId4"/>
    <p:sldId id="306" r:id="rId5"/>
    <p:sldId id="316" r:id="rId6"/>
    <p:sldId id="262" r:id="rId7"/>
    <p:sldId id="277" r:id="rId8"/>
    <p:sldId id="263" r:id="rId9"/>
    <p:sldId id="278" r:id="rId10"/>
    <p:sldId id="279" r:id="rId11"/>
    <p:sldId id="264" r:id="rId12"/>
    <p:sldId id="304" r:id="rId13"/>
    <p:sldId id="281" r:id="rId14"/>
    <p:sldId id="302" r:id="rId15"/>
    <p:sldId id="303" r:id="rId16"/>
    <p:sldId id="307" r:id="rId17"/>
    <p:sldId id="308" r:id="rId18"/>
    <p:sldId id="309" r:id="rId19"/>
    <p:sldId id="310" r:id="rId20"/>
    <p:sldId id="317" r:id="rId21"/>
    <p:sldId id="318" r:id="rId22"/>
    <p:sldId id="319" r:id="rId23"/>
    <p:sldId id="320" r:id="rId24"/>
    <p:sldId id="321" r:id="rId25"/>
    <p:sldId id="322" r:id="rId26"/>
    <p:sldId id="323" r:id="rId27"/>
    <p:sldId id="324" r:id="rId28"/>
    <p:sldId id="325" r:id="rId29"/>
    <p:sldId id="326" r:id="rId30"/>
  </p:sldIdLst>
  <p:sldSz cx="12192000" cy="6858000"/>
  <p:notesSz cx="6858000" cy="9144000"/>
  <p:embeddedFontLst>
    <p:embeddedFont>
      <p:font typeface="Tw Cen MT" panose="020B06020201040206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057">
          <p15:clr>
            <a:srgbClr val="A4A3A4"/>
          </p15:clr>
        </p15:guide>
        <p15:guide id="3" orient="horz" pos="3189">
          <p15:clr>
            <a:srgbClr val="A4A3A4"/>
          </p15:clr>
        </p15:guide>
        <p15:guide id="4" pos="3101">
          <p15:clr>
            <a:srgbClr val="A4A3A4"/>
          </p15:clr>
        </p15:guide>
        <p15:guide id="5" orient="horz" pos="3516">
          <p15:clr>
            <a:srgbClr val="A4A3A4"/>
          </p15:clr>
        </p15:guide>
        <p15:guide id="6" pos="1879">
          <p15:clr>
            <a:srgbClr val="A4A3A4"/>
          </p15:clr>
        </p15:guide>
        <p15:guide id="7" orient="horz" pos="3514">
          <p15:clr>
            <a:srgbClr val="A4A3A4"/>
          </p15:clr>
        </p15:guide>
        <p15:guide id="8" pos="68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A9B7A0-2453-4D62-BBCE-B7B39F3B5B58}">
  <a:tblStyle styleId="{C1A9B7A0-2453-4D62-BBCE-B7B39F3B5B58}"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0E7"/>
          </a:solidFill>
        </a:fill>
      </a:tcStyle>
    </a:wholeTbl>
    <a:band1H>
      <a:tcTxStyle/>
      <a:tcStyle>
        <a:tcBdr/>
        <a:fill>
          <a:solidFill>
            <a:srgbClr val="D2E0CC"/>
          </a:solidFill>
        </a:fill>
      </a:tcStyle>
    </a:band1H>
    <a:band2H>
      <a:tcTxStyle/>
      <a:tcStyle>
        <a:tcBdr/>
      </a:tcStyle>
    </a:band2H>
    <a:band1V>
      <a:tcTxStyle/>
      <a:tcStyle>
        <a:tcBdr/>
        <a:fill>
          <a:solidFill>
            <a:srgbClr val="D2E0CC"/>
          </a:solidFill>
        </a:fill>
      </a:tcStyle>
    </a:band1V>
    <a:band2V>
      <a:tcTxStyle/>
      <a:tcStyle>
        <a:tcBdr/>
      </a:tcStyle>
    </a:band2V>
    <a:lastCol>
      <a:tcTxStyle b="on" i="off">
        <a:font>
          <a:latin typeface="Tw Cen MT"/>
          <a:ea typeface="Tw Cen MT"/>
          <a:cs typeface="Tw Cen MT"/>
        </a:font>
        <a:schemeClr val="lt1"/>
      </a:tcTxStyle>
      <a:tcStyle>
        <a:tcBdr/>
        <a:fill>
          <a:solidFill>
            <a:schemeClr val="accent2"/>
          </a:solidFill>
        </a:fill>
      </a:tcStyle>
    </a:lastCol>
    <a:firstCol>
      <a:tcTxStyle b="on" i="off">
        <a:font>
          <a:latin typeface="Tw Cen MT"/>
          <a:ea typeface="Tw Cen MT"/>
          <a:cs typeface="Tw Cen MT"/>
        </a:font>
        <a:schemeClr val="lt1"/>
      </a:tcTxStyle>
      <a:tcStyle>
        <a:tcBdr/>
        <a:fill>
          <a:solidFill>
            <a:schemeClr val="accent2"/>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31" autoAdjust="0"/>
  </p:normalViewPr>
  <p:slideViewPr>
    <p:cSldViewPr snapToGrid="0" snapToObjects="1" showGuides="1">
      <p:cViewPr varScale="1">
        <p:scale>
          <a:sx n="78" d="100"/>
          <a:sy n="78" d="100"/>
        </p:scale>
        <p:origin x="1026" y="90"/>
      </p:cViewPr>
      <p:guideLst>
        <p:guide orient="horz" pos="2160"/>
        <p:guide pos="3057"/>
        <p:guide orient="horz" pos="3189"/>
        <p:guide pos="3101"/>
        <p:guide orient="horz" pos="3516"/>
        <p:guide pos="1879"/>
        <p:guide orient="horz" pos="3514"/>
        <p:guide pos="684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93246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latin typeface="Arial" panose="020B0604020202020204" pitchFamily="34" charset="0"/>
                <a:cs typeface="Arial" panose="020B0604020202020204" pitchFamily="34" charset="0"/>
              </a:rPr>
              <a:t>There’s something for everyone. </a:t>
            </a:r>
          </a:p>
          <a:p>
            <a:pPr marL="171450" indent="-171450">
              <a:buFont typeface="Arial" panose="020B0604020202020204" pitchFamily="34" charset="0"/>
              <a:buChar char="•"/>
              <a:defRPr/>
            </a:pPr>
            <a:r>
              <a:rPr lang="en-GB" sz="1000" dirty="0" smtClean="0">
                <a:latin typeface="Arial" panose="020B0604020202020204" pitchFamily="34" charset="0"/>
                <a:cs typeface="Arial" panose="020B0604020202020204" pitchFamily="34" charset="0"/>
              </a:rPr>
              <a:t>If </a:t>
            </a:r>
            <a:r>
              <a:rPr lang="en-GB" sz="1000" dirty="0">
                <a:latin typeface="Arial" panose="020B0604020202020204" pitchFamily="34" charset="0"/>
                <a:cs typeface="Arial" panose="020B0604020202020204" pitchFamily="34" charset="0"/>
              </a:rPr>
              <a:t>you’re analytical, you could work out how much people should be paid and </a:t>
            </a:r>
            <a:r>
              <a:rPr lang="en-GB" sz="1000" dirty="0" smtClean="0">
                <a:latin typeface="Arial" panose="020B0604020202020204" pitchFamily="34" charset="0"/>
                <a:cs typeface="Arial" panose="020B0604020202020204" pitchFamily="34" charset="0"/>
              </a:rPr>
              <a:t>rewarded</a:t>
            </a:r>
          </a:p>
          <a:p>
            <a:pPr marL="171450" indent="-171450">
              <a:buFont typeface="Arial" panose="020B0604020202020204" pitchFamily="34" charset="0"/>
              <a:buChar char="•"/>
              <a:defRPr/>
            </a:pPr>
            <a:r>
              <a:rPr lang="en-GB" sz="1000" dirty="0" smtClean="0">
                <a:latin typeface="Arial" panose="020B0604020202020204" pitchFamily="34" charset="0"/>
                <a:cs typeface="Arial" panose="020B0604020202020204" pitchFamily="34" charset="0"/>
              </a:rPr>
              <a:t>If you like law, you can work with the laws that protect workers</a:t>
            </a:r>
          </a:p>
          <a:p>
            <a:pPr marL="171450" indent="-171450">
              <a:buFont typeface="Arial" panose="020B0604020202020204" pitchFamily="34" charset="0"/>
              <a:buChar char="•"/>
              <a:defRPr/>
            </a:pPr>
            <a:r>
              <a:rPr lang="en-GB" sz="1000" dirty="0">
                <a:latin typeface="Arial" panose="020B0604020202020204" pitchFamily="34" charset="0"/>
                <a:cs typeface="Arial" panose="020B0604020202020204" pitchFamily="34" charset="0"/>
              </a:rPr>
              <a:t>If you are good </a:t>
            </a:r>
            <a:r>
              <a:rPr lang="en-GB" sz="1000" dirty="0" smtClean="0">
                <a:latin typeface="Arial" panose="020B0604020202020204" pitchFamily="34" charset="0"/>
                <a:cs typeface="Arial" panose="020B0604020202020204" pitchFamily="34" charset="0"/>
              </a:rPr>
              <a:t>at making other people feel listened to and remaining diplomatic and calm in difficult situations, you’d make a great employee relations specialist</a:t>
            </a:r>
          </a:p>
          <a:p>
            <a:pPr marL="171450" indent="-171450">
              <a:buFont typeface="Arial" panose="020B0604020202020204" pitchFamily="34" charset="0"/>
              <a:buChar char="•"/>
              <a:defRPr/>
            </a:pPr>
            <a:r>
              <a:rPr lang="en-GB" sz="1000" dirty="0" smtClean="0">
                <a:latin typeface="Arial" panose="020B0604020202020204" pitchFamily="34" charset="0"/>
                <a:cs typeface="Arial" panose="020B0604020202020204" pitchFamily="34" charset="0"/>
              </a:rPr>
              <a:t>Interested in marketing or advertising? Recruitment involves a lot of this, except instead of selling a product, you’re selling the company to people and hiring those who come forward!</a:t>
            </a:r>
          </a:p>
          <a:p>
            <a:pPr marL="171450" indent="-171450">
              <a:buFont typeface="Arial" panose="020B0604020202020204" pitchFamily="34" charset="0"/>
              <a:buChar char="•"/>
              <a:defRPr/>
            </a:pPr>
            <a:r>
              <a:rPr lang="en-GB" sz="1000" dirty="0" smtClean="0">
                <a:latin typeface="Arial" panose="020B0604020202020204" pitchFamily="34" charset="0"/>
                <a:cs typeface="Arial" panose="020B0604020202020204" pitchFamily="34" charset="0"/>
              </a:rPr>
              <a:t>Interested in psychology and what motivates people? Employee engagement might be the right path for you.</a:t>
            </a:r>
          </a:p>
          <a:p>
            <a:pPr marL="171450" indent="-171450">
              <a:buFont typeface="Arial" panose="020B0604020202020204" pitchFamily="34" charset="0"/>
              <a:buChar char="•"/>
              <a:defRPr/>
            </a:pPr>
            <a:r>
              <a:rPr lang="en-GB" sz="1000" dirty="0" smtClean="0">
                <a:latin typeface="Arial" panose="020B0604020202020204" pitchFamily="34" charset="0"/>
                <a:cs typeface="Arial" panose="020B0604020202020204" pitchFamily="34" charset="0"/>
              </a:rPr>
              <a:t>if you like helping others reach their potential then you could work in learning and development.</a:t>
            </a:r>
          </a:p>
          <a:p>
            <a:pPr marL="171450" indent="-171450">
              <a:buFont typeface="Arial" panose="020B0604020202020204" pitchFamily="34" charset="0"/>
              <a:buChar char="•"/>
              <a:defRPr/>
            </a:pPr>
            <a:r>
              <a:rPr lang="en-GB" sz="1000" dirty="0" smtClean="0">
                <a:latin typeface="Arial" panose="020B0604020202020204" pitchFamily="34" charset="0"/>
                <a:cs typeface="Arial" panose="020B0604020202020204" pitchFamily="34" charset="0"/>
              </a:rPr>
              <a:t>Organisation development involves improving businesses by looking at employee behaviour/how the business is organised and how things get done. So if you like solving problems and improving things, OD could be for you!</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E0A9BCA-356A-45A9-9976-C7505D7A3F20}" type="slidenum">
              <a:rPr lang="en-GB" smtClean="0"/>
              <a:t>2</a:t>
            </a:fld>
            <a:endParaRPr lang="en-GB"/>
          </a:p>
        </p:txBody>
      </p:sp>
    </p:spTree>
    <p:extLst>
      <p:ext uri="{BB962C8B-B14F-4D97-AF65-F5344CB8AC3E}">
        <p14:creationId xmlns:p14="http://schemas.microsoft.com/office/powerpoint/2010/main" val="74932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000" dirty="0" smtClean="0">
                <a:latin typeface="Arial" panose="020B0604020202020204" pitchFamily="34" charset="0"/>
                <a:cs typeface="Arial" panose="020B0604020202020204" pitchFamily="34" charset="0"/>
              </a:rPr>
              <a:t>Curious – HR professionals have to know about business in general but also all about their own organisations as they have to make decisions with an understanding of what is going to be affected.</a:t>
            </a:r>
          </a:p>
          <a:p>
            <a:endParaRPr lang="en-GB" sz="1000" dirty="0">
              <a:latin typeface="Arial" panose="020B0604020202020204" pitchFamily="34" charset="0"/>
              <a:cs typeface="Arial" panose="020B0604020202020204" pitchFamily="34" charset="0"/>
            </a:endParaRPr>
          </a:p>
          <a:p>
            <a:r>
              <a:rPr lang="en-GB" sz="1000" dirty="0" smtClean="0">
                <a:latin typeface="Arial" panose="020B0604020202020204" pitchFamily="34" charset="0"/>
                <a:cs typeface="Arial" panose="020B0604020202020204" pitchFamily="34" charset="0"/>
              </a:rPr>
              <a:t>Decisive thinker – the HR industry is becoming increasingly driven by data, so its important that you know how to manage that and use it to make good decisions</a:t>
            </a:r>
          </a:p>
          <a:p>
            <a:endParaRPr lang="en-GB" sz="1000" dirty="0" smtClean="0">
              <a:latin typeface="Arial" panose="020B0604020202020204" pitchFamily="34" charset="0"/>
              <a:cs typeface="Arial" panose="020B0604020202020204" pitchFamily="34" charset="0"/>
            </a:endParaRPr>
          </a:p>
          <a:p>
            <a:r>
              <a:rPr lang="en-GB" sz="1000" dirty="0" smtClean="0">
                <a:latin typeface="Arial" panose="020B0604020202020204" pitchFamily="34" charset="0"/>
                <a:cs typeface="Arial" panose="020B0604020202020204" pitchFamily="34" charset="0"/>
              </a:rPr>
              <a:t>Skilled influencer – in business you have to sell your ideas, and HR is no different.</a:t>
            </a:r>
          </a:p>
          <a:p>
            <a:endParaRPr lang="en-GB" sz="1000" dirty="0">
              <a:latin typeface="Arial" panose="020B0604020202020204" pitchFamily="34" charset="0"/>
              <a:cs typeface="Arial" panose="020B0604020202020204" pitchFamily="34" charset="0"/>
            </a:endParaRPr>
          </a:p>
          <a:p>
            <a:r>
              <a:rPr lang="en-GB" sz="1000" dirty="0" smtClean="0">
                <a:latin typeface="Arial" panose="020B0604020202020204" pitchFamily="34" charset="0"/>
                <a:cs typeface="Arial" panose="020B0604020202020204" pitchFamily="34" charset="0"/>
              </a:rPr>
              <a:t>Ethical integrity – </a:t>
            </a:r>
            <a:r>
              <a:rPr lang="en-GB" sz="1000" dirty="0">
                <a:latin typeface="Arial" panose="020B0604020202020204" pitchFamily="34" charset="0"/>
                <a:cs typeface="Arial" panose="020B0604020202020204" pitchFamily="34" charset="0"/>
              </a:rPr>
              <a:t>If you work in HR, you need to lead by example. You should act with integrity and impartiality and have the courage to defend your views</a:t>
            </a:r>
          </a:p>
          <a:p>
            <a:endParaRPr lang="en-GB" sz="1000" dirty="0" smtClean="0">
              <a:latin typeface="Arial" panose="020B0604020202020204" pitchFamily="34" charset="0"/>
              <a:cs typeface="Arial" panose="020B0604020202020204" pitchFamily="34" charset="0"/>
            </a:endParaRPr>
          </a:p>
          <a:p>
            <a:r>
              <a:rPr lang="en-GB" sz="1000" dirty="0" smtClean="0">
                <a:latin typeface="Arial" panose="020B0604020202020204" pitchFamily="34" charset="0"/>
                <a:cs typeface="Arial" panose="020B0604020202020204" pitchFamily="34" charset="0"/>
              </a:rPr>
              <a:t>Problem solver – there’s no doubt you’ll encounter plenty of issues, and because you’re dealing with people, they’ll never be clear cut. You need patience to work through challenges and the determination to push ahead</a:t>
            </a:r>
          </a:p>
          <a:p>
            <a:endParaRPr lang="en-GB" sz="1000" dirty="0">
              <a:latin typeface="Arial" panose="020B0604020202020204" pitchFamily="34" charset="0"/>
              <a:cs typeface="Arial" panose="020B0604020202020204" pitchFamily="34" charset="0"/>
            </a:endParaRPr>
          </a:p>
          <a:p>
            <a:r>
              <a:rPr lang="en-GB" sz="1000" dirty="0" smtClean="0">
                <a:latin typeface="Arial" panose="020B0604020202020204" pitchFamily="34" charset="0"/>
                <a:cs typeface="Arial" panose="020B0604020202020204" pitchFamily="34" charset="0"/>
              </a:rPr>
              <a:t>Remember – these can all be learned behaviours</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E0A9BCA-356A-45A9-9976-C7505D7A3F20}" type="slidenum">
              <a:rPr lang="en-GB" smtClean="0"/>
              <a:t>3</a:t>
            </a:fld>
            <a:endParaRPr lang="en-GB"/>
          </a:p>
        </p:txBody>
      </p:sp>
    </p:spTree>
    <p:extLst>
      <p:ext uri="{BB962C8B-B14F-4D97-AF65-F5344CB8AC3E}">
        <p14:creationId xmlns:p14="http://schemas.microsoft.com/office/powerpoint/2010/main" val="269365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0684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lstStyle>
            <a:lvl1pPr marR="0" lvl="0" algn="r"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Shape 14"/>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accent1"/>
              </a:buClr>
              <a:buSzPts val="1800"/>
              <a:buFont typeface="Questrial"/>
              <a:buNone/>
              <a:defRPr sz="1800" b="0" i="0" u="none" strike="noStrike" cap="none">
                <a:solidFill>
                  <a:srgbClr val="0C0C0C"/>
                </a:solidFill>
                <a:latin typeface="Questrial"/>
                <a:ea typeface="Questrial"/>
                <a:cs typeface="Questrial"/>
                <a:sym typeface="Questrial"/>
              </a:defRPr>
            </a:lvl1pPr>
            <a:lvl2pPr marR="0" lvl="1" algn="ctr" rtl="0">
              <a:lnSpc>
                <a:spcPct val="90000"/>
              </a:lnSpc>
              <a:spcBef>
                <a:spcPts val="2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2pPr>
            <a:lvl3pPr marR="0" lvl="2"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3pPr>
            <a:lvl4pPr marR="0" lvl="3"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4pPr>
            <a:lvl5pPr marR="0" lvl="4"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5pPr>
            <a:lvl6pPr marR="0" lvl="5"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6pPr>
            <a:lvl7pPr marR="0" lvl="6"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7pPr>
            <a:lvl8pPr marR="0" lvl="7"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8pPr>
            <a:lvl9pPr marR="0" lvl="8" algn="ctr" rtl="0">
              <a:lnSpc>
                <a:spcPct val="90000"/>
              </a:lnSpc>
              <a:spcBef>
                <a:spcPts val="400"/>
              </a:spcBef>
              <a:spcAft>
                <a:spcPts val="40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9pPr>
          </a:lstStyle>
          <a:p>
            <a:endParaRPr/>
          </a:p>
        </p:txBody>
      </p:sp>
      <p:sp>
        <p:nvSpPr>
          <p:cNvPr id="15" name="Shape 1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16" name="Shape 16"/>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17" name="Shape 1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18" name="Shape 18"/>
          <p:cNvCxnSpPr/>
          <p:nvPr/>
        </p:nvCxnSpPr>
        <p:spPr>
          <a:xfrm rot="10800000">
            <a:off x="8386842" y="5264106"/>
            <a:ext cx="0" cy="914400"/>
          </a:xfrm>
          <a:prstGeom prst="straightConnector1">
            <a:avLst/>
          </a:prstGeom>
          <a:noFill/>
          <a:ln w="19050" cap="flat" cmpd="sng">
            <a:solidFill>
              <a:schemeClr val="accent1"/>
            </a:solidFill>
            <a:prstDash val="solid"/>
            <a:round/>
            <a:headEnd type="none" w="sm" len="sm"/>
            <a:tailEnd type="none" w="sm" len="sm"/>
          </a:ln>
        </p:spPr>
      </p:cxnSp>
      <p:sp>
        <p:nvSpPr>
          <p:cNvPr id="19" name="Shape 19"/>
          <p:cNvSpPr/>
          <p:nvPr/>
        </p:nvSpPr>
        <p:spPr>
          <a:xfrm>
            <a:off x="0" y="0"/>
            <a:ext cx="12192000" cy="4572001"/>
          </a:xfrm>
          <a:prstGeom prst="rect">
            <a:avLst/>
          </a:prstGeom>
          <a:blipFill rotWithShape="1">
            <a:blip r:embed="rId2">
              <a:alphaModFix/>
            </a:blip>
            <a:tile tx="-133350" ty="-6350" sx="50000" sy="50000" flip="none" algn="tl"/>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Shape 82"/>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83" name="Shape 8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84" name="Shape 8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85" name="Shape 8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86" name="Shape 86"/>
          <p:cNvCxnSpPr/>
          <p:nvPr/>
        </p:nvCxnSpPr>
        <p:spPr>
          <a:xfrm rot="10800000">
            <a:off x="10058400" y="59263"/>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Shape 22"/>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23" name="Shape 2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24" name="Shape 2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25" name="Shape 2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lstStyle>
            <a:lvl1pPr marR="0" lvl="0" algn="r"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Shape 28"/>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chemeClr val="accent1"/>
              </a:buClr>
              <a:buSzPts val="1800"/>
              <a:buFont typeface="Questrial"/>
              <a:buNone/>
              <a:defRPr sz="1800" b="0" i="0" u="none" strike="noStrike" cap="none">
                <a:solidFill>
                  <a:srgbClr val="0C0C0C"/>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800"/>
              <a:buFont typeface="Noto Sans Symbols"/>
              <a:buNone/>
              <a:defRPr sz="1800" b="0" i="0" u="none" strike="noStrike" cap="none">
                <a:solidFill>
                  <a:srgbClr val="888888"/>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600"/>
              <a:buFont typeface="Noto Sans Symbols"/>
              <a:buNone/>
              <a:defRPr sz="1600" b="0" i="0" u="none" strike="noStrike" cap="none">
                <a:solidFill>
                  <a:srgbClr val="888888"/>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9pPr>
          </a:lstStyle>
          <a:p>
            <a:endParaRPr/>
          </a:p>
        </p:txBody>
      </p:sp>
      <p:sp>
        <p:nvSpPr>
          <p:cNvPr id="29" name="Shape 2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0" name="Shape 3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1" name="Shape 3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32" name="Shape 32"/>
          <p:cNvCxnSpPr/>
          <p:nvPr/>
        </p:nvCxnSpPr>
        <p:spPr>
          <a:xfrm rot="10800000">
            <a:off x="8386842" y="5264106"/>
            <a:ext cx="0" cy="914400"/>
          </a:xfrm>
          <a:prstGeom prst="straightConnector1">
            <a:avLst/>
          </a:prstGeom>
          <a:noFill/>
          <a:ln w="19050" cap="flat" cmpd="sng">
            <a:solidFill>
              <a:schemeClr val="accent3"/>
            </a:solidFill>
            <a:prstDash val="solid"/>
            <a:round/>
            <a:headEnd type="none" w="sm" len="sm"/>
            <a:tailEnd type="none" w="sm" len="sm"/>
          </a:ln>
        </p:spPr>
      </p:cxnSp>
      <p:sp>
        <p:nvSpPr>
          <p:cNvPr id="33" name="Shape 33"/>
          <p:cNvSpPr/>
          <p:nvPr/>
        </p:nvSpPr>
        <p:spPr>
          <a:xfrm>
            <a:off x="0" y="-1"/>
            <a:ext cx="12192000" cy="4572000"/>
          </a:xfrm>
          <a:prstGeom prst="rect">
            <a:avLst/>
          </a:prstGeom>
          <a:blipFill rotWithShape="1">
            <a:blip r:embed="rId2">
              <a:alphaModFix/>
            </a:blip>
            <a:tile tx="-133350" ty="-6350" sx="50000" sy="50000" flip="none" algn="tl"/>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37" name="Shape 37"/>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38" name="Shape 3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9" name="Shape 3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40" name="Shape 4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Shape 43"/>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lstStyle>
            <a:lvl1pPr marL="457200" marR="0" lvl="0" indent="-228600" algn="l" rtl="0">
              <a:lnSpc>
                <a:spcPct val="90000"/>
              </a:lnSpc>
              <a:spcBef>
                <a:spcPts val="0"/>
              </a:spcBef>
              <a:spcAft>
                <a:spcPts val="0"/>
              </a:spcAft>
              <a:buClr>
                <a:schemeClr val="accent1"/>
              </a:buClr>
              <a:buSzPts val="2300"/>
              <a:buFont typeface="Questrial"/>
              <a:buNone/>
              <a:defRPr sz="2300" b="0" i="0" u="none" strike="noStrike" cap="none">
                <a:solidFill>
                  <a:schemeClr val="accent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2000"/>
              <a:buFont typeface="Noto Sans Symbols"/>
              <a:buNone/>
              <a:defRPr sz="2000" b="1"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800"/>
              <a:buFont typeface="Noto Sans Symbols"/>
              <a:buNone/>
              <a:defRPr sz="1800" b="1"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9pPr>
          </a:lstStyle>
          <a:p>
            <a:endParaRPr/>
          </a:p>
        </p:txBody>
      </p:sp>
      <p:sp>
        <p:nvSpPr>
          <p:cNvPr id="44" name="Shape 44"/>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45" name="Shape 45"/>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lstStyle>
            <a:lvl1pPr marL="457200" marR="0" lvl="0" indent="-228600" algn="l" rtl="0">
              <a:lnSpc>
                <a:spcPct val="90000"/>
              </a:lnSpc>
              <a:spcBef>
                <a:spcPts val="0"/>
              </a:spcBef>
              <a:spcAft>
                <a:spcPts val="0"/>
              </a:spcAft>
              <a:buClr>
                <a:schemeClr val="accent1"/>
              </a:buClr>
              <a:buSzPts val="2300"/>
              <a:buFont typeface="Questrial"/>
              <a:buNone/>
              <a:defRPr sz="2300" b="0" i="0" u="none" strike="noStrike" cap="none">
                <a:solidFill>
                  <a:schemeClr val="accent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2000"/>
              <a:buFont typeface="Noto Sans Symbols"/>
              <a:buNone/>
              <a:defRPr sz="2000" b="1"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800"/>
              <a:buFont typeface="Noto Sans Symbols"/>
              <a:buNone/>
              <a:defRPr sz="1800" b="1"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9pPr>
          </a:lstStyle>
          <a:p>
            <a:endParaRPr/>
          </a:p>
        </p:txBody>
      </p:sp>
      <p:sp>
        <p:nvSpPr>
          <p:cNvPr id="46" name="Shape 46"/>
          <p:cNvSpPr txBox="1">
            <a:spLocks noGrp="1"/>
          </p:cNvSpPr>
          <p:nvPr>
            <p:ph type="body" idx="4"/>
          </p:nvPr>
        </p:nvSpPr>
        <p:spPr>
          <a:xfrm>
            <a:off x="5990888" y="2967788"/>
            <a:ext cx="4754880" cy="3341572"/>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47" name="Shape 4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48" name="Shape 4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49" name="Shape 4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Shape 5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53" name="Shape 53"/>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54" name="Shape 5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4000"/>
              <a:buFont typeface="Questrial"/>
              <a:buNone/>
              <a:defRPr sz="4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Shape 61"/>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lstStyle>
            <a:lvl1pPr marL="457200" marR="0" lvl="0" indent="-381000" algn="l" rtl="0">
              <a:lnSpc>
                <a:spcPct val="90000"/>
              </a:lnSpc>
              <a:spcBef>
                <a:spcPts val="1200"/>
              </a:spcBef>
              <a:spcAft>
                <a:spcPts val="0"/>
              </a:spcAft>
              <a:buClr>
                <a:schemeClr val="accent1"/>
              </a:buClr>
              <a:buSzPts val="2400"/>
              <a:buFont typeface="Questrial"/>
              <a:buChar char=" "/>
              <a:defRPr sz="2400" b="0" i="0" u="none" strike="noStrike" cap="none">
                <a:solidFill>
                  <a:schemeClr val="dk1"/>
                </a:solidFill>
                <a:latin typeface="Questrial"/>
                <a:ea typeface="Questrial"/>
                <a:cs typeface="Questrial"/>
                <a:sym typeface="Questrial"/>
              </a:defRPr>
            </a:lvl1pPr>
            <a:lvl2pPr marL="914400" marR="0" lvl="1" indent="-355600" algn="l" rtl="0">
              <a:lnSpc>
                <a:spcPct val="90000"/>
              </a:lnSpc>
              <a:spcBef>
                <a:spcPts val="200"/>
              </a:spcBef>
              <a:spcAft>
                <a:spcPts val="0"/>
              </a:spcAft>
              <a:buClr>
                <a:schemeClr val="accent1"/>
              </a:buClr>
              <a:buSzPts val="2000"/>
              <a:buFont typeface="Noto Sans Symbols"/>
              <a:buChar char="•"/>
              <a:defRPr sz="2000" b="0" i="0" u="none" strike="noStrike" cap="none">
                <a:solidFill>
                  <a:schemeClr val="dk1"/>
                </a:solidFill>
                <a:latin typeface="Questrial"/>
                <a:ea typeface="Questrial"/>
                <a:cs typeface="Questrial"/>
                <a:sym typeface="Questrial"/>
              </a:defRPr>
            </a:lvl2pPr>
            <a:lvl3pPr marL="1371600" marR="0" lvl="2"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3pPr>
            <a:lvl4pPr marL="1828800" marR="0" lvl="3"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4pPr>
            <a:lvl5pPr marL="2286000" marR="0" lvl="4"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5pPr>
            <a:lvl6pPr marL="2743200" marR="0" lvl="5"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6pPr>
            <a:lvl7pPr marL="3200400" marR="0" lvl="6"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7pPr>
            <a:lvl8pPr marL="3657600" marR="0" lvl="7"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8pPr>
            <a:lvl9pPr marL="4114800" marR="0" lvl="8" indent="-330200" algn="l" rtl="0">
              <a:lnSpc>
                <a:spcPct val="90000"/>
              </a:lnSpc>
              <a:spcBef>
                <a:spcPts val="400"/>
              </a:spcBef>
              <a:spcAft>
                <a:spcPts val="40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9pPr>
          </a:lstStyle>
          <a:p>
            <a:endParaRPr/>
          </a:p>
        </p:txBody>
      </p:sp>
      <p:sp>
        <p:nvSpPr>
          <p:cNvPr id="62" name="Shape 62"/>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lstStyle>
            <a:lvl1pPr marL="457200" marR="0" lvl="0" indent="-228600" algn="l" rtl="0">
              <a:lnSpc>
                <a:spcPct val="108000"/>
              </a:lnSpc>
              <a:spcBef>
                <a:spcPts val="600"/>
              </a:spcBef>
              <a:spcAft>
                <a:spcPts val="0"/>
              </a:spcAft>
              <a:buClr>
                <a:schemeClr val="accent1"/>
              </a:buClr>
              <a:buSzPts val="1600"/>
              <a:buFont typeface="Questrial"/>
              <a:buNone/>
              <a:defRPr sz="1600" b="0" i="0" u="none" strike="noStrike" cap="none">
                <a:solidFill>
                  <a:schemeClr val="dk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200"/>
              <a:buFont typeface="Noto Sans Symbols"/>
              <a:buNone/>
              <a:defRPr sz="1200" b="0"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9pPr>
          </a:lstStyle>
          <a:p>
            <a:endParaRPr/>
          </a:p>
        </p:txBody>
      </p:sp>
      <p:sp>
        <p:nvSpPr>
          <p:cNvPr id="63" name="Shape 6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64" name="Shape 6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65" name="Shape 6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lstStyle>
            <a:lvl1pPr marR="0" lvl="0" algn="r"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Shape 68"/>
          <p:cNvSpPr>
            <a:spLocks noGrp="1"/>
          </p:cNvSpPr>
          <p:nvPr>
            <p:ph type="pic" idx="2"/>
          </p:nvPr>
        </p:nvSpPr>
        <p:spPr>
          <a:xfrm>
            <a:off x="0" y="-1"/>
            <a:ext cx="12188952" cy="4572000"/>
          </a:xfrm>
          <a:prstGeom prst="rect">
            <a:avLst/>
          </a:prstGeom>
          <a:solidFill>
            <a:srgbClr val="C1DF87"/>
          </a:solidFill>
          <a:ln>
            <a:noFill/>
          </a:ln>
        </p:spPr>
        <p:txBody>
          <a:bodyPr spcFirstLastPara="1" wrap="square" lIns="457200" tIns="365750" rIns="45700" bIns="45700" anchor="t" anchorCtr="0"/>
          <a:lstStyle>
            <a:lvl1pPr marR="0" lvl="0" algn="l" rtl="0">
              <a:lnSpc>
                <a:spcPct val="90000"/>
              </a:lnSpc>
              <a:spcBef>
                <a:spcPts val="1200"/>
              </a:spcBef>
              <a:spcAft>
                <a:spcPts val="0"/>
              </a:spcAft>
              <a:buClr>
                <a:schemeClr val="accent1"/>
              </a:buClr>
              <a:buSzPts val="3200"/>
              <a:buFont typeface="Questrial"/>
              <a:buNone/>
              <a:defRPr sz="3200" b="0" i="0" u="none" strike="noStrike" cap="none">
                <a:solidFill>
                  <a:schemeClr val="dk1"/>
                </a:solidFill>
                <a:latin typeface="Questrial"/>
                <a:ea typeface="Questrial"/>
                <a:cs typeface="Questrial"/>
                <a:sym typeface="Questrial"/>
              </a:defRPr>
            </a:lvl1pPr>
            <a:lvl2pPr marR="0" lvl="1" algn="l" rtl="0">
              <a:lnSpc>
                <a:spcPct val="90000"/>
              </a:lnSpc>
              <a:spcBef>
                <a:spcPts val="200"/>
              </a:spcBef>
              <a:spcAft>
                <a:spcPts val="0"/>
              </a:spcAft>
              <a:buClr>
                <a:schemeClr val="accent1"/>
              </a:buClr>
              <a:buSzPts val="2800"/>
              <a:buFont typeface="Noto Sans Symbols"/>
              <a:buNone/>
              <a:defRPr sz="2800" b="0" i="0" u="none" strike="noStrike" cap="none">
                <a:solidFill>
                  <a:schemeClr val="dk1"/>
                </a:solidFill>
                <a:latin typeface="Questrial"/>
                <a:ea typeface="Questrial"/>
                <a:cs typeface="Questrial"/>
                <a:sym typeface="Questrial"/>
              </a:defRPr>
            </a:lvl2pPr>
            <a:lvl3pPr marR="0" lvl="2" algn="l" rtl="0">
              <a:lnSpc>
                <a:spcPct val="90000"/>
              </a:lnSpc>
              <a:spcBef>
                <a:spcPts val="400"/>
              </a:spcBef>
              <a:spcAft>
                <a:spcPts val="0"/>
              </a:spcAft>
              <a:buClr>
                <a:schemeClr val="accent1"/>
              </a:buClr>
              <a:buSzPts val="2400"/>
              <a:buFont typeface="Noto Sans Symbols"/>
              <a:buNone/>
              <a:defRPr sz="2400" b="0" i="0" u="none" strike="noStrike" cap="none">
                <a:solidFill>
                  <a:schemeClr val="dk1"/>
                </a:solidFill>
                <a:latin typeface="Questrial"/>
                <a:ea typeface="Questrial"/>
                <a:cs typeface="Questrial"/>
                <a:sym typeface="Questrial"/>
              </a:defRPr>
            </a:lvl3pPr>
            <a:lvl4pPr marR="0" lvl="3"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4pPr>
            <a:lvl5pPr marR="0" lvl="4"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5pPr>
            <a:lvl6pPr marR="0" lvl="5"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6pPr>
            <a:lvl7pPr marR="0" lvl="6"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7pPr>
            <a:lvl8pPr marR="0" lvl="7"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8pPr>
            <a:lvl9pPr marR="0" lvl="8" algn="l" rtl="0">
              <a:lnSpc>
                <a:spcPct val="90000"/>
              </a:lnSpc>
              <a:spcBef>
                <a:spcPts val="400"/>
              </a:spcBef>
              <a:spcAft>
                <a:spcPts val="40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9pPr>
          </a:lstStyle>
          <a:p>
            <a:endParaRPr/>
          </a:p>
        </p:txBody>
      </p:sp>
      <p:sp>
        <p:nvSpPr>
          <p:cNvPr id="69" name="Shape 69"/>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chemeClr val="accent1"/>
              </a:buClr>
              <a:buSzPts val="1800"/>
              <a:buFont typeface="Questrial"/>
              <a:buNone/>
              <a:defRPr sz="1800" b="0" i="0" u="none" strike="noStrike" cap="none">
                <a:solidFill>
                  <a:srgbClr val="0C0C0C"/>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400"/>
              <a:buFont typeface="Noto Sans Symbols"/>
              <a:buNone/>
              <a:defRPr sz="1400" b="0"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200"/>
              <a:buFont typeface="Noto Sans Symbols"/>
              <a:buNone/>
              <a:defRPr sz="1200" b="0"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9pPr>
          </a:lstStyle>
          <a:p>
            <a:endParaRPr/>
          </a:p>
        </p:txBody>
      </p:sp>
      <p:sp>
        <p:nvSpPr>
          <p:cNvPr id="70" name="Shape 7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1" name="Shape 7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2" name="Shape 7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73" name="Shape 73"/>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3872484" y="-562356"/>
            <a:ext cx="4023360" cy="9720073"/>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77" name="Shape 7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8" name="Shape 7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9" name="Shape 7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8" name="Shape 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9" name="Shape 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10" name="Shape 1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11" name="Shape 11"/>
          <p:cNvCxnSpPr/>
          <p:nvPr/>
        </p:nvCxnSpPr>
        <p:spPr>
          <a:xfrm rot="10800000">
            <a:off x="7620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Autofit/>
          </a:bodyPr>
          <a:lstStyle/>
          <a:p>
            <a:pPr marL="0" marR="0" lvl="0" indent="0" algn="r" rtl="0">
              <a:lnSpc>
                <a:spcPct val="80000"/>
              </a:lnSpc>
              <a:spcBef>
                <a:spcPts val="0"/>
              </a:spcBef>
              <a:spcAft>
                <a:spcPts val="0"/>
              </a:spcAft>
              <a:buClr>
                <a:srgbClr val="0C0C0C"/>
              </a:buClr>
              <a:buSzPts val="5000"/>
              <a:buFont typeface="Questrial"/>
              <a:buNone/>
            </a:pPr>
            <a:r>
              <a:rPr lang="en-US" sz="5000" b="0" i="0" u="none" strike="noStrike" cap="none">
                <a:solidFill>
                  <a:srgbClr val="0C0C0C"/>
                </a:solidFill>
                <a:latin typeface="Questrial"/>
                <a:ea typeface="Questrial"/>
                <a:cs typeface="Questrial"/>
                <a:sym typeface="Questrial"/>
              </a:rPr>
              <a:t>HUMAN RESOURCE MANAGEMENT </a:t>
            </a:r>
            <a:endParaRPr sz="5000" b="0" i="0" u="none" strike="noStrike" cap="none">
              <a:solidFill>
                <a:srgbClr val="0C0C0C"/>
              </a:solidFill>
              <a:latin typeface="Questrial"/>
              <a:ea typeface="Questrial"/>
              <a:cs typeface="Questrial"/>
              <a:sym typeface="Questrial"/>
            </a:endParaRPr>
          </a:p>
        </p:txBody>
      </p:sp>
      <p:sp>
        <p:nvSpPr>
          <p:cNvPr id="92" name="Shape 92"/>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1800"/>
              <a:buFont typeface="Questrial"/>
              <a:buNone/>
            </a:pPr>
            <a:r>
              <a:rPr lang="en-US" sz="1800" b="0" i="0" u="none" strike="noStrike" cap="none" dirty="0">
                <a:solidFill>
                  <a:srgbClr val="0C0C0C"/>
                </a:solidFill>
                <a:latin typeface="Questrial"/>
                <a:ea typeface="Questrial"/>
                <a:cs typeface="Questrial"/>
                <a:sym typeface="Questrial"/>
              </a:rPr>
              <a:t>Dr Vibhav Singh </a:t>
            </a:r>
            <a:endParaRPr lang="en-US" sz="1800" b="0" i="0" u="none" strike="noStrike" cap="none" dirty="0" smtClean="0">
              <a:solidFill>
                <a:srgbClr val="0C0C0C"/>
              </a:solidFill>
              <a:latin typeface="Questrial"/>
              <a:ea typeface="Questrial"/>
              <a:cs typeface="Questrial"/>
              <a:sym typeface="Questrial"/>
            </a:endParaRPr>
          </a:p>
          <a:p>
            <a:pPr marL="0" marR="0" lvl="0" indent="0" algn="l" rtl="0">
              <a:lnSpc>
                <a:spcPct val="100000"/>
              </a:lnSpc>
              <a:spcBef>
                <a:spcPts val="0"/>
              </a:spcBef>
              <a:spcAft>
                <a:spcPts val="0"/>
              </a:spcAft>
              <a:buClr>
                <a:schemeClr val="accent1"/>
              </a:buClr>
              <a:buSzPts val="1800"/>
              <a:buFont typeface="Questrial"/>
              <a:buNone/>
            </a:pPr>
            <a:r>
              <a:rPr lang="en-US" dirty="0" smtClean="0"/>
              <a:t>Session 1 &amp; 2  </a:t>
            </a:r>
            <a:endParaRPr sz="1800" b="0" i="0" u="none" strike="noStrike" cap="none" dirty="0">
              <a:solidFill>
                <a:srgbClr val="0C0C0C"/>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Duties – Line Manager</a:t>
            </a:r>
            <a:endParaRPr lang="en-US" dirty="0"/>
          </a:p>
        </p:txBody>
      </p:sp>
      <p:sp>
        <p:nvSpPr>
          <p:cNvPr id="4" name="TextBox 3"/>
          <p:cNvSpPr txBox="1"/>
          <p:nvPr/>
        </p:nvSpPr>
        <p:spPr>
          <a:xfrm>
            <a:off x="657922" y="2330605"/>
            <a:ext cx="3066585" cy="338554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600" dirty="0" smtClean="0"/>
          </a:p>
          <a:p>
            <a:pPr marL="285750" indent="-285750">
              <a:buFont typeface="Wingdings" panose="05000000000000000000" pitchFamily="2" charset="2"/>
              <a:buChar char="ü"/>
            </a:pPr>
            <a:r>
              <a:rPr lang="en-US" sz="1800" dirty="0" smtClean="0"/>
              <a:t>Job </a:t>
            </a:r>
            <a:r>
              <a:rPr lang="en-US" sz="1800" dirty="0"/>
              <a:t>placement</a:t>
            </a:r>
          </a:p>
          <a:p>
            <a:pPr marL="285750" indent="-285750">
              <a:buFont typeface="Wingdings" panose="05000000000000000000" pitchFamily="2" charset="2"/>
              <a:buChar char="ü"/>
            </a:pPr>
            <a:endParaRPr lang="en-US" sz="1800" dirty="0" smtClean="0"/>
          </a:p>
          <a:p>
            <a:pPr marL="285750" indent="-285750">
              <a:buFont typeface="Wingdings" panose="05000000000000000000" pitchFamily="2" charset="2"/>
              <a:buChar char="ü"/>
            </a:pPr>
            <a:r>
              <a:rPr lang="en-US" sz="1800" dirty="0" smtClean="0"/>
              <a:t>Orientation </a:t>
            </a:r>
            <a:r>
              <a:rPr lang="en-US" sz="1800" dirty="0"/>
              <a:t>&amp; Training </a:t>
            </a:r>
          </a:p>
          <a:p>
            <a:pPr marL="285750" indent="-285750">
              <a:buFont typeface="Wingdings" panose="05000000000000000000" pitchFamily="2" charset="2"/>
              <a:buChar char="ü"/>
            </a:pPr>
            <a:endParaRPr lang="en-US" sz="1800" dirty="0" smtClean="0"/>
          </a:p>
          <a:p>
            <a:pPr marL="285750" indent="-285750">
              <a:buFont typeface="Wingdings" panose="05000000000000000000" pitchFamily="2" charset="2"/>
              <a:buChar char="ü"/>
            </a:pPr>
            <a:r>
              <a:rPr lang="en-US" sz="1800" dirty="0" smtClean="0"/>
              <a:t>Performance</a:t>
            </a:r>
            <a:endParaRPr lang="en-US" sz="1800" dirty="0"/>
          </a:p>
          <a:p>
            <a:pPr marL="285750" indent="-285750">
              <a:buFont typeface="Wingdings" panose="05000000000000000000" pitchFamily="2" charset="2"/>
              <a:buChar char="ü"/>
            </a:pPr>
            <a:endParaRPr lang="en-US" sz="1800" dirty="0" smtClean="0"/>
          </a:p>
          <a:p>
            <a:pPr marL="285750" indent="-285750">
              <a:buFont typeface="Wingdings" panose="05000000000000000000" pitchFamily="2" charset="2"/>
              <a:buChar char="ü"/>
            </a:pPr>
            <a:r>
              <a:rPr lang="en-US" sz="1800" dirty="0" smtClean="0"/>
              <a:t>Cooperation</a:t>
            </a:r>
            <a:endParaRPr lang="en-US" sz="1800" dirty="0"/>
          </a:p>
          <a:p>
            <a:pPr marL="285750" indent="-285750">
              <a:buFont typeface="Wingdings" panose="05000000000000000000" pitchFamily="2" charset="2"/>
              <a:buChar char="ü"/>
            </a:pPr>
            <a:endParaRPr lang="en-US" sz="1800" dirty="0" smtClean="0"/>
          </a:p>
          <a:p>
            <a:pPr marL="285750" indent="-285750">
              <a:buFont typeface="Wingdings" panose="05000000000000000000" pitchFamily="2" charset="2"/>
              <a:buChar char="ü"/>
            </a:pPr>
            <a:r>
              <a:rPr lang="en-US" sz="1800" dirty="0" smtClean="0"/>
              <a:t>Labor </a:t>
            </a:r>
            <a:r>
              <a:rPr lang="en-US" sz="1800" dirty="0"/>
              <a:t>costs</a:t>
            </a:r>
          </a:p>
          <a:p>
            <a:pPr marL="285750" indent="-285750">
              <a:buFont typeface="Wingdings" panose="05000000000000000000" pitchFamily="2" charset="2"/>
              <a:buChar char="ü"/>
            </a:pPr>
            <a:endParaRPr lang="en-US" sz="1800" dirty="0" smtClean="0"/>
          </a:p>
          <a:p>
            <a:pPr marL="285750" indent="-285750">
              <a:buFont typeface="Wingdings" panose="05000000000000000000" pitchFamily="2" charset="2"/>
              <a:buChar char="ü"/>
            </a:pPr>
            <a:r>
              <a:rPr lang="en-US" sz="1800" dirty="0" smtClean="0"/>
              <a:t>Development</a:t>
            </a:r>
            <a:endParaRPr lang="en-US" sz="1800" dirty="0"/>
          </a:p>
        </p:txBody>
      </p:sp>
      <p:sp>
        <p:nvSpPr>
          <p:cNvPr id="5" name="TextBox 4"/>
          <p:cNvSpPr txBox="1"/>
          <p:nvPr/>
        </p:nvSpPr>
        <p:spPr>
          <a:xfrm>
            <a:off x="6869151" y="2230244"/>
            <a:ext cx="3875049" cy="393954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800" b="1" u="sng" dirty="0" smtClean="0"/>
              <a:t>Sales Manager &amp; HR Duties </a:t>
            </a:r>
          </a:p>
          <a:p>
            <a:pPr marL="285750" indent="-285750">
              <a:buFont typeface="Wingdings" panose="05000000000000000000" pitchFamily="2" charset="2"/>
              <a:buChar char="ü"/>
            </a:pPr>
            <a:endParaRPr lang="en-US" sz="1800" dirty="0" smtClean="0"/>
          </a:p>
          <a:p>
            <a:pPr marL="285750" indent="-285750">
              <a:buFont typeface="Wingdings" panose="05000000000000000000" pitchFamily="2" charset="2"/>
              <a:buChar char="ü"/>
            </a:pPr>
            <a:r>
              <a:rPr lang="en-US" sz="1800" dirty="0" smtClean="0"/>
              <a:t>Needs to </a:t>
            </a:r>
            <a:r>
              <a:rPr lang="en-US" sz="1800" b="1" dirty="0" smtClean="0"/>
              <a:t>recruit </a:t>
            </a:r>
            <a:r>
              <a:rPr lang="en-US" sz="1800" dirty="0" smtClean="0"/>
              <a:t>right Area Sales Manager &amp; Sales officers</a:t>
            </a:r>
          </a:p>
          <a:p>
            <a:pPr marL="285750" indent="-285750">
              <a:buFont typeface="Wingdings" panose="05000000000000000000" pitchFamily="2" charset="2"/>
              <a:buChar char="ü"/>
            </a:pPr>
            <a:endParaRPr lang="en-US" sz="1800" dirty="0" smtClean="0"/>
          </a:p>
          <a:p>
            <a:pPr marL="285750" indent="-285750">
              <a:buFont typeface="Wingdings" panose="05000000000000000000" pitchFamily="2" charset="2"/>
              <a:buChar char="ü"/>
            </a:pPr>
            <a:r>
              <a:rPr lang="en-US" sz="1800" dirty="0" smtClean="0"/>
              <a:t>Need to </a:t>
            </a:r>
            <a:r>
              <a:rPr lang="en-US" sz="1800" b="1" dirty="0" smtClean="0"/>
              <a:t>train and develop </a:t>
            </a:r>
            <a:r>
              <a:rPr lang="en-US" sz="1800" dirty="0" smtClean="0"/>
              <a:t>the ASM to meet the sales Target</a:t>
            </a:r>
          </a:p>
          <a:p>
            <a:pPr marL="285750" indent="-285750">
              <a:buFont typeface="Wingdings" panose="05000000000000000000" pitchFamily="2" charset="2"/>
              <a:buChar char="ü"/>
            </a:pPr>
            <a:endParaRPr lang="en-US" sz="1800" dirty="0" smtClean="0"/>
          </a:p>
          <a:p>
            <a:pPr marL="285750" indent="-285750">
              <a:buFont typeface="Wingdings" panose="05000000000000000000" pitchFamily="2" charset="2"/>
              <a:buChar char="ü"/>
            </a:pPr>
            <a:r>
              <a:rPr lang="en-US" sz="1800" dirty="0" smtClean="0"/>
              <a:t>Constant </a:t>
            </a:r>
            <a:r>
              <a:rPr lang="en-US" sz="1800" b="1" dirty="0" smtClean="0"/>
              <a:t>monitoring</a:t>
            </a:r>
            <a:r>
              <a:rPr lang="en-US" sz="1800" dirty="0" smtClean="0"/>
              <a:t> of target attainment through focus on improvement of job performance </a:t>
            </a:r>
          </a:p>
          <a:p>
            <a:pPr marL="285750" indent="-285750">
              <a:buFont typeface="Wingdings" panose="05000000000000000000" pitchFamily="2" charset="2"/>
              <a:buChar char="ü"/>
            </a:pPr>
            <a:endParaRPr lang="en-US" sz="1800" dirty="0" smtClean="0"/>
          </a:p>
          <a:p>
            <a:pPr marL="285750" indent="-285750">
              <a:buFont typeface="Wingdings" panose="05000000000000000000" pitchFamily="2" charset="2"/>
              <a:buChar char="ü"/>
            </a:pPr>
            <a:r>
              <a:rPr lang="en-US" sz="1800" b="1" dirty="0" smtClean="0"/>
              <a:t>Controlling </a:t>
            </a:r>
            <a:r>
              <a:rPr lang="en-US" sz="1800" dirty="0" smtClean="0"/>
              <a:t>the labor cost</a:t>
            </a:r>
          </a:p>
          <a:p>
            <a:endParaRPr lang="en-US" sz="1600" dirty="0"/>
          </a:p>
        </p:txBody>
      </p:sp>
    </p:spTree>
    <p:extLst>
      <p:ext uri="{BB962C8B-B14F-4D97-AF65-F5344CB8AC3E}">
        <p14:creationId xmlns:p14="http://schemas.microsoft.com/office/powerpoint/2010/main" val="280685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US" dirty="0" smtClean="0"/>
              <a:t>Human Resource Manager Duties </a:t>
            </a:r>
            <a:endParaRPr dirty="0"/>
          </a:p>
        </p:txBody>
      </p:sp>
      <p:sp>
        <p:nvSpPr>
          <p:cNvPr id="206" name="Shape 206"/>
          <p:cNvSpPr txBox="1">
            <a:spLocks noGrp="1"/>
          </p:cNvSpPr>
          <p:nvPr>
            <p:ph type="body" idx="1"/>
          </p:nvPr>
        </p:nvSpPr>
        <p:spPr>
          <a:xfrm>
            <a:off x="1024128" y="2263698"/>
            <a:ext cx="9720000" cy="4023300"/>
          </a:xfrm>
          <a:prstGeom prst="rect">
            <a:avLst/>
          </a:prstGeom>
        </p:spPr>
        <p:txBody>
          <a:bodyPr spcFirstLastPara="1" wrap="square" lIns="45700" tIns="45700" rIns="45700" bIns="45700" anchor="t" anchorCtr="0">
            <a:noAutofit/>
          </a:bodyPr>
          <a:lstStyle/>
          <a:p>
            <a:pPr marL="0" lvl="0" indent="0">
              <a:spcBef>
                <a:spcPts val="1200"/>
              </a:spcBef>
              <a:spcAft>
                <a:spcPts val="200"/>
              </a:spcAft>
              <a:buNone/>
            </a:pPr>
            <a:endParaRPr/>
          </a:p>
        </p:txBody>
      </p:sp>
      <p:pic>
        <p:nvPicPr>
          <p:cNvPr id="207" name="Shape 207"/>
          <p:cNvPicPr preferRelativeResize="0"/>
          <p:nvPr/>
        </p:nvPicPr>
        <p:blipFill>
          <a:blip r:embed="rId3">
            <a:alphaModFix/>
          </a:blip>
          <a:stretch>
            <a:fillRect/>
          </a:stretch>
        </p:blipFill>
        <p:spPr>
          <a:xfrm>
            <a:off x="2124075" y="2694250"/>
            <a:ext cx="7943850" cy="28194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Resource Manager Duties</a:t>
            </a:r>
            <a:endParaRPr lang="en-US" dirty="0"/>
          </a:p>
        </p:txBody>
      </p:sp>
      <p:sp>
        <p:nvSpPr>
          <p:cNvPr id="3" name="Text Placeholder 2"/>
          <p:cNvSpPr>
            <a:spLocks noGrp="1"/>
          </p:cNvSpPr>
          <p:nvPr>
            <p:ph type="body" idx="1"/>
          </p:nvPr>
        </p:nvSpPr>
        <p:spPr>
          <a:xfrm>
            <a:off x="1024128" y="2286000"/>
            <a:ext cx="10764118" cy="4023360"/>
          </a:xfrm>
        </p:spPr>
        <p:txBody>
          <a:bodyPr/>
          <a:lstStyle/>
          <a:p>
            <a:pPr marL="88900" indent="0">
              <a:buNone/>
            </a:pPr>
            <a:r>
              <a:rPr lang="en-US" b="1" u="sng" dirty="0" smtClean="0">
                <a:solidFill>
                  <a:srgbClr val="FF0000"/>
                </a:solidFill>
              </a:rPr>
              <a:t>A </a:t>
            </a:r>
            <a:r>
              <a:rPr lang="en-US" b="1" u="sng" dirty="0">
                <a:solidFill>
                  <a:srgbClr val="FF0000"/>
                </a:solidFill>
              </a:rPr>
              <a:t>line </a:t>
            </a:r>
            <a:r>
              <a:rPr lang="en-US" b="1" u="sng" dirty="0" smtClean="0">
                <a:solidFill>
                  <a:srgbClr val="FF0000"/>
                </a:solidFill>
              </a:rPr>
              <a:t>function </a:t>
            </a:r>
            <a:r>
              <a:rPr lang="en-US" dirty="0" smtClean="0"/>
              <a:t>: </a:t>
            </a:r>
            <a:r>
              <a:rPr lang="en-US" b="1" dirty="0" smtClean="0"/>
              <a:t>directs </a:t>
            </a:r>
            <a:r>
              <a:rPr lang="en-US" b="1" dirty="0"/>
              <a:t>the activities </a:t>
            </a:r>
            <a:r>
              <a:rPr lang="en-US" dirty="0"/>
              <a:t>of the people in his or her own department, and perhaps in related areas (like the plant cafeteria)</a:t>
            </a:r>
            <a:r>
              <a:rPr lang="en-US" dirty="0" smtClean="0"/>
              <a:t>.</a:t>
            </a:r>
          </a:p>
          <a:p>
            <a:pPr marL="88900" indent="0">
              <a:buNone/>
            </a:pPr>
            <a:endParaRPr lang="en-US" b="1" u="sng" dirty="0" smtClean="0"/>
          </a:p>
          <a:p>
            <a:pPr marL="88900" indent="0">
              <a:buNone/>
            </a:pPr>
            <a:r>
              <a:rPr lang="en-US" b="1" u="sng" dirty="0" smtClean="0">
                <a:solidFill>
                  <a:srgbClr val="FF0000"/>
                </a:solidFill>
              </a:rPr>
              <a:t>A </a:t>
            </a:r>
            <a:r>
              <a:rPr lang="en-US" b="1" u="sng" dirty="0">
                <a:solidFill>
                  <a:srgbClr val="FF0000"/>
                </a:solidFill>
              </a:rPr>
              <a:t>coordinative </a:t>
            </a:r>
            <a:r>
              <a:rPr lang="en-US" b="1" u="sng" dirty="0" smtClean="0">
                <a:solidFill>
                  <a:srgbClr val="FF0000"/>
                </a:solidFill>
              </a:rPr>
              <a:t>function</a:t>
            </a:r>
            <a:r>
              <a:rPr lang="en-US" dirty="0" smtClean="0"/>
              <a:t>: </a:t>
            </a:r>
            <a:r>
              <a:rPr lang="en-US" b="1" dirty="0" smtClean="0"/>
              <a:t>coordinates </a:t>
            </a:r>
            <a:r>
              <a:rPr lang="en-US" b="1" dirty="0"/>
              <a:t>personnel </a:t>
            </a:r>
            <a:r>
              <a:rPr lang="en-US" b="1" dirty="0" smtClean="0"/>
              <a:t>activities </a:t>
            </a:r>
            <a:r>
              <a:rPr lang="en-US" dirty="0" smtClean="0"/>
              <a:t>(</a:t>
            </a:r>
            <a:r>
              <a:rPr lang="en-US" dirty="0"/>
              <a:t>or functional control). </a:t>
            </a:r>
            <a:r>
              <a:rPr lang="en-US" b="1" dirty="0"/>
              <a:t>E</a:t>
            </a:r>
            <a:r>
              <a:rPr lang="en-US" b="1" dirty="0" smtClean="0"/>
              <a:t>nsures </a:t>
            </a:r>
            <a:r>
              <a:rPr lang="en-US" b="1" dirty="0"/>
              <a:t>that line managers are implementing</a:t>
            </a:r>
            <a:r>
              <a:rPr lang="en-US" dirty="0"/>
              <a:t> the firm’s human resource policies and practices (for example, adhering to its sexual harassment policies)</a:t>
            </a:r>
            <a:r>
              <a:rPr lang="en-US" dirty="0" smtClean="0"/>
              <a:t>.</a:t>
            </a:r>
            <a:endParaRPr lang="en-US" dirty="0" smtClean="0">
              <a:solidFill>
                <a:srgbClr val="FF0000"/>
              </a:solidFill>
            </a:endParaRPr>
          </a:p>
          <a:p>
            <a:pPr marL="88900" indent="0">
              <a:buNone/>
            </a:pPr>
            <a:endParaRPr lang="en-US" b="1" u="sng" dirty="0" smtClean="0">
              <a:solidFill>
                <a:srgbClr val="FF0000"/>
              </a:solidFill>
            </a:endParaRPr>
          </a:p>
          <a:p>
            <a:pPr marL="88900" indent="0">
              <a:buNone/>
            </a:pPr>
            <a:r>
              <a:rPr lang="en-US" b="1" u="sng" dirty="0" smtClean="0">
                <a:solidFill>
                  <a:srgbClr val="FF0000"/>
                </a:solidFill>
              </a:rPr>
              <a:t>Staff </a:t>
            </a:r>
            <a:r>
              <a:rPr lang="en-US" b="1" u="sng" dirty="0">
                <a:solidFill>
                  <a:srgbClr val="FF0000"/>
                </a:solidFill>
              </a:rPr>
              <a:t>(assist and advise) </a:t>
            </a:r>
            <a:r>
              <a:rPr lang="en-US" b="1" u="sng" dirty="0" smtClean="0">
                <a:solidFill>
                  <a:srgbClr val="FF0000"/>
                </a:solidFill>
              </a:rPr>
              <a:t>functions </a:t>
            </a:r>
            <a:r>
              <a:rPr lang="en-US" dirty="0" smtClean="0"/>
              <a:t>:  </a:t>
            </a:r>
            <a:r>
              <a:rPr lang="en-US" b="1" dirty="0"/>
              <a:t>Assisting and advising line managers </a:t>
            </a:r>
            <a:r>
              <a:rPr lang="en-US" dirty="0"/>
              <a:t>is the heart of the human resource manager’s job. He or she </a:t>
            </a:r>
            <a:r>
              <a:rPr lang="en-US" b="1" dirty="0"/>
              <a:t>advises the </a:t>
            </a:r>
            <a:r>
              <a:rPr lang="en-US" b="1" dirty="0" smtClean="0"/>
              <a:t>CEO </a:t>
            </a:r>
            <a:r>
              <a:rPr lang="en-US" dirty="0" smtClean="0"/>
              <a:t>on company’s </a:t>
            </a:r>
            <a:r>
              <a:rPr lang="en-US" dirty="0"/>
              <a:t>strategic options</a:t>
            </a:r>
            <a:r>
              <a:rPr lang="en-US" dirty="0" smtClean="0"/>
              <a:t>.</a:t>
            </a:r>
          </a:p>
          <a:p>
            <a:pPr marL="88900" indent="0">
              <a:buNone/>
            </a:pPr>
            <a:r>
              <a:rPr lang="en-US" dirty="0"/>
              <a:t>	</a:t>
            </a:r>
            <a:r>
              <a:rPr lang="en-US" dirty="0" smtClean="0"/>
              <a:t>(a) Innovator role (b) Employee advocacy (c) implied authority  </a:t>
            </a:r>
            <a:endParaRPr lang="en-US" dirty="0"/>
          </a:p>
          <a:p>
            <a:pPr marL="88900" indent="0">
              <a:buNone/>
            </a:pPr>
            <a:endParaRPr lang="en-US" dirty="0"/>
          </a:p>
        </p:txBody>
      </p:sp>
    </p:spTree>
    <p:extLst>
      <p:ext uri="{BB962C8B-B14F-4D97-AF65-F5344CB8AC3E}">
        <p14:creationId xmlns:p14="http://schemas.microsoft.com/office/powerpoint/2010/main" val="1555970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Reorganizing HRM function </a:t>
            </a:r>
            <a:endParaRPr lang="en-US" dirty="0"/>
          </a:p>
        </p:txBody>
      </p:sp>
      <p:sp>
        <p:nvSpPr>
          <p:cNvPr id="3" name="Text Placeholder 2"/>
          <p:cNvSpPr>
            <a:spLocks noGrp="1"/>
          </p:cNvSpPr>
          <p:nvPr>
            <p:ph type="body" idx="1"/>
          </p:nvPr>
        </p:nvSpPr>
        <p:spPr>
          <a:xfrm>
            <a:off x="1024128" y="2084832"/>
            <a:ext cx="10428174" cy="4023360"/>
          </a:xfrm>
        </p:spPr>
        <p:txBody>
          <a:bodyPr/>
          <a:lstStyle/>
          <a:p>
            <a:r>
              <a:rPr lang="en-US" b="1" u="sng" dirty="0">
                <a:solidFill>
                  <a:schemeClr val="accent5">
                    <a:lumMod val="50000"/>
                  </a:schemeClr>
                </a:solidFill>
              </a:rPr>
              <a:t>Transactional HR </a:t>
            </a:r>
            <a:r>
              <a:rPr lang="en-US" b="1" u="sng" dirty="0" smtClean="0">
                <a:solidFill>
                  <a:schemeClr val="accent5">
                    <a:lumMod val="50000"/>
                  </a:schemeClr>
                </a:solidFill>
              </a:rPr>
              <a:t>teams</a:t>
            </a:r>
            <a:r>
              <a:rPr lang="en-US" dirty="0" smtClean="0">
                <a:solidFill>
                  <a:schemeClr val="accent5">
                    <a:lumMod val="50000"/>
                  </a:schemeClr>
                </a:solidFill>
              </a:rPr>
              <a:t> </a:t>
            </a:r>
            <a:r>
              <a:rPr lang="en-US" dirty="0" smtClean="0"/>
              <a:t>provide </a:t>
            </a:r>
            <a:r>
              <a:rPr lang="en-US" dirty="0"/>
              <a:t>specialized </a:t>
            </a:r>
            <a:r>
              <a:rPr lang="en-US" dirty="0" smtClean="0"/>
              <a:t>support </a:t>
            </a:r>
            <a:r>
              <a:rPr lang="en-US" dirty="0"/>
              <a:t>in day-to-day HR </a:t>
            </a:r>
            <a:r>
              <a:rPr lang="en-US" dirty="0" smtClean="0"/>
              <a:t>activities. </a:t>
            </a:r>
            <a:r>
              <a:rPr lang="en-US" dirty="0" smtClean="0">
                <a:solidFill>
                  <a:schemeClr val="tx1"/>
                </a:solidFill>
              </a:rPr>
              <a:t>Ex : Infosys internal BPO</a:t>
            </a:r>
          </a:p>
          <a:p>
            <a:r>
              <a:rPr lang="en-US" b="1" u="sng" dirty="0" smtClean="0">
                <a:solidFill>
                  <a:schemeClr val="accent5">
                    <a:lumMod val="50000"/>
                  </a:schemeClr>
                </a:solidFill>
              </a:rPr>
              <a:t>Corporate </a:t>
            </a:r>
            <a:r>
              <a:rPr lang="en-US" b="1" u="sng" dirty="0">
                <a:solidFill>
                  <a:schemeClr val="accent5">
                    <a:lumMod val="50000"/>
                  </a:schemeClr>
                </a:solidFill>
              </a:rPr>
              <a:t>HR teams</a:t>
            </a:r>
            <a:r>
              <a:rPr lang="en-US" dirty="0"/>
              <a:t> - assist top management in top-level issues such as developing </a:t>
            </a:r>
            <a:r>
              <a:rPr lang="en-US" dirty="0" smtClean="0"/>
              <a:t>the personnel </a:t>
            </a:r>
            <a:r>
              <a:rPr lang="en-US" dirty="0"/>
              <a:t>aspects of the company’s long-term strategic plan</a:t>
            </a:r>
          </a:p>
          <a:p>
            <a:endParaRPr lang="en-US" b="1" u="sng" dirty="0" smtClean="0">
              <a:solidFill>
                <a:schemeClr val="accent5">
                  <a:lumMod val="50000"/>
                </a:schemeClr>
              </a:solidFill>
            </a:endParaRPr>
          </a:p>
          <a:p>
            <a:r>
              <a:rPr lang="en-US" b="1" u="sng" dirty="0" smtClean="0">
                <a:solidFill>
                  <a:schemeClr val="accent5">
                    <a:lumMod val="50000"/>
                  </a:schemeClr>
                </a:solidFill>
              </a:rPr>
              <a:t>Embedded </a:t>
            </a:r>
            <a:r>
              <a:rPr lang="en-US" b="1" u="sng" dirty="0">
                <a:solidFill>
                  <a:schemeClr val="accent5">
                    <a:lumMod val="50000"/>
                  </a:schemeClr>
                </a:solidFill>
              </a:rPr>
              <a:t>HR teams</a:t>
            </a:r>
            <a:r>
              <a:rPr lang="en-US" dirty="0"/>
              <a:t> - HR </a:t>
            </a:r>
            <a:r>
              <a:rPr lang="en-US" dirty="0" smtClean="0"/>
              <a:t>generalists (“relationship </a:t>
            </a:r>
            <a:r>
              <a:rPr lang="en-US" dirty="0"/>
              <a:t>managers” or “HR business partners”) assigned to functional </a:t>
            </a:r>
            <a:r>
              <a:rPr lang="en-US" dirty="0" smtClean="0"/>
              <a:t>departments like </a:t>
            </a:r>
            <a:r>
              <a:rPr lang="en-US" dirty="0"/>
              <a:t>sales and production </a:t>
            </a:r>
          </a:p>
          <a:p>
            <a:endParaRPr lang="en-US" b="1" u="sng" dirty="0" smtClean="0">
              <a:solidFill>
                <a:schemeClr val="accent5">
                  <a:lumMod val="50000"/>
                </a:schemeClr>
              </a:solidFill>
            </a:endParaRPr>
          </a:p>
          <a:p>
            <a:r>
              <a:rPr lang="en-US" b="1" u="sng" dirty="0" smtClean="0">
                <a:solidFill>
                  <a:schemeClr val="accent5">
                    <a:lumMod val="50000"/>
                  </a:schemeClr>
                </a:solidFill>
              </a:rPr>
              <a:t>Centers </a:t>
            </a:r>
            <a:r>
              <a:rPr lang="en-US" b="1" u="sng" dirty="0">
                <a:solidFill>
                  <a:schemeClr val="accent5">
                    <a:lumMod val="50000"/>
                  </a:schemeClr>
                </a:solidFill>
              </a:rPr>
              <a:t>of expertise</a:t>
            </a:r>
            <a:r>
              <a:rPr lang="en-US" dirty="0"/>
              <a:t> </a:t>
            </a:r>
            <a:r>
              <a:rPr lang="en-US" dirty="0" smtClean="0"/>
              <a:t>- </a:t>
            </a:r>
            <a:r>
              <a:rPr lang="en-US" sz="2400" kern="1200" dirty="0">
                <a:solidFill>
                  <a:schemeClr val="tx1"/>
                </a:solidFill>
              </a:rPr>
              <a:t>S</a:t>
            </a:r>
            <a:r>
              <a:rPr lang="en-US" sz="2400" kern="1200" dirty="0" smtClean="0">
                <a:solidFill>
                  <a:schemeClr val="tx1"/>
                </a:solidFill>
              </a:rPr>
              <a:t>pecialized </a:t>
            </a:r>
            <a:r>
              <a:rPr lang="en-US" sz="2400" kern="1200" dirty="0">
                <a:solidFill>
                  <a:schemeClr val="tx1"/>
                </a:solidFill>
              </a:rPr>
              <a:t>HR consulting firms within the company</a:t>
            </a:r>
            <a:endParaRPr lang="en-US" dirty="0"/>
          </a:p>
          <a:p>
            <a:endParaRPr lang="en-US" dirty="0"/>
          </a:p>
        </p:txBody>
      </p:sp>
    </p:spTree>
    <p:extLst>
      <p:ext uri="{BB962C8B-B14F-4D97-AF65-F5344CB8AC3E}">
        <p14:creationId xmlns:p14="http://schemas.microsoft.com/office/powerpoint/2010/main" val="23779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pPr marL="88900" indent="0">
              <a:buNone/>
            </a:pPr>
            <a:r>
              <a:rPr lang="en-US" dirty="0" smtClean="0"/>
              <a:t>Anil </a:t>
            </a:r>
            <a:r>
              <a:rPr lang="en-US" dirty="0"/>
              <a:t>is authorized to direct the work of subordinates and is responsible for accomplishing the organization's tasks. </a:t>
            </a:r>
            <a:r>
              <a:rPr lang="en-US" dirty="0" smtClean="0"/>
              <a:t>Anil </a:t>
            </a:r>
            <a:r>
              <a:rPr lang="en-US" dirty="0"/>
              <a:t>is most likely a ________.</a:t>
            </a:r>
            <a:endParaRPr lang="en-AU" dirty="0"/>
          </a:p>
          <a:p>
            <a:r>
              <a:rPr lang="en-US" dirty="0"/>
              <a:t>A) training specialist</a:t>
            </a:r>
            <a:endParaRPr lang="en-AU" dirty="0"/>
          </a:p>
          <a:p>
            <a:r>
              <a:rPr lang="en-US" dirty="0"/>
              <a:t>B) staff manager</a:t>
            </a:r>
            <a:endParaRPr lang="en-AU" dirty="0"/>
          </a:p>
          <a:p>
            <a:r>
              <a:rPr lang="en-US" dirty="0"/>
              <a:t>C) line manager</a:t>
            </a:r>
            <a:endParaRPr lang="en-AU" dirty="0"/>
          </a:p>
          <a:p>
            <a:r>
              <a:rPr lang="en-US" dirty="0"/>
              <a:t>D) recruiter</a:t>
            </a:r>
            <a:endParaRPr lang="en-AU" dirty="0"/>
          </a:p>
          <a:p>
            <a:pPr marL="88900" indent="0">
              <a:buNone/>
            </a:pPr>
            <a:endParaRPr lang="en-US" dirty="0"/>
          </a:p>
        </p:txBody>
      </p:sp>
    </p:spTree>
    <p:extLst>
      <p:ext uri="{BB962C8B-B14F-4D97-AF65-F5344CB8AC3E}">
        <p14:creationId xmlns:p14="http://schemas.microsoft.com/office/powerpoint/2010/main" val="1342312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r>
              <a:rPr lang="en-US" dirty="0"/>
              <a:t>All of the following are ways in which an HR manager most likely assists and advises line managers EXCEPT ________.</a:t>
            </a:r>
            <a:endParaRPr lang="en-AU" dirty="0"/>
          </a:p>
          <a:p>
            <a:r>
              <a:rPr lang="en-US" dirty="0"/>
              <a:t>A) administering health and accident insurance programs</a:t>
            </a:r>
            <a:endParaRPr lang="en-AU" dirty="0"/>
          </a:p>
          <a:p>
            <a:r>
              <a:rPr lang="en-US" dirty="0"/>
              <a:t>B) representing employees' interests to upper management</a:t>
            </a:r>
            <a:endParaRPr lang="en-AU" dirty="0"/>
          </a:p>
          <a:p>
            <a:r>
              <a:rPr lang="en-US" dirty="0"/>
              <a:t>C) making strategic business planning decisions</a:t>
            </a:r>
            <a:endParaRPr lang="en-AU" dirty="0"/>
          </a:p>
          <a:p>
            <a:r>
              <a:rPr lang="en-US" dirty="0"/>
              <a:t>D) hiring, training, and evaluating employees</a:t>
            </a:r>
            <a:endParaRPr lang="en-AU" dirty="0"/>
          </a:p>
          <a:p>
            <a:pPr marL="88900" indent="0">
              <a:buNone/>
            </a:pPr>
            <a:endParaRPr lang="en-US" dirty="0"/>
          </a:p>
        </p:txBody>
      </p:sp>
    </p:spTree>
    <p:extLst>
      <p:ext uri="{BB962C8B-B14F-4D97-AF65-F5344CB8AC3E}">
        <p14:creationId xmlns:p14="http://schemas.microsoft.com/office/powerpoint/2010/main" val="1502533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Metrics &amp; Benchmarking </a:t>
            </a:r>
            <a:endParaRPr lang="en-US" dirty="0"/>
          </a:p>
        </p:txBody>
      </p:sp>
      <p:sp>
        <p:nvSpPr>
          <p:cNvPr id="3" name="Text Placeholder 2"/>
          <p:cNvSpPr>
            <a:spLocks noGrp="1"/>
          </p:cNvSpPr>
          <p:nvPr>
            <p:ph type="body" idx="1"/>
          </p:nvPr>
        </p:nvSpPr>
        <p:spPr>
          <a:xfrm>
            <a:off x="1024128" y="2286000"/>
            <a:ext cx="9720073" cy="827903"/>
          </a:xfrm>
        </p:spPr>
        <p:txBody>
          <a:bodyPr/>
          <a:lstStyle/>
          <a:p>
            <a:pPr marL="88900" indent="0">
              <a:buNone/>
            </a:pPr>
            <a:r>
              <a:rPr lang="en-US" dirty="0"/>
              <a:t>Being able to </a:t>
            </a:r>
            <a:r>
              <a:rPr lang="en-US" b="1" i="1" dirty="0">
                <a:solidFill>
                  <a:srgbClr val="FF0000"/>
                </a:solidFill>
              </a:rPr>
              <a:t>measure</a:t>
            </a:r>
            <a:r>
              <a:rPr lang="en-US" b="1" i="1" dirty="0"/>
              <a:t> what you are doing is an </a:t>
            </a:r>
            <a:r>
              <a:rPr lang="en-US" b="1" i="1" dirty="0">
                <a:solidFill>
                  <a:srgbClr val="FF0000"/>
                </a:solidFill>
              </a:rPr>
              <a:t>integral part of the HR strategy process</a:t>
            </a:r>
          </a:p>
        </p:txBody>
      </p:sp>
      <p:sp>
        <p:nvSpPr>
          <p:cNvPr id="4" name="TextBox 3"/>
          <p:cNvSpPr txBox="1"/>
          <p:nvPr/>
        </p:nvSpPr>
        <p:spPr>
          <a:xfrm>
            <a:off x="1136821" y="3336324"/>
            <a:ext cx="4495033" cy="184665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900" b="1" dirty="0" smtClean="0"/>
              <a:t>Metrics for more profitable organization</a:t>
            </a:r>
          </a:p>
          <a:p>
            <a:pPr marL="342900" indent="-342900">
              <a:buFont typeface="Arial"/>
              <a:buChar char="•"/>
            </a:pPr>
            <a:r>
              <a:rPr lang="en-US" sz="1900" dirty="0" smtClean="0"/>
              <a:t>HR-to-Employee ration</a:t>
            </a:r>
          </a:p>
          <a:p>
            <a:pPr marL="342900" indent="-342900">
              <a:buFont typeface="Arial"/>
              <a:buChar char="•"/>
            </a:pPr>
            <a:r>
              <a:rPr lang="en-US" sz="1900" dirty="0" smtClean="0"/>
              <a:t>Cost-per-hire</a:t>
            </a:r>
          </a:p>
          <a:p>
            <a:pPr marL="342900" indent="-342900">
              <a:buFont typeface="Arial"/>
              <a:buChar char="•"/>
            </a:pPr>
            <a:r>
              <a:rPr lang="en-US" sz="1900" dirty="0" smtClean="0"/>
              <a:t>Annual overall Turnover Rate</a:t>
            </a:r>
          </a:p>
          <a:p>
            <a:pPr marL="342900" indent="-342900">
              <a:buFont typeface="Arial"/>
              <a:buChar char="•"/>
            </a:pPr>
            <a:r>
              <a:rPr lang="en-US" sz="1900" dirty="0" smtClean="0"/>
              <a:t>Time to fill vacant position</a:t>
            </a:r>
          </a:p>
        </p:txBody>
      </p:sp>
      <p:sp>
        <p:nvSpPr>
          <p:cNvPr id="10" name="TextBox 9"/>
          <p:cNvSpPr txBox="1"/>
          <p:nvPr/>
        </p:nvSpPr>
        <p:spPr>
          <a:xfrm>
            <a:off x="6707645" y="3336324"/>
            <a:ext cx="4542262" cy="12618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900" b="1" dirty="0" smtClean="0"/>
              <a:t>Compensation Data</a:t>
            </a:r>
          </a:p>
          <a:p>
            <a:pPr marL="342900" indent="-342900">
              <a:buFont typeface="Arial"/>
              <a:buChar char="•"/>
            </a:pPr>
            <a:r>
              <a:rPr lang="en-US" sz="1900" dirty="0" smtClean="0"/>
              <a:t>Annual Salary increase</a:t>
            </a:r>
          </a:p>
          <a:p>
            <a:pPr marL="342900" indent="-342900">
              <a:buFont typeface="Arial"/>
              <a:buChar char="•"/>
            </a:pPr>
            <a:r>
              <a:rPr lang="en-US" sz="1900" dirty="0" smtClean="0"/>
              <a:t>Target bonus for executives</a:t>
            </a:r>
          </a:p>
          <a:p>
            <a:pPr marL="342900" indent="-342900">
              <a:buFont typeface="Arial"/>
              <a:buChar char="•"/>
            </a:pPr>
            <a:r>
              <a:rPr lang="en-US" sz="1900" dirty="0" smtClean="0"/>
              <a:t>Target bonus for non-executives</a:t>
            </a:r>
          </a:p>
        </p:txBody>
      </p:sp>
    </p:spTree>
    <p:extLst>
      <p:ext uri="{BB962C8B-B14F-4D97-AF65-F5344CB8AC3E}">
        <p14:creationId xmlns:p14="http://schemas.microsoft.com/office/powerpoint/2010/main" val="1257352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HR Metrics &amp; Benchmarking </a:t>
            </a:r>
          </a:p>
        </p:txBody>
      </p:sp>
      <p:sp>
        <p:nvSpPr>
          <p:cNvPr id="3" name="Text Placeholder 2"/>
          <p:cNvSpPr>
            <a:spLocks noGrp="1"/>
          </p:cNvSpPr>
          <p:nvPr>
            <p:ph type="body" idx="1"/>
          </p:nvPr>
        </p:nvSpPr>
        <p:spPr/>
        <p:txBody>
          <a:bodyPr/>
          <a:lstStyle/>
          <a:p>
            <a:pPr marL="88900" indent="0">
              <a:buNone/>
            </a:pPr>
            <a:r>
              <a:rPr lang="en-US" b="1" i="1" dirty="0" smtClean="0"/>
              <a:t>Benchmarking and Need Analysis </a:t>
            </a:r>
          </a:p>
          <a:p>
            <a:pPr>
              <a:buFont typeface="Wingdings" panose="05000000000000000000" pitchFamily="2" charset="2"/>
              <a:buChar char="ü"/>
            </a:pPr>
            <a:r>
              <a:rPr lang="en-US" sz="1900" dirty="0" smtClean="0"/>
              <a:t>How are we doing in relation to something</a:t>
            </a:r>
          </a:p>
          <a:p>
            <a:pPr>
              <a:buFont typeface="Wingdings" panose="05000000000000000000" pitchFamily="2" charset="2"/>
              <a:buChar char="ü"/>
            </a:pPr>
            <a:r>
              <a:rPr lang="en-US" sz="1900" dirty="0" smtClean="0"/>
              <a:t>SHRM’s benchmarking service enables employers to compare their own HR metrics with those of others.</a:t>
            </a:r>
          </a:p>
          <a:p>
            <a:pPr marL="88900" indent="0">
              <a:buNone/>
            </a:pPr>
            <a:endParaRPr lang="en-US" b="1" i="1" dirty="0" smtClean="0"/>
          </a:p>
          <a:p>
            <a:pPr marL="88900" indent="0">
              <a:buNone/>
            </a:pPr>
            <a:r>
              <a:rPr lang="en-US" b="1" i="1" dirty="0" smtClean="0"/>
              <a:t>Strategy and Strategy-based Metrics</a:t>
            </a:r>
          </a:p>
          <a:p>
            <a:pPr marL="88900" indent="0">
              <a:buNone/>
            </a:pPr>
            <a:r>
              <a:rPr lang="en-US" sz="1900" dirty="0" smtClean="0"/>
              <a:t>HR metric may not reveal the extent to which your firm’s HR practices are supporting its strategic goals</a:t>
            </a:r>
          </a:p>
          <a:p>
            <a:pPr marL="88900" indent="0">
              <a:buNone/>
            </a:pPr>
            <a:r>
              <a:rPr lang="en-US" sz="1900" i="1" dirty="0" smtClean="0"/>
              <a:t>For hotel: 100% employee testing, 80% guest return, % of incentive pay </a:t>
            </a:r>
          </a:p>
          <a:p>
            <a:pPr marL="88900" indent="0">
              <a:buNone/>
            </a:pPr>
            <a:r>
              <a:rPr lang="en-US" sz="1900" dirty="0" smtClean="0"/>
              <a:t> Data Mining- set of activities used to find new, hidden or unexpected patterns in data. </a:t>
            </a:r>
            <a:endParaRPr lang="en-US" sz="1900" dirty="0"/>
          </a:p>
        </p:txBody>
      </p:sp>
    </p:spTree>
    <p:extLst>
      <p:ext uri="{BB962C8B-B14F-4D97-AF65-F5344CB8AC3E}">
        <p14:creationId xmlns:p14="http://schemas.microsoft.com/office/powerpoint/2010/main" val="4254913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HR Metrics &amp; Benchmarking </a:t>
            </a:r>
          </a:p>
        </p:txBody>
      </p:sp>
      <p:sp>
        <p:nvSpPr>
          <p:cNvPr id="3" name="Text Placeholder 2"/>
          <p:cNvSpPr>
            <a:spLocks noGrp="1"/>
          </p:cNvSpPr>
          <p:nvPr>
            <p:ph type="body" idx="1"/>
          </p:nvPr>
        </p:nvSpPr>
        <p:spPr>
          <a:xfrm>
            <a:off x="1024128" y="2286000"/>
            <a:ext cx="9720073" cy="1731470"/>
          </a:xfrm>
        </p:spPr>
        <p:style>
          <a:lnRef idx="2">
            <a:schemeClr val="accent2"/>
          </a:lnRef>
          <a:fillRef idx="1">
            <a:schemeClr val="lt1"/>
          </a:fillRef>
          <a:effectRef idx="0">
            <a:schemeClr val="accent2"/>
          </a:effectRef>
          <a:fontRef idx="minor">
            <a:schemeClr val="dk1"/>
          </a:fontRef>
        </p:style>
        <p:txBody>
          <a:bodyPr/>
          <a:lstStyle/>
          <a:p>
            <a:pPr marL="88900" indent="0">
              <a:buNone/>
            </a:pPr>
            <a:r>
              <a:rPr lang="en-US" dirty="0" smtClean="0"/>
              <a:t>HR Audits : An analysis by which company measures </a:t>
            </a:r>
            <a:r>
              <a:rPr lang="en-US" i="1" dirty="0" smtClean="0"/>
              <a:t>where it stands </a:t>
            </a:r>
            <a:r>
              <a:rPr lang="en-US" dirty="0" smtClean="0"/>
              <a:t>and </a:t>
            </a:r>
            <a:r>
              <a:rPr lang="en-US" i="1" dirty="0" smtClean="0"/>
              <a:t>determines what it has to accomplish </a:t>
            </a:r>
            <a:r>
              <a:rPr lang="en-US" dirty="0" smtClean="0"/>
              <a:t>to improve its HR function. </a:t>
            </a:r>
          </a:p>
          <a:p>
            <a:pPr marL="88900" indent="0">
              <a:buNone/>
            </a:pPr>
            <a:r>
              <a:rPr lang="en-US" dirty="0" smtClean="0"/>
              <a:t>It helps to </a:t>
            </a:r>
            <a:r>
              <a:rPr lang="en-US" i="1" dirty="0" smtClean="0"/>
              <a:t>identify and reveal strengths and weakness </a:t>
            </a:r>
            <a:r>
              <a:rPr lang="en-US" dirty="0" smtClean="0"/>
              <a:t>in the HR system</a:t>
            </a:r>
          </a:p>
          <a:p>
            <a:pPr marL="88900" indent="0">
              <a:buNone/>
            </a:pPr>
            <a:r>
              <a:rPr lang="en-US" dirty="0" smtClean="0"/>
              <a:t>HR audit is carried out generally once in a year </a:t>
            </a:r>
            <a:endParaRPr lang="en-US" dirty="0"/>
          </a:p>
        </p:txBody>
      </p:sp>
      <p:sp>
        <p:nvSpPr>
          <p:cNvPr id="4" name="TextBox 3"/>
          <p:cNvSpPr txBox="1"/>
          <p:nvPr/>
        </p:nvSpPr>
        <p:spPr>
          <a:xfrm>
            <a:off x="1024128" y="4500670"/>
            <a:ext cx="972007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Areas included in audit are (to name a few):</a:t>
            </a:r>
          </a:p>
          <a:p>
            <a:pPr marL="342900" indent="-342900">
              <a:buFont typeface="Arial" panose="020B0604020202020204" pitchFamily="34" charset="0"/>
              <a:buChar char="•"/>
            </a:pPr>
            <a:r>
              <a:rPr lang="en-US" sz="2000" dirty="0" smtClean="0"/>
              <a:t>Roles and Headcount (includes JDs)</a:t>
            </a:r>
          </a:p>
          <a:p>
            <a:pPr marL="342900" indent="-342900">
              <a:buFont typeface="Arial" panose="020B0604020202020204" pitchFamily="34" charset="0"/>
              <a:buChar char="•"/>
            </a:pPr>
            <a:r>
              <a:rPr lang="en-US" sz="2000" dirty="0" smtClean="0"/>
              <a:t>Compliance with Legislations </a:t>
            </a:r>
          </a:p>
          <a:p>
            <a:pPr marL="342900" indent="-342900">
              <a:buFont typeface="Arial" panose="020B0604020202020204" pitchFamily="34" charset="0"/>
              <a:buChar char="•"/>
            </a:pPr>
            <a:r>
              <a:rPr lang="en-US" sz="2000" dirty="0" smtClean="0"/>
              <a:t>Recruitment and selection (tools)</a:t>
            </a:r>
          </a:p>
          <a:p>
            <a:pPr marL="342900" indent="-342900">
              <a:buFont typeface="Arial" panose="020B0604020202020204" pitchFamily="34" charset="0"/>
              <a:buChar char="•"/>
            </a:pPr>
            <a:r>
              <a:rPr lang="en-US" sz="2000" dirty="0" smtClean="0"/>
              <a:t>Compensation (Policies, incentives, survey procedures) </a:t>
            </a:r>
            <a:endParaRPr lang="en-US" sz="2000" dirty="0"/>
          </a:p>
        </p:txBody>
      </p:sp>
    </p:spTree>
    <p:extLst>
      <p:ext uri="{BB962C8B-B14F-4D97-AF65-F5344CB8AC3E}">
        <p14:creationId xmlns:p14="http://schemas.microsoft.com/office/powerpoint/2010/main" val="47232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High-Performance Work Systems</a:t>
            </a:r>
            <a:endParaRPr lang="en-US" dirty="0"/>
          </a:p>
        </p:txBody>
      </p:sp>
      <p:sp>
        <p:nvSpPr>
          <p:cNvPr id="4" name="Teardrop 3"/>
          <p:cNvSpPr/>
          <p:nvPr/>
        </p:nvSpPr>
        <p:spPr>
          <a:xfrm>
            <a:off x="753762" y="1891552"/>
            <a:ext cx="3459892" cy="2079395"/>
          </a:xfrm>
          <a:prstGeom prst="teardrop">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smtClean="0"/>
              <a:t>Are set of HRM policies and practices that together produce superior employee performance </a:t>
            </a:r>
            <a:endParaRPr lang="en-US" sz="1800" dirty="0"/>
          </a:p>
        </p:txBody>
      </p:sp>
      <p:sp>
        <p:nvSpPr>
          <p:cNvPr id="3" name="TextBox 2"/>
          <p:cNvSpPr txBox="1"/>
          <p:nvPr/>
        </p:nvSpPr>
        <p:spPr>
          <a:xfrm>
            <a:off x="6722076" y="2084832"/>
            <a:ext cx="4423719"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800" dirty="0" smtClean="0"/>
              <a:t>High performing companies,</a:t>
            </a:r>
          </a:p>
          <a:p>
            <a:pPr marL="285750" indent="-285750">
              <a:buFont typeface="Arial" panose="020B0604020202020204" pitchFamily="34" charset="0"/>
              <a:buChar char="•"/>
            </a:pPr>
            <a:r>
              <a:rPr lang="en-US" sz="1800" dirty="0" smtClean="0"/>
              <a:t>recruit more job candidates</a:t>
            </a:r>
          </a:p>
          <a:p>
            <a:pPr marL="285750" indent="-285750">
              <a:buFont typeface="Arial" panose="020B0604020202020204" pitchFamily="34" charset="0"/>
              <a:buChar char="•"/>
            </a:pPr>
            <a:r>
              <a:rPr lang="en-US" sz="1800" dirty="0" smtClean="0"/>
              <a:t>use more selection tests</a:t>
            </a:r>
          </a:p>
          <a:p>
            <a:pPr marL="285750" indent="-285750">
              <a:buFont typeface="Arial" panose="020B0604020202020204" pitchFamily="34" charset="0"/>
              <a:buChar char="•"/>
            </a:pPr>
            <a:r>
              <a:rPr lang="en-US" sz="1800" dirty="0" smtClean="0"/>
              <a:t>spend many more hours training employees </a:t>
            </a:r>
            <a:endParaRPr lang="en-US" sz="1800" dirty="0"/>
          </a:p>
        </p:txBody>
      </p:sp>
      <p:graphicFrame>
        <p:nvGraphicFramePr>
          <p:cNvPr id="5" name="Table 4"/>
          <p:cNvGraphicFramePr>
            <a:graphicFrameLocks noGrp="1"/>
          </p:cNvGraphicFramePr>
          <p:nvPr>
            <p:extLst/>
          </p:nvPr>
        </p:nvGraphicFramePr>
        <p:xfrm>
          <a:off x="1297534" y="4164227"/>
          <a:ext cx="9582597" cy="2565400"/>
        </p:xfrm>
        <a:graphic>
          <a:graphicData uri="http://schemas.openxmlformats.org/drawingml/2006/table">
            <a:tbl>
              <a:tblPr firstRow="1" bandRow="1">
                <a:tableStyleId>{C1A9B7A0-2453-4D62-BBCE-B7B39F3B5B58}</a:tableStyleId>
              </a:tblPr>
              <a:tblGrid>
                <a:gridCol w="3194199">
                  <a:extLst>
                    <a:ext uri="{9D8B030D-6E8A-4147-A177-3AD203B41FA5}">
                      <a16:colId xmlns:a16="http://schemas.microsoft.com/office/drawing/2014/main" val="1619340094"/>
                    </a:ext>
                  </a:extLst>
                </a:gridCol>
                <a:gridCol w="3194199">
                  <a:extLst>
                    <a:ext uri="{9D8B030D-6E8A-4147-A177-3AD203B41FA5}">
                      <a16:colId xmlns:a16="http://schemas.microsoft.com/office/drawing/2014/main" val="1773518710"/>
                    </a:ext>
                  </a:extLst>
                </a:gridCol>
                <a:gridCol w="3194199">
                  <a:extLst>
                    <a:ext uri="{9D8B030D-6E8A-4147-A177-3AD203B41FA5}">
                      <a16:colId xmlns:a16="http://schemas.microsoft.com/office/drawing/2014/main" val="3670372769"/>
                    </a:ext>
                  </a:extLst>
                </a:gridCol>
              </a:tblGrid>
              <a:tr h="370840">
                <a:tc>
                  <a:txBody>
                    <a:bodyPr/>
                    <a:lstStyle/>
                    <a:p>
                      <a:r>
                        <a:rPr lang="en-US" sz="1800" dirty="0" smtClean="0"/>
                        <a:t>Sample HR Practices</a:t>
                      </a:r>
                      <a:endParaRPr lang="en-US" sz="1800" dirty="0"/>
                    </a:p>
                  </a:txBody>
                  <a:tcPr/>
                </a:tc>
                <a:tc>
                  <a:txBody>
                    <a:bodyPr/>
                    <a:lstStyle/>
                    <a:p>
                      <a:r>
                        <a:rPr lang="en-US" sz="1800" dirty="0" smtClean="0"/>
                        <a:t>Low performance</a:t>
                      </a:r>
                      <a:r>
                        <a:rPr lang="en-US" sz="1800" baseline="0" dirty="0" smtClean="0"/>
                        <a:t> Company</a:t>
                      </a:r>
                      <a:endParaRPr lang="en-US" sz="1800" dirty="0"/>
                    </a:p>
                  </a:txBody>
                  <a:tcPr/>
                </a:tc>
                <a:tc>
                  <a:txBody>
                    <a:bodyPr/>
                    <a:lstStyle/>
                    <a:p>
                      <a:r>
                        <a:rPr lang="en-US" sz="1800" dirty="0" smtClean="0"/>
                        <a:t>High-performance company </a:t>
                      </a:r>
                      <a:endParaRPr lang="en-US" sz="1800" dirty="0"/>
                    </a:p>
                  </a:txBody>
                  <a:tcPr/>
                </a:tc>
                <a:extLst>
                  <a:ext uri="{0D108BD9-81ED-4DB2-BD59-A6C34878D82A}">
                    <a16:rowId xmlns:a16="http://schemas.microsoft.com/office/drawing/2014/main" val="2087511679"/>
                  </a:ext>
                </a:extLst>
              </a:tr>
              <a:tr h="370840">
                <a:tc>
                  <a:txBody>
                    <a:bodyPr/>
                    <a:lstStyle/>
                    <a:p>
                      <a:r>
                        <a:rPr lang="en-US" sz="1800" dirty="0" smtClean="0"/>
                        <a:t>Number</a:t>
                      </a:r>
                      <a:r>
                        <a:rPr lang="en-US" sz="1800" baseline="0" dirty="0" smtClean="0"/>
                        <a:t> of qualified applicants per position (Recruiting)</a:t>
                      </a:r>
                      <a:endParaRPr lang="en-US" sz="1800" dirty="0"/>
                    </a:p>
                  </a:txBody>
                  <a:tcPr/>
                </a:tc>
                <a:tc>
                  <a:txBody>
                    <a:bodyPr/>
                    <a:lstStyle/>
                    <a:p>
                      <a:r>
                        <a:rPr lang="en-US" sz="1800" dirty="0" smtClean="0"/>
                        <a:t>8.24</a:t>
                      </a:r>
                      <a:endParaRPr lang="en-US" sz="1800" dirty="0"/>
                    </a:p>
                  </a:txBody>
                  <a:tcPr/>
                </a:tc>
                <a:tc>
                  <a:txBody>
                    <a:bodyPr/>
                    <a:lstStyle/>
                    <a:p>
                      <a:r>
                        <a:rPr lang="en-US" sz="1800" dirty="0" smtClean="0"/>
                        <a:t>36.55</a:t>
                      </a:r>
                      <a:endParaRPr lang="en-US" sz="1800" dirty="0"/>
                    </a:p>
                  </a:txBody>
                  <a:tcPr/>
                </a:tc>
                <a:extLst>
                  <a:ext uri="{0D108BD9-81ED-4DB2-BD59-A6C34878D82A}">
                    <a16:rowId xmlns:a16="http://schemas.microsoft.com/office/drawing/2014/main" val="2761964421"/>
                  </a:ext>
                </a:extLst>
              </a:tr>
              <a:tr h="370840">
                <a:tc>
                  <a:txBody>
                    <a:bodyPr/>
                    <a:lstStyle/>
                    <a:p>
                      <a:r>
                        <a:rPr lang="en-US" sz="1800" dirty="0" smtClean="0"/>
                        <a:t>Percentage hired based on a validated selection test</a:t>
                      </a:r>
                      <a:endParaRPr lang="en-US" sz="1800" dirty="0"/>
                    </a:p>
                  </a:txBody>
                  <a:tcPr/>
                </a:tc>
                <a:tc>
                  <a:txBody>
                    <a:bodyPr/>
                    <a:lstStyle/>
                    <a:p>
                      <a:r>
                        <a:rPr lang="en-US" sz="1800" dirty="0" smtClean="0"/>
                        <a:t>4.26</a:t>
                      </a:r>
                      <a:endParaRPr lang="en-US" sz="1800" dirty="0"/>
                    </a:p>
                  </a:txBody>
                  <a:tcPr/>
                </a:tc>
                <a:tc>
                  <a:txBody>
                    <a:bodyPr/>
                    <a:lstStyle/>
                    <a:p>
                      <a:r>
                        <a:rPr lang="en-US" sz="1800" dirty="0" smtClean="0"/>
                        <a:t>29.67</a:t>
                      </a:r>
                      <a:endParaRPr lang="en-US" sz="1800" dirty="0"/>
                    </a:p>
                  </a:txBody>
                  <a:tcPr/>
                </a:tc>
                <a:extLst>
                  <a:ext uri="{0D108BD9-81ED-4DB2-BD59-A6C34878D82A}">
                    <a16:rowId xmlns:a16="http://schemas.microsoft.com/office/drawing/2014/main" val="782052358"/>
                  </a:ext>
                </a:extLst>
              </a:tr>
              <a:tr h="370840">
                <a:tc>
                  <a:txBody>
                    <a:bodyPr/>
                    <a:lstStyle/>
                    <a:p>
                      <a:r>
                        <a:rPr lang="en-US" sz="1800" i="1" dirty="0" smtClean="0"/>
                        <a:t>Firms</a:t>
                      </a:r>
                      <a:r>
                        <a:rPr lang="en-US" sz="1800" i="1" baseline="0" dirty="0" smtClean="0"/>
                        <a:t> Performance            </a:t>
                      </a:r>
                    </a:p>
                    <a:p>
                      <a:pPr marL="285750" indent="-285750">
                        <a:buFont typeface="Arial" panose="020B0604020202020204" pitchFamily="34" charset="0"/>
                        <a:buChar char="•"/>
                      </a:pPr>
                      <a:r>
                        <a:rPr lang="en-US" sz="1800" baseline="0" dirty="0" smtClean="0"/>
                        <a:t>Employee Turnover</a:t>
                      </a:r>
                    </a:p>
                    <a:p>
                      <a:pPr marL="285750" indent="-285750">
                        <a:buFont typeface="Arial" panose="020B0604020202020204" pitchFamily="34" charset="0"/>
                        <a:buChar char="•"/>
                      </a:pPr>
                      <a:r>
                        <a:rPr lang="en-US" sz="1800" baseline="0" dirty="0" smtClean="0"/>
                        <a:t>Sales per employee</a:t>
                      </a:r>
                    </a:p>
                  </a:txBody>
                  <a:tcPr/>
                </a:tc>
                <a:tc>
                  <a:txBody>
                    <a:bodyPr/>
                    <a:lstStyle/>
                    <a:p>
                      <a:endParaRPr lang="en-US" sz="1800" dirty="0" smtClean="0"/>
                    </a:p>
                    <a:p>
                      <a:r>
                        <a:rPr lang="en-US" sz="1800" dirty="0" smtClean="0"/>
                        <a:t>34.09</a:t>
                      </a:r>
                    </a:p>
                    <a:p>
                      <a:r>
                        <a:rPr lang="en-US" sz="1800" dirty="0" smtClean="0"/>
                        <a:t>$158.01</a:t>
                      </a:r>
                      <a:endParaRPr lang="en-US" sz="1800" dirty="0"/>
                    </a:p>
                  </a:txBody>
                  <a:tcPr/>
                </a:tc>
                <a:tc>
                  <a:txBody>
                    <a:bodyPr/>
                    <a:lstStyle/>
                    <a:p>
                      <a:endParaRPr lang="en-US" sz="1800" dirty="0" smtClean="0"/>
                    </a:p>
                    <a:p>
                      <a:r>
                        <a:rPr lang="en-US" sz="1800" dirty="0" smtClean="0"/>
                        <a:t>20.87</a:t>
                      </a:r>
                    </a:p>
                    <a:p>
                      <a:r>
                        <a:rPr lang="en-US" sz="1800" dirty="0" smtClean="0"/>
                        <a:t>$617,576</a:t>
                      </a:r>
                      <a:endParaRPr lang="en-US" sz="1800" dirty="0"/>
                    </a:p>
                  </a:txBody>
                  <a:tcPr/>
                </a:tc>
                <a:extLst>
                  <a:ext uri="{0D108BD9-81ED-4DB2-BD59-A6C34878D82A}">
                    <a16:rowId xmlns:a16="http://schemas.microsoft.com/office/drawing/2014/main" val="3975534176"/>
                  </a:ext>
                </a:extLst>
              </a:tr>
            </a:tbl>
          </a:graphicData>
        </a:graphic>
      </p:graphicFrame>
    </p:spTree>
    <p:extLst>
      <p:ext uri="{BB962C8B-B14F-4D97-AF65-F5344CB8AC3E}">
        <p14:creationId xmlns:p14="http://schemas.microsoft.com/office/powerpoint/2010/main" val="346731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88344"/>
            <a:ext cx="9720072" cy="1499616"/>
          </a:xfrm>
        </p:spPr>
        <p:txBody>
          <a:bodyPr/>
          <a:lstStyle/>
          <a:p>
            <a:r>
              <a:rPr lang="en-GB" dirty="0" smtClean="0"/>
              <a:t>HR Profession </a:t>
            </a:r>
            <a:endParaRPr lang="en-GB" dirty="0"/>
          </a:p>
        </p:txBody>
      </p:sp>
      <p:grpSp>
        <p:nvGrpSpPr>
          <p:cNvPr id="29" name="Group 28"/>
          <p:cNvGrpSpPr/>
          <p:nvPr/>
        </p:nvGrpSpPr>
        <p:grpSpPr>
          <a:xfrm>
            <a:off x="882802" y="1829256"/>
            <a:ext cx="10471002" cy="4864320"/>
            <a:chOff x="658203" y="1012636"/>
            <a:chExt cx="10471002" cy="4864320"/>
          </a:xfrm>
        </p:grpSpPr>
        <p:sp>
          <p:nvSpPr>
            <p:cNvPr id="13" name="Rectangle 12"/>
            <p:cNvSpPr/>
            <p:nvPr/>
          </p:nvSpPr>
          <p:spPr>
            <a:xfrm>
              <a:off x="658203" y="5256575"/>
              <a:ext cx="2454269" cy="549856"/>
            </a:xfrm>
            <a:prstGeom prst="rect">
              <a:avLst/>
            </a:prstGeom>
            <a:solidFill>
              <a:srgbClr val="007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bg1"/>
                  </a:solidFill>
                  <a:latin typeface="Arial" panose="020B0604020202020204" pitchFamily="34" charset="0"/>
                  <a:cs typeface="Arial" panose="020B0604020202020204" pitchFamily="34" charset="0"/>
                </a:rPr>
                <a:t>HR generalist</a:t>
              </a:r>
              <a:endParaRPr lang="en-GB" sz="1600"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658204" y="4642448"/>
              <a:ext cx="2454269" cy="543602"/>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bg1"/>
                  </a:solidFill>
                  <a:latin typeface="Arial" panose="020B0604020202020204" pitchFamily="34" charset="0"/>
                  <a:cs typeface="Arial" panose="020B0604020202020204" pitchFamily="34" charset="0"/>
                </a:rPr>
                <a:t>Organisation development</a:t>
              </a:r>
              <a:endParaRPr lang="en-GB" sz="1600"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658205" y="3442388"/>
              <a:ext cx="2454269" cy="543602"/>
            </a:xfrm>
            <a:prstGeom prst="rect">
              <a:avLst/>
            </a:prstGeom>
            <a:solidFill>
              <a:srgbClr val="007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bg1"/>
                  </a:solidFill>
                  <a:latin typeface="Arial" panose="020B0604020202020204" pitchFamily="34" charset="0"/>
                  <a:cs typeface="Arial" panose="020B0604020202020204" pitchFamily="34" charset="0"/>
                </a:rPr>
                <a:t>Employee engagement</a:t>
              </a:r>
              <a:endParaRPr lang="en-GB" sz="1600" dirty="0">
                <a:solidFill>
                  <a:schemeClr val="bg1"/>
                </a:solidFill>
                <a:latin typeface="Arial" panose="020B0604020202020204" pitchFamily="34" charset="0"/>
                <a:cs typeface="Arial" panose="020B0604020202020204" pitchFamily="34" charset="0"/>
              </a:endParaRPr>
            </a:p>
          </p:txBody>
        </p:sp>
        <p:sp>
          <p:nvSpPr>
            <p:cNvPr id="16" name="Rectangle 15"/>
            <p:cNvSpPr/>
            <p:nvPr/>
          </p:nvSpPr>
          <p:spPr>
            <a:xfrm>
              <a:off x="658207" y="1012636"/>
              <a:ext cx="2454270" cy="543602"/>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bg1"/>
                  </a:solidFill>
                  <a:latin typeface="Arial" panose="020B0604020202020204" pitchFamily="34" charset="0"/>
                  <a:cs typeface="Arial" panose="020B0604020202020204" pitchFamily="34" charset="0"/>
                </a:rPr>
                <a:t>Performance and reward</a:t>
              </a:r>
              <a:endParaRPr lang="en-GB" sz="1600" dirty="0">
                <a:solidFill>
                  <a:schemeClr val="bg1"/>
                </a:solidFill>
                <a:latin typeface="Arial" panose="020B0604020202020204" pitchFamily="34" charset="0"/>
                <a:cs typeface="Arial" panose="020B0604020202020204" pitchFamily="34" charset="0"/>
              </a:endParaRPr>
            </a:p>
          </p:txBody>
        </p:sp>
        <p:sp>
          <p:nvSpPr>
            <p:cNvPr id="17" name="Rectangle 16"/>
            <p:cNvSpPr/>
            <p:nvPr/>
          </p:nvSpPr>
          <p:spPr>
            <a:xfrm>
              <a:off x="658205" y="4046814"/>
              <a:ext cx="2454269" cy="516317"/>
            </a:xfrm>
            <a:prstGeom prst="rect">
              <a:avLst/>
            </a:prstGeom>
            <a:solidFill>
              <a:srgbClr val="520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bg1"/>
                  </a:solidFill>
                  <a:latin typeface="Arial" panose="020B0604020202020204" pitchFamily="34" charset="0"/>
                  <a:cs typeface="Arial" panose="020B0604020202020204" pitchFamily="34" charset="0"/>
                </a:rPr>
                <a:t>Learning and development</a:t>
              </a:r>
              <a:endParaRPr lang="en-GB" sz="1600" dirty="0">
                <a:solidFill>
                  <a:schemeClr val="bg1"/>
                </a:solidFill>
                <a:latin typeface="Arial" panose="020B0604020202020204" pitchFamily="34" charset="0"/>
                <a:cs typeface="Arial" panose="020B0604020202020204" pitchFamily="34" charset="0"/>
              </a:endParaRPr>
            </a:p>
          </p:txBody>
        </p:sp>
        <p:sp>
          <p:nvSpPr>
            <p:cNvPr id="18" name="Rectangle 17"/>
            <p:cNvSpPr/>
            <p:nvPr/>
          </p:nvSpPr>
          <p:spPr>
            <a:xfrm>
              <a:off x="658207" y="2229520"/>
              <a:ext cx="2454271" cy="5476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bg1"/>
                  </a:solidFill>
                  <a:latin typeface="Arial" panose="020B0604020202020204" pitchFamily="34" charset="0"/>
                  <a:cs typeface="Arial" panose="020B0604020202020204" pitchFamily="34" charset="0"/>
                </a:rPr>
                <a:t>Employee relations</a:t>
              </a:r>
              <a:endParaRPr lang="en-GB" sz="1600" dirty="0">
                <a:solidFill>
                  <a:schemeClr val="bg1"/>
                </a:solidFill>
                <a:latin typeface="Arial" panose="020B0604020202020204" pitchFamily="34" charset="0"/>
                <a:cs typeface="Arial" panose="020B0604020202020204" pitchFamily="34" charset="0"/>
              </a:endParaRPr>
            </a:p>
          </p:txBody>
        </p:sp>
        <p:sp>
          <p:nvSpPr>
            <p:cNvPr id="19" name="Rectangle 18"/>
            <p:cNvSpPr/>
            <p:nvPr/>
          </p:nvSpPr>
          <p:spPr>
            <a:xfrm>
              <a:off x="658207" y="2837962"/>
              <a:ext cx="2454268" cy="543602"/>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bg1"/>
                  </a:solidFill>
                  <a:latin typeface="Arial" panose="020B0604020202020204" pitchFamily="34" charset="0"/>
                  <a:cs typeface="Arial" panose="020B0604020202020204" pitchFamily="34" charset="0"/>
                </a:rPr>
                <a:t>Recruitment and talent planning</a:t>
              </a:r>
              <a:endParaRPr lang="en-GB" sz="1600" dirty="0">
                <a:solidFill>
                  <a:schemeClr val="bg1"/>
                </a:solidFill>
                <a:latin typeface="Arial" panose="020B0604020202020204" pitchFamily="34" charset="0"/>
                <a:cs typeface="Arial" panose="020B0604020202020204" pitchFamily="34" charset="0"/>
              </a:endParaRPr>
            </a:p>
          </p:txBody>
        </p:sp>
        <p:sp>
          <p:nvSpPr>
            <p:cNvPr id="20" name="Rectangle 19"/>
            <p:cNvSpPr/>
            <p:nvPr/>
          </p:nvSpPr>
          <p:spPr>
            <a:xfrm>
              <a:off x="658207" y="1621078"/>
              <a:ext cx="2454270" cy="543602"/>
            </a:xfrm>
            <a:prstGeom prst="rect">
              <a:avLst/>
            </a:prstGeom>
            <a:solidFill>
              <a:srgbClr val="007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bg1"/>
                  </a:solidFill>
                  <a:latin typeface="Arial" panose="020B0604020202020204" pitchFamily="34" charset="0"/>
                  <a:cs typeface="Arial" panose="020B0604020202020204" pitchFamily="34" charset="0"/>
                </a:rPr>
                <a:t>Employment law</a:t>
              </a:r>
              <a:endParaRPr lang="en-GB" sz="1600" dirty="0">
                <a:solidFill>
                  <a:schemeClr val="bg1"/>
                </a:solidFill>
                <a:latin typeface="Arial" panose="020B0604020202020204" pitchFamily="34" charset="0"/>
                <a:cs typeface="Arial" panose="020B0604020202020204" pitchFamily="34" charset="0"/>
              </a:endParaRPr>
            </a:p>
          </p:txBody>
        </p:sp>
        <p:sp>
          <p:nvSpPr>
            <p:cNvPr id="21" name="Content Placeholder 2"/>
            <p:cNvSpPr txBox="1">
              <a:spLocks/>
            </p:cNvSpPr>
            <p:nvPr/>
          </p:nvSpPr>
          <p:spPr>
            <a:xfrm>
              <a:off x="3112472" y="1084914"/>
              <a:ext cx="8016733" cy="5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8B6AA2"/>
                </a:buClr>
                <a:buFont typeface="Arial" panose="020B0604020202020204" pitchFamily="34" charset="0"/>
                <a:buChar char="•"/>
                <a:defRPr sz="2800" kern="1200">
                  <a:solidFill>
                    <a:srgbClr val="58595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8B6AA2"/>
                </a:buClr>
                <a:buFont typeface="Arial" panose="020B0604020202020204" pitchFamily="34" charset="0"/>
                <a:buChar char="•"/>
                <a:defRPr sz="2400" kern="1200">
                  <a:solidFill>
                    <a:srgbClr val="58595B"/>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8B6AA2"/>
                </a:buClr>
                <a:buFont typeface="Arial" panose="020B0604020202020204" pitchFamily="34" charset="0"/>
                <a:buChar char="•"/>
                <a:defRPr sz="2000" kern="1200">
                  <a:solidFill>
                    <a:srgbClr val="58595B"/>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Work</a:t>
              </a:r>
              <a:r>
                <a:rPr lang="en-GB" sz="2000" b="1" dirty="0" smtClean="0"/>
                <a:t> </a:t>
              </a:r>
              <a:r>
                <a:rPr lang="en-GB" sz="2000" dirty="0" smtClean="0"/>
                <a:t>out</a:t>
              </a:r>
              <a:r>
                <a:rPr lang="en-GB" sz="2000" b="1" dirty="0" smtClean="0"/>
                <a:t> </a:t>
              </a:r>
              <a:r>
                <a:rPr lang="en-GB" sz="2000" dirty="0" smtClean="0"/>
                <a:t>how much to pay and reward employees</a:t>
              </a:r>
              <a:endParaRPr lang="en-GB" dirty="0" smtClean="0"/>
            </a:p>
            <a:p>
              <a:pPr marL="0" indent="0">
                <a:buNone/>
              </a:pPr>
              <a:endParaRPr lang="en-GB" dirty="0"/>
            </a:p>
          </p:txBody>
        </p:sp>
        <p:sp>
          <p:nvSpPr>
            <p:cNvPr id="22" name="Content Placeholder 2"/>
            <p:cNvSpPr txBox="1">
              <a:spLocks/>
            </p:cNvSpPr>
            <p:nvPr/>
          </p:nvSpPr>
          <p:spPr>
            <a:xfrm>
              <a:off x="3112472" y="1684647"/>
              <a:ext cx="8016733" cy="5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8B6AA2"/>
                </a:buClr>
                <a:buFont typeface="Arial" panose="020B0604020202020204" pitchFamily="34" charset="0"/>
                <a:buChar char="•"/>
                <a:defRPr sz="2800" kern="1200">
                  <a:solidFill>
                    <a:srgbClr val="58595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8B6AA2"/>
                </a:buClr>
                <a:buFont typeface="Arial" panose="020B0604020202020204" pitchFamily="34" charset="0"/>
                <a:buChar char="•"/>
                <a:defRPr sz="2400" kern="1200">
                  <a:solidFill>
                    <a:srgbClr val="58595B"/>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8B6AA2"/>
                </a:buClr>
                <a:buFont typeface="Arial" panose="020B0604020202020204" pitchFamily="34" charset="0"/>
                <a:buChar char="•"/>
                <a:defRPr sz="2000" kern="1200">
                  <a:solidFill>
                    <a:srgbClr val="58595B"/>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Protect the rights of </a:t>
              </a:r>
              <a:r>
                <a:rPr lang="en-GB" sz="2000" dirty="0" smtClean="0"/>
                <a:t>employees</a:t>
              </a:r>
            </a:p>
            <a:p>
              <a:pPr marL="0" indent="0">
                <a:buNone/>
              </a:pPr>
              <a:endParaRPr lang="en-GB" dirty="0"/>
            </a:p>
          </p:txBody>
        </p:sp>
        <p:sp>
          <p:nvSpPr>
            <p:cNvPr id="23" name="Content Placeholder 2"/>
            <p:cNvSpPr txBox="1">
              <a:spLocks/>
            </p:cNvSpPr>
            <p:nvPr/>
          </p:nvSpPr>
          <p:spPr>
            <a:xfrm>
              <a:off x="3112472" y="2319614"/>
              <a:ext cx="8016733" cy="5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8B6AA2"/>
                </a:buClr>
                <a:buFont typeface="Arial" panose="020B0604020202020204" pitchFamily="34" charset="0"/>
                <a:buChar char="•"/>
                <a:defRPr sz="2800" kern="1200">
                  <a:solidFill>
                    <a:srgbClr val="58595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8B6AA2"/>
                </a:buClr>
                <a:buFont typeface="Arial" panose="020B0604020202020204" pitchFamily="34" charset="0"/>
                <a:buChar char="•"/>
                <a:defRPr sz="2400" kern="1200">
                  <a:solidFill>
                    <a:srgbClr val="58595B"/>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8B6AA2"/>
                </a:buClr>
                <a:buFont typeface="Arial" panose="020B0604020202020204" pitchFamily="34" charset="0"/>
                <a:buChar char="•"/>
                <a:defRPr sz="2000" kern="1200">
                  <a:solidFill>
                    <a:srgbClr val="58595B"/>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Manage relationships and keep the peace </a:t>
              </a:r>
            </a:p>
          </p:txBody>
        </p:sp>
        <p:sp>
          <p:nvSpPr>
            <p:cNvPr id="24" name="Content Placeholder 2"/>
            <p:cNvSpPr txBox="1">
              <a:spLocks/>
            </p:cNvSpPr>
            <p:nvPr/>
          </p:nvSpPr>
          <p:spPr>
            <a:xfrm>
              <a:off x="3112472" y="2927551"/>
              <a:ext cx="8016733" cy="5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8B6AA2"/>
                </a:buClr>
                <a:buFont typeface="Arial" panose="020B0604020202020204" pitchFamily="34" charset="0"/>
                <a:buChar char="•"/>
                <a:defRPr sz="2800" kern="1200">
                  <a:solidFill>
                    <a:srgbClr val="58595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8B6AA2"/>
                </a:buClr>
                <a:buFont typeface="Arial" panose="020B0604020202020204" pitchFamily="34" charset="0"/>
                <a:buChar char="•"/>
                <a:defRPr sz="2400" kern="1200">
                  <a:solidFill>
                    <a:srgbClr val="58595B"/>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8B6AA2"/>
                </a:buClr>
                <a:buFont typeface="Arial" panose="020B0604020202020204" pitchFamily="34" charset="0"/>
                <a:buChar char="•"/>
                <a:defRPr sz="2000" kern="1200">
                  <a:solidFill>
                    <a:srgbClr val="58595B"/>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Get the right people in the right jobs</a:t>
              </a:r>
            </a:p>
            <a:p>
              <a:pPr marL="0" indent="0">
                <a:buNone/>
              </a:pPr>
              <a:endParaRPr lang="en-GB" sz="2000" dirty="0"/>
            </a:p>
          </p:txBody>
        </p:sp>
        <p:sp>
          <p:nvSpPr>
            <p:cNvPr id="25" name="Content Placeholder 2"/>
            <p:cNvSpPr txBox="1">
              <a:spLocks/>
            </p:cNvSpPr>
            <p:nvPr/>
          </p:nvSpPr>
          <p:spPr>
            <a:xfrm>
              <a:off x="3112472" y="3538844"/>
              <a:ext cx="8016733" cy="5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8B6AA2"/>
                </a:buClr>
                <a:buFont typeface="Arial" panose="020B0604020202020204" pitchFamily="34" charset="0"/>
                <a:buChar char="•"/>
                <a:defRPr sz="2800" kern="1200">
                  <a:solidFill>
                    <a:srgbClr val="58595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8B6AA2"/>
                </a:buClr>
                <a:buFont typeface="Arial" panose="020B0604020202020204" pitchFamily="34" charset="0"/>
                <a:buChar char="•"/>
                <a:defRPr sz="2400" kern="1200">
                  <a:solidFill>
                    <a:srgbClr val="58595B"/>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8B6AA2"/>
                </a:buClr>
                <a:buFont typeface="Arial" panose="020B0604020202020204" pitchFamily="34" charset="0"/>
                <a:buChar char="•"/>
                <a:defRPr sz="2000" kern="1200">
                  <a:solidFill>
                    <a:srgbClr val="58595B"/>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Make sure employees are happy and motivated</a:t>
              </a:r>
              <a:endParaRPr lang="en-GB" dirty="0" smtClean="0"/>
            </a:p>
            <a:p>
              <a:pPr marL="0" indent="0">
                <a:buNone/>
              </a:pPr>
              <a:endParaRPr lang="en-GB" dirty="0"/>
            </a:p>
          </p:txBody>
        </p:sp>
        <p:sp>
          <p:nvSpPr>
            <p:cNvPr id="26" name="Content Placeholder 2"/>
            <p:cNvSpPr txBox="1">
              <a:spLocks/>
            </p:cNvSpPr>
            <p:nvPr/>
          </p:nvSpPr>
          <p:spPr>
            <a:xfrm>
              <a:off x="3112472" y="4105256"/>
              <a:ext cx="8016733" cy="5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8B6AA2"/>
                </a:buClr>
                <a:buFont typeface="Arial" panose="020B0604020202020204" pitchFamily="34" charset="0"/>
                <a:buChar char="•"/>
                <a:defRPr sz="2800" kern="1200">
                  <a:solidFill>
                    <a:srgbClr val="58595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8B6AA2"/>
                </a:buClr>
                <a:buFont typeface="Arial" panose="020B0604020202020204" pitchFamily="34" charset="0"/>
                <a:buChar char="•"/>
                <a:defRPr sz="2400" kern="1200">
                  <a:solidFill>
                    <a:srgbClr val="58595B"/>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8B6AA2"/>
                </a:buClr>
                <a:buFont typeface="Arial" panose="020B0604020202020204" pitchFamily="34" charset="0"/>
                <a:buChar char="•"/>
                <a:defRPr sz="2000" kern="1200">
                  <a:solidFill>
                    <a:srgbClr val="58595B"/>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Help employees learn and </a:t>
              </a:r>
              <a:r>
                <a:rPr lang="en-GB" sz="2000" dirty="0" smtClean="0"/>
                <a:t>develop</a:t>
              </a:r>
            </a:p>
          </p:txBody>
        </p:sp>
        <p:sp>
          <p:nvSpPr>
            <p:cNvPr id="27" name="Content Placeholder 2"/>
            <p:cNvSpPr txBox="1">
              <a:spLocks/>
            </p:cNvSpPr>
            <p:nvPr/>
          </p:nvSpPr>
          <p:spPr>
            <a:xfrm>
              <a:off x="3112471" y="4714702"/>
              <a:ext cx="8016733" cy="5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8B6AA2"/>
                </a:buClr>
                <a:buFont typeface="Arial" panose="020B0604020202020204" pitchFamily="34" charset="0"/>
                <a:buChar char="•"/>
                <a:defRPr sz="2800" kern="1200">
                  <a:solidFill>
                    <a:srgbClr val="58595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8B6AA2"/>
                </a:buClr>
                <a:buFont typeface="Arial" panose="020B0604020202020204" pitchFamily="34" charset="0"/>
                <a:buChar char="•"/>
                <a:defRPr sz="2400" kern="1200">
                  <a:solidFill>
                    <a:srgbClr val="58595B"/>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8B6AA2"/>
                </a:buClr>
                <a:buFont typeface="Arial" panose="020B0604020202020204" pitchFamily="34" charset="0"/>
                <a:buChar char="•"/>
                <a:defRPr sz="2000" kern="1200">
                  <a:solidFill>
                    <a:srgbClr val="58595B"/>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Make </a:t>
              </a:r>
              <a:r>
                <a:rPr lang="en-GB" sz="2000" dirty="0"/>
                <a:t>the organisation more </a:t>
              </a:r>
              <a:r>
                <a:rPr lang="en-GB" sz="2000" dirty="0" smtClean="0"/>
                <a:t>effective </a:t>
              </a:r>
            </a:p>
            <a:p>
              <a:pPr marL="0" indent="0">
                <a:buNone/>
              </a:pPr>
              <a:endParaRPr lang="en-GB" sz="2000" dirty="0"/>
            </a:p>
          </p:txBody>
        </p:sp>
        <p:sp>
          <p:nvSpPr>
            <p:cNvPr id="28" name="Content Placeholder 2"/>
            <p:cNvSpPr txBox="1">
              <a:spLocks/>
            </p:cNvSpPr>
            <p:nvPr/>
          </p:nvSpPr>
          <p:spPr>
            <a:xfrm>
              <a:off x="3112470" y="5340792"/>
              <a:ext cx="8016733" cy="5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8B6AA2"/>
                </a:buClr>
                <a:buFont typeface="Arial" panose="020B0604020202020204" pitchFamily="34" charset="0"/>
                <a:buChar char="•"/>
                <a:defRPr sz="2800" kern="1200">
                  <a:solidFill>
                    <a:srgbClr val="58595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8B6AA2"/>
                </a:buClr>
                <a:buFont typeface="Arial" panose="020B0604020202020204" pitchFamily="34" charset="0"/>
                <a:buChar char="•"/>
                <a:defRPr sz="2400" kern="1200">
                  <a:solidFill>
                    <a:srgbClr val="58595B"/>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8B6AA2"/>
                </a:buClr>
                <a:buFont typeface="Arial" panose="020B0604020202020204" pitchFamily="34" charset="0"/>
                <a:buChar char="•"/>
                <a:defRPr sz="2000" kern="1200">
                  <a:solidFill>
                    <a:srgbClr val="58595B"/>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8B6AA2"/>
                </a:buClr>
                <a:buFont typeface="Arial" panose="020B0604020202020204" pitchFamily="34" charset="0"/>
                <a:buChar char="•"/>
                <a:defRPr sz="1800" kern="1200">
                  <a:solidFill>
                    <a:srgbClr val="58595B"/>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Do a </a:t>
              </a:r>
              <a:r>
                <a:rPr lang="en-GB" sz="2000" dirty="0"/>
                <a:t>mixture of all of the above</a:t>
              </a:r>
              <a:r>
                <a:rPr lang="en-GB" sz="2000" dirty="0" smtClean="0"/>
                <a:t>!</a:t>
              </a:r>
              <a:endParaRPr lang="en-GB" sz="2000" dirty="0"/>
            </a:p>
          </p:txBody>
        </p:sp>
      </p:grpSp>
    </p:spTree>
    <p:extLst>
      <p:ext uri="{BB962C8B-B14F-4D97-AF65-F5344CB8AC3E}">
        <p14:creationId xmlns:p14="http://schemas.microsoft.com/office/powerpoint/2010/main" val="1387906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Audit </a:t>
            </a:r>
            <a:endParaRPr lang="en-US" dirty="0"/>
          </a:p>
        </p:txBody>
      </p:sp>
      <p:sp>
        <p:nvSpPr>
          <p:cNvPr id="3" name="Text Placeholder 2"/>
          <p:cNvSpPr>
            <a:spLocks noGrp="1"/>
          </p:cNvSpPr>
          <p:nvPr>
            <p:ph type="body" idx="1"/>
          </p:nvPr>
        </p:nvSpPr>
        <p:spPr/>
        <p:txBody>
          <a:bodyPr/>
          <a:lstStyle/>
          <a:p>
            <a:endParaRPr lang="en-US" dirty="0" smtClean="0"/>
          </a:p>
          <a:p>
            <a:endParaRPr lang="en-US" dirty="0"/>
          </a:p>
          <a:p>
            <a:r>
              <a:rPr lang="en-US" i="1" dirty="0"/>
              <a:t>According to Eric G. </a:t>
            </a:r>
            <a:r>
              <a:rPr lang="en-US" i="1" dirty="0" err="1"/>
              <a:t>Flamboltz</a:t>
            </a:r>
            <a:r>
              <a:rPr lang="en-US" i="1" dirty="0"/>
              <a:t>, “Human Resource Audit is a systematic assessment of the strengths, limitations, and developmental needs of its existing human resources in the context of </a:t>
            </a:r>
            <a:r>
              <a:rPr lang="en-US" i="1" dirty="0" err="1"/>
              <a:t>organisational</a:t>
            </a:r>
            <a:r>
              <a:rPr lang="en-US" i="1" dirty="0"/>
              <a:t> performance.”</a:t>
            </a:r>
          </a:p>
        </p:txBody>
      </p:sp>
    </p:spTree>
    <p:extLst>
      <p:ext uri="{BB962C8B-B14F-4D97-AF65-F5344CB8AC3E}">
        <p14:creationId xmlns:p14="http://schemas.microsoft.com/office/powerpoint/2010/main" val="61000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HR Audit</a:t>
            </a:r>
            <a:endParaRPr lang="en-US" dirty="0"/>
          </a:p>
        </p:txBody>
      </p:sp>
      <p:sp>
        <p:nvSpPr>
          <p:cNvPr id="3" name="Text Placeholder 2"/>
          <p:cNvSpPr>
            <a:spLocks noGrp="1"/>
          </p:cNvSpPr>
          <p:nvPr>
            <p:ph type="body" idx="1"/>
          </p:nvPr>
        </p:nvSpPr>
        <p:spPr>
          <a:xfrm>
            <a:off x="481913" y="1717589"/>
            <a:ext cx="11454714" cy="4023360"/>
          </a:xfrm>
        </p:spPr>
        <p:txBody>
          <a:bodyPr/>
          <a:lstStyle/>
          <a:p>
            <a:r>
              <a:rPr lang="en-US" sz="2000" dirty="0"/>
              <a:t>HR audit is performed to determine whether </a:t>
            </a:r>
            <a:r>
              <a:rPr lang="en-US" sz="2000" b="1" dirty="0">
                <a:solidFill>
                  <a:srgbClr val="FF0000"/>
                </a:solidFill>
              </a:rPr>
              <a:t>HR objectives are aligned with </a:t>
            </a:r>
            <a:r>
              <a:rPr lang="en-US" sz="2000" b="1" dirty="0" err="1">
                <a:solidFill>
                  <a:srgbClr val="FF0000"/>
                </a:solidFill>
              </a:rPr>
              <a:t>organisational</a:t>
            </a:r>
            <a:r>
              <a:rPr lang="en-US" sz="2000" b="1" dirty="0">
                <a:solidFill>
                  <a:srgbClr val="FF0000"/>
                </a:solidFill>
              </a:rPr>
              <a:t> objectives</a:t>
            </a:r>
            <a:r>
              <a:rPr lang="en-US" sz="2000" dirty="0"/>
              <a:t> and </a:t>
            </a:r>
            <a:r>
              <a:rPr lang="en-US" sz="2000" b="1" dirty="0">
                <a:solidFill>
                  <a:srgbClr val="FF0000"/>
                </a:solidFill>
              </a:rPr>
              <a:t>employees are committed </a:t>
            </a:r>
            <a:r>
              <a:rPr lang="en-US" sz="2000" dirty="0"/>
              <a:t>towards achieving the </a:t>
            </a:r>
            <a:r>
              <a:rPr lang="en-US" sz="2000" dirty="0" err="1"/>
              <a:t>organisational</a:t>
            </a:r>
            <a:r>
              <a:rPr lang="en-US" sz="2000" dirty="0"/>
              <a:t> goals and objectives. </a:t>
            </a:r>
            <a:endParaRPr lang="en-US" sz="2000" dirty="0" smtClean="0"/>
          </a:p>
          <a:p>
            <a:r>
              <a:rPr lang="en-US" sz="2000" dirty="0"/>
              <a:t>HR audit is needed to determine whether </a:t>
            </a:r>
            <a:r>
              <a:rPr lang="en-US" sz="2000" b="1" dirty="0">
                <a:solidFill>
                  <a:srgbClr val="FF0000"/>
                </a:solidFill>
              </a:rPr>
              <a:t>employees follow </a:t>
            </a:r>
            <a:r>
              <a:rPr lang="en-US" sz="2000" b="1" dirty="0" err="1">
                <a:solidFill>
                  <a:srgbClr val="FF0000"/>
                </a:solidFill>
              </a:rPr>
              <a:t>organisational</a:t>
            </a:r>
            <a:r>
              <a:rPr lang="en-US" sz="2000" b="1" dirty="0">
                <a:solidFill>
                  <a:srgbClr val="FF0000"/>
                </a:solidFill>
              </a:rPr>
              <a:t> standards</a:t>
            </a:r>
            <a:r>
              <a:rPr lang="en-US" sz="2000" dirty="0"/>
              <a:t>, </a:t>
            </a:r>
            <a:r>
              <a:rPr lang="en-US" sz="2000" b="1" dirty="0">
                <a:solidFill>
                  <a:srgbClr val="FF0000"/>
                </a:solidFill>
              </a:rPr>
              <a:t>maintain discipline</a:t>
            </a:r>
            <a:r>
              <a:rPr lang="en-US" sz="2000" dirty="0"/>
              <a:t>, and work as per the </a:t>
            </a:r>
            <a:r>
              <a:rPr lang="en-US" sz="2000" dirty="0" err="1"/>
              <a:t>organisation’s</a:t>
            </a:r>
            <a:r>
              <a:rPr lang="en-US" sz="2000" dirty="0"/>
              <a:t> policies. </a:t>
            </a:r>
            <a:endParaRPr lang="en-US" sz="2000" dirty="0" smtClean="0"/>
          </a:p>
          <a:p>
            <a:r>
              <a:rPr lang="en-US" sz="2000" dirty="0"/>
              <a:t>HR audit is needed to review the </a:t>
            </a:r>
            <a:r>
              <a:rPr lang="en-US" sz="2000" b="1" dirty="0">
                <a:solidFill>
                  <a:srgbClr val="FF0000"/>
                </a:solidFill>
              </a:rPr>
              <a:t>effectiveness of various HR programs</a:t>
            </a:r>
            <a:r>
              <a:rPr lang="en-US" sz="2000" dirty="0"/>
              <a:t>, such as selection and recruitment, training and development, and performance appraisal, and improve them</a:t>
            </a:r>
            <a:r>
              <a:rPr lang="en-US" sz="2000" dirty="0" smtClean="0"/>
              <a:t>.</a:t>
            </a:r>
          </a:p>
          <a:p>
            <a:r>
              <a:rPr lang="en-US" sz="2000" dirty="0"/>
              <a:t>HR audit helps to determine whether the </a:t>
            </a:r>
            <a:r>
              <a:rPr lang="en-US" sz="2000" b="1" dirty="0">
                <a:solidFill>
                  <a:srgbClr val="FF0000"/>
                </a:solidFill>
              </a:rPr>
              <a:t>HRM function is in compliance </a:t>
            </a:r>
            <a:r>
              <a:rPr lang="en-US" sz="2000" dirty="0"/>
              <a:t>with the national and state HR laws. </a:t>
            </a:r>
            <a:endParaRPr lang="en-US" sz="2000" dirty="0" smtClean="0"/>
          </a:p>
          <a:p>
            <a:r>
              <a:rPr lang="en-US" sz="2000" dirty="0"/>
              <a:t>It focuses on </a:t>
            </a:r>
            <a:r>
              <a:rPr lang="en-US" sz="2000" b="1" dirty="0">
                <a:solidFill>
                  <a:srgbClr val="FF0000"/>
                </a:solidFill>
              </a:rPr>
              <a:t>identifying gaps or drawbacks in the implementation </a:t>
            </a:r>
            <a:r>
              <a:rPr lang="en-US" sz="2000" dirty="0"/>
              <a:t>of policies, rules, regulations, and other practices of the HR department and recommending corrective measures</a:t>
            </a:r>
            <a:r>
              <a:rPr lang="en-US" sz="2000" dirty="0" smtClean="0"/>
              <a:t>.</a:t>
            </a:r>
          </a:p>
          <a:p>
            <a:r>
              <a:rPr lang="en-US" sz="2000" dirty="0"/>
              <a:t>HR audit aims to </a:t>
            </a:r>
            <a:r>
              <a:rPr lang="en-US" sz="2000" b="1" dirty="0">
                <a:solidFill>
                  <a:srgbClr val="FF0000"/>
                </a:solidFill>
              </a:rPr>
              <a:t>check all possible documentation</a:t>
            </a:r>
            <a:r>
              <a:rPr lang="en-US" sz="2000" dirty="0"/>
              <a:t> with regards to performance appraisal reports, data related to the functions of the HR department, manager feedback reports on employees’ performance, etc. </a:t>
            </a:r>
          </a:p>
        </p:txBody>
      </p:sp>
    </p:spTree>
    <p:extLst>
      <p:ext uri="{BB962C8B-B14F-4D97-AF65-F5344CB8AC3E}">
        <p14:creationId xmlns:p14="http://schemas.microsoft.com/office/powerpoint/2010/main" val="3467167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Audit Process</a:t>
            </a:r>
            <a:endParaRPr lang="en-US" dirty="0"/>
          </a:p>
        </p:txBody>
      </p:sp>
      <p:sp>
        <p:nvSpPr>
          <p:cNvPr id="3" name="Text Placeholder 2"/>
          <p:cNvSpPr>
            <a:spLocks noGrp="1"/>
          </p:cNvSpPr>
          <p:nvPr>
            <p:ph type="body" idx="1"/>
          </p:nvPr>
        </p:nvSpPr>
        <p:spPr>
          <a:xfrm>
            <a:off x="7080422" y="2286000"/>
            <a:ext cx="3663779" cy="4023360"/>
          </a:xfrm>
        </p:spPr>
        <p:txBody>
          <a:bodyPr/>
          <a:lstStyle/>
          <a:p>
            <a:endParaRPr lang="en-US"/>
          </a:p>
        </p:txBody>
      </p:sp>
      <p:pic>
        <p:nvPicPr>
          <p:cNvPr id="4" name="Picture 3"/>
          <p:cNvPicPr>
            <a:picLocks noChangeAspect="1"/>
          </p:cNvPicPr>
          <p:nvPr/>
        </p:nvPicPr>
        <p:blipFill>
          <a:blip r:embed="rId2"/>
          <a:stretch>
            <a:fillRect/>
          </a:stretch>
        </p:blipFill>
        <p:spPr>
          <a:xfrm>
            <a:off x="5758249" y="1685982"/>
            <a:ext cx="5853400" cy="4623378"/>
          </a:xfrm>
          <a:prstGeom prst="rect">
            <a:avLst/>
          </a:prstGeom>
        </p:spPr>
      </p:pic>
    </p:spTree>
    <p:extLst>
      <p:ext uri="{BB962C8B-B14F-4D97-AF65-F5344CB8AC3E}">
        <p14:creationId xmlns:p14="http://schemas.microsoft.com/office/powerpoint/2010/main" val="1528842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Audit Process</a:t>
            </a:r>
            <a:endParaRPr lang="en-US" dirty="0"/>
          </a:p>
        </p:txBody>
      </p:sp>
      <p:sp>
        <p:nvSpPr>
          <p:cNvPr id="3" name="Text Placeholder 2"/>
          <p:cNvSpPr>
            <a:spLocks noGrp="1"/>
          </p:cNvSpPr>
          <p:nvPr>
            <p:ph type="body" idx="1"/>
          </p:nvPr>
        </p:nvSpPr>
        <p:spPr>
          <a:xfrm>
            <a:off x="416011" y="2084832"/>
            <a:ext cx="11775989" cy="4023360"/>
          </a:xfrm>
        </p:spPr>
        <p:txBody>
          <a:bodyPr/>
          <a:lstStyle/>
          <a:p>
            <a:pPr marL="546100" indent="-457200">
              <a:buFont typeface="+mj-lt"/>
              <a:buAutoNum type="arabicPeriod"/>
            </a:pPr>
            <a:r>
              <a:rPr lang="en-US" sz="2000" b="1" dirty="0" smtClean="0"/>
              <a:t>Determining </a:t>
            </a:r>
            <a:r>
              <a:rPr lang="en-US" sz="2000" b="1" dirty="0"/>
              <a:t>the objectives of the HR audit</a:t>
            </a:r>
            <a:r>
              <a:rPr lang="en-US" sz="2000" dirty="0"/>
              <a:t>: In this step, the objectives of conducting HR audit are determined. These objectives can be to finding out whether HR objectives are aligned with </a:t>
            </a:r>
            <a:r>
              <a:rPr lang="en-US" sz="2000" dirty="0" err="1"/>
              <a:t>organisational</a:t>
            </a:r>
            <a:r>
              <a:rPr lang="en-US" sz="2000" dirty="0"/>
              <a:t> objectives; the HR practices of the </a:t>
            </a:r>
            <a:r>
              <a:rPr lang="en-US" sz="2000" dirty="0" err="1"/>
              <a:t>organisation</a:t>
            </a:r>
            <a:r>
              <a:rPr lang="en-US" sz="2000" dirty="0"/>
              <a:t> effective; and so on. </a:t>
            </a:r>
            <a:endParaRPr lang="en-US" sz="2000" dirty="0" smtClean="0"/>
          </a:p>
          <a:p>
            <a:pPr marL="546100" indent="-457200">
              <a:buFont typeface="+mj-lt"/>
              <a:buAutoNum type="arabicPeriod"/>
            </a:pPr>
            <a:r>
              <a:rPr lang="en-US" sz="2000" b="1" dirty="0"/>
              <a:t>Gathering the background data</a:t>
            </a:r>
            <a:r>
              <a:rPr lang="en-US" sz="2000" dirty="0"/>
              <a:t>: In this step, the auditor collects data about an </a:t>
            </a:r>
            <a:r>
              <a:rPr lang="en-US" sz="2000" dirty="0" err="1"/>
              <a:t>organisation’s</a:t>
            </a:r>
            <a:r>
              <a:rPr lang="en-US" sz="2000" dirty="0"/>
              <a:t> internal and external business environment. </a:t>
            </a:r>
            <a:endParaRPr lang="en-US" sz="2000" dirty="0" smtClean="0"/>
          </a:p>
          <a:p>
            <a:pPr marL="546100" indent="-457200">
              <a:buFont typeface="+mj-lt"/>
              <a:buAutoNum type="arabicPeriod"/>
            </a:pPr>
            <a:r>
              <a:rPr lang="en-US" sz="2000" b="1" dirty="0"/>
              <a:t>Formulating an audit plan</a:t>
            </a:r>
            <a:r>
              <a:rPr lang="en-US" sz="2000" dirty="0"/>
              <a:t>: In this step, the auditor prepares a plan on how to start, where to start, what sources to be used, etc. In addition, this step involves deciding the overall budget of the HR audit process and the number of people required for conducting the audit. </a:t>
            </a:r>
            <a:endParaRPr lang="en-US" sz="2000" dirty="0" smtClean="0"/>
          </a:p>
          <a:p>
            <a:pPr marL="546100" indent="-457200">
              <a:buFont typeface="+mj-lt"/>
              <a:buAutoNum type="arabicPeriod"/>
            </a:pPr>
            <a:r>
              <a:rPr lang="en-US" sz="2000" b="1" dirty="0"/>
              <a:t>Developing the audit report</a:t>
            </a:r>
            <a:r>
              <a:rPr lang="en-US" sz="2000" dirty="0"/>
              <a:t>: </a:t>
            </a:r>
            <a:r>
              <a:rPr lang="en-US" sz="2000" dirty="0" smtClean="0"/>
              <a:t>This </a:t>
            </a:r>
            <a:r>
              <a:rPr lang="en-US" sz="2000" dirty="0"/>
              <a:t>report highlights the strengths of the existing HR system of the </a:t>
            </a:r>
            <a:r>
              <a:rPr lang="en-US" sz="2000" dirty="0" err="1"/>
              <a:t>organisation</a:t>
            </a:r>
            <a:r>
              <a:rPr lang="en-US" sz="2000" dirty="0"/>
              <a:t> and the areas that require improvements. </a:t>
            </a:r>
            <a:endParaRPr lang="en-US" sz="2000" dirty="0" smtClean="0"/>
          </a:p>
          <a:p>
            <a:pPr marL="546100" indent="-457200">
              <a:buFont typeface="+mj-lt"/>
              <a:buAutoNum type="arabicPeriod"/>
            </a:pPr>
            <a:r>
              <a:rPr lang="en-US" sz="2000" b="1" dirty="0" smtClean="0"/>
              <a:t>Acting </a:t>
            </a:r>
            <a:r>
              <a:rPr lang="en-US" sz="2000" b="1" dirty="0"/>
              <a:t>based on the report</a:t>
            </a:r>
            <a:r>
              <a:rPr lang="en-US" sz="2000" dirty="0"/>
              <a:t>: </a:t>
            </a:r>
            <a:r>
              <a:rPr lang="en-US" sz="2000" dirty="0" err="1"/>
              <a:t>O</a:t>
            </a:r>
            <a:r>
              <a:rPr lang="en-US" sz="2000" dirty="0" err="1" smtClean="0"/>
              <a:t>rganisations</a:t>
            </a:r>
            <a:r>
              <a:rPr lang="en-US" sz="2000" dirty="0" smtClean="0"/>
              <a:t> </a:t>
            </a:r>
            <a:r>
              <a:rPr lang="en-US" sz="2000" dirty="0"/>
              <a:t>take actions based on the recommendations given by the HR auditor. The actions can be redefining HR strategies, restructuring the HR department, changing HR policies, etc.</a:t>
            </a:r>
          </a:p>
        </p:txBody>
      </p:sp>
    </p:spTree>
    <p:extLst>
      <p:ext uri="{BB962C8B-B14F-4D97-AF65-F5344CB8AC3E}">
        <p14:creationId xmlns:p14="http://schemas.microsoft.com/office/powerpoint/2010/main" val="1133888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555301" y="142875"/>
            <a:ext cx="4657725" cy="6572250"/>
          </a:xfrm>
          <a:prstGeom prst="rect">
            <a:avLst/>
          </a:prstGeom>
        </p:spPr>
      </p:pic>
    </p:spTree>
    <p:extLst>
      <p:ext uri="{BB962C8B-B14F-4D97-AF65-F5344CB8AC3E}">
        <p14:creationId xmlns:p14="http://schemas.microsoft.com/office/powerpoint/2010/main" val="2852761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HR Audit </a:t>
            </a:r>
            <a:endParaRPr lang="en-US" dirty="0"/>
          </a:p>
        </p:txBody>
      </p:sp>
      <p:sp>
        <p:nvSpPr>
          <p:cNvPr id="3" name="Text Placeholder 2"/>
          <p:cNvSpPr>
            <a:spLocks noGrp="1"/>
          </p:cNvSpPr>
          <p:nvPr>
            <p:ph type="body" idx="1"/>
          </p:nvPr>
        </p:nvSpPr>
        <p:spPr>
          <a:xfrm>
            <a:off x="333632" y="2286000"/>
            <a:ext cx="10948087" cy="4023360"/>
          </a:xfrm>
        </p:spPr>
        <p:txBody>
          <a:bodyPr/>
          <a:lstStyle/>
          <a:p>
            <a:pPr marL="546100" indent="-457200">
              <a:buFont typeface="+mj-lt"/>
              <a:buAutoNum type="arabicPeriod"/>
            </a:pPr>
            <a:r>
              <a:rPr lang="en-US" dirty="0"/>
              <a:t>HR audit can lack uniformity as auditors tend to follow different auditing standards and guidelines. This is because there is no set standard or principles for HR audit. </a:t>
            </a:r>
            <a:endParaRPr lang="en-US" dirty="0" smtClean="0"/>
          </a:p>
          <a:p>
            <a:pPr marL="546100" indent="-457200">
              <a:buFont typeface="+mj-lt"/>
              <a:buAutoNum type="arabicPeriod"/>
            </a:pPr>
            <a:r>
              <a:rPr lang="en-US" dirty="0"/>
              <a:t>Sometimes HR personnel fail to provide relevant information, which leads to inaccurate and ineffective audit process. </a:t>
            </a:r>
            <a:endParaRPr lang="en-US" dirty="0" smtClean="0"/>
          </a:p>
          <a:p>
            <a:pPr marL="546100" indent="-457200">
              <a:buFont typeface="+mj-lt"/>
              <a:buAutoNum type="arabicPeriod"/>
            </a:pPr>
            <a:r>
              <a:rPr lang="en-US" dirty="0"/>
              <a:t>HR audit can turn to subjective in nature when there is a lack of statistical data</a:t>
            </a:r>
            <a:r>
              <a:rPr lang="en-US" dirty="0" smtClean="0"/>
              <a:t>.</a:t>
            </a:r>
          </a:p>
          <a:p>
            <a:pPr marL="546100" indent="-457200">
              <a:buFont typeface="+mj-lt"/>
              <a:buAutoNum type="arabicPeriod"/>
            </a:pPr>
            <a:r>
              <a:rPr lang="en-US" dirty="0"/>
              <a:t>HR auditors may lack the required skills and knowledge, which may lead to a failure of the audit process</a:t>
            </a:r>
            <a:r>
              <a:rPr lang="en-US" dirty="0" smtClean="0"/>
              <a:t>.</a:t>
            </a:r>
          </a:p>
          <a:p>
            <a:pPr marL="546100" indent="-457200">
              <a:buFont typeface="+mj-lt"/>
              <a:buAutoNum type="arabicPeriod"/>
            </a:pPr>
            <a:r>
              <a:rPr lang="en-US" dirty="0"/>
              <a:t>HR auditors sometimes fail to </a:t>
            </a:r>
            <a:r>
              <a:rPr lang="en-US" dirty="0" err="1"/>
              <a:t>recognise</a:t>
            </a:r>
            <a:r>
              <a:rPr lang="en-US" dirty="0"/>
              <a:t> valuable inputs from senior HR personnel which might be useful for the audit process.</a:t>
            </a:r>
          </a:p>
        </p:txBody>
      </p:sp>
    </p:spTree>
    <p:extLst>
      <p:ext uri="{BB962C8B-B14F-4D97-AF65-F5344CB8AC3E}">
        <p14:creationId xmlns:p14="http://schemas.microsoft.com/office/powerpoint/2010/main" val="3648868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Accounting </a:t>
            </a:r>
            <a:endParaRPr lang="en-US" dirty="0"/>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r>
              <a:rPr lang="en-US" dirty="0" smtClean="0"/>
              <a:t>According </a:t>
            </a:r>
            <a:r>
              <a:rPr lang="en-US" dirty="0"/>
              <a:t>to Eric </a:t>
            </a:r>
            <a:r>
              <a:rPr lang="en-US" dirty="0" err="1"/>
              <a:t>Flamholtz</a:t>
            </a:r>
            <a:r>
              <a:rPr lang="en-US" dirty="0"/>
              <a:t>, “Human resource accounting is the measurement of the cost and value of the people for the </a:t>
            </a:r>
            <a:r>
              <a:rPr lang="en-US" dirty="0" err="1"/>
              <a:t>organisation</a:t>
            </a:r>
            <a:r>
              <a:rPr lang="en-US" dirty="0"/>
              <a:t>.”</a:t>
            </a:r>
          </a:p>
        </p:txBody>
      </p:sp>
    </p:spTree>
    <p:extLst>
      <p:ext uri="{BB962C8B-B14F-4D97-AF65-F5344CB8AC3E}">
        <p14:creationId xmlns:p14="http://schemas.microsoft.com/office/powerpoint/2010/main" val="3823226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HR Accounting</a:t>
            </a:r>
            <a:endParaRPr lang="en-US" dirty="0"/>
          </a:p>
        </p:txBody>
      </p:sp>
      <p:sp>
        <p:nvSpPr>
          <p:cNvPr id="3" name="Text Placeholder 2"/>
          <p:cNvSpPr>
            <a:spLocks noGrp="1"/>
          </p:cNvSpPr>
          <p:nvPr>
            <p:ph type="body" idx="1"/>
          </p:nvPr>
        </p:nvSpPr>
        <p:spPr>
          <a:xfrm>
            <a:off x="789350" y="1384452"/>
            <a:ext cx="10739504" cy="4250724"/>
          </a:xfrm>
        </p:spPr>
        <p:txBody>
          <a:bodyPr/>
          <a:lstStyle/>
          <a:p>
            <a:pPr marL="546100" indent="-457200">
              <a:buFont typeface="+mj-lt"/>
              <a:buAutoNum type="arabicPeriod"/>
            </a:pPr>
            <a:r>
              <a:rPr lang="en-US" sz="2000" dirty="0"/>
              <a:t>HRA helps in </a:t>
            </a:r>
            <a:r>
              <a:rPr lang="en-US" sz="2000" b="1" dirty="0">
                <a:solidFill>
                  <a:srgbClr val="FF0000"/>
                </a:solidFill>
              </a:rPr>
              <a:t>estimating the expenses on human resources</a:t>
            </a:r>
            <a:r>
              <a:rPr lang="en-US" sz="2000" dirty="0"/>
              <a:t>, listing the expenses correctly in the book of accounts, and reporting the record of expenses in financial statements</a:t>
            </a:r>
            <a:r>
              <a:rPr lang="en-US" sz="2000" dirty="0" smtClean="0"/>
              <a:t>.</a:t>
            </a:r>
          </a:p>
          <a:p>
            <a:pPr marL="546100" indent="-457200">
              <a:buFont typeface="+mj-lt"/>
              <a:buAutoNum type="arabicPeriod"/>
            </a:pPr>
            <a:endParaRPr lang="en-US" sz="2000" dirty="0" smtClean="0"/>
          </a:p>
          <a:p>
            <a:pPr marL="546100" indent="-457200">
              <a:buFont typeface="+mj-lt"/>
              <a:buAutoNum type="arabicPeriod"/>
            </a:pPr>
            <a:r>
              <a:rPr lang="en-US" sz="2000" dirty="0" smtClean="0"/>
              <a:t>HRA </a:t>
            </a:r>
            <a:r>
              <a:rPr lang="en-US" sz="2000" dirty="0"/>
              <a:t>provides information about </a:t>
            </a:r>
            <a:r>
              <a:rPr lang="en-US" sz="2000" b="1" dirty="0">
                <a:solidFill>
                  <a:srgbClr val="FF0000"/>
                </a:solidFill>
              </a:rPr>
              <a:t>cost and value of human resource to managers</a:t>
            </a:r>
            <a:r>
              <a:rPr lang="en-US" sz="2000" dirty="0"/>
              <a:t>. This helps them to take decisions regarding recruitment, selection, and training and development of human resource</a:t>
            </a:r>
            <a:r>
              <a:rPr lang="en-US" sz="2000" dirty="0" smtClean="0"/>
              <a:t>.</a:t>
            </a:r>
          </a:p>
          <a:p>
            <a:pPr marL="546100" indent="-457200">
              <a:buFont typeface="+mj-lt"/>
              <a:buAutoNum type="arabicPeriod"/>
            </a:pPr>
            <a:endParaRPr lang="en-US" sz="2000" dirty="0" smtClean="0"/>
          </a:p>
          <a:p>
            <a:pPr marL="546100" indent="-457200">
              <a:buFont typeface="+mj-lt"/>
              <a:buAutoNum type="arabicPeriod"/>
            </a:pPr>
            <a:r>
              <a:rPr lang="en-US" sz="2000" dirty="0" smtClean="0"/>
              <a:t>It </a:t>
            </a:r>
            <a:r>
              <a:rPr lang="en-US" sz="2000" dirty="0"/>
              <a:t>provides </a:t>
            </a:r>
            <a:r>
              <a:rPr lang="en-US" sz="2000" b="1" dirty="0">
                <a:solidFill>
                  <a:srgbClr val="FF0000"/>
                </a:solidFill>
              </a:rPr>
              <a:t>information for making decisions </a:t>
            </a:r>
            <a:r>
              <a:rPr lang="en-US" sz="2000" dirty="0"/>
              <a:t>related to the acquisition, allocation, and development of human resource to achieve cost-effectiveness. </a:t>
            </a:r>
            <a:endParaRPr lang="en-US" sz="2000" dirty="0" smtClean="0"/>
          </a:p>
          <a:p>
            <a:pPr marL="546100" indent="-457200">
              <a:buFont typeface="+mj-lt"/>
              <a:buAutoNum type="arabicPeriod"/>
            </a:pPr>
            <a:endParaRPr lang="en-US" sz="2000" dirty="0" smtClean="0"/>
          </a:p>
          <a:p>
            <a:pPr marL="546100" indent="-457200">
              <a:buFont typeface="+mj-lt"/>
              <a:buAutoNum type="arabicPeriod"/>
            </a:pPr>
            <a:r>
              <a:rPr lang="en-US" sz="2000" dirty="0" smtClean="0"/>
              <a:t>It </a:t>
            </a:r>
            <a:r>
              <a:rPr lang="en-US" sz="2000" dirty="0"/>
              <a:t>allows managers to </a:t>
            </a:r>
            <a:r>
              <a:rPr lang="en-US" sz="2000" b="1" dirty="0">
                <a:solidFill>
                  <a:srgbClr val="FF0000"/>
                </a:solidFill>
              </a:rPr>
              <a:t>monitor the </a:t>
            </a:r>
            <a:r>
              <a:rPr lang="en-US" sz="2000" b="1" dirty="0" err="1">
                <a:solidFill>
                  <a:srgbClr val="FF0000"/>
                </a:solidFill>
              </a:rPr>
              <a:t>utilisation</a:t>
            </a:r>
            <a:r>
              <a:rPr lang="en-US" sz="2000" b="1" dirty="0">
                <a:solidFill>
                  <a:srgbClr val="FF0000"/>
                </a:solidFill>
              </a:rPr>
              <a:t> of </a:t>
            </a:r>
            <a:r>
              <a:rPr lang="en-US" sz="2000" dirty="0"/>
              <a:t>human resource</a:t>
            </a:r>
            <a:r>
              <a:rPr lang="en-US" sz="2000" dirty="0" smtClean="0"/>
              <a:t>.</a:t>
            </a:r>
          </a:p>
          <a:p>
            <a:pPr marL="546100" indent="-457200">
              <a:buFont typeface="+mj-lt"/>
              <a:buAutoNum type="arabicPeriod"/>
            </a:pPr>
            <a:r>
              <a:rPr lang="en-US" sz="2000" dirty="0"/>
              <a:t>It provides a </a:t>
            </a:r>
            <a:r>
              <a:rPr lang="en-US" sz="2000" b="1" dirty="0">
                <a:solidFill>
                  <a:srgbClr val="FF0000"/>
                </a:solidFill>
              </a:rPr>
              <a:t>basis of human asset control, </a:t>
            </a:r>
            <a:r>
              <a:rPr lang="en-US" sz="2000" dirty="0"/>
              <a:t>that is, whether the asset is appreciated, depleted, or conserved. </a:t>
            </a:r>
          </a:p>
        </p:txBody>
      </p:sp>
    </p:spTree>
    <p:extLst>
      <p:ext uri="{BB962C8B-B14F-4D97-AF65-F5344CB8AC3E}">
        <p14:creationId xmlns:p14="http://schemas.microsoft.com/office/powerpoint/2010/main" val="2613041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HR Accounting </a:t>
            </a:r>
            <a:endParaRPr lang="en-US" dirty="0"/>
          </a:p>
        </p:txBody>
      </p:sp>
      <p:sp>
        <p:nvSpPr>
          <p:cNvPr id="3" name="Text Placeholder 2"/>
          <p:cNvSpPr>
            <a:spLocks noGrp="1"/>
          </p:cNvSpPr>
          <p:nvPr>
            <p:ph type="body" idx="1"/>
          </p:nvPr>
        </p:nvSpPr>
        <p:spPr>
          <a:xfrm>
            <a:off x="4880919" y="2286000"/>
            <a:ext cx="6820930" cy="4023360"/>
          </a:xfrm>
        </p:spPr>
        <p:txBody>
          <a:bodyPr/>
          <a:lstStyle/>
          <a:p>
            <a:r>
              <a:rPr lang="en-US" b="1" dirty="0"/>
              <a:t>Cost-based method</a:t>
            </a:r>
            <a:r>
              <a:rPr lang="en-US" dirty="0"/>
              <a:t>: This refers to the total cost incurred by an </a:t>
            </a:r>
            <a:r>
              <a:rPr lang="en-US" dirty="0" err="1"/>
              <a:t>organisation</a:t>
            </a:r>
            <a:r>
              <a:rPr lang="en-US" dirty="0"/>
              <a:t> on employees starting from their recruitment to separation from the </a:t>
            </a:r>
            <a:r>
              <a:rPr lang="en-US" dirty="0" smtClean="0"/>
              <a:t>organization</a:t>
            </a:r>
          </a:p>
          <a:p>
            <a:endParaRPr lang="en-US" dirty="0"/>
          </a:p>
          <a:p>
            <a:r>
              <a:rPr lang="en-US" b="1" dirty="0"/>
              <a:t>Value-based method</a:t>
            </a:r>
            <a:r>
              <a:rPr lang="en-US" dirty="0"/>
              <a:t>: This method is used to determine the value of human resources and their contribution to the </a:t>
            </a:r>
            <a:r>
              <a:rPr lang="en-US" dirty="0" err="1"/>
              <a:t>organisations’</a:t>
            </a:r>
            <a:r>
              <a:rPr lang="en-US" dirty="0"/>
              <a:t> profits in monetary terms. </a:t>
            </a:r>
          </a:p>
        </p:txBody>
      </p:sp>
      <p:pic>
        <p:nvPicPr>
          <p:cNvPr id="4" name="Picture 3"/>
          <p:cNvPicPr>
            <a:picLocks noChangeAspect="1"/>
          </p:cNvPicPr>
          <p:nvPr/>
        </p:nvPicPr>
        <p:blipFill>
          <a:blip r:embed="rId2"/>
          <a:stretch>
            <a:fillRect/>
          </a:stretch>
        </p:blipFill>
        <p:spPr>
          <a:xfrm>
            <a:off x="340067" y="2841151"/>
            <a:ext cx="4540851" cy="2708578"/>
          </a:xfrm>
          <a:prstGeom prst="rect">
            <a:avLst/>
          </a:prstGeom>
        </p:spPr>
      </p:pic>
    </p:spTree>
    <p:extLst>
      <p:ext uri="{BB962C8B-B14F-4D97-AF65-F5344CB8AC3E}">
        <p14:creationId xmlns:p14="http://schemas.microsoft.com/office/powerpoint/2010/main" val="3832292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HR Accounting </a:t>
            </a:r>
            <a:endParaRPr lang="en-US" dirty="0"/>
          </a:p>
        </p:txBody>
      </p:sp>
      <p:sp>
        <p:nvSpPr>
          <p:cNvPr id="3" name="Text Placeholder 2"/>
          <p:cNvSpPr>
            <a:spLocks noGrp="1"/>
          </p:cNvSpPr>
          <p:nvPr>
            <p:ph type="body" idx="1"/>
          </p:nvPr>
        </p:nvSpPr>
        <p:spPr/>
        <p:txBody>
          <a:bodyPr/>
          <a:lstStyle/>
          <a:p>
            <a:r>
              <a:rPr lang="en-US" dirty="0"/>
              <a:t>HRA doesn’t have any set accounting standards for measuring human resource value. Thus, </a:t>
            </a:r>
            <a:r>
              <a:rPr lang="en-US" dirty="0" err="1"/>
              <a:t>organisations</a:t>
            </a:r>
            <a:r>
              <a:rPr lang="en-US" dirty="0"/>
              <a:t> follow their own HRA standards to measure the values of human assets. This difference in approaches in </a:t>
            </a:r>
            <a:r>
              <a:rPr lang="en-US" dirty="0" err="1"/>
              <a:t>organisations</a:t>
            </a:r>
            <a:r>
              <a:rPr lang="en-US" dirty="0"/>
              <a:t> leads to non-comparison of values of human assets. </a:t>
            </a:r>
          </a:p>
        </p:txBody>
      </p:sp>
    </p:spTree>
    <p:extLst>
      <p:ext uri="{BB962C8B-B14F-4D97-AF65-F5344CB8AC3E}">
        <p14:creationId xmlns:p14="http://schemas.microsoft.com/office/powerpoint/2010/main" val="54770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4128" y="298839"/>
            <a:ext cx="9720072" cy="1499616"/>
          </a:xfrm>
        </p:spPr>
        <p:txBody>
          <a:bodyPr/>
          <a:lstStyle/>
          <a:p>
            <a:r>
              <a:rPr lang="en-GB" dirty="0" smtClean="0"/>
              <a:t>Top 5 skills of great HR professionals</a:t>
            </a:r>
            <a:endParaRPr lang="en-GB" dirty="0"/>
          </a:p>
        </p:txBody>
      </p:sp>
      <p:sp>
        <p:nvSpPr>
          <p:cNvPr id="5" name="Content Placeholder 4"/>
          <p:cNvSpPr>
            <a:spLocks noGrp="1"/>
          </p:cNvSpPr>
          <p:nvPr>
            <p:ph sz="half" idx="1"/>
          </p:nvPr>
        </p:nvSpPr>
        <p:spPr/>
        <p:txBody>
          <a:bodyPr>
            <a:normAutofit/>
          </a:bodyPr>
          <a:lstStyle/>
          <a:p>
            <a:endParaRPr lang="en-GB" dirty="0"/>
          </a:p>
          <a:p>
            <a:endParaRPr lang="en-GB" dirty="0"/>
          </a:p>
          <a:p>
            <a:endParaRPr lang="en-GB" dirty="0"/>
          </a:p>
        </p:txBody>
      </p:sp>
      <p:grpSp>
        <p:nvGrpSpPr>
          <p:cNvPr id="82" name="Group 81"/>
          <p:cNvGrpSpPr/>
          <p:nvPr/>
        </p:nvGrpSpPr>
        <p:grpSpPr>
          <a:xfrm>
            <a:off x="927588" y="2400059"/>
            <a:ext cx="10336823" cy="3519335"/>
            <a:chOff x="838200" y="1228511"/>
            <a:chExt cx="11242686" cy="3853124"/>
          </a:xfrm>
        </p:grpSpPr>
        <p:grpSp>
          <p:nvGrpSpPr>
            <p:cNvPr id="19" name="Group 18"/>
            <p:cNvGrpSpPr/>
            <p:nvPr/>
          </p:nvGrpSpPr>
          <p:grpSpPr>
            <a:xfrm>
              <a:off x="838200" y="1231201"/>
              <a:ext cx="2232945" cy="3850434"/>
              <a:chOff x="4805619" y="1804578"/>
              <a:chExt cx="2509582" cy="4139022"/>
            </a:xfrm>
          </p:grpSpPr>
          <p:pic>
            <p:nvPicPr>
              <p:cNvPr id="20" name="Content Placeholder 21" descr="speech-bubble_purple_damson.png"/>
              <p:cNvPicPr>
                <a:picLocks noChangeAspect="1"/>
              </p:cNvPicPr>
              <p:nvPr/>
            </p:nvPicPr>
            <p:blipFill>
              <a:blip r:embed="rId3" cstate="print"/>
              <a:stretch>
                <a:fillRect/>
              </a:stretch>
            </p:blipFill>
            <p:spPr>
              <a:xfrm>
                <a:off x="4881820" y="1804578"/>
                <a:ext cx="2433381" cy="2691222"/>
              </a:xfrm>
              <a:prstGeom prst="rect">
                <a:avLst/>
              </a:prstGeom>
              <a:noFill/>
            </p:spPr>
          </p:pic>
          <p:grpSp>
            <p:nvGrpSpPr>
              <p:cNvPr id="21" name="Group 20"/>
              <p:cNvGrpSpPr/>
              <p:nvPr/>
            </p:nvGrpSpPr>
            <p:grpSpPr>
              <a:xfrm>
                <a:off x="4805619" y="4143600"/>
                <a:ext cx="1928826" cy="1800000"/>
                <a:chOff x="3352800" y="4192190"/>
                <a:chExt cx="1928826" cy="1785950"/>
              </a:xfrm>
            </p:grpSpPr>
            <p:sp>
              <p:nvSpPr>
                <p:cNvPr id="23" name="Oval 22"/>
                <p:cNvSpPr/>
                <p:nvPr/>
              </p:nvSpPr>
              <p:spPr>
                <a:xfrm>
                  <a:off x="3352800" y="4192190"/>
                  <a:ext cx="1928826" cy="1785950"/>
                </a:xfrm>
                <a:prstGeom prst="ellipse">
                  <a:avLst/>
                </a:prstGeom>
                <a:solidFill>
                  <a:srgbClr val="00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Arial" panose="020B0604020202020204" pitchFamily="34" charset="0"/>
                    <a:cs typeface="Arial" panose="020B0604020202020204" pitchFamily="34" charset="0"/>
                  </a:endParaRPr>
                </a:p>
              </p:txBody>
            </p:sp>
            <p:sp>
              <p:nvSpPr>
                <p:cNvPr id="24" name="TextBox 23"/>
                <p:cNvSpPr txBox="1"/>
                <p:nvPr/>
              </p:nvSpPr>
              <p:spPr>
                <a:xfrm>
                  <a:off x="3592690" y="4843531"/>
                  <a:ext cx="1378435" cy="366449"/>
                </a:xfrm>
                <a:prstGeom prst="rect">
                  <a:avLst/>
                </a:prstGeom>
                <a:solidFill>
                  <a:srgbClr val="00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Curious</a:t>
                  </a:r>
                </a:p>
              </p:txBody>
            </p:sp>
          </p:grpSp>
          <p:sp>
            <p:nvSpPr>
              <p:cNvPr id="22" name="Rectangle 21"/>
              <p:cNvSpPr/>
              <p:nvPr/>
            </p:nvSpPr>
            <p:spPr>
              <a:xfrm>
                <a:off x="5009235" y="2128990"/>
                <a:ext cx="2057400" cy="1630004"/>
              </a:xfrm>
              <a:prstGeom prst="rect">
                <a:avLst/>
              </a:prstGeom>
            </p:spPr>
            <p:txBody>
              <a:bodyPr wrap="square">
                <a:spAutoFit/>
              </a:bodyPr>
              <a:lstStyle/>
              <a:p>
                <a:r>
                  <a:rPr lang="en-GB" sz="1400" b="1" dirty="0">
                    <a:solidFill>
                      <a:schemeClr val="bg1"/>
                    </a:solidFill>
                    <a:latin typeface="Arial" panose="020B0604020202020204" pitchFamily="34" charset="0"/>
                    <a:cs typeface="Arial" panose="020B0604020202020204" pitchFamily="34" charset="0"/>
                  </a:rPr>
                  <a:t>Interested about how the business </a:t>
                </a:r>
                <a:r>
                  <a:rPr lang="en-GB" sz="1400" b="1" dirty="0" smtClean="0">
                    <a:solidFill>
                      <a:schemeClr val="bg1"/>
                    </a:solidFill>
                    <a:latin typeface="Arial" panose="020B0604020202020204" pitchFamily="34" charset="0"/>
                    <a:cs typeface="Arial" panose="020B0604020202020204" pitchFamily="34" charset="0"/>
                  </a:rPr>
                  <a:t>works as well as </a:t>
                </a:r>
                <a:r>
                  <a:rPr lang="en-GB" sz="1400" b="1" dirty="0">
                    <a:solidFill>
                      <a:schemeClr val="bg1"/>
                    </a:solidFill>
                    <a:latin typeface="Arial" panose="020B0604020202020204" pitchFamily="34" charset="0"/>
                    <a:cs typeface="Arial" panose="020B0604020202020204" pitchFamily="34" charset="0"/>
                  </a:rPr>
                  <a:t>its </a:t>
                </a:r>
                <a:r>
                  <a:rPr lang="en-GB" sz="1400" b="1" dirty="0" smtClean="0">
                    <a:solidFill>
                      <a:schemeClr val="bg1"/>
                    </a:solidFill>
                    <a:latin typeface="Arial" panose="020B0604020202020204" pitchFamily="34" charset="0"/>
                    <a:cs typeface="Arial" panose="020B0604020202020204" pitchFamily="34" charset="0"/>
                  </a:rPr>
                  <a:t>products, services </a:t>
                </a:r>
                <a:r>
                  <a:rPr lang="en-GB" sz="1400" b="1" dirty="0">
                    <a:solidFill>
                      <a:schemeClr val="bg1"/>
                    </a:solidFill>
                    <a:latin typeface="Arial" panose="020B0604020202020204" pitchFamily="34" charset="0"/>
                    <a:cs typeface="Arial" panose="020B0604020202020204" pitchFamily="34" charset="0"/>
                  </a:rPr>
                  <a:t>and </a:t>
                </a:r>
                <a:r>
                  <a:rPr lang="en-GB" sz="1400" b="1" dirty="0" smtClean="0">
                    <a:solidFill>
                      <a:schemeClr val="bg1"/>
                    </a:solidFill>
                    <a:latin typeface="Arial" panose="020B0604020202020204" pitchFamily="34" charset="0"/>
                    <a:cs typeface="Arial" panose="020B0604020202020204" pitchFamily="34" charset="0"/>
                  </a:rPr>
                  <a:t>customers</a:t>
                </a:r>
                <a:endParaRPr lang="en-GB" sz="1400" b="1" dirty="0">
                  <a:solidFill>
                    <a:schemeClr val="bg1"/>
                  </a:solidFill>
                  <a:latin typeface="Arial" panose="020B0604020202020204" pitchFamily="34" charset="0"/>
                  <a:cs typeface="Arial" panose="020B0604020202020204" pitchFamily="34" charset="0"/>
                </a:endParaRPr>
              </a:p>
            </p:txBody>
          </p:sp>
        </p:grpSp>
        <p:grpSp>
          <p:nvGrpSpPr>
            <p:cNvPr id="58" name="Group 57"/>
            <p:cNvGrpSpPr/>
            <p:nvPr/>
          </p:nvGrpSpPr>
          <p:grpSpPr>
            <a:xfrm>
              <a:off x="3077625" y="1228511"/>
              <a:ext cx="2232945" cy="3850434"/>
              <a:chOff x="4805619" y="1804578"/>
              <a:chExt cx="2509582" cy="4139022"/>
            </a:xfrm>
          </p:grpSpPr>
          <p:pic>
            <p:nvPicPr>
              <p:cNvPr id="59" name="Content Placeholder 21" descr="speech-bubble_purple_damson.png"/>
              <p:cNvPicPr>
                <a:picLocks noChangeAspect="1"/>
              </p:cNvPicPr>
              <p:nvPr/>
            </p:nvPicPr>
            <p:blipFill>
              <a:blip r:embed="rId3" cstate="print"/>
              <a:stretch>
                <a:fillRect/>
              </a:stretch>
            </p:blipFill>
            <p:spPr>
              <a:xfrm>
                <a:off x="4881820" y="1804578"/>
                <a:ext cx="2433381" cy="2691222"/>
              </a:xfrm>
              <a:prstGeom prst="rect">
                <a:avLst/>
              </a:prstGeom>
              <a:noFill/>
            </p:spPr>
          </p:pic>
          <p:grpSp>
            <p:nvGrpSpPr>
              <p:cNvPr id="60" name="Group 59"/>
              <p:cNvGrpSpPr/>
              <p:nvPr/>
            </p:nvGrpSpPr>
            <p:grpSpPr>
              <a:xfrm>
                <a:off x="4805619" y="4143600"/>
                <a:ext cx="1928826" cy="1800000"/>
                <a:chOff x="3352800" y="4192190"/>
                <a:chExt cx="1928826" cy="1785950"/>
              </a:xfrm>
            </p:grpSpPr>
            <p:sp>
              <p:nvSpPr>
                <p:cNvPr id="62" name="Oval 61"/>
                <p:cNvSpPr/>
                <p:nvPr/>
              </p:nvSpPr>
              <p:spPr>
                <a:xfrm>
                  <a:off x="3352800" y="4192190"/>
                  <a:ext cx="1928826" cy="1785950"/>
                </a:xfrm>
                <a:prstGeom prst="ellipse">
                  <a:avLst/>
                </a:prstGeom>
                <a:solidFill>
                  <a:srgbClr val="00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Arial" panose="020B0604020202020204" pitchFamily="34" charset="0"/>
                    <a:cs typeface="Arial" panose="020B0604020202020204" pitchFamily="34" charset="0"/>
                  </a:endParaRPr>
                </a:p>
              </p:txBody>
            </p:sp>
            <p:sp>
              <p:nvSpPr>
                <p:cNvPr id="63" name="TextBox 62"/>
                <p:cNvSpPr txBox="1"/>
                <p:nvPr/>
              </p:nvSpPr>
              <p:spPr>
                <a:xfrm>
                  <a:off x="3580774" y="4882319"/>
                  <a:ext cx="1472877" cy="366449"/>
                </a:xfrm>
                <a:prstGeom prst="rect">
                  <a:avLst/>
                </a:prstGeom>
                <a:solidFill>
                  <a:srgbClr val="00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bg1"/>
                      </a:solidFill>
                      <a:latin typeface="Arial" panose="020B0604020202020204" pitchFamily="34" charset="0"/>
                      <a:cs typeface="Arial" panose="020B0604020202020204" pitchFamily="34" charset="0"/>
                    </a:rPr>
                    <a:t>Decisive thinker</a:t>
                  </a:r>
                  <a:endParaRPr lang="en-GB" b="1" dirty="0">
                    <a:solidFill>
                      <a:schemeClr val="bg1"/>
                    </a:solidFill>
                    <a:latin typeface="Arial" panose="020B0604020202020204" pitchFamily="34" charset="0"/>
                    <a:cs typeface="Arial" panose="020B0604020202020204" pitchFamily="34" charset="0"/>
                  </a:endParaRPr>
                </a:p>
              </p:txBody>
            </p:sp>
          </p:grpSp>
          <p:sp>
            <p:nvSpPr>
              <p:cNvPr id="61" name="Rectangle 60"/>
              <p:cNvSpPr/>
              <p:nvPr/>
            </p:nvSpPr>
            <p:spPr>
              <a:xfrm>
                <a:off x="5093133" y="2131882"/>
                <a:ext cx="2057400" cy="1376447"/>
              </a:xfrm>
              <a:prstGeom prst="rect">
                <a:avLst/>
              </a:prstGeom>
            </p:spPr>
            <p:txBody>
              <a:bodyPr wrap="square">
                <a:spAutoFit/>
              </a:bodyPr>
              <a:lstStyle/>
              <a:p>
                <a:r>
                  <a:rPr lang="en-GB" sz="1400" b="1" dirty="0">
                    <a:solidFill>
                      <a:schemeClr val="bg1"/>
                    </a:solidFill>
                    <a:latin typeface="Arial" panose="020B0604020202020204" pitchFamily="34" charset="0"/>
                    <a:cs typeface="Arial" panose="020B0604020202020204" pitchFamily="34" charset="0"/>
                  </a:rPr>
                  <a:t>Gathering and analysing information to make the right decision</a:t>
                </a:r>
              </a:p>
            </p:txBody>
          </p:sp>
        </p:grpSp>
        <p:grpSp>
          <p:nvGrpSpPr>
            <p:cNvPr id="64" name="Group 63"/>
            <p:cNvGrpSpPr/>
            <p:nvPr/>
          </p:nvGrpSpPr>
          <p:grpSpPr>
            <a:xfrm>
              <a:off x="5334397" y="1228511"/>
              <a:ext cx="2232945" cy="3850434"/>
              <a:chOff x="4805619" y="1804578"/>
              <a:chExt cx="2509582" cy="4139022"/>
            </a:xfrm>
          </p:grpSpPr>
          <p:pic>
            <p:nvPicPr>
              <p:cNvPr id="65" name="Content Placeholder 21" descr="speech-bubble_purple_damson.png"/>
              <p:cNvPicPr>
                <a:picLocks noChangeAspect="1"/>
              </p:cNvPicPr>
              <p:nvPr/>
            </p:nvPicPr>
            <p:blipFill>
              <a:blip r:embed="rId3" cstate="print"/>
              <a:stretch>
                <a:fillRect/>
              </a:stretch>
            </p:blipFill>
            <p:spPr>
              <a:xfrm>
                <a:off x="4881820" y="1804578"/>
                <a:ext cx="2433381" cy="2691222"/>
              </a:xfrm>
              <a:prstGeom prst="rect">
                <a:avLst/>
              </a:prstGeom>
              <a:noFill/>
            </p:spPr>
          </p:pic>
          <p:grpSp>
            <p:nvGrpSpPr>
              <p:cNvPr id="66" name="Group 65"/>
              <p:cNvGrpSpPr/>
              <p:nvPr/>
            </p:nvGrpSpPr>
            <p:grpSpPr>
              <a:xfrm>
                <a:off x="4805619" y="4143600"/>
                <a:ext cx="1928825" cy="1800000"/>
                <a:chOff x="3352800" y="4192190"/>
                <a:chExt cx="1928825" cy="1785950"/>
              </a:xfrm>
            </p:grpSpPr>
            <p:sp>
              <p:nvSpPr>
                <p:cNvPr id="68" name="Oval 67"/>
                <p:cNvSpPr/>
                <p:nvPr/>
              </p:nvSpPr>
              <p:spPr>
                <a:xfrm>
                  <a:off x="3352800" y="4192190"/>
                  <a:ext cx="1928825" cy="1785950"/>
                </a:xfrm>
                <a:prstGeom prst="ellipse">
                  <a:avLst/>
                </a:prstGeom>
                <a:solidFill>
                  <a:srgbClr val="00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Arial" panose="020B0604020202020204" pitchFamily="34" charset="0"/>
                    <a:cs typeface="Arial" panose="020B0604020202020204" pitchFamily="34" charset="0"/>
                  </a:endParaRPr>
                </a:p>
              </p:txBody>
            </p:sp>
            <p:sp>
              <p:nvSpPr>
                <p:cNvPr id="69" name="TextBox 68"/>
                <p:cNvSpPr txBox="1"/>
                <p:nvPr/>
              </p:nvSpPr>
              <p:spPr>
                <a:xfrm>
                  <a:off x="3507367" y="4821975"/>
                  <a:ext cx="1699310" cy="366449"/>
                </a:xfrm>
                <a:prstGeom prst="rect">
                  <a:avLst/>
                </a:prstGeom>
                <a:solidFill>
                  <a:srgbClr val="00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Arial" panose="020B0604020202020204" pitchFamily="34" charset="0"/>
                      <a:cs typeface="Arial" panose="020B0604020202020204" pitchFamily="34" charset="0"/>
                    </a:rPr>
                    <a:t>Skilled Influencer </a:t>
                  </a:r>
                  <a:endParaRPr lang="en-GB" b="1" dirty="0">
                    <a:latin typeface="Arial" panose="020B0604020202020204" pitchFamily="34" charset="0"/>
                    <a:cs typeface="Arial" panose="020B0604020202020204" pitchFamily="34" charset="0"/>
                  </a:endParaRPr>
                </a:p>
              </p:txBody>
            </p:sp>
          </p:grpSp>
          <p:sp>
            <p:nvSpPr>
              <p:cNvPr id="67" name="Rectangle 66"/>
              <p:cNvSpPr/>
              <p:nvPr/>
            </p:nvSpPr>
            <p:spPr>
              <a:xfrm>
                <a:off x="4995138" y="2131882"/>
                <a:ext cx="2262556" cy="1122891"/>
              </a:xfrm>
              <a:prstGeom prst="rect">
                <a:avLst/>
              </a:prstGeom>
            </p:spPr>
            <p:txBody>
              <a:bodyPr wrap="square">
                <a:spAutoFit/>
              </a:bodyPr>
              <a:lstStyle/>
              <a:p>
                <a:r>
                  <a:rPr lang="en-GB" sz="1400" b="1" dirty="0">
                    <a:solidFill>
                      <a:schemeClr val="bg1"/>
                    </a:solidFill>
                    <a:latin typeface="Arial" panose="020B0604020202020204" pitchFamily="34" charset="0"/>
                    <a:cs typeface="Arial" panose="020B0604020202020204" pitchFamily="34" charset="0"/>
                  </a:rPr>
                  <a:t>Ability to communicate and </a:t>
                </a:r>
                <a:r>
                  <a:rPr lang="en-GB" sz="1400" b="1" dirty="0" smtClean="0">
                    <a:solidFill>
                      <a:schemeClr val="bg1"/>
                    </a:solidFill>
                    <a:latin typeface="Arial" panose="020B0604020202020204" pitchFamily="34" charset="0"/>
                    <a:cs typeface="Arial" panose="020B0604020202020204" pitchFamily="34" charset="0"/>
                  </a:rPr>
                  <a:t>influence all kinds of different people</a:t>
                </a:r>
                <a:endParaRPr lang="en-GB" sz="1400" b="1" dirty="0">
                  <a:solidFill>
                    <a:schemeClr val="bg1"/>
                  </a:solidFill>
                  <a:latin typeface="Arial" panose="020B0604020202020204" pitchFamily="34" charset="0"/>
                  <a:cs typeface="Arial" panose="020B0604020202020204" pitchFamily="34" charset="0"/>
                </a:endParaRPr>
              </a:p>
            </p:txBody>
          </p:sp>
        </p:grpSp>
        <p:grpSp>
          <p:nvGrpSpPr>
            <p:cNvPr id="70" name="Group 69"/>
            <p:cNvGrpSpPr/>
            <p:nvPr/>
          </p:nvGrpSpPr>
          <p:grpSpPr>
            <a:xfrm>
              <a:off x="7591169" y="1228511"/>
              <a:ext cx="2232945" cy="3850434"/>
              <a:chOff x="4805619" y="1804578"/>
              <a:chExt cx="2509582" cy="4139022"/>
            </a:xfrm>
          </p:grpSpPr>
          <p:pic>
            <p:nvPicPr>
              <p:cNvPr id="71" name="Content Placeholder 21" descr="speech-bubble_purple_damson.png"/>
              <p:cNvPicPr>
                <a:picLocks noChangeAspect="1"/>
              </p:cNvPicPr>
              <p:nvPr/>
            </p:nvPicPr>
            <p:blipFill>
              <a:blip r:embed="rId3" cstate="print"/>
              <a:stretch>
                <a:fillRect/>
              </a:stretch>
            </p:blipFill>
            <p:spPr>
              <a:xfrm>
                <a:off x="4881820" y="1804578"/>
                <a:ext cx="2433381" cy="2691222"/>
              </a:xfrm>
              <a:prstGeom prst="rect">
                <a:avLst/>
              </a:prstGeom>
              <a:noFill/>
            </p:spPr>
          </p:pic>
          <p:grpSp>
            <p:nvGrpSpPr>
              <p:cNvPr id="72" name="Group 71"/>
              <p:cNvGrpSpPr/>
              <p:nvPr/>
            </p:nvGrpSpPr>
            <p:grpSpPr>
              <a:xfrm>
                <a:off x="4805619" y="4143600"/>
                <a:ext cx="1928826" cy="1800000"/>
                <a:chOff x="3352800" y="4192190"/>
                <a:chExt cx="1928826" cy="1785950"/>
              </a:xfrm>
            </p:grpSpPr>
            <p:sp>
              <p:nvSpPr>
                <p:cNvPr id="74" name="Oval 73"/>
                <p:cNvSpPr/>
                <p:nvPr/>
              </p:nvSpPr>
              <p:spPr>
                <a:xfrm>
                  <a:off x="3352800" y="4192190"/>
                  <a:ext cx="1928826" cy="1785950"/>
                </a:xfrm>
                <a:prstGeom prst="ellipse">
                  <a:avLst/>
                </a:prstGeom>
                <a:solidFill>
                  <a:srgbClr val="00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Arial" panose="020B0604020202020204" pitchFamily="34" charset="0"/>
                    <a:cs typeface="Arial" panose="020B0604020202020204" pitchFamily="34" charset="0"/>
                  </a:endParaRPr>
                </a:p>
              </p:txBody>
            </p:sp>
            <p:sp>
              <p:nvSpPr>
                <p:cNvPr id="75" name="TextBox 74"/>
                <p:cNvSpPr txBox="1"/>
                <p:nvPr/>
              </p:nvSpPr>
              <p:spPr>
                <a:xfrm>
                  <a:off x="3582315" y="4840338"/>
                  <a:ext cx="1547827" cy="366449"/>
                </a:xfrm>
                <a:prstGeom prst="rect">
                  <a:avLst/>
                </a:prstGeom>
                <a:solidFill>
                  <a:srgbClr val="00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Arial" panose="020B0604020202020204" pitchFamily="34" charset="0"/>
                      <a:cs typeface="Arial" panose="020B0604020202020204" pitchFamily="34" charset="0"/>
                    </a:rPr>
                    <a:t>Ethical integrity</a:t>
                  </a:r>
                  <a:endParaRPr lang="en-GB" b="1" dirty="0">
                    <a:latin typeface="Arial" panose="020B0604020202020204" pitchFamily="34" charset="0"/>
                    <a:cs typeface="Arial" panose="020B0604020202020204" pitchFamily="34" charset="0"/>
                  </a:endParaRPr>
                </a:p>
              </p:txBody>
            </p:sp>
          </p:grpSp>
          <p:sp>
            <p:nvSpPr>
              <p:cNvPr id="73" name="Rectangle 72"/>
              <p:cNvSpPr/>
              <p:nvPr/>
            </p:nvSpPr>
            <p:spPr>
              <a:xfrm>
                <a:off x="4995138" y="2131882"/>
                <a:ext cx="2262556" cy="362223"/>
              </a:xfrm>
              <a:prstGeom prst="rect">
                <a:avLst/>
              </a:prstGeom>
            </p:spPr>
            <p:txBody>
              <a:bodyPr wrap="square">
                <a:spAutoFit/>
              </a:bodyPr>
              <a:lstStyle/>
              <a:p>
                <a:endParaRPr lang="en-GB" sz="1400" b="1" dirty="0">
                  <a:solidFill>
                    <a:schemeClr val="bg1"/>
                  </a:solidFill>
                  <a:latin typeface="Arial" panose="020B0604020202020204" pitchFamily="34" charset="0"/>
                  <a:cs typeface="Arial" panose="020B0604020202020204" pitchFamily="34" charset="0"/>
                </a:endParaRPr>
              </a:p>
            </p:txBody>
          </p:sp>
        </p:grpSp>
        <p:grpSp>
          <p:nvGrpSpPr>
            <p:cNvPr id="76" name="Group 75"/>
            <p:cNvGrpSpPr/>
            <p:nvPr/>
          </p:nvGrpSpPr>
          <p:grpSpPr>
            <a:xfrm>
              <a:off x="9847941" y="1228511"/>
              <a:ext cx="2232945" cy="3850434"/>
              <a:chOff x="4805619" y="1804578"/>
              <a:chExt cx="2509582" cy="4139022"/>
            </a:xfrm>
          </p:grpSpPr>
          <p:pic>
            <p:nvPicPr>
              <p:cNvPr id="77" name="Content Placeholder 21" descr="speech-bubble_purple_damson.png"/>
              <p:cNvPicPr>
                <a:picLocks noChangeAspect="1"/>
              </p:cNvPicPr>
              <p:nvPr/>
            </p:nvPicPr>
            <p:blipFill>
              <a:blip r:embed="rId3" cstate="print"/>
              <a:stretch>
                <a:fillRect/>
              </a:stretch>
            </p:blipFill>
            <p:spPr>
              <a:xfrm>
                <a:off x="4881820" y="1804578"/>
                <a:ext cx="2433381" cy="2691222"/>
              </a:xfrm>
              <a:prstGeom prst="rect">
                <a:avLst/>
              </a:prstGeom>
              <a:noFill/>
            </p:spPr>
          </p:pic>
          <p:grpSp>
            <p:nvGrpSpPr>
              <p:cNvPr id="78" name="Group 77"/>
              <p:cNvGrpSpPr/>
              <p:nvPr/>
            </p:nvGrpSpPr>
            <p:grpSpPr>
              <a:xfrm>
                <a:off x="4805619" y="4143600"/>
                <a:ext cx="1928826" cy="1800000"/>
                <a:chOff x="3352800" y="4192190"/>
                <a:chExt cx="1928826" cy="1785950"/>
              </a:xfrm>
            </p:grpSpPr>
            <p:sp>
              <p:nvSpPr>
                <p:cNvPr id="80" name="Oval 79"/>
                <p:cNvSpPr/>
                <p:nvPr/>
              </p:nvSpPr>
              <p:spPr>
                <a:xfrm>
                  <a:off x="3352800" y="4192190"/>
                  <a:ext cx="1928826" cy="1785950"/>
                </a:xfrm>
                <a:prstGeom prst="ellipse">
                  <a:avLst/>
                </a:prstGeom>
                <a:solidFill>
                  <a:srgbClr val="00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Arial" panose="020B0604020202020204" pitchFamily="34" charset="0"/>
                    <a:cs typeface="Arial" panose="020B0604020202020204" pitchFamily="34" charset="0"/>
                  </a:endParaRPr>
                </a:p>
              </p:txBody>
            </p:sp>
            <p:sp>
              <p:nvSpPr>
                <p:cNvPr id="81" name="TextBox 80"/>
                <p:cNvSpPr txBox="1"/>
                <p:nvPr/>
              </p:nvSpPr>
              <p:spPr>
                <a:xfrm>
                  <a:off x="3582315" y="4840338"/>
                  <a:ext cx="1547827" cy="366449"/>
                </a:xfrm>
                <a:prstGeom prst="rect">
                  <a:avLst/>
                </a:prstGeom>
                <a:solidFill>
                  <a:srgbClr val="00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Arial" panose="020B0604020202020204" pitchFamily="34" charset="0"/>
                      <a:cs typeface="Arial" panose="020B0604020202020204" pitchFamily="34" charset="0"/>
                    </a:rPr>
                    <a:t>Problem solver</a:t>
                  </a:r>
                  <a:endParaRPr lang="en-GB" b="1" dirty="0">
                    <a:latin typeface="Arial" panose="020B0604020202020204" pitchFamily="34" charset="0"/>
                    <a:cs typeface="Arial" panose="020B0604020202020204" pitchFamily="34" charset="0"/>
                  </a:endParaRPr>
                </a:p>
              </p:txBody>
            </p:sp>
          </p:grpSp>
          <p:sp>
            <p:nvSpPr>
              <p:cNvPr id="79" name="Rectangle 78"/>
              <p:cNvSpPr/>
              <p:nvPr/>
            </p:nvSpPr>
            <p:spPr>
              <a:xfrm>
                <a:off x="4995138" y="2131882"/>
                <a:ext cx="2262556" cy="1122891"/>
              </a:xfrm>
              <a:prstGeom prst="rect">
                <a:avLst/>
              </a:prstGeom>
            </p:spPr>
            <p:txBody>
              <a:bodyPr wrap="square">
                <a:spAutoFit/>
              </a:bodyPr>
              <a:lstStyle/>
              <a:p>
                <a:r>
                  <a:rPr lang="en-GB" sz="1400" b="1" dirty="0" smtClean="0">
                    <a:solidFill>
                      <a:schemeClr val="bg1"/>
                    </a:solidFill>
                    <a:latin typeface="Arial" panose="020B0604020202020204" pitchFamily="34" charset="0"/>
                    <a:cs typeface="Arial" panose="020B0604020202020204" pitchFamily="34" charset="0"/>
                  </a:rPr>
                  <a:t>Ability to work through problems with patience and determination</a:t>
                </a:r>
                <a:endParaRPr lang="en-GB" sz="1400" b="1" dirty="0">
                  <a:solidFill>
                    <a:schemeClr val="bg1"/>
                  </a:solidFill>
                  <a:latin typeface="Arial" panose="020B0604020202020204" pitchFamily="34" charset="0"/>
                  <a:cs typeface="Arial" panose="020B0604020202020204" pitchFamily="34" charset="0"/>
                </a:endParaRPr>
              </a:p>
            </p:txBody>
          </p:sp>
        </p:grpSp>
      </p:grpSp>
      <p:sp>
        <p:nvSpPr>
          <p:cNvPr id="84" name="Rectangle 83"/>
          <p:cNvSpPr/>
          <p:nvPr/>
        </p:nvSpPr>
        <p:spPr>
          <a:xfrm>
            <a:off x="7269580" y="2678165"/>
            <a:ext cx="1850943" cy="1169551"/>
          </a:xfrm>
          <a:prstGeom prst="rect">
            <a:avLst/>
          </a:prstGeom>
        </p:spPr>
        <p:txBody>
          <a:bodyPr wrap="square">
            <a:spAutoFit/>
          </a:bodyPr>
          <a:lstStyle/>
          <a:p>
            <a:r>
              <a:rPr lang="en-GB" sz="1400" b="1" dirty="0" smtClean="0">
                <a:solidFill>
                  <a:schemeClr val="bg1"/>
                </a:solidFill>
                <a:latin typeface="Arial" panose="020B0604020202020204" pitchFamily="34" charset="0"/>
                <a:cs typeface="Arial" panose="020B0604020202020204" pitchFamily="34" charset="0"/>
              </a:rPr>
              <a:t>Guided by a sense of moral fairness and willing to challenge unethical decisions</a:t>
            </a:r>
          </a:p>
        </p:txBody>
      </p:sp>
    </p:spTree>
    <p:extLst>
      <p:ext uri="{BB962C8B-B14F-4D97-AF65-F5344CB8AC3E}">
        <p14:creationId xmlns:p14="http://schemas.microsoft.com/office/powerpoint/2010/main" val="3530037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714791" cy="1499616"/>
          </a:xfrm>
        </p:spPr>
        <p:txBody>
          <a:bodyPr/>
          <a:lstStyle/>
          <a:p>
            <a:r>
              <a:rPr lang="en-US" dirty="0" smtClean="0"/>
              <a:t>Organizing HR responsibilities/ HR Department </a:t>
            </a:r>
            <a:endParaRPr lang="en-US" dirty="0"/>
          </a:p>
        </p:txBody>
      </p:sp>
      <p:sp>
        <p:nvSpPr>
          <p:cNvPr id="3" name="Text Placeholder 2"/>
          <p:cNvSpPr>
            <a:spLocks noGrp="1"/>
          </p:cNvSpPr>
          <p:nvPr>
            <p:ph type="body" idx="1"/>
          </p:nvPr>
        </p:nvSpPr>
        <p:spPr>
          <a:xfrm>
            <a:off x="500020" y="1761893"/>
            <a:ext cx="9720073" cy="4023360"/>
          </a:xfrm>
        </p:spPr>
        <p:txBody>
          <a:bodyPr/>
          <a:lstStyle/>
          <a:p>
            <a:r>
              <a:rPr lang="en-US" dirty="0"/>
              <a:t>Size of HR reflects the company’s size</a:t>
            </a:r>
          </a:p>
        </p:txBody>
      </p:sp>
      <p:pic>
        <p:nvPicPr>
          <p:cNvPr id="7" name="Picture 6"/>
          <p:cNvPicPr>
            <a:picLocks noChangeAspect="1"/>
          </p:cNvPicPr>
          <p:nvPr/>
        </p:nvPicPr>
        <p:blipFill>
          <a:blip r:embed="rId2"/>
          <a:stretch>
            <a:fillRect/>
          </a:stretch>
        </p:blipFill>
        <p:spPr>
          <a:xfrm>
            <a:off x="96625" y="2231064"/>
            <a:ext cx="2557402" cy="2349750"/>
          </a:xfrm>
          <a:prstGeom prst="rect">
            <a:avLst/>
          </a:prstGeom>
        </p:spPr>
      </p:pic>
      <p:pic>
        <p:nvPicPr>
          <p:cNvPr id="8" name="Picture 7"/>
          <p:cNvPicPr>
            <a:picLocks noChangeAspect="1"/>
          </p:cNvPicPr>
          <p:nvPr/>
        </p:nvPicPr>
        <p:blipFill>
          <a:blip r:embed="rId3"/>
          <a:stretch>
            <a:fillRect/>
          </a:stretch>
        </p:blipFill>
        <p:spPr>
          <a:xfrm>
            <a:off x="2064668" y="4679507"/>
            <a:ext cx="2619124" cy="1804285"/>
          </a:xfrm>
          <a:prstGeom prst="rect">
            <a:avLst/>
          </a:prstGeom>
        </p:spPr>
      </p:pic>
      <p:pic>
        <p:nvPicPr>
          <p:cNvPr id="9" name="Picture 8"/>
          <p:cNvPicPr>
            <a:picLocks noChangeAspect="1"/>
          </p:cNvPicPr>
          <p:nvPr/>
        </p:nvPicPr>
        <p:blipFill>
          <a:blip r:embed="rId4"/>
          <a:stretch>
            <a:fillRect/>
          </a:stretch>
        </p:blipFill>
        <p:spPr>
          <a:xfrm>
            <a:off x="4852988" y="2231064"/>
            <a:ext cx="7339012" cy="4626936"/>
          </a:xfrm>
          <a:prstGeom prst="rect">
            <a:avLst/>
          </a:prstGeom>
        </p:spPr>
      </p:pic>
    </p:spTree>
    <p:extLst>
      <p:ext uri="{BB962C8B-B14F-4D97-AF65-F5344CB8AC3E}">
        <p14:creationId xmlns:p14="http://schemas.microsoft.com/office/powerpoint/2010/main" val="13674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HR responsibilities </a:t>
            </a:r>
            <a:endParaRPr lang="en-US" dirty="0"/>
          </a:p>
        </p:txBody>
      </p:sp>
      <p:sp>
        <p:nvSpPr>
          <p:cNvPr id="3" name="Text Placeholder 2"/>
          <p:cNvSpPr>
            <a:spLocks noGrp="1"/>
          </p:cNvSpPr>
          <p:nvPr>
            <p:ph type="body" idx="1"/>
          </p:nvPr>
        </p:nvSpPr>
        <p:spPr>
          <a:xfrm>
            <a:off x="500020" y="1761893"/>
            <a:ext cx="9720073" cy="4023360"/>
          </a:xfrm>
        </p:spPr>
        <p:txBody>
          <a:bodyPr/>
          <a:lstStyle/>
          <a:p>
            <a:r>
              <a:rPr lang="en-US" dirty="0"/>
              <a:t>Size of HR reflects the company’s size</a:t>
            </a:r>
          </a:p>
        </p:txBody>
      </p:sp>
      <p:pic>
        <p:nvPicPr>
          <p:cNvPr id="4" name="Picture 3"/>
          <p:cNvPicPr>
            <a:picLocks noChangeAspect="1"/>
          </p:cNvPicPr>
          <p:nvPr/>
        </p:nvPicPr>
        <p:blipFill>
          <a:blip r:embed="rId2"/>
          <a:stretch>
            <a:fillRect/>
          </a:stretch>
        </p:blipFill>
        <p:spPr>
          <a:xfrm>
            <a:off x="3492301" y="2382828"/>
            <a:ext cx="6727791" cy="4078257"/>
          </a:xfrm>
          <a:prstGeom prst="rect">
            <a:avLst/>
          </a:prstGeom>
        </p:spPr>
      </p:pic>
      <p:pic>
        <p:nvPicPr>
          <p:cNvPr id="6" name="Picture 5"/>
          <p:cNvPicPr>
            <a:picLocks noChangeAspect="1"/>
          </p:cNvPicPr>
          <p:nvPr/>
        </p:nvPicPr>
        <p:blipFill>
          <a:blip r:embed="rId3"/>
          <a:stretch>
            <a:fillRect/>
          </a:stretch>
        </p:blipFill>
        <p:spPr>
          <a:xfrm>
            <a:off x="203002" y="2382828"/>
            <a:ext cx="3289300" cy="2463800"/>
          </a:xfrm>
          <a:prstGeom prst="rect">
            <a:avLst/>
          </a:prstGeom>
        </p:spPr>
      </p:pic>
      <p:pic>
        <p:nvPicPr>
          <p:cNvPr id="7" name="Picture 6"/>
          <p:cNvPicPr>
            <a:picLocks noChangeAspect="1"/>
          </p:cNvPicPr>
          <p:nvPr/>
        </p:nvPicPr>
        <p:blipFill>
          <a:blip r:embed="rId4"/>
          <a:stretch>
            <a:fillRect/>
          </a:stretch>
        </p:blipFill>
        <p:spPr>
          <a:xfrm>
            <a:off x="0" y="4755165"/>
            <a:ext cx="4521200" cy="1790700"/>
          </a:xfrm>
          <a:prstGeom prst="rect">
            <a:avLst/>
          </a:prstGeom>
        </p:spPr>
      </p:pic>
    </p:spTree>
    <p:extLst>
      <p:ext uri="{BB962C8B-B14F-4D97-AF65-F5344CB8AC3E}">
        <p14:creationId xmlns:p14="http://schemas.microsoft.com/office/powerpoint/2010/main" val="502984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Shape 188"/>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Autofit/>
          </a:bodyPr>
          <a:lstStyle/>
          <a:p>
            <a:pPr marL="91440" marR="0" lvl="0" indent="0" algn="ctr" rtl="0">
              <a:lnSpc>
                <a:spcPct val="90000"/>
              </a:lnSpc>
              <a:spcBef>
                <a:spcPts val="0"/>
              </a:spcBef>
              <a:spcAft>
                <a:spcPts val="0"/>
              </a:spcAft>
              <a:buClr>
                <a:schemeClr val="accent1"/>
              </a:buClr>
              <a:buSzPts val="2200"/>
              <a:buFont typeface="Questrial"/>
              <a:buNone/>
            </a:pPr>
            <a:endParaRPr sz="2400" dirty="0"/>
          </a:p>
          <a:p>
            <a:pPr marL="91440" marR="0" lvl="0" indent="0" algn="ctr" rtl="0">
              <a:lnSpc>
                <a:spcPct val="90000"/>
              </a:lnSpc>
              <a:spcBef>
                <a:spcPts val="0"/>
              </a:spcBef>
              <a:spcAft>
                <a:spcPts val="0"/>
              </a:spcAft>
              <a:buClr>
                <a:schemeClr val="accent1"/>
              </a:buClr>
              <a:buSzPts val="2200"/>
              <a:buFont typeface="Questrial"/>
              <a:buNone/>
            </a:pPr>
            <a:endParaRPr sz="2400" dirty="0"/>
          </a:p>
          <a:p>
            <a:pPr marL="91440" marR="0" lvl="0" indent="0" algn="ctr" rtl="0">
              <a:lnSpc>
                <a:spcPct val="90000"/>
              </a:lnSpc>
              <a:spcBef>
                <a:spcPts val="0"/>
              </a:spcBef>
              <a:spcAft>
                <a:spcPts val="0"/>
              </a:spcAft>
              <a:buClr>
                <a:schemeClr val="accent1"/>
              </a:buClr>
              <a:buSzPts val="2200"/>
              <a:buFont typeface="Questrial"/>
              <a:buNone/>
            </a:pPr>
            <a:endParaRPr sz="2400" dirty="0"/>
          </a:p>
          <a:p>
            <a:pPr marL="91440" marR="0" lvl="0" indent="0" algn="ctr" rtl="0">
              <a:lnSpc>
                <a:spcPct val="90000"/>
              </a:lnSpc>
              <a:spcBef>
                <a:spcPts val="0"/>
              </a:spcBef>
              <a:spcAft>
                <a:spcPts val="0"/>
              </a:spcAft>
              <a:buClr>
                <a:schemeClr val="accent1"/>
              </a:buClr>
              <a:buSzPts val="2200"/>
              <a:buFont typeface="Questrial"/>
              <a:buNone/>
            </a:pPr>
            <a:endParaRPr sz="2400" dirty="0"/>
          </a:p>
          <a:p>
            <a:pPr marL="91440" marR="0" lvl="0" indent="0" algn="ctr" rtl="0">
              <a:lnSpc>
                <a:spcPct val="90000"/>
              </a:lnSpc>
              <a:spcBef>
                <a:spcPts val="0"/>
              </a:spcBef>
              <a:spcAft>
                <a:spcPts val="0"/>
              </a:spcAft>
              <a:buClr>
                <a:schemeClr val="accent1"/>
              </a:buClr>
              <a:buSzPts val="2200"/>
              <a:buFont typeface="Questrial"/>
              <a:buNone/>
            </a:pPr>
            <a:r>
              <a:rPr lang="en-US" sz="2400" dirty="0" smtClean="0"/>
              <a:t>LINE </a:t>
            </a:r>
            <a:r>
              <a:rPr lang="en-US" sz="2400" dirty="0"/>
              <a:t>MANAGERS AND STAFF MANAGERS</a:t>
            </a:r>
            <a:r>
              <a:rPr lang="en-US" dirty="0"/>
              <a:t> </a:t>
            </a:r>
            <a:endParaRPr sz="2200" b="0" i="0" u="none" strike="noStrike" cap="none" dirty="0">
              <a:solidFill>
                <a:schemeClr val="dk1"/>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authority and Staff authority </a:t>
            </a:r>
            <a:endParaRPr lang="en-US" dirty="0"/>
          </a:p>
        </p:txBody>
      </p:sp>
      <p:sp>
        <p:nvSpPr>
          <p:cNvPr id="4" name="TextBox 3"/>
          <p:cNvSpPr txBox="1"/>
          <p:nvPr/>
        </p:nvSpPr>
        <p:spPr>
          <a:xfrm>
            <a:off x="758283" y="3044283"/>
            <a:ext cx="3010830" cy="113877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700" b="1" u="sng" dirty="0" smtClean="0"/>
              <a:t>Authority </a:t>
            </a:r>
          </a:p>
          <a:p>
            <a:r>
              <a:rPr lang="en-US" sz="1700" dirty="0" smtClean="0"/>
              <a:t>The right to make decisions, direct others work and give order</a:t>
            </a:r>
            <a:endParaRPr lang="en-US" sz="1700" dirty="0"/>
          </a:p>
        </p:txBody>
      </p:sp>
      <p:cxnSp>
        <p:nvCxnSpPr>
          <p:cNvPr id="6" name="Straight Connector 5"/>
          <p:cNvCxnSpPr>
            <a:stCxn id="4" idx="3"/>
          </p:cNvCxnSpPr>
          <p:nvPr/>
        </p:nvCxnSpPr>
        <p:spPr>
          <a:xfrm flipV="1">
            <a:off x="3769113" y="3567503"/>
            <a:ext cx="2408663" cy="46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177776" y="3044283"/>
            <a:ext cx="0" cy="1046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77776" y="3044283"/>
            <a:ext cx="646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177776" y="4090723"/>
            <a:ext cx="646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13755" y="2665141"/>
            <a:ext cx="4055381" cy="1138773"/>
          </a:xfrm>
          <a:prstGeom prst="rect">
            <a:avLst/>
          </a:prstGeom>
          <a:noFill/>
        </p:spPr>
        <p:txBody>
          <a:bodyPr wrap="square" rtlCol="0">
            <a:spAutoFit/>
          </a:bodyPr>
          <a:lstStyle/>
          <a:p>
            <a:r>
              <a:rPr lang="en-US" sz="1700" b="1" u="sng" dirty="0" smtClean="0"/>
              <a:t>Line Authority </a:t>
            </a:r>
            <a:r>
              <a:rPr lang="en-US" sz="1700" dirty="0" smtClean="0"/>
              <a:t>: authority exerted by HR manager by directing the activities of the people in his/her department and in service area</a:t>
            </a:r>
            <a:endParaRPr lang="en-US" sz="1700" dirty="0"/>
          </a:p>
        </p:txBody>
      </p:sp>
      <p:sp>
        <p:nvSpPr>
          <p:cNvPr id="14" name="TextBox 13"/>
          <p:cNvSpPr txBox="1"/>
          <p:nvPr/>
        </p:nvSpPr>
        <p:spPr>
          <a:xfrm>
            <a:off x="6913756" y="3876907"/>
            <a:ext cx="4055380" cy="877163"/>
          </a:xfrm>
          <a:prstGeom prst="rect">
            <a:avLst/>
          </a:prstGeom>
          <a:noFill/>
        </p:spPr>
        <p:txBody>
          <a:bodyPr wrap="square" rtlCol="0">
            <a:spAutoFit/>
          </a:bodyPr>
          <a:lstStyle/>
          <a:p>
            <a:r>
              <a:rPr lang="en-US" sz="1700" b="1" u="sng" dirty="0" smtClean="0"/>
              <a:t>Staff Authority </a:t>
            </a:r>
            <a:r>
              <a:rPr lang="en-US" sz="1700" dirty="0" smtClean="0"/>
              <a:t>: gives manager the right to advise other managers and employees</a:t>
            </a:r>
            <a:endParaRPr lang="en-US" sz="1700" dirty="0"/>
          </a:p>
        </p:txBody>
      </p:sp>
    </p:spTree>
    <p:extLst>
      <p:ext uri="{BB962C8B-B14F-4D97-AF65-F5344CB8AC3E}">
        <p14:creationId xmlns:p14="http://schemas.microsoft.com/office/powerpoint/2010/main" val="1728306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US" dirty="0"/>
              <a:t>LINE &amp; STAFF MANAGER</a:t>
            </a:r>
            <a:endParaRPr dirty="0"/>
          </a:p>
        </p:txBody>
      </p:sp>
      <p:sp>
        <p:nvSpPr>
          <p:cNvPr id="194" name="Shape 194"/>
          <p:cNvSpPr txBox="1">
            <a:spLocks noGrp="1"/>
          </p:cNvSpPr>
          <p:nvPr>
            <p:ph type="body" idx="1"/>
          </p:nvPr>
        </p:nvSpPr>
        <p:spPr>
          <a:xfrm>
            <a:off x="826228" y="1573925"/>
            <a:ext cx="9720000" cy="4023300"/>
          </a:xfrm>
          <a:prstGeom prst="rect">
            <a:avLst/>
          </a:prstGeom>
        </p:spPr>
        <p:txBody>
          <a:bodyPr spcFirstLastPara="1" wrap="square" lIns="45700" tIns="45700" rIns="45700" bIns="45700" anchor="t" anchorCtr="0">
            <a:noAutofit/>
          </a:bodyPr>
          <a:lstStyle/>
          <a:p>
            <a:pPr marL="0" lvl="0" indent="0">
              <a:spcBef>
                <a:spcPts val="1200"/>
              </a:spcBef>
              <a:spcAft>
                <a:spcPts val="0"/>
              </a:spcAft>
              <a:buNone/>
            </a:pPr>
            <a:endParaRPr/>
          </a:p>
          <a:p>
            <a:pPr marL="0" lvl="0" indent="0">
              <a:spcBef>
                <a:spcPts val="1200"/>
              </a:spcBef>
              <a:spcAft>
                <a:spcPts val="200"/>
              </a:spcAft>
              <a:buNone/>
            </a:pPr>
            <a:endParaRPr/>
          </a:p>
        </p:txBody>
      </p:sp>
      <p:grpSp>
        <p:nvGrpSpPr>
          <p:cNvPr id="195" name="Shape 195"/>
          <p:cNvGrpSpPr/>
          <p:nvPr/>
        </p:nvGrpSpPr>
        <p:grpSpPr>
          <a:xfrm>
            <a:off x="5706551" y="2004575"/>
            <a:ext cx="3911569" cy="3314396"/>
            <a:chOff x="4303290" y="1676962"/>
            <a:chExt cx="1854000" cy="1854000"/>
          </a:xfrm>
        </p:grpSpPr>
        <p:sp>
          <p:nvSpPr>
            <p:cNvPr id="196" name="Shape 196"/>
            <p:cNvSpPr/>
            <p:nvPr/>
          </p:nvSpPr>
          <p:spPr>
            <a:xfrm>
              <a:off x="4303290" y="1676962"/>
              <a:ext cx="1854000" cy="1854000"/>
            </a:xfrm>
            <a:prstGeom prst="ellipse">
              <a:avLst/>
            </a:prstGeom>
            <a:solidFill>
              <a:srgbClr val="0E9453"/>
            </a:solidFill>
            <a:ln w="28575" cap="flat" cmpd="sng">
              <a:solidFill>
                <a:srgbClr val="65F0AD"/>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97" name="Shape 197"/>
            <p:cNvSpPr txBox="1"/>
            <p:nvPr/>
          </p:nvSpPr>
          <p:spPr>
            <a:xfrm>
              <a:off x="4840710" y="2115304"/>
              <a:ext cx="1244700" cy="1193400"/>
            </a:xfrm>
            <a:prstGeom prst="rect">
              <a:avLst/>
            </a:prstGeom>
            <a:noFill/>
            <a:ln>
              <a:noFill/>
            </a:ln>
          </p:spPr>
          <p:txBody>
            <a:bodyPr spcFirstLastPara="1" wrap="square" lIns="121900" tIns="121900" rIns="121900" bIns="121900" anchor="ctr" anchorCtr="0">
              <a:noAutofit/>
            </a:bodyPr>
            <a:lstStyle/>
            <a:p>
              <a:pPr marL="0" lvl="0" indent="0">
                <a:lnSpc>
                  <a:spcPct val="115000"/>
                </a:lnSpc>
                <a:spcBef>
                  <a:spcPts val="0"/>
                </a:spcBef>
                <a:spcAft>
                  <a:spcPts val="0"/>
                </a:spcAft>
                <a:buNone/>
              </a:pPr>
              <a:r>
                <a:rPr lang="en-US" sz="1500" dirty="0">
                  <a:solidFill>
                    <a:srgbClr val="FFFFFF"/>
                  </a:solidFill>
                  <a:latin typeface="Roboto"/>
                  <a:ea typeface="Roboto"/>
                  <a:cs typeface="Roboto"/>
                  <a:sym typeface="Roboto"/>
                </a:rPr>
                <a:t>S</a:t>
              </a:r>
              <a:r>
                <a:rPr lang="en-US" sz="2200" dirty="0" smtClean="0">
                  <a:solidFill>
                    <a:srgbClr val="FFFFFF"/>
                  </a:solidFill>
                  <a:latin typeface="Roboto"/>
                  <a:ea typeface="Roboto"/>
                  <a:cs typeface="Roboto"/>
                  <a:sym typeface="Roboto"/>
                </a:rPr>
                <a:t>taff </a:t>
              </a:r>
              <a:r>
                <a:rPr lang="en-US" sz="2200" dirty="0">
                  <a:solidFill>
                    <a:srgbClr val="FFFFFF"/>
                  </a:solidFill>
                  <a:latin typeface="Roboto"/>
                  <a:ea typeface="Roboto"/>
                  <a:cs typeface="Roboto"/>
                  <a:sym typeface="Roboto"/>
                </a:rPr>
                <a:t>managers have the right to advise others in organization </a:t>
              </a:r>
              <a:endParaRPr sz="2200" dirty="0">
                <a:solidFill>
                  <a:srgbClr val="FFFFFF"/>
                </a:solidFill>
                <a:latin typeface="Roboto"/>
                <a:ea typeface="Roboto"/>
                <a:cs typeface="Roboto"/>
                <a:sym typeface="Roboto"/>
              </a:endParaRPr>
            </a:p>
          </p:txBody>
        </p:sp>
      </p:grpSp>
      <p:grpSp>
        <p:nvGrpSpPr>
          <p:cNvPr id="198" name="Shape 198"/>
          <p:cNvGrpSpPr/>
          <p:nvPr/>
        </p:nvGrpSpPr>
        <p:grpSpPr>
          <a:xfrm>
            <a:off x="2928836" y="2004575"/>
            <a:ext cx="3911569" cy="3314396"/>
            <a:chOff x="2986712" y="1676962"/>
            <a:chExt cx="1854000" cy="1854000"/>
          </a:xfrm>
        </p:grpSpPr>
        <p:sp>
          <p:nvSpPr>
            <p:cNvPr id="199" name="Shape 199"/>
            <p:cNvSpPr/>
            <p:nvPr/>
          </p:nvSpPr>
          <p:spPr>
            <a:xfrm>
              <a:off x="2986712" y="1676962"/>
              <a:ext cx="1854000" cy="1854000"/>
            </a:xfrm>
            <a:prstGeom prst="ellipse">
              <a:avLst/>
            </a:prstGeom>
            <a:solidFill>
              <a:srgbClr val="0B7743"/>
            </a:solidFill>
            <a:ln w="28575" cap="flat" cmpd="sng">
              <a:solidFill>
                <a:srgbClr val="65F0AD"/>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00" name="Shape 200"/>
            <p:cNvSpPr txBox="1"/>
            <p:nvPr/>
          </p:nvSpPr>
          <p:spPr>
            <a:xfrm>
              <a:off x="3118728" y="2223787"/>
              <a:ext cx="1600200" cy="7533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rtl="0">
                <a:lnSpc>
                  <a:spcPct val="90000"/>
                </a:lnSpc>
                <a:spcBef>
                  <a:spcPts val="1200"/>
                </a:spcBef>
                <a:spcAft>
                  <a:spcPts val="200"/>
                </a:spcAft>
                <a:buClr>
                  <a:srgbClr val="000000"/>
                </a:buClr>
                <a:buSzPts val="1100"/>
                <a:buFont typeface="Arial"/>
                <a:buNone/>
              </a:pPr>
              <a:r>
                <a:rPr lang="en-US" sz="2200">
                  <a:solidFill>
                    <a:srgbClr val="F3F3F3"/>
                  </a:solidFill>
                  <a:latin typeface="Questrial"/>
                  <a:ea typeface="Questrial"/>
                  <a:cs typeface="Questrial"/>
                  <a:sym typeface="Questrial"/>
                </a:rPr>
                <a:t>Line managers have direct authority to issue orders</a:t>
              </a:r>
              <a:endParaRPr sz="1500">
                <a:solidFill>
                  <a:srgbClr val="F3F3F3"/>
                </a:solidFill>
                <a:latin typeface="Roboto"/>
                <a:ea typeface="Roboto"/>
                <a:cs typeface="Roboto"/>
                <a:sym typeface="Roboto"/>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and staff manager </a:t>
            </a:r>
            <a:endParaRPr lang="en-US" dirty="0"/>
          </a:p>
        </p:txBody>
      </p:sp>
      <p:sp>
        <p:nvSpPr>
          <p:cNvPr id="4" name="TextBox 3"/>
          <p:cNvSpPr txBox="1"/>
          <p:nvPr/>
        </p:nvSpPr>
        <p:spPr>
          <a:xfrm>
            <a:off x="1024128" y="2642839"/>
            <a:ext cx="2165121" cy="615553"/>
          </a:xfrm>
          <a:prstGeom prst="rect">
            <a:avLst/>
          </a:prstGeom>
          <a:noFill/>
        </p:spPr>
        <p:txBody>
          <a:bodyPr wrap="square" rtlCol="0">
            <a:spAutoFit/>
          </a:bodyPr>
          <a:lstStyle/>
          <a:p>
            <a:r>
              <a:rPr lang="en-US" sz="1700" dirty="0" smtClean="0"/>
              <a:t>Vice President (sales) </a:t>
            </a:r>
            <a:endParaRPr lang="en-US" sz="1700" dirty="0"/>
          </a:p>
        </p:txBody>
      </p:sp>
      <p:sp>
        <p:nvSpPr>
          <p:cNvPr id="5" name="TextBox 4"/>
          <p:cNvSpPr txBox="1"/>
          <p:nvPr/>
        </p:nvSpPr>
        <p:spPr>
          <a:xfrm>
            <a:off x="6618323" y="2563290"/>
            <a:ext cx="2165121" cy="615553"/>
          </a:xfrm>
          <a:prstGeom prst="rect">
            <a:avLst/>
          </a:prstGeom>
          <a:noFill/>
        </p:spPr>
        <p:txBody>
          <a:bodyPr wrap="square" rtlCol="0">
            <a:spAutoFit/>
          </a:bodyPr>
          <a:lstStyle/>
          <a:p>
            <a:r>
              <a:rPr lang="en-US" sz="1700" dirty="0" smtClean="0"/>
              <a:t>Sales Director (sales) </a:t>
            </a:r>
            <a:endParaRPr lang="en-US" sz="1700" dirty="0"/>
          </a:p>
        </p:txBody>
      </p:sp>
      <p:cxnSp>
        <p:nvCxnSpPr>
          <p:cNvPr id="13" name="Straight Arrow Connector 12"/>
          <p:cNvCxnSpPr/>
          <p:nvPr/>
        </p:nvCxnSpPr>
        <p:spPr>
          <a:xfrm flipV="1">
            <a:off x="3479180" y="2743198"/>
            <a:ext cx="2977376" cy="18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103649" y="2950615"/>
            <a:ext cx="1984917" cy="915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To prepare Sales Plan for the financial year </a:t>
            </a:r>
            <a:endParaRPr lang="en-US" sz="1700" dirty="0"/>
          </a:p>
        </p:txBody>
      </p:sp>
      <p:sp>
        <p:nvSpPr>
          <p:cNvPr id="15" name="TextBox 14"/>
          <p:cNvSpPr txBox="1"/>
          <p:nvPr/>
        </p:nvSpPr>
        <p:spPr>
          <a:xfrm>
            <a:off x="1020408" y="4534829"/>
            <a:ext cx="2165121" cy="615553"/>
          </a:xfrm>
          <a:prstGeom prst="rect">
            <a:avLst/>
          </a:prstGeom>
          <a:noFill/>
        </p:spPr>
        <p:txBody>
          <a:bodyPr wrap="square" rtlCol="0">
            <a:spAutoFit/>
          </a:bodyPr>
          <a:lstStyle/>
          <a:p>
            <a:r>
              <a:rPr lang="en-US" sz="1700" dirty="0" smtClean="0"/>
              <a:t>Human Resource Manager</a:t>
            </a:r>
            <a:endParaRPr lang="en-US" sz="1700" dirty="0"/>
          </a:p>
        </p:txBody>
      </p:sp>
      <p:sp>
        <p:nvSpPr>
          <p:cNvPr id="16" name="TextBox 15"/>
          <p:cNvSpPr txBox="1"/>
          <p:nvPr/>
        </p:nvSpPr>
        <p:spPr>
          <a:xfrm>
            <a:off x="6614603" y="4455280"/>
            <a:ext cx="2165121" cy="353943"/>
          </a:xfrm>
          <a:prstGeom prst="rect">
            <a:avLst/>
          </a:prstGeom>
          <a:noFill/>
        </p:spPr>
        <p:txBody>
          <a:bodyPr wrap="square" rtlCol="0">
            <a:spAutoFit/>
          </a:bodyPr>
          <a:lstStyle/>
          <a:p>
            <a:r>
              <a:rPr lang="en-US" sz="1700" dirty="0" smtClean="0"/>
              <a:t>Plant Manager</a:t>
            </a:r>
            <a:endParaRPr lang="en-US" sz="1700" dirty="0"/>
          </a:p>
        </p:txBody>
      </p:sp>
      <p:cxnSp>
        <p:nvCxnSpPr>
          <p:cNvPr id="17" name="Straight Arrow Connector 16"/>
          <p:cNvCxnSpPr/>
          <p:nvPr/>
        </p:nvCxnSpPr>
        <p:spPr>
          <a:xfrm flipV="1">
            <a:off x="3475460" y="4635188"/>
            <a:ext cx="2977376" cy="18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099929" y="4842605"/>
            <a:ext cx="1984917" cy="921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Suggests to use a particular selection test</a:t>
            </a:r>
            <a:endParaRPr lang="en-US" sz="1700" dirty="0"/>
          </a:p>
        </p:txBody>
      </p:sp>
      <p:sp>
        <p:nvSpPr>
          <p:cNvPr id="19" name="5-Point Star 18"/>
          <p:cNvSpPr/>
          <p:nvPr/>
        </p:nvSpPr>
        <p:spPr>
          <a:xfrm>
            <a:off x="9818649" y="2127654"/>
            <a:ext cx="1795346" cy="133814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Line</a:t>
            </a:r>
            <a:endParaRPr lang="en-US" dirty="0"/>
          </a:p>
        </p:txBody>
      </p:sp>
      <p:sp>
        <p:nvSpPr>
          <p:cNvPr id="20" name="5-Point Star 19"/>
          <p:cNvSpPr/>
          <p:nvPr/>
        </p:nvSpPr>
        <p:spPr>
          <a:xfrm>
            <a:off x="9846527" y="3984699"/>
            <a:ext cx="1795346" cy="133814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Staff</a:t>
            </a:r>
            <a:endParaRPr lang="en-US" sz="1700" dirty="0"/>
          </a:p>
        </p:txBody>
      </p:sp>
    </p:spTree>
    <p:extLst>
      <p:ext uri="{BB962C8B-B14F-4D97-AF65-F5344CB8AC3E}">
        <p14:creationId xmlns:p14="http://schemas.microsoft.com/office/powerpoint/2010/main" val="354688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animBg="1"/>
      <p:bldP spid="15" grpId="0"/>
      <p:bldP spid="16" grpId="0"/>
      <p:bldP spid="18" grpId="0" animBg="1"/>
      <p:bldP spid="19" grpId="0" animBg="1"/>
      <p:bldP spid="20" grpId="0" animBg="1"/>
    </p:bldLst>
  </p:timing>
</p:sld>
</file>

<file path=ppt/theme/theme1.xml><?xml version="1.0" encoding="utf-8"?>
<a:theme xmlns:a="http://schemas.openxmlformats.org/drawingml/2006/main" name="Integral">
  <a:themeElements>
    <a:clrScheme name="Integral">
      <a:dk1>
        <a:srgbClr val="000000"/>
      </a:dk1>
      <a:lt1>
        <a:srgbClr val="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5162</TotalTime>
  <Words>2027</Words>
  <Application>Microsoft Office PowerPoint</Application>
  <PresentationFormat>Widescreen</PresentationFormat>
  <Paragraphs>225</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Noto Sans Symbols</vt:lpstr>
      <vt:lpstr>Arial</vt:lpstr>
      <vt:lpstr>Roboto</vt:lpstr>
      <vt:lpstr>Questrial</vt:lpstr>
      <vt:lpstr>Tw Cen MT</vt:lpstr>
      <vt:lpstr>Wingdings</vt:lpstr>
      <vt:lpstr>Integral</vt:lpstr>
      <vt:lpstr>HUMAN RESOURCE MANAGEMENT </vt:lpstr>
      <vt:lpstr>HR Profession </vt:lpstr>
      <vt:lpstr>Top 5 skills of great HR professionals</vt:lpstr>
      <vt:lpstr>Organizing HR responsibilities/ HR Department </vt:lpstr>
      <vt:lpstr>Organizing HR responsibilities </vt:lpstr>
      <vt:lpstr>PowerPoint Presentation</vt:lpstr>
      <vt:lpstr>Line authority and Staff authority </vt:lpstr>
      <vt:lpstr>LINE &amp; STAFF MANAGER</vt:lpstr>
      <vt:lpstr>Line and staff manager </vt:lpstr>
      <vt:lpstr>HR Duties – Line Manager</vt:lpstr>
      <vt:lpstr>Human Resource Manager Duties </vt:lpstr>
      <vt:lpstr>Human Resource Manager Duties</vt:lpstr>
      <vt:lpstr>Reorganizing HRM function </vt:lpstr>
      <vt:lpstr>Questions</vt:lpstr>
      <vt:lpstr>Questions</vt:lpstr>
      <vt:lpstr>HR Metrics &amp; Benchmarking </vt:lpstr>
      <vt:lpstr>HR Metrics &amp; Benchmarking </vt:lpstr>
      <vt:lpstr>HR Metrics &amp; Benchmarking </vt:lpstr>
      <vt:lpstr>High-Performance Work Systems</vt:lpstr>
      <vt:lpstr>HR Audit </vt:lpstr>
      <vt:lpstr>Need for HR Audit</vt:lpstr>
      <vt:lpstr>HR Audit Process</vt:lpstr>
      <vt:lpstr>HR Audit Process</vt:lpstr>
      <vt:lpstr>PowerPoint Presentation</vt:lpstr>
      <vt:lpstr>Limitations of HR Audit </vt:lpstr>
      <vt:lpstr>HR Accounting </vt:lpstr>
      <vt:lpstr>Need for HR Accounting</vt:lpstr>
      <vt:lpstr>Methods of HR Accounting </vt:lpstr>
      <vt:lpstr>Limitations of HR Accounting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 </dc:title>
  <cp:lastModifiedBy>Vibhav Singh (Dr.)</cp:lastModifiedBy>
  <cp:revision>281</cp:revision>
  <dcterms:modified xsi:type="dcterms:W3CDTF">2022-07-26T09:58:37Z</dcterms:modified>
</cp:coreProperties>
</file>