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0" r:id="rId4"/>
    <p:sldId id="261" r:id="rId5"/>
    <p:sldId id="262"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80" r:id="rId19"/>
    <p:sldId id="283" r:id="rId20"/>
    <p:sldId id="284" r:id="rId21"/>
    <p:sldId id="285" r:id="rId22"/>
    <p:sldId id="286" r:id="rId23"/>
    <p:sldId id="287" r:id="rId24"/>
    <p:sldId id="281" r:id="rId25"/>
    <p:sldId id="289" r:id="rId26"/>
    <p:sldId id="290" r:id="rId27"/>
    <p:sldId id="291" r:id="rId28"/>
    <p:sldId id="292"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8F504-AA23-44D2-8665-7F0F7C547916}" type="datetimeFigureOut">
              <a:rPr lang="en-IN" smtClean="0"/>
              <a:t>04-08-2022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5C503-2251-4BF8-A9E2-3D4F45892228}" type="slidenum">
              <a:rPr lang="en-IN" smtClean="0"/>
              <a:t>‹#›</a:t>
            </a:fld>
            <a:endParaRPr lang="en-IN"/>
          </a:p>
        </p:txBody>
      </p:sp>
    </p:spTree>
    <p:extLst>
      <p:ext uri="{BB962C8B-B14F-4D97-AF65-F5344CB8AC3E}">
        <p14:creationId xmlns:p14="http://schemas.microsoft.com/office/powerpoint/2010/main" val="770100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81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81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396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a:fld id="{9A0DB2DC-4C9A-4742-B13C-FB6460FD3503}" type="slidenum">
              <a:rPr lang="en-US" sz="1200" dirty="0"/>
              <a:t>25</a:t>
            </a:fld>
            <a:endParaRPr lang="en-US" sz="1200" dirty="0"/>
          </a:p>
        </p:txBody>
      </p:sp>
      <p:sp>
        <p:nvSpPr>
          <p:cNvPr id="195586" name="Slide Image Placeholder 195585"/>
          <p:cNvSpPr>
            <a:spLocks noGrp="1" noRot="1" noChangeAspect="1" noTextEdit="1"/>
          </p:cNvSpPr>
          <p:nvPr>
            <p:ph type="sldImg"/>
          </p:nvPr>
        </p:nvSpPr>
        <p:spPr>
          <a:xfrm>
            <a:off x="681038" y="868363"/>
            <a:ext cx="5564187" cy="3130550"/>
          </a:xfrm>
          <a:prstGeom prst="rect">
            <a:avLst/>
          </a:prstGeom>
          <a:solidFill>
            <a:srgbClr val="FFFFFF"/>
          </a:solidFill>
          <a:ln w="9525" cap="flat" cmpd="sng">
            <a:solidFill>
              <a:srgbClr val="000000"/>
            </a:solidFill>
            <a:prstDash val="solid"/>
            <a:headEnd type="none" w="med" len="med"/>
            <a:tailEnd type="none" w="med" len="med"/>
          </a:ln>
        </p:spPr>
      </p:sp>
      <p:sp>
        <p:nvSpPr>
          <p:cNvPr id="195587" name="Text Placeholder 195586"/>
          <p:cNvSpPr txBox="1">
            <a:spLocks noGrp="1"/>
          </p:cNvSpPr>
          <p:nvPr>
            <p:ph type="body" idx="1"/>
          </p:nvPr>
        </p:nvSpPr>
        <p:spPr>
          <a:xfrm>
            <a:off x="1066800" y="4303713"/>
            <a:ext cx="4772025" cy="182562"/>
          </a:xfrm>
          <a:prstGeom prst="rect">
            <a:avLst/>
          </a:prstGeom>
          <a:noFill/>
          <a:ln w="9525">
            <a:noFill/>
          </a:ln>
        </p:spPr>
        <p:txBody>
          <a:bodyPr lIns="0" tIns="0" rIns="0" bIns="0">
            <a:spAutoFit/>
          </a:bodyPr>
          <a:lstStyle/>
          <a:p>
            <a:pPr lvl="0"/>
            <a:endParaRPr lang="en-IN" altLang="x-none" dirty="0"/>
          </a:p>
        </p:txBody>
      </p:sp>
    </p:spTree>
    <p:extLst>
      <p:ext uri="{BB962C8B-B14F-4D97-AF65-F5344CB8AC3E}">
        <p14:creationId xmlns:p14="http://schemas.microsoft.com/office/powerpoint/2010/main" val="86178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a:fld id="{9A0DB2DC-4C9A-4742-B13C-FB6460FD3503}" type="slidenum">
              <a:rPr lang="en-US" sz="1200" dirty="0"/>
              <a:t>26</a:t>
            </a:fld>
            <a:endParaRPr lang="en-US" sz="1200" dirty="0"/>
          </a:p>
        </p:txBody>
      </p:sp>
      <p:sp>
        <p:nvSpPr>
          <p:cNvPr id="201730" name="Slide Image Placeholder 201729"/>
          <p:cNvSpPr>
            <a:spLocks noGrp="1" noRot="1" noChangeAspect="1" noTextEdit="1"/>
          </p:cNvSpPr>
          <p:nvPr>
            <p:ph type="sldImg"/>
          </p:nvPr>
        </p:nvSpPr>
        <p:spPr>
          <a:xfrm>
            <a:off x="669925" y="868363"/>
            <a:ext cx="5562600" cy="3130550"/>
          </a:xfrm>
          <a:prstGeom prst="rect">
            <a:avLst/>
          </a:prstGeom>
          <a:solidFill>
            <a:srgbClr val="FFFFFF"/>
          </a:solidFill>
          <a:ln w="9525" cap="flat" cmpd="sng">
            <a:solidFill>
              <a:srgbClr val="000000"/>
            </a:solidFill>
            <a:prstDash val="solid"/>
            <a:headEnd type="none" w="med" len="med"/>
            <a:tailEnd type="none" w="med" len="med"/>
          </a:ln>
        </p:spPr>
      </p:sp>
      <p:sp>
        <p:nvSpPr>
          <p:cNvPr id="201731" name="Text Placeholder 201730"/>
          <p:cNvSpPr txBox="1">
            <a:spLocks noGrp="1"/>
          </p:cNvSpPr>
          <p:nvPr>
            <p:ph type="body" idx="1"/>
          </p:nvPr>
        </p:nvSpPr>
        <p:spPr>
          <a:xfrm>
            <a:off x="1066800" y="4303713"/>
            <a:ext cx="4772025" cy="4041775"/>
          </a:xfrm>
          <a:prstGeom prst="rect">
            <a:avLst/>
          </a:prstGeom>
          <a:noFill/>
          <a:ln w="9525">
            <a:noFill/>
          </a:ln>
        </p:spPr>
        <p:txBody>
          <a:bodyPr lIns="0" tIns="0" rIns="0" bIns="0">
            <a:spAutoFit/>
          </a:bodyPr>
          <a:lstStyle/>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The "real telephone number" of a mobile station is the </a:t>
            </a:r>
            <a:r>
              <a:rPr lang="en-GB" altLang="x-none" sz="1400" i="1"/>
              <a:t> Mobile Subscriber ISDN Number</a:t>
            </a:r>
            <a:r>
              <a:rPr lang="en-GB" altLang="x-none" sz="1400"/>
              <a:t> (MSISDN). It is assigned to the subscriber (his or her SIM respectively) such that a mobile station can have several MSISDNs depending on the SIM.</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 With this concept, GSM is the first mobile system to distinguish between subscriber identity and number to call.</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The separation of call number (MSISDN) and subscriber identity IMSI primarily serves to protect the confidentiality of the IMSI. </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A subscriber can hold several</a:t>
            </a:r>
            <a:r>
              <a:rPr lang="en-GB" altLang="x-none" sz="1400" dirty="0" err="1"/>
              <a:t> MSISDNs</a:t>
            </a:r>
            <a:r>
              <a:rPr lang="en-GB" altLang="x-none" sz="1400"/>
              <a:t> for selection of different services, depending upon SIM. Thus an automatic activation of service-specific resources is already possible during the setup of a connection.</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p:txBody>
      </p:sp>
    </p:spTree>
    <p:extLst>
      <p:ext uri="{BB962C8B-B14F-4D97-AF65-F5344CB8AC3E}">
        <p14:creationId xmlns:p14="http://schemas.microsoft.com/office/powerpoint/2010/main" val="2083002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a:fld id="{9A0DB2DC-4C9A-4742-B13C-FB6460FD3503}" type="slidenum">
              <a:rPr lang="en-US" sz="1200" dirty="0"/>
              <a:t>27</a:t>
            </a:fld>
            <a:endParaRPr lang="en-US" sz="1200" dirty="0"/>
          </a:p>
        </p:txBody>
      </p:sp>
      <p:sp>
        <p:nvSpPr>
          <p:cNvPr id="197634" name="Slide Image Placeholder 197633"/>
          <p:cNvSpPr>
            <a:spLocks noGrp="1" noRot="1" noChangeAspect="1" noTextEdit="1"/>
          </p:cNvSpPr>
          <p:nvPr>
            <p:ph type="sldImg"/>
          </p:nvPr>
        </p:nvSpPr>
        <p:spPr>
          <a:xfrm>
            <a:off x="669925" y="868363"/>
            <a:ext cx="5562600" cy="3130550"/>
          </a:xfrm>
          <a:prstGeom prst="rect">
            <a:avLst/>
          </a:prstGeom>
          <a:solidFill>
            <a:srgbClr val="FFFFFF"/>
          </a:solidFill>
          <a:ln w="9525" cap="flat" cmpd="sng">
            <a:solidFill>
              <a:srgbClr val="000000"/>
            </a:solidFill>
            <a:prstDash val="solid"/>
            <a:headEnd type="none" w="med" len="med"/>
            <a:tailEnd type="none" w="med" len="med"/>
          </a:ln>
        </p:spPr>
      </p:sp>
      <p:sp>
        <p:nvSpPr>
          <p:cNvPr id="197635" name="Text Placeholder 197634"/>
          <p:cNvSpPr txBox="1">
            <a:spLocks noGrp="1"/>
          </p:cNvSpPr>
          <p:nvPr>
            <p:ph type="body" idx="1"/>
          </p:nvPr>
        </p:nvSpPr>
        <p:spPr>
          <a:xfrm>
            <a:off x="1066800" y="4303713"/>
            <a:ext cx="4772025" cy="2339975"/>
          </a:xfrm>
          <a:prstGeom prst="rect">
            <a:avLst/>
          </a:prstGeom>
          <a:noFill/>
          <a:ln w="9525">
            <a:noFill/>
          </a:ln>
        </p:spPr>
        <p:txBody>
          <a:bodyPr lIns="0" tIns="0" rIns="0" bIns="0">
            <a:spAutoFit/>
          </a:bodyPr>
          <a:lstStyle/>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When registering for services with a mobile  operator, each subscriber receives a unique  identifier, the IMSI. </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IMSI consists of several parts as shown in the figure.</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A mobile station can only be operated, if a valid SIM with a valid IMSI is inserted into equipment with a valid IMEI.</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The IMSI is a GSM specific addressing concept in contrast to the ISDN numbering plan.</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p:txBody>
      </p:sp>
    </p:spTree>
    <p:extLst>
      <p:ext uri="{BB962C8B-B14F-4D97-AF65-F5344CB8AC3E}">
        <p14:creationId xmlns:p14="http://schemas.microsoft.com/office/powerpoint/2010/main" val="218866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lvl="0" algn="r"/>
            <a:fld id="{9A0DB2DC-4C9A-4742-B13C-FB6460FD3503}" type="slidenum">
              <a:rPr lang="en-US" sz="1200" dirty="0"/>
              <a:t>28</a:t>
            </a:fld>
            <a:endParaRPr lang="en-US" sz="1200" dirty="0"/>
          </a:p>
        </p:txBody>
      </p:sp>
      <p:sp>
        <p:nvSpPr>
          <p:cNvPr id="199682" name="Slide Image Placeholder 199681"/>
          <p:cNvSpPr>
            <a:spLocks noGrp="1" noRot="1" noChangeAspect="1" noTextEdit="1"/>
          </p:cNvSpPr>
          <p:nvPr>
            <p:ph type="sldImg"/>
          </p:nvPr>
        </p:nvSpPr>
        <p:spPr>
          <a:xfrm>
            <a:off x="669925" y="868363"/>
            <a:ext cx="5562600" cy="3130550"/>
          </a:xfrm>
          <a:prstGeom prst="rect">
            <a:avLst/>
          </a:prstGeom>
          <a:solidFill>
            <a:srgbClr val="FFFFFF"/>
          </a:solidFill>
          <a:ln w="9525" cap="flat" cmpd="sng">
            <a:solidFill>
              <a:srgbClr val="000000"/>
            </a:solidFill>
            <a:prstDash val="solid"/>
            <a:headEnd type="none" w="med" len="med"/>
            <a:tailEnd type="none" w="med" len="med"/>
          </a:ln>
        </p:spPr>
      </p:sp>
      <p:sp>
        <p:nvSpPr>
          <p:cNvPr id="199683" name="Text Placeholder 199682"/>
          <p:cNvSpPr txBox="1">
            <a:spLocks noGrp="1"/>
          </p:cNvSpPr>
          <p:nvPr>
            <p:ph type="body" idx="1"/>
          </p:nvPr>
        </p:nvSpPr>
        <p:spPr>
          <a:xfrm>
            <a:off x="1066800" y="4303713"/>
            <a:ext cx="4772025" cy="4679950"/>
          </a:xfrm>
          <a:prstGeom prst="rect">
            <a:avLst/>
          </a:prstGeom>
          <a:noFill/>
          <a:ln w="9525">
            <a:noFill/>
          </a:ln>
        </p:spPr>
        <p:txBody>
          <a:bodyPr lIns="0" tIns="0" rIns="0" bIns="0">
            <a:spAutoFit/>
          </a:bodyPr>
          <a:lstStyle/>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TMSI has only local significance in the area handled by the VLR. VLR responsinble for the current location of a subscriber assign to the MS its TMSI. </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It is used in place of the IMSI for the definite identification and addressing of the mobile station. In this way no one can determine the identity of the subscriber by listening to the radio channel, since this TMSI is only assigned during the mobile station's presence in the area of one VLR, and can even be changed during this period (ID hopping). The mobile station stores the TMSI on the SIM card. The TMSI is stored on the network side only in the VLR and is not passed on to the HLR.</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Together with current location area, a TMSI allows a subscriber to be identified uniquely, ie. for the ongoing communication the IMSI is replaced by the 2-tuple (TMSI &amp; LAI).</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r>
              <a:rPr lang="en-GB" altLang="x-none" sz="1400"/>
              <a:t>A TMSI is local hence may therefore be assigned in an operator-specific way.</a:t>
            </a:r>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a:p>
            <a:pPr marL="215900" lvl="0" indent="-215900" defTabSz="457200">
              <a:spcBef>
                <a:spcPct val="0"/>
              </a:spcBef>
              <a:buSzPct val="33000"/>
              <a:buFont typeface="StarBats" charset="0"/>
              <a:tabLst>
                <a:tab pos="723900" algn="l"/>
                <a:tab pos="1447800" algn="l"/>
                <a:tab pos="2171700" algn="l"/>
                <a:tab pos="2895600" algn="l"/>
                <a:tab pos="3619500" algn="l"/>
                <a:tab pos="4343400" algn="l"/>
                <a:tab pos="5067300" algn="l"/>
              </a:tabLst>
            </a:pPr>
            <a:endParaRPr lang="en-GB" altLang="x-none" sz="1400"/>
          </a:p>
        </p:txBody>
      </p:sp>
    </p:spTree>
    <p:extLst>
      <p:ext uri="{BB962C8B-B14F-4D97-AF65-F5344CB8AC3E}">
        <p14:creationId xmlns:p14="http://schemas.microsoft.com/office/powerpoint/2010/main" val="48723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F7C58E-1898-4C67-945E-1B70E0F509C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105071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F7C58E-1898-4C67-945E-1B70E0F509C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80389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F7C58E-1898-4C67-945E-1B70E0F509C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135802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extLst>
      <p:ext uri="{BB962C8B-B14F-4D97-AF65-F5344CB8AC3E}">
        <p14:creationId xmlns:p14="http://schemas.microsoft.com/office/powerpoint/2010/main" val="318872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F7C58E-1898-4C67-945E-1B70E0F509C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85317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F7C58E-1898-4C67-945E-1B70E0F509CA}" type="datetimeFigureOut">
              <a:rPr lang="en-IN" smtClean="0"/>
              <a:t>04-08-2022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57079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F7C58E-1898-4C67-945E-1B70E0F509CA}"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73647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F7C58E-1898-4C67-945E-1B70E0F509CA}" type="datetimeFigureOut">
              <a:rPr lang="en-IN" smtClean="0"/>
              <a:t>04-08-2022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49807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F7C58E-1898-4C67-945E-1B70E0F509CA}" type="datetimeFigureOut">
              <a:rPr lang="en-IN" smtClean="0"/>
              <a:t>04-08-2022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70401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7C58E-1898-4C67-945E-1B70E0F509CA}" type="datetimeFigureOut">
              <a:rPr lang="en-IN" smtClean="0"/>
              <a:t>04-08-2022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23126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7C58E-1898-4C67-945E-1B70E0F509CA}"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48245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7C58E-1898-4C67-945E-1B70E0F509CA}" type="datetimeFigureOut">
              <a:rPr lang="en-IN" smtClean="0"/>
              <a:t>04-08-2022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838CC5-689A-4B8E-9D54-784C7113EE8B}" type="slidenum">
              <a:rPr lang="en-IN" smtClean="0"/>
              <a:t>‹#›</a:t>
            </a:fld>
            <a:endParaRPr lang="en-IN"/>
          </a:p>
        </p:txBody>
      </p:sp>
    </p:spTree>
    <p:extLst>
      <p:ext uri="{BB962C8B-B14F-4D97-AF65-F5344CB8AC3E}">
        <p14:creationId xmlns:p14="http://schemas.microsoft.com/office/powerpoint/2010/main" val="207300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7C58E-1898-4C67-945E-1B70E0F509CA}" type="datetimeFigureOut">
              <a:rPr lang="en-IN" smtClean="0"/>
              <a:t>04-08-2022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38CC5-689A-4B8E-9D54-784C7113EE8B}" type="slidenum">
              <a:rPr lang="en-IN" smtClean="0"/>
              <a:t>‹#›</a:t>
            </a:fld>
            <a:endParaRPr lang="en-IN"/>
          </a:p>
        </p:txBody>
      </p:sp>
    </p:spTree>
    <p:extLst>
      <p:ext uri="{BB962C8B-B14F-4D97-AF65-F5344CB8AC3E}">
        <p14:creationId xmlns:p14="http://schemas.microsoft.com/office/powerpoint/2010/main" val="113780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2</a:t>
            </a:r>
            <a:endParaRPr lang="en-IN" dirty="0"/>
          </a:p>
        </p:txBody>
      </p:sp>
      <p:sp>
        <p:nvSpPr>
          <p:cNvPr id="3" name="Subtitle 2"/>
          <p:cNvSpPr>
            <a:spLocks noGrp="1"/>
          </p:cNvSpPr>
          <p:nvPr>
            <p:ph type="subTitle" idx="1"/>
          </p:nvPr>
        </p:nvSpPr>
        <p:spPr/>
        <p:txBody>
          <a:bodyPr/>
          <a:lstStyle/>
          <a:p>
            <a:r>
              <a:rPr lang="en-US" dirty="0" smtClean="0"/>
              <a:t>Location and Handoff Management</a:t>
            </a:r>
            <a:endParaRPr lang="en-IN" dirty="0"/>
          </a:p>
        </p:txBody>
      </p:sp>
    </p:spTree>
    <p:extLst>
      <p:ext uri="{BB962C8B-B14F-4D97-AF65-F5344CB8AC3E}">
        <p14:creationId xmlns:p14="http://schemas.microsoft.com/office/powerpoint/2010/main" val="60594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s 102401"/>
          <p:cNvSpPr/>
          <p:nvPr/>
        </p:nvSpPr>
        <p:spPr>
          <a:xfrm>
            <a:off x="3200400" y="1043940"/>
            <a:ext cx="4572000" cy="1981200"/>
          </a:xfrm>
          <a:prstGeom prst="rect">
            <a:avLst/>
          </a:prstGeom>
          <a:solidFill>
            <a:schemeClr val="accent5">
              <a:lumMod val="60000"/>
              <a:lumOff val="40000"/>
              <a:alpha val="50000"/>
            </a:schemeClr>
          </a:solidFill>
          <a:ln w="9525" cap="rnd" cmpd="sng">
            <a:solidFill>
              <a:schemeClr val="tx1"/>
            </a:solidFill>
            <a:prstDash val="sysDot"/>
            <a:miter/>
            <a:headEnd type="none" w="med" len="med"/>
            <a:tailEnd type="none" w="med" len="med"/>
          </a:ln>
        </p:spPr>
        <p:txBody>
          <a:bodyPr/>
          <a:lstStyle/>
          <a:p>
            <a:endParaRPr lang="en-US"/>
          </a:p>
        </p:txBody>
      </p:sp>
      <p:sp>
        <p:nvSpPr>
          <p:cNvPr id="102403" name="Title 102402"/>
          <p:cNvSpPr>
            <a:spLocks noGrp="1"/>
          </p:cNvSpPr>
          <p:nvPr>
            <p:ph type="title"/>
          </p:nvPr>
        </p:nvSpPr>
        <p:spPr>
          <a:xfrm>
            <a:off x="282885" y="280947"/>
            <a:ext cx="11360800" cy="763500"/>
          </a:xfrm>
        </p:spPr>
        <p:txBody>
          <a:bodyPr anchor="ctr"/>
          <a:lstStyle/>
          <a:p>
            <a:r>
              <a:rPr lang="en-US" altLang="x-none" b="1"/>
              <a:t>GSM: overview</a:t>
            </a:r>
          </a:p>
        </p:txBody>
      </p:sp>
      <p:sp>
        <p:nvSpPr>
          <p:cNvPr id="102404" name="Hexagon 102403"/>
          <p:cNvSpPr/>
          <p:nvPr/>
        </p:nvSpPr>
        <p:spPr>
          <a:xfrm>
            <a:off x="7086600" y="39395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5" name="Hexagon 102404"/>
          <p:cNvSpPr/>
          <p:nvPr/>
        </p:nvSpPr>
        <p:spPr>
          <a:xfrm>
            <a:off x="3429000" y="46253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6" name="Hexagon 102405"/>
          <p:cNvSpPr/>
          <p:nvPr/>
        </p:nvSpPr>
        <p:spPr>
          <a:xfrm>
            <a:off x="4648200" y="39395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7" name="Hexagon 102406"/>
          <p:cNvSpPr/>
          <p:nvPr/>
        </p:nvSpPr>
        <p:spPr>
          <a:xfrm>
            <a:off x="5867400" y="46253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8" name="Hexagon 102407"/>
          <p:cNvSpPr/>
          <p:nvPr/>
        </p:nvSpPr>
        <p:spPr>
          <a:xfrm>
            <a:off x="5867400" y="3253740"/>
            <a:ext cx="1600200" cy="1371600"/>
          </a:xfrm>
          <a:prstGeom prst="hexagon">
            <a:avLst>
              <a:gd name="adj" fmla="val 29166"/>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02409" name="Oval 102408"/>
          <p:cNvSpPr/>
          <p:nvPr/>
        </p:nvSpPr>
        <p:spPr>
          <a:xfrm>
            <a:off x="7848600" y="1120140"/>
            <a:ext cx="2209800" cy="1295400"/>
          </a:xfrm>
          <a:prstGeom prst="ellipse">
            <a:avLst/>
          </a:prstGeom>
          <a:solidFill>
            <a:schemeClr val="accent2">
              <a:lumMod val="60000"/>
              <a:lumOff val="40000"/>
            </a:schemeClr>
          </a:solidFill>
          <a:ln w="9525" cap="flat" cmpd="sng">
            <a:solidFill>
              <a:schemeClr val="tx1"/>
            </a:solidFill>
            <a:prstDash val="solid"/>
            <a:headEnd type="none" w="med" len="med"/>
            <a:tailEnd type="none" w="med" len="med"/>
          </a:ln>
        </p:spPr>
        <p:txBody>
          <a:bodyPr wrap="none" anchor="ctr"/>
          <a:lstStyle/>
          <a:p>
            <a:pPr algn="ctr"/>
            <a:r>
              <a:rPr dirty="0">
                <a:latin typeface="Arial" panose="020B0604020202020204" pitchFamily="34" charset="0"/>
              </a:rPr>
              <a:t>fixed network</a:t>
            </a:r>
            <a:endParaRPr>
              <a:latin typeface="Arial" panose="020B0604020202020204" pitchFamily="34" charset="0"/>
            </a:endParaRPr>
          </a:p>
        </p:txBody>
      </p:sp>
      <p:cxnSp>
        <p:nvCxnSpPr>
          <p:cNvPr id="102410" name="Straight Arrow Connector 102409"/>
          <p:cNvCxnSpPr>
            <a:stCxn id="102409" idx="6"/>
          </p:cNvCxnSpPr>
          <p:nvPr/>
        </p:nvCxnSpPr>
        <p:spPr>
          <a:xfrm flipV="1">
            <a:off x="10058400" y="1740535"/>
            <a:ext cx="381000" cy="38100"/>
          </a:xfrm>
          <a:prstGeom prst="straightConnector1">
            <a:avLst/>
          </a:prstGeom>
          <a:ln w="9525" cap="flat" cmpd="sng">
            <a:solidFill>
              <a:schemeClr val="tx1"/>
            </a:solidFill>
            <a:prstDash val="solid"/>
            <a:headEnd type="none" w="med" len="med"/>
            <a:tailEnd type="none" w="med" len="med"/>
          </a:ln>
        </p:spPr>
      </p:cxnSp>
      <p:cxnSp>
        <p:nvCxnSpPr>
          <p:cNvPr id="102411" name="Straight Arrow Connector 102410"/>
          <p:cNvCxnSpPr>
            <a:stCxn id="102409" idx="5"/>
          </p:cNvCxnSpPr>
          <p:nvPr/>
        </p:nvCxnSpPr>
        <p:spPr>
          <a:xfrm>
            <a:off x="9734550" y="2236153"/>
            <a:ext cx="628650" cy="112712"/>
          </a:xfrm>
          <a:prstGeom prst="straightConnector1">
            <a:avLst/>
          </a:prstGeom>
          <a:ln w="9525" cap="flat" cmpd="sng">
            <a:solidFill>
              <a:schemeClr val="tx1"/>
            </a:solidFill>
            <a:prstDash val="solid"/>
            <a:headEnd type="none" w="med" len="med"/>
            <a:tailEnd type="none" w="med" len="med"/>
          </a:ln>
        </p:spPr>
      </p:cxnSp>
      <p:cxnSp>
        <p:nvCxnSpPr>
          <p:cNvPr id="102412" name="Straight Arrow Connector 102411"/>
          <p:cNvCxnSpPr>
            <a:stCxn id="102409" idx="7"/>
          </p:cNvCxnSpPr>
          <p:nvPr/>
        </p:nvCxnSpPr>
        <p:spPr>
          <a:xfrm flipV="1">
            <a:off x="9734550" y="1207770"/>
            <a:ext cx="552450" cy="112713"/>
          </a:xfrm>
          <a:prstGeom prst="straightConnector1">
            <a:avLst/>
          </a:prstGeom>
          <a:ln w="9525" cap="flat" cmpd="sng">
            <a:solidFill>
              <a:schemeClr val="tx1"/>
            </a:solidFill>
            <a:prstDash val="solid"/>
            <a:headEnd type="none" w="med" len="med"/>
            <a:tailEnd type="none" w="med" len="med"/>
          </a:ln>
        </p:spPr>
      </p:cxnSp>
      <p:sp>
        <p:nvSpPr>
          <p:cNvPr id="102413" name="Rectangles 102412"/>
          <p:cNvSpPr/>
          <p:nvPr/>
        </p:nvSpPr>
        <p:spPr>
          <a:xfrm>
            <a:off x="3657600" y="3710940"/>
            <a:ext cx="838200" cy="457200"/>
          </a:xfrm>
          <a:prstGeom prst="rect">
            <a:avLst/>
          </a:prstGeom>
          <a:solidFill>
            <a:schemeClr val="accent3"/>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BSC</a:t>
            </a:r>
          </a:p>
        </p:txBody>
      </p:sp>
      <p:sp>
        <p:nvSpPr>
          <p:cNvPr id="102414" name="Rectangles 102413"/>
          <p:cNvSpPr/>
          <p:nvPr/>
        </p:nvSpPr>
        <p:spPr>
          <a:xfrm>
            <a:off x="7543800" y="3253740"/>
            <a:ext cx="838200" cy="457200"/>
          </a:xfrm>
          <a:prstGeom prst="rect">
            <a:avLst/>
          </a:prstGeom>
          <a:solidFill>
            <a:schemeClr val="accent3"/>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BSC</a:t>
            </a:r>
          </a:p>
        </p:txBody>
      </p:sp>
      <p:cxnSp>
        <p:nvCxnSpPr>
          <p:cNvPr id="102415" name="Straight Arrow Connector 102414"/>
          <p:cNvCxnSpPr>
            <a:stCxn id="102413" idx="2"/>
            <a:endCxn id="102454" idx="0"/>
          </p:cNvCxnSpPr>
          <p:nvPr/>
        </p:nvCxnSpPr>
        <p:spPr>
          <a:xfrm>
            <a:off x="4076700" y="4168140"/>
            <a:ext cx="49530" cy="1679575"/>
          </a:xfrm>
          <a:prstGeom prst="straightConnector1">
            <a:avLst/>
          </a:prstGeom>
          <a:ln w="9525" cap="flat" cmpd="sng">
            <a:solidFill>
              <a:schemeClr val="tx1"/>
            </a:solidFill>
            <a:prstDash val="solid"/>
            <a:headEnd type="none" w="med" len="med"/>
            <a:tailEnd type="none" w="med" len="med"/>
          </a:ln>
        </p:spPr>
      </p:cxnSp>
      <p:cxnSp>
        <p:nvCxnSpPr>
          <p:cNvPr id="102416" name="Straight Arrow Connector 102415"/>
          <p:cNvCxnSpPr>
            <a:stCxn id="102413" idx="2"/>
            <a:endCxn id="102487" idx="0"/>
          </p:cNvCxnSpPr>
          <p:nvPr/>
        </p:nvCxnSpPr>
        <p:spPr>
          <a:xfrm>
            <a:off x="4076700" y="4168140"/>
            <a:ext cx="1268730" cy="995680"/>
          </a:xfrm>
          <a:prstGeom prst="straightConnector1">
            <a:avLst/>
          </a:prstGeom>
          <a:ln w="9525" cap="flat" cmpd="sng">
            <a:solidFill>
              <a:schemeClr val="tx1"/>
            </a:solidFill>
            <a:prstDash val="solid"/>
            <a:headEnd type="none" w="med" len="med"/>
            <a:tailEnd type="none" w="med" len="med"/>
          </a:ln>
        </p:spPr>
      </p:cxnSp>
      <p:cxnSp>
        <p:nvCxnSpPr>
          <p:cNvPr id="102417" name="Straight Arrow Connector 102416"/>
          <p:cNvCxnSpPr>
            <a:stCxn id="102413" idx="2"/>
          </p:cNvCxnSpPr>
          <p:nvPr/>
        </p:nvCxnSpPr>
        <p:spPr>
          <a:xfrm flipH="1">
            <a:off x="3276600" y="4178935"/>
            <a:ext cx="800100" cy="609600"/>
          </a:xfrm>
          <a:prstGeom prst="straightConnector1">
            <a:avLst/>
          </a:prstGeom>
          <a:ln w="9525" cap="flat" cmpd="sng">
            <a:solidFill>
              <a:schemeClr val="tx1"/>
            </a:solidFill>
            <a:prstDash val="solid"/>
            <a:headEnd type="none" w="med" len="med"/>
            <a:tailEnd type="none" w="med" len="med"/>
          </a:ln>
        </p:spPr>
      </p:cxnSp>
      <p:cxnSp>
        <p:nvCxnSpPr>
          <p:cNvPr id="102419" name="Straight Arrow Connector 102418"/>
          <p:cNvCxnSpPr>
            <a:stCxn id="102414" idx="1"/>
            <a:endCxn id="102574" idx="1"/>
          </p:cNvCxnSpPr>
          <p:nvPr/>
        </p:nvCxnSpPr>
        <p:spPr>
          <a:xfrm flipH="1">
            <a:off x="6647180" y="3482340"/>
            <a:ext cx="896620" cy="998855"/>
          </a:xfrm>
          <a:prstGeom prst="straightConnector1">
            <a:avLst/>
          </a:prstGeom>
          <a:ln w="9525" cap="flat" cmpd="sng">
            <a:solidFill>
              <a:schemeClr val="tx1"/>
            </a:solidFill>
            <a:prstDash val="solid"/>
            <a:headEnd type="none" w="med" len="med"/>
            <a:tailEnd type="none" w="med" len="med"/>
          </a:ln>
        </p:spPr>
      </p:cxnSp>
      <p:cxnSp>
        <p:nvCxnSpPr>
          <p:cNvPr id="102420" name="Straight Arrow Connector 102419"/>
          <p:cNvCxnSpPr>
            <a:stCxn id="102414" idx="2"/>
            <a:endCxn id="102515" idx="1"/>
          </p:cNvCxnSpPr>
          <p:nvPr/>
        </p:nvCxnSpPr>
        <p:spPr>
          <a:xfrm>
            <a:off x="7962900" y="3710940"/>
            <a:ext cx="60960" cy="1408430"/>
          </a:xfrm>
          <a:prstGeom prst="straightConnector1">
            <a:avLst/>
          </a:prstGeom>
          <a:ln w="9525" cap="flat" cmpd="sng">
            <a:solidFill>
              <a:schemeClr val="tx1"/>
            </a:solidFill>
            <a:prstDash val="solid"/>
            <a:headEnd type="none" w="med" len="med"/>
            <a:tailEnd type="none" w="med" len="med"/>
          </a:ln>
        </p:spPr>
      </p:cxnSp>
      <p:cxnSp>
        <p:nvCxnSpPr>
          <p:cNvPr id="102421" name="Straight Arrow Connector 102420"/>
          <p:cNvCxnSpPr>
            <a:stCxn id="102422" idx="2"/>
            <a:endCxn id="102413" idx="0"/>
          </p:cNvCxnSpPr>
          <p:nvPr/>
        </p:nvCxnSpPr>
        <p:spPr>
          <a:xfrm flipH="1">
            <a:off x="4076700" y="2796540"/>
            <a:ext cx="533400" cy="914400"/>
          </a:xfrm>
          <a:prstGeom prst="straightConnector1">
            <a:avLst/>
          </a:prstGeom>
          <a:ln w="9525" cap="flat" cmpd="sng">
            <a:solidFill>
              <a:schemeClr val="tx1"/>
            </a:solidFill>
            <a:prstDash val="solid"/>
            <a:headEnd type="none" w="med" len="med"/>
            <a:tailEnd type="none" w="med" len="med"/>
          </a:ln>
        </p:spPr>
      </p:cxnSp>
      <p:sp>
        <p:nvSpPr>
          <p:cNvPr id="102422" name="Rectangles 102421"/>
          <p:cNvSpPr/>
          <p:nvPr/>
        </p:nvSpPr>
        <p:spPr>
          <a:xfrm>
            <a:off x="4191000" y="2339340"/>
            <a:ext cx="838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MSC</a:t>
            </a:r>
          </a:p>
        </p:txBody>
      </p:sp>
      <p:sp>
        <p:nvSpPr>
          <p:cNvPr id="102423" name="Rectangles 102422"/>
          <p:cNvSpPr/>
          <p:nvPr/>
        </p:nvSpPr>
        <p:spPr>
          <a:xfrm>
            <a:off x="6781800" y="2339340"/>
            <a:ext cx="838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MSC</a:t>
            </a:r>
          </a:p>
        </p:txBody>
      </p:sp>
      <p:sp>
        <p:nvSpPr>
          <p:cNvPr id="102424" name="Rectangles 102423"/>
          <p:cNvSpPr/>
          <p:nvPr/>
        </p:nvSpPr>
        <p:spPr>
          <a:xfrm>
            <a:off x="6019800" y="1424940"/>
            <a:ext cx="838200" cy="4572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GMSC</a:t>
            </a:r>
          </a:p>
        </p:txBody>
      </p:sp>
      <p:cxnSp>
        <p:nvCxnSpPr>
          <p:cNvPr id="102425" name="Straight Arrow Connector 102424"/>
          <p:cNvCxnSpPr>
            <a:stCxn id="102424" idx="2"/>
            <a:endCxn id="102422" idx="0"/>
          </p:cNvCxnSpPr>
          <p:nvPr/>
        </p:nvCxnSpPr>
        <p:spPr>
          <a:xfrm flipH="1">
            <a:off x="4610100" y="1892935"/>
            <a:ext cx="1828800" cy="457200"/>
          </a:xfrm>
          <a:prstGeom prst="straightConnector1">
            <a:avLst/>
          </a:prstGeom>
          <a:ln w="9525" cap="flat" cmpd="sng">
            <a:solidFill>
              <a:schemeClr val="tx1"/>
            </a:solidFill>
            <a:prstDash val="solid"/>
            <a:headEnd type="none" w="med" len="med"/>
            <a:tailEnd type="none" w="med" len="med"/>
          </a:ln>
        </p:spPr>
      </p:cxnSp>
      <p:cxnSp>
        <p:nvCxnSpPr>
          <p:cNvPr id="102426" name="Straight Arrow Connector 102425"/>
          <p:cNvCxnSpPr>
            <a:stCxn id="102424" idx="3"/>
            <a:endCxn id="102409" idx="2"/>
          </p:cNvCxnSpPr>
          <p:nvPr/>
        </p:nvCxnSpPr>
        <p:spPr>
          <a:xfrm>
            <a:off x="6858000" y="1664335"/>
            <a:ext cx="990600" cy="114300"/>
          </a:xfrm>
          <a:prstGeom prst="straightConnector1">
            <a:avLst/>
          </a:prstGeom>
          <a:ln w="9525" cap="flat" cmpd="sng">
            <a:solidFill>
              <a:schemeClr val="tx1"/>
            </a:solidFill>
            <a:prstDash val="solid"/>
            <a:headEnd type="none" w="med" len="med"/>
            <a:tailEnd type="none" w="med" len="med"/>
          </a:ln>
        </p:spPr>
      </p:cxnSp>
      <p:cxnSp>
        <p:nvCxnSpPr>
          <p:cNvPr id="102427" name="Straight Arrow Connector 102426"/>
          <p:cNvCxnSpPr>
            <a:stCxn id="102424" idx="2"/>
            <a:endCxn id="102423" idx="0"/>
          </p:cNvCxnSpPr>
          <p:nvPr/>
        </p:nvCxnSpPr>
        <p:spPr>
          <a:xfrm>
            <a:off x="6438900" y="1892935"/>
            <a:ext cx="762000" cy="457200"/>
          </a:xfrm>
          <a:prstGeom prst="straightConnector1">
            <a:avLst/>
          </a:prstGeom>
          <a:ln w="9525" cap="flat" cmpd="sng">
            <a:solidFill>
              <a:schemeClr val="tx1"/>
            </a:solidFill>
            <a:prstDash val="solid"/>
            <a:headEnd type="none" w="med" len="med"/>
            <a:tailEnd type="none" w="med" len="med"/>
          </a:ln>
        </p:spPr>
      </p:cxnSp>
      <p:sp>
        <p:nvSpPr>
          <p:cNvPr id="102428" name="Rectangles 102427"/>
          <p:cNvSpPr/>
          <p:nvPr/>
        </p:nvSpPr>
        <p:spPr>
          <a:xfrm>
            <a:off x="2895600" y="891540"/>
            <a:ext cx="1219200" cy="609600"/>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OMC, EIR, </a:t>
            </a:r>
            <a:br>
              <a:rPr>
                <a:latin typeface="Arial" panose="020B0604020202020204" pitchFamily="34" charset="0"/>
              </a:rPr>
            </a:br>
            <a:r>
              <a:rPr>
                <a:latin typeface="Arial" panose="020B0604020202020204" pitchFamily="34" charset="0"/>
              </a:rPr>
              <a:t>AUC</a:t>
            </a:r>
          </a:p>
        </p:txBody>
      </p:sp>
      <p:cxnSp>
        <p:nvCxnSpPr>
          <p:cNvPr id="102429" name="Straight Arrow Connector 102428"/>
          <p:cNvCxnSpPr>
            <a:stCxn id="102434" idx="3"/>
            <a:endCxn id="102422" idx="0"/>
          </p:cNvCxnSpPr>
          <p:nvPr/>
        </p:nvCxnSpPr>
        <p:spPr>
          <a:xfrm flipH="1">
            <a:off x="4610100" y="1805940"/>
            <a:ext cx="114300" cy="533400"/>
          </a:xfrm>
          <a:prstGeom prst="straightConnector1">
            <a:avLst/>
          </a:prstGeom>
          <a:ln w="9525" cap="flat" cmpd="sng">
            <a:solidFill>
              <a:schemeClr val="tx1"/>
            </a:solidFill>
            <a:prstDash val="solid"/>
            <a:headEnd type="none" w="med" len="med"/>
            <a:tailEnd type="none" w="med" len="med"/>
          </a:ln>
        </p:spPr>
      </p:cxnSp>
      <p:cxnSp>
        <p:nvCxnSpPr>
          <p:cNvPr id="102430" name="Straight Arrow Connector 102429"/>
          <p:cNvCxnSpPr>
            <a:stCxn id="102434" idx="3"/>
            <a:endCxn id="102423" idx="0"/>
          </p:cNvCxnSpPr>
          <p:nvPr/>
        </p:nvCxnSpPr>
        <p:spPr>
          <a:xfrm>
            <a:off x="4724400" y="1805940"/>
            <a:ext cx="2476500" cy="533400"/>
          </a:xfrm>
          <a:prstGeom prst="straightConnector1">
            <a:avLst/>
          </a:prstGeom>
          <a:ln w="9525" cap="flat" cmpd="sng">
            <a:solidFill>
              <a:schemeClr val="tx1"/>
            </a:solidFill>
            <a:prstDash val="solid"/>
            <a:headEnd type="none" w="med" len="med"/>
            <a:tailEnd type="none" w="med" len="med"/>
          </a:ln>
        </p:spPr>
      </p:cxnSp>
      <p:cxnSp>
        <p:nvCxnSpPr>
          <p:cNvPr id="102431" name="Straight Arrow Connector 102430"/>
          <p:cNvCxnSpPr>
            <a:stCxn id="102424" idx="1"/>
            <a:endCxn id="102434" idx="3"/>
          </p:cNvCxnSpPr>
          <p:nvPr/>
        </p:nvCxnSpPr>
        <p:spPr>
          <a:xfrm flipH="1">
            <a:off x="4724400" y="1653540"/>
            <a:ext cx="1295400" cy="152400"/>
          </a:xfrm>
          <a:prstGeom prst="straightConnector1">
            <a:avLst/>
          </a:prstGeom>
          <a:ln w="9525" cap="flat" cmpd="sng">
            <a:solidFill>
              <a:schemeClr val="tx1"/>
            </a:solidFill>
            <a:prstDash val="solid"/>
            <a:headEnd type="none" w="med" len="med"/>
            <a:tailEnd type="none" w="med" len="med"/>
          </a:ln>
        </p:spPr>
      </p:cxnSp>
      <p:cxnSp>
        <p:nvCxnSpPr>
          <p:cNvPr id="102432" name="Straight Arrow Connector 102431"/>
          <p:cNvCxnSpPr>
            <a:stCxn id="102422" idx="1"/>
            <a:endCxn id="102433" idx="4"/>
          </p:cNvCxnSpPr>
          <p:nvPr/>
        </p:nvCxnSpPr>
        <p:spPr>
          <a:xfrm flipH="1" flipV="1">
            <a:off x="3886200" y="2491740"/>
            <a:ext cx="304800" cy="76200"/>
          </a:xfrm>
          <a:prstGeom prst="straightConnector1">
            <a:avLst/>
          </a:prstGeom>
          <a:ln w="9525" cap="flat" cmpd="sng">
            <a:solidFill>
              <a:schemeClr val="tx1"/>
            </a:solidFill>
            <a:prstDash val="solid"/>
            <a:headEnd type="none" w="med" len="med"/>
            <a:tailEnd type="none" w="med" len="med"/>
          </a:ln>
        </p:spPr>
      </p:cxnSp>
      <p:sp>
        <p:nvSpPr>
          <p:cNvPr id="102433" name="Flowchart: Magnetic Disk 102432"/>
          <p:cNvSpPr/>
          <p:nvPr/>
        </p:nvSpPr>
        <p:spPr>
          <a:xfrm>
            <a:off x="3276600" y="2186940"/>
            <a:ext cx="609600" cy="6096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a:latin typeface="Arial" panose="020B0604020202020204" pitchFamily="34" charset="0"/>
              </a:rPr>
              <a:t>VLR</a:t>
            </a:r>
          </a:p>
        </p:txBody>
      </p:sp>
      <p:sp>
        <p:nvSpPr>
          <p:cNvPr id="102434" name="Flowchart: Magnetic Disk 102433"/>
          <p:cNvSpPr/>
          <p:nvPr/>
        </p:nvSpPr>
        <p:spPr>
          <a:xfrm>
            <a:off x="4419600" y="1196340"/>
            <a:ext cx="609600" cy="6096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a:latin typeface="Arial" panose="020B0604020202020204" pitchFamily="34" charset="0"/>
              </a:rPr>
              <a:t>HLR</a:t>
            </a:r>
          </a:p>
        </p:txBody>
      </p:sp>
      <p:grpSp>
        <p:nvGrpSpPr>
          <p:cNvPr id="102435" name="Group 102434"/>
          <p:cNvGrpSpPr/>
          <p:nvPr/>
        </p:nvGrpSpPr>
        <p:grpSpPr>
          <a:xfrm>
            <a:off x="3733800" y="4701540"/>
            <a:ext cx="941388" cy="1155700"/>
            <a:chOff x="1392" y="2880"/>
            <a:chExt cx="593" cy="728"/>
          </a:xfrm>
        </p:grpSpPr>
        <p:grpSp>
          <p:nvGrpSpPr>
            <p:cNvPr id="102436" name="Group 102435"/>
            <p:cNvGrpSpPr/>
            <p:nvPr/>
          </p:nvGrpSpPr>
          <p:grpSpPr>
            <a:xfrm>
              <a:off x="1639" y="3189"/>
              <a:ext cx="155" cy="419"/>
              <a:chOff x="3319" y="2565"/>
              <a:chExt cx="155" cy="419"/>
            </a:xfrm>
          </p:grpSpPr>
          <p:grpSp>
            <p:nvGrpSpPr>
              <p:cNvPr id="102437" name="Group 102436"/>
              <p:cNvGrpSpPr/>
              <p:nvPr/>
            </p:nvGrpSpPr>
            <p:grpSpPr>
              <a:xfrm>
                <a:off x="3320" y="2709"/>
                <a:ext cx="154" cy="275"/>
                <a:chOff x="3320" y="2709"/>
                <a:chExt cx="154" cy="275"/>
              </a:xfrm>
            </p:grpSpPr>
            <p:grpSp>
              <p:nvGrpSpPr>
                <p:cNvPr id="102438" name="Group 102437"/>
                <p:cNvGrpSpPr/>
                <p:nvPr/>
              </p:nvGrpSpPr>
              <p:grpSpPr>
                <a:xfrm>
                  <a:off x="3320" y="2716"/>
                  <a:ext cx="99" cy="266"/>
                  <a:chOff x="3320" y="2716"/>
                  <a:chExt cx="99" cy="266"/>
                </a:xfrm>
              </p:grpSpPr>
              <p:sp>
                <p:nvSpPr>
                  <p:cNvPr id="102439" name="Straight Connector 102438"/>
                  <p:cNvSpPr/>
                  <p:nvPr/>
                </p:nvSpPr>
                <p:spPr>
                  <a:xfrm>
                    <a:off x="3360" y="2717"/>
                    <a:ext cx="35" cy="1"/>
                  </a:xfrm>
                  <a:prstGeom prst="line">
                    <a:avLst/>
                  </a:prstGeom>
                  <a:ln w="6350" cap="flat" cmpd="sng">
                    <a:solidFill>
                      <a:schemeClr val="tx2"/>
                    </a:solidFill>
                    <a:prstDash val="solid"/>
                    <a:headEnd type="none" w="med" len="med"/>
                    <a:tailEnd type="none" w="med" len="med"/>
                  </a:ln>
                </p:spPr>
              </p:sp>
              <p:sp>
                <p:nvSpPr>
                  <p:cNvPr id="102440" name="Straight Connector 102439"/>
                  <p:cNvSpPr/>
                  <p:nvPr/>
                </p:nvSpPr>
                <p:spPr>
                  <a:xfrm flipV="1">
                    <a:off x="3348" y="2719"/>
                    <a:ext cx="46" cy="56"/>
                  </a:xfrm>
                  <a:prstGeom prst="line">
                    <a:avLst/>
                  </a:prstGeom>
                  <a:ln w="6350" cap="flat" cmpd="sng">
                    <a:solidFill>
                      <a:schemeClr val="tx2"/>
                    </a:solidFill>
                    <a:prstDash val="solid"/>
                    <a:headEnd type="none" w="med" len="med"/>
                    <a:tailEnd type="none" w="med" len="med"/>
                  </a:ln>
                </p:spPr>
              </p:sp>
              <p:sp>
                <p:nvSpPr>
                  <p:cNvPr id="102441" name="Straight Connector 102440"/>
                  <p:cNvSpPr/>
                  <p:nvPr/>
                </p:nvSpPr>
                <p:spPr>
                  <a:xfrm>
                    <a:off x="3347" y="2775"/>
                    <a:ext cx="62" cy="119"/>
                  </a:xfrm>
                  <a:prstGeom prst="line">
                    <a:avLst/>
                  </a:prstGeom>
                  <a:ln w="6350" cap="flat" cmpd="sng">
                    <a:solidFill>
                      <a:schemeClr val="tx2"/>
                    </a:solidFill>
                    <a:prstDash val="solid"/>
                    <a:headEnd type="none" w="med" len="med"/>
                    <a:tailEnd type="none" w="med" len="med"/>
                  </a:ln>
                </p:spPr>
              </p:sp>
              <p:sp>
                <p:nvSpPr>
                  <p:cNvPr id="102442" name="Straight Connector 102441"/>
                  <p:cNvSpPr/>
                  <p:nvPr/>
                </p:nvSpPr>
                <p:spPr>
                  <a:xfrm flipV="1">
                    <a:off x="3320" y="2892"/>
                    <a:ext cx="89" cy="90"/>
                  </a:xfrm>
                  <a:prstGeom prst="line">
                    <a:avLst/>
                  </a:prstGeom>
                  <a:ln w="6350" cap="flat" cmpd="sng">
                    <a:solidFill>
                      <a:schemeClr val="tx2"/>
                    </a:solidFill>
                    <a:prstDash val="solid"/>
                    <a:headEnd type="none" w="med" len="med"/>
                    <a:tailEnd type="none" w="med" len="med"/>
                  </a:ln>
                </p:spPr>
              </p:sp>
              <p:sp>
                <p:nvSpPr>
                  <p:cNvPr id="102443" name="Straight Connector 102442"/>
                  <p:cNvSpPr/>
                  <p:nvPr/>
                </p:nvSpPr>
                <p:spPr>
                  <a:xfrm>
                    <a:off x="3332" y="2892"/>
                    <a:ext cx="87" cy="90"/>
                  </a:xfrm>
                  <a:prstGeom prst="line">
                    <a:avLst/>
                  </a:prstGeom>
                  <a:ln w="6350" cap="flat" cmpd="sng">
                    <a:solidFill>
                      <a:schemeClr val="tx2"/>
                    </a:solidFill>
                    <a:prstDash val="solid"/>
                    <a:headEnd type="none" w="med" len="med"/>
                    <a:tailEnd type="none" w="med" len="med"/>
                  </a:ln>
                </p:spPr>
              </p:sp>
              <p:sp>
                <p:nvSpPr>
                  <p:cNvPr id="102444" name="Straight Connector 102443"/>
                  <p:cNvSpPr/>
                  <p:nvPr/>
                </p:nvSpPr>
                <p:spPr>
                  <a:xfrm flipV="1">
                    <a:off x="3331" y="2776"/>
                    <a:ext cx="68" cy="115"/>
                  </a:xfrm>
                  <a:prstGeom prst="line">
                    <a:avLst/>
                  </a:prstGeom>
                  <a:ln w="6350" cap="flat" cmpd="sng">
                    <a:solidFill>
                      <a:schemeClr val="tx2"/>
                    </a:solidFill>
                    <a:prstDash val="solid"/>
                    <a:headEnd type="none" w="med" len="med"/>
                    <a:tailEnd type="none" w="med" len="med"/>
                  </a:ln>
                </p:spPr>
              </p:sp>
              <p:sp>
                <p:nvSpPr>
                  <p:cNvPr id="102445" name="Straight Connector 102444"/>
                  <p:cNvSpPr/>
                  <p:nvPr/>
                </p:nvSpPr>
                <p:spPr>
                  <a:xfrm>
                    <a:off x="3360" y="2716"/>
                    <a:ext cx="42" cy="63"/>
                  </a:xfrm>
                  <a:prstGeom prst="line">
                    <a:avLst/>
                  </a:prstGeom>
                  <a:ln w="6350" cap="flat" cmpd="sng">
                    <a:solidFill>
                      <a:schemeClr val="tx2"/>
                    </a:solidFill>
                    <a:prstDash val="solid"/>
                    <a:headEnd type="none" w="med" len="med"/>
                    <a:tailEnd type="none" w="med" len="med"/>
                  </a:ln>
                </p:spPr>
              </p:sp>
            </p:grpSp>
            <p:sp>
              <p:nvSpPr>
                <p:cNvPr id="102446" name="Straight Connector 102445"/>
                <p:cNvSpPr/>
                <p:nvPr/>
              </p:nvSpPr>
              <p:spPr>
                <a:xfrm flipV="1">
                  <a:off x="3417" y="2874"/>
                  <a:ext cx="36" cy="110"/>
                </a:xfrm>
                <a:prstGeom prst="line">
                  <a:avLst/>
                </a:prstGeom>
                <a:ln w="6350" cap="flat" cmpd="sng">
                  <a:solidFill>
                    <a:schemeClr val="tx2"/>
                  </a:solidFill>
                  <a:prstDash val="solid"/>
                  <a:headEnd type="none" w="med" len="med"/>
                  <a:tailEnd type="none" w="med" len="med"/>
                </a:ln>
              </p:spPr>
            </p:sp>
            <p:sp>
              <p:nvSpPr>
                <p:cNvPr id="102447" name="Straight Connector 102446"/>
                <p:cNvSpPr/>
                <p:nvPr/>
              </p:nvSpPr>
              <p:spPr>
                <a:xfrm>
                  <a:off x="3403" y="2778"/>
                  <a:ext cx="52" cy="98"/>
                </a:xfrm>
                <a:prstGeom prst="line">
                  <a:avLst/>
                </a:prstGeom>
                <a:ln w="6350" cap="flat" cmpd="sng">
                  <a:solidFill>
                    <a:schemeClr val="tx2"/>
                  </a:solidFill>
                  <a:prstDash val="solid"/>
                  <a:headEnd type="none" w="med" len="med"/>
                  <a:tailEnd type="none" w="med" len="med"/>
                </a:ln>
              </p:spPr>
            </p:sp>
            <p:sp>
              <p:nvSpPr>
                <p:cNvPr id="102448" name="Straight Connector 102447"/>
                <p:cNvSpPr/>
                <p:nvPr/>
              </p:nvSpPr>
              <p:spPr>
                <a:xfrm flipV="1">
                  <a:off x="3402" y="2710"/>
                  <a:ext cx="12" cy="68"/>
                </a:xfrm>
                <a:prstGeom prst="line">
                  <a:avLst/>
                </a:prstGeom>
                <a:ln w="6350" cap="flat" cmpd="sng">
                  <a:solidFill>
                    <a:schemeClr val="tx2"/>
                  </a:solidFill>
                  <a:prstDash val="solid"/>
                  <a:headEnd type="none" w="med" len="med"/>
                  <a:tailEnd type="none" w="med" len="med"/>
                </a:ln>
              </p:spPr>
            </p:sp>
            <p:sp>
              <p:nvSpPr>
                <p:cNvPr id="102449" name="Straight Connector 102448"/>
                <p:cNvSpPr/>
                <p:nvPr/>
              </p:nvSpPr>
              <p:spPr>
                <a:xfrm flipV="1">
                  <a:off x="3396" y="2709"/>
                  <a:ext cx="22" cy="10"/>
                </a:xfrm>
                <a:prstGeom prst="line">
                  <a:avLst/>
                </a:prstGeom>
                <a:ln w="6350" cap="flat" cmpd="sng">
                  <a:solidFill>
                    <a:schemeClr val="tx2"/>
                  </a:solidFill>
                  <a:prstDash val="solid"/>
                  <a:headEnd type="none" w="med" len="med"/>
                  <a:tailEnd type="none" w="med" len="med"/>
                </a:ln>
              </p:spPr>
            </p:sp>
            <p:sp>
              <p:nvSpPr>
                <p:cNvPr id="102450" name="Straight Connector 102449"/>
                <p:cNvSpPr/>
                <p:nvPr/>
              </p:nvSpPr>
              <p:spPr>
                <a:xfrm>
                  <a:off x="3397" y="2718"/>
                  <a:ext cx="32" cy="49"/>
                </a:xfrm>
                <a:prstGeom prst="line">
                  <a:avLst/>
                </a:prstGeom>
                <a:ln w="6350" cap="flat" cmpd="sng">
                  <a:solidFill>
                    <a:schemeClr val="tx2"/>
                  </a:solidFill>
                  <a:prstDash val="solid"/>
                  <a:headEnd type="none" w="med" len="med"/>
                  <a:tailEnd type="none" w="med" len="med"/>
                </a:ln>
              </p:spPr>
            </p:sp>
            <p:sp>
              <p:nvSpPr>
                <p:cNvPr id="102451" name="Straight Connector 102450"/>
                <p:cNvSpPr/>
                <p:nvPr/>
              </p:nvSpPr>
              <p:spPr>
                <a:xfrm flipV="1">
                  <a:off x="3412" y="2767"/>
                  <a:ext cx="14" cy="126"/>
                </a:xfrm>
                <a:prstGeom prst="line">
                  <a:avLst/>
                </a:prstGeom>
                <a:ln w="6350" cap="flat" cmpd="sng">
                  <a:solidFill>
                    <a:schemeClr val="tx2"/>
                  </a:solidFill>
                  <a:prstDash val="solid"/>
                  <a:headEnd type="none" w="med" len="med"/>
                  <a:tailEnd type="none" w="med" len="med"/>
                </a:ln>
              </p:spPr>
            </p:sp>
            <p:sp>
              <p:nvSpPr>
                <p:cNvPr id="102452" name="Straight Connector 102451"/>
                <p:cNvSpPr/>
                <p:nvPr/>
              </p:nvSpPr>
              <p:spPr>
                <a:xfrm>
                  <a:off x="3412" y="2892"/>
                  <a:ext cx="62" cy="59"/>
                </a:xfrm>
                <a:prstGeom prst="line">
                  <a:avLst/>
                </a:prstGeom>
                <a:ln w="6350" cap="flat" cmpd="sng">
                  <a:solidFill>
                    <a:schemeClr val="tx2"/>
                  </a:solidFill>
                  <a:prstDash val="solid"/>
                  <a:headEnd type="none" w="med" len="med"/>
                  <a:tailEnd type="none" w="med" len="med"/>
                </a:ln>
              </p:spPr>
            </p:sp>
          </p:grpSp>
          <p:grpSp>
            <p:nvGrpSpPr>
              <p:cNvPr id="102453" name="Group 102452"/>
              <p:cNvGrpSpPr/>
              <p:nvPr/>
            </p:nvGrpSpPr>
            <p:grpSpPr>
              <a:xfrm>
                <a:off x="3319" y="2579"/>
                <a:ext cx="152" cy="403"/>
                <a:chOff x="3319" y="2579"/>
                <a:chExt cx="152" cy="403"/>
              </a:xfrm>
            </p:grpSpPr>
            <p:sp>
              <p:nvSpPr>
                <p:cNvPr id="102454" name="Straight Connector 102453"/>
                <p:cNvSpPr/>
                <p:nvPr/>
              </p:nvSpPr>
              <p:spPr>
                <a:xfrm flipV="1">
                  <a:off x="3319" y="2579"/>
                  <a:ext cx="59" cy="399"/>
                </a:xfrm>
                <a:prstGeom prst="line">
                  <a:avLst/>
                </a:prstGeom>
                <a:ln w="20638" cap="flat" cmpd="sng">
                  <a:solidFill>
                    <a:schemeClr val="tx2"/>
                  </a:solidFill>
                  <a:prstDash val="solid"/>
                  <a:headEnd type="none" w="med" len="med"/>
                  <a:tailEnd type="none" w="med" len="med"/>
                </a:ln>
              </p:spPr>
            </p:sp>
            <p:sp>
              <p:nvSpPr>
                <p:cNvPr id="102455" name="Straight Connector 102454"/>
                <p:cNvSpPr/>
                <p:nvPr/>
              </p:nvSpPr>
              <p:spPr>
                <a:xfrm>
                  <a:off x="3379" y="2589"/>
                  <a:ext cx="38" cy="393"/>
                </a:xfrm>
                <a:prstGeom prst="line">
                  <a:avLst/>
                </a:prstGeom>
                <a:ln w="20638" cap="flat" cmpd="sng">
                  <a:solidFill>
                    <a:schemeClr val="tx2"/>
                  </a:solidFill>
                  <a:prstDash val="solid"/>
                  <a:headEnd type="none" w="med" len="med"/>
                  <a:tailEnd type="none" w="med" len="med"/>
                </a:ln>
              </p:spPr>
            </p:sp>
            <p:sp>
              <p:nvSpPr>
                <p:cNvPr id="102456" name="Straight Connector 102455"/>
                <p:cNvSpPr/>
                <p:nvPr/>
              </p:nvSpPr>
              <p:spPr>
                <a:xfrm flipV="1">
                  <a:off x="3418" y="2948"/>
                  <a:ext cx="53" cy="32"/>
                </a:xfrm>
                <a:prstGeom prst="line">
                  <a:avLst/>
                </a:prstGeom>
                <a:ln w="20638" cap="flat" cmpd="sng">
                  <a:solidFill>
                    <a:schemeClr val="tx2"/>
                  </a:solidFill>
                  <a:prstDash val="solid"/>
                  <a:headEnd type="none" w="med" len="med"/>
                  <a:tailEnd type="none" w="med" len="med"/>
                </a:ln>
              </p:spPr>
            </p:sp>
            <p:sp>
              <p:nvSpPr>
                <p:cNvPr id="102457" name="Straight Connector 102456"/>
                <p:cNvSpPr/>
                <p:nvPr/>
              </p:nvSpPr>
              <p:spPr>
                <a:xfrm>
                  <a:off x="3387" y="2587"/>
                  <a:ext cx="83" cy="364"/>
                </a:xfrm>
                <a:prstGeom prst="line">
                  <a:avLst/>
                </a:prstGeom>
                <a:ln w="20638" cap="flat" cmpd="sng">
                  <a:solidFill>
                    <a:schemeClr val="tx2"/>
                  </a:solidFill>
                  <a:prstDash val="solid"/>
                  <a:headEnd type="none" w="med" len="med"/>
                  <a:tailEnd type="none" w="med" len="med"/>
                </a:ln>
              </p:spPr>
            </p:sp>
            <p:sp>
              <p:nvSpPr>
                <p:cNvPr id="102458" name="Straight Connector 102457"/>
                <p:cNvSpPr/>
                <p:nvPr/>
              </p:nvSpPr>
              <p:spPr>
                <a:xfrm>
                  <a:off x="3319" y="2979"/>
                  <a:ext cx="100" cy="2"/>
                </a:xfrm>
                <a:prstGeom prst="line">
                  <a:avLst/>
                </a:prstGeom>
                <a:ln w="20638" cap="flat" cmpd="sng">
                  <a:solidFill>
                    <a:schemeClr val="tx2"/>
                  </a:solidFill>
                  <a:prstDash val="solid"/>
                  <a:headEnd type="none" w="med" len="med"/>
                  <a:tailEnd type="none" w="med" len="med"/>
                </a:ln>
              </p:spPr>
            </p:sp>
          </p:grpSp>
          <p:sp>
            <p:nvSpPr>
              <p:cNvPr id="102459" name="Oval 102458"/>
              <p:cNvSpPr/>
              <p:nvPr/>
            </p:nvSpPr>
            <p:spPr>
              <a:xfrm>
                <a:off x="3363" y="2565"/>
                <a:ext cx="43" cy="49"/>
              </a:xfrm>
              <a:prstGeom prst="ellipse">
                <a:avLst/>
              </a:prstGeom>
              <a:solidFill>
                <a:srgbClr val="FFFF00"/>
              </a:solidFill>
              <a:ln w="9525" cap="flat" cmpd="sng">
                <a:solidFill>
                  <a:schemeClr val="tx2"/>
                </a:solidFill>
                <a:prstDash val="solid"/>
                <a:headEnd type="none" w="med" len="med"/>
                <a:tailEnd type="none" w="med" len="med"/>
              </a:ln>
            </p:spPr>
            <p:txBody>
              <a:bodyPr/>
              <a:lstStyle/>
              <a:p>
                <a:endParaRPr lang="en-US"/>
              </a:p>
            </p:txBody>
          </p:sp>
        </p:grpSp>
        <p:grpSp>
          <p:nvGrpSpPr>
            <p:cNvPr id="102460" name="Group 102459"/>
            <p:cNvGrpSpPr/>
            <p:nvPr/>
          </p:nvGrpSpPr>
          <p:grpSpPr>
            <a:xfrm>
              <a:off x="1392" y="2880"/>
              <a:ext cx="593" cy="591"/>
              <a:chOff x="129" y="2935"/>
              <a:chExt cx="593" cy="591"/>
            </a:xfrm>
          </p:grpSpPr>
          <p:sp>
            <p:nvSpPr>
              <p:cNvPr id="102461" name="Freeform 102460"/>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462" name="Freeform 102461"/>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463" name="Freeform 102462"/>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grpSp>
      </p:grpSp>
      <p:grpSp>
        <p:nvGrpSpPr>
          <p:cNvPr id="102464" name="Group 102463"/>
          <p:cNvGrpSpPr/>
          <p:nvPr/>
        </p:nvGrpSpPr>
        <p:grpSpPr>
          <a:xfrm>
            <a:off x="4953000" y="4015740"/>
            <a:ext cx="941388" cy="1155700"/>
            <a:chOff x="1392" y="2880"/>
            <a:chExt cx="593" cy="728"/>
          </a:xfrm>
        </p:grpSpPr>
        <p:grpSp>
          <p:nvGrpSpPr>
            <p:cNvPr id="102465" name="Group 102464"/>
            <p:cNvGrpSpPr/>
            <p:nvPr/>
          </p:nvGrpSpPr>
          <p:grpSpPr>
            <a:xfrm>
              <a:off x="1639" y="3189"/>
              <a:ext cx="155" cy="419"/>
              <a:chOff x="3319" y="2565"/>
              <a:chExt cx="155" cy="419"/>
            </a:xfrm>
          </p:grpSpPr>
          <p:grpSp>
            <p:nvGrpSpPr>
              <p:cNvPr id="102466" name="Group 102465"/>
              <p:cNvGrpSpPr/>
              <p:nvPr/>
            </p:nvGrpSpPr>
            <p:grpSpPr>
              <a:xfrm>
                <a:off x="3320" y="2709"/>
                <a:ext cx="154" cy="275"/>
                <a:chOff x="3320" y="2709"/>
                <a:chExt cx="154" cy="275"/>
              </a:xfrm>
            </p:grpSpPr>
            <p:grpSp>
              <p:nvGrpSpPr>
                <p:cNvPr id="102467" name="Group 102466"/>
                <p:cNvGrpSpPr/>
                <p:nvPr/>
              </p:nvGrpSpPr>
              <p:grpSpPr>
                <a:xfrm>
                  <a:off x="3320" y="2716"/>
                  <a:ext cx="99" cy="266"/>
                  <a:chOff x="3320" y="2716"/>
                  <a:chExt cx="99" cy="266"/>
                </a:xfrm>
              </p:grpSpPr>
              <p:sp>
                <p:nvSpPr>
                  <p:cNvPr id="102468" name="Straight Connector 102467"/>
                  <p:cNvSpPr/>
                  <p:nvPr/>
                </p:nvSpPr>
                <p:spPr>
                  <a:xfrm>
                    <a:off x="3360" y="2717"/>
                    <a:ext cx="35" cy="1"/>
                  </a:xfrm>
                  <a:prstGeom prst="line">
                    <a:avLst/>
                  </a:prstGeom>
                  <a:ln w="6350" cap="flat" cmpd="sng">
                    <a:solidFill>
                      <a:schemeClr val="tx2"/>
                    </a:solidFill>
                    <a:prstDash val="solid"/>
                    <a:headEnd type="none" w="med" len="med"/>
                    <a:tailEnd type="none" w="med" len="med"/>
                  </a:ln>
                </p:spPr>
              </p:sp>
              <p:sp>
                <p:nvSpPr>
                  <p:cNvPr id="102469" name="Straight Connector 102468"/>
                  <p:cNvSpPr/>
                  <p:nvPr/>
                </p:nvSpPr>
                <p:spPr>
                  <a:xfrm flipV="1">
                    <a:off x="3348" y="2719"/>
                    <a:ext cx="46" cy="56"/>
                  </a:xfrm>
                  <a:prstGeom prst="line">
                    <a:avLst/>
                  </a:prstGeom>
                  <a:ln w="6350" cap="flat" cmpd="sng">
                    <a:solidFill>
                      <a:schemeClr val="tx2"/>
                    </a:solidFill>
                    <a:prstDash val="solid"/>
                    <a:headEnd type="none" w="med" len="med"/>
                    <a:tailEnd type="none" w="med" len="med"/>
                  </a:ln>
                </p:spPr>
              </p:sp>
              <p:sp>
                <p:nvSpPr>
                  <p:cNvPr id="102470" name="Straight Connector 102469"/>
                  <p:cNvSpPr/>
                  <p:nvPr/>
                </p:nvSpPr>
                <p:spPr>
                  <a:xfrm>
                    <a:off x="3347" y="2775"/>
                    <a:ext cx="62" cy="119"/>
                  </a:xfrm>
                  <a:prstGeom prst="line">
                    <a:avLst/>
                  </a:prstGeom>
                  <a:ln w="6350" cap="flat" cmpd="sng">
                    <a:solidFill>
                      <a:schemeClr val="tx2"/>
                    </a:solidFill>
                    <a:prstDash val="solid"/>
                    <a:headEnd type="none" w="med" len="med"/>
                    <a:tailEnd type="none" w="med" len="med"/>
                  </a:ln>
                </p:spPr>
              </p:sp>
              <p:sp>
                <p:nvSpPr>
                  <p:cNvPr id="102471" name="Straight Connector 102470"/>
                  <p:cNvSpPr/>
                  <p:nvPr/>
                </p:nvSpPr>
                <p:spPr>
                  <a:xfrm flipV="1">
                    <a:off x="3320" y="2892"/>
                    <a:ext cx="89" cy="90"/>
                  </a:xfrm>
                  <a:prstGeom prst="line">
                    <a:avLst/>
                  </a:prstGeom>
                  <a:ln w="6350" cap="flat" cmpd="sng">
                    <a:solidFill>
                      <a:schemeClr val="tx2"/>
                    </a:solidFill>
                    <a:prstDash val="solid"/>
                    <a:headEnd type="none" w="med" len="med"/>
                    <a:tailEnd type="none" w="med" len="med"/>
                  </a:ln>
                </p:spPr>
              </p:sp>
              <p:sp>
                <p:nvSpPr>
                  <p:cNvPr id="102472" name="Straight Connector 102471"/>
                  <p:cNvSpPr/>
                  <p:nvPr/>
                </p:nvSpPr>
                <p:spPr>
                  <a:xfrm>
                    <a:off x="3332" y="2892"/>
                    <a:ext cx="87" cy="90"/>
                  </a:xfrm>
                  <a:prstGeom prst="line">
                    <a:avLst/>
                  </a:prstGeom>
                  <a:ln w="6350" cap="flat" cmpd="sng">
                    <a:solidFill>
                      <a:schemeClr val="tx2"/>
                    </a:solidFill>
                    <a:prstDash val="solid"/>
                    <a:headEnd type="none" w="med" len="med"/>
                    <a:tailEnd type="none" w="med" len="med"/>
                  </a:ln>
                </p:spPr>
              </p:sp>
              <p:sp>
                <p:nvSpPr>
                  <p:cNvPr id="102473" name="Straight Connector 102472"/>
                  <p:cNvSpPr/>
                  <p:nvPr/>
                </p:nvSpPr>
                <p:spPr>
                  <a:xfrm flipV="1">
                    <a:off x="3331" y="2776"/>
                    <a:ext cx="68" cy="115"/>
                  </a:xfrm>
                  <a:prstGeom prst="line">
                    <a:avLst/>
                  </a:prstGeom>
                  <a:ln w="6350" cap="flat" cmpd="sng">
                    <a:solidFill>
                      <a:schemeClr val="tx2"/>
                    </a:solidFill>
                    <a:prstDash val="solid"/>
                    <a:headEnd type="none" w="med" len="med"/>
                    <a:tailEnd type="none" w="med" len="med"/>
                  </a:ln>
                </p:spPr>
              </p:sp>
              <p:sp>
                <p:nvSpPr>
                  <p:cNvPr id="102474" name="Straight Connector 102473"/>
                  <p:cNvSpPr/>
                  <p:nvPr/>
                </p:nvSpPr>
                <p:spPr>
                  <a:xfrm>
                    <a:off x="3360" y="2716"/>
                    <a:ext cx="42" cy="63"/>
                  </a:xfrm>
                  <a:prstGeom prst="line">
                    <a:avLst/>
                  </a:prstGeom>
                  <a:ln w="6350" cap="flat" cmpd="sng">
                    <a:solidFill>
                      <a:schemeClr val="tx2"/>
                    </a:solidFill>
                    <a:prstDash val="solid"/>
                    <a:headEnd type="none" w="med" len="med"/>
                    <a:tailEnd type="none" w="med" len="med"/>
                  </a:ln>
                </p:spPr>
              </p:sp>
            </p:grpSp>
            <p:sp>
              <p:nvSpPr>
                <p:cNvPr id="102475" name="Straight Connector 102474"/>
                <p:cNvSpPr/>
                <p:nvPr/>
              </p:nvSpPr>
              <p:spPr>
                <a:xfrm flipV="1">
                  <a:off x="3417" y="2874"/>
                  <a:ext cx="36" cy="110"/>
                </a:xfrm>
                <a:prstGeom prst="line">
                  <a:avLst/>
                </a:prstGeom>
                <a:ln w="6350" cap="flat" cmpd="sng">
                  <a:solidFill>
                    <a:schemeClr val="tx2"/>
                  </a:solidFill>
                  <a:prstDash val="solid"/>
                  <a:headEnd type="none" w="med" len="med"/>
                  <a:tailEnd type="none" w="med" len="med"/>
                </a:ln>
              </p:spPr>
            </p:sp>
            <p:sp>
              <p:nvSpPr>
                <p:cNvPr id="102476" name="Straight Connector 102475"/>
                <p:cNvSpPr/>
                <p:nvPr/>
              </p:nvSpPr>
              <p:spPr>
                <a:xfrm>
                  <a:off x="3403" y="2778"/>
                  <a:ext cx="52" cy="98"/>
                </a:xfrm>
                <a:prstGeom prst="line">
                  <a:avLst/>
                </a:prstGeom>
                <a:ln w="6350" cap="flat" cmpd="sng">
                  <a:solidFill>
                    <a:schemeClr val="tx2"/>
                  </a:solidFill>
                  <a:prstDash val="solid"/>
                  <a:headEnd type="none" w="med" len="med"/>
                  <a:tailEnd type="none" w="med" len="med"/>
                </a:ln>
              </p:spPr>
            </p:sp>
            <p:sp>
              <p:nvSpPr>
                <p:cNvPr id="102477" name="Straight Connector 102476"/>
                <p:cNvSpPr/>
                <p:nvPr/>
              </p:nvSpPr>
              <p:spPr>
                <a:xfrm flipV="1">
                  <a:off x="3402" y="2710"/>
                  <a:ext cx="12" cy="68"/>
                </a:xfrm>
                <a:prstGeom prst="line">
                  <a:avLst/>
                </a:prstGeom>
                <a:ln w="6350" cap="flat" cmpd="sng">
                  <a:solidFill>
                    <a:schemeClr val="tx2"/>
                  </a:solidFill>
                  <a:prstDash val="solid"/>
                  <a:headEnd type="none" w="med" len="med"/>
                  <a:tailEnd type="none" w="med" len="med"/>
                </a:ln>
              </p:spPr>
            </p:sp>
            <p:sp>
              <p:nvSpPr>
                <p:cNvPr id="102478" name="Straight Connector 102477"/>
                <p:cNvSpPr/>
                <p:nvPr/>
              </p:nvSpPr>
              <p:spPr>
                <a:xfrm flipV="1">
                  <a:off x="3396" y="2709"/>
                  <a:ext cx="22" cy="10"/>
                </a:xfrm>
                <a:prstGeom prst="line">
                  <a:avLst/>
                </a:prstGeom>
                <a:ln w="6350" cap="flat" cmpd="sng">
                  <a:solidFill>
                    <a:schemeClr val="tx2"/>
                  </a:solidFill>
                  <a:prstDash val="solid"/>
                  <a:headEnd type="none" w="med" len="med"/>
                  <a:tailEnd type="none" w="med" len="med"/>
                </a:ln>
              </p:spPr>
            </p:sp>
            <p:sp>
              <p:nvSpPr>
                <p:cNvPr id="102479" name="Straight Connector 102478"/>
                <p:cNvSpPr/>
                <p:nvPr/>
              </p:nvSpPr>
              <p:spPr>
                <a:xfrm>
                  <a:off x="3397" y="2718"/>
                  <a:ext cx="32" cy="49"/>
                </a:xfrm>
                <a:prstGeom prst="line">
                  <a:avLst/>
                </a:prstGeom>
                <a:ln w="6350" cap="flat" cmpd="sng">
                  <a:solidFill>
                    <a:schemeClr val="tx2"/>
                  </a:solidFill>
                  <a:prstDash val="solid"/>
                  <a:headEnd type="none" w="med" len="med"/>
                  <a:tailEnd type="none" w="med" len="med"/>
                </a:ln>
              </p:spPr>
            </p:sp>
            <p:sp>
              <p:nvSpPr>
                <p:cNvPr id="102480" name="Straight Connector 102479"/>
                <p:cNvSpPr/>
                <p:nvPr/>
              </p:nvSpPr>
              <p:spPr>
                <a:xfrm flipV="1">
                  <a:off x="3412" y="2767"/>
                  <a:ext cx="14" cy="126"/>
                </a:xfrm>
                <a:prstGeom prst="line">
                  <a:avLst/>
                </a:prstGeom>
                <a:ln w="6350" cap="flat" cmpd="sng">
                  <a:solidFill>
                    <a:schemeClr val="tx2"/>
                  </a:solidFill>
                  <a:prstDash val="solid"/>
                  <a:headEnd type="none" w="med" len="med"/>
                  <a:tailEnd type="none" w="med" len="med"/>
                </a:ln>
              </p:spPr>
            </p:sp>
            <p:sp>
              <p:nvSpPr>
                <p:cNvPr id="102481" name="Straight Connector 102480"/>
                <p:cNvSpPr/>
                <p:nvPr/>
              </p:nvSpPr>
              <p:spPr>
                <a:xfrm>
                  <a:off x="3412" y="2892"/>
                  <a:ext cx="62" cy="59"/>
                </a:xfrm>
                <a:prstGeom prst="line">
                  <a:avLst/>
                </a:prstGeom>
                <a:ln w="6350" cap="flat" cmpd="sng">
                  <a:solidFill>
                    <a:schemeClr val="tx2"/>
                  </a:solidFill>
                  <a:prstDash val="solid"/>
                  <a:headEnd type="none" w="med" len="med"/>
                  <a:tailEnd type="none" w="med" len="med"/>
                </a:ln>
              </p:spPr>
            </p:sp>
          </p:grpSp>
          <p:grpSp>
            <p:nvGrpSpPr>
              <p:cNvPr id="102482" name="Group 102481"/>
              <p:cNvGrpSpPr/>
              <p:nvPr/>
            </p:nvGrpSpPr>
            <p:grpSpPr>
              <a:xfrm>
                <a:off x="3319" y="2579"/>
                <a:ext cx="152" cy="403"/>
                <a:chOff x="3319" y="2579"/>
                <a:chExt cx="152" cy="403"/>
              </a:xfrm>
            </p:grpSpPr>
            <p:sp>
              <p:nvSpPr>
                <p:cNvPr id="102483" name="Straight Connector 102482"/>
                <p:cNvSpPr/>
                <p:nvPr/>
              </p:nvSpPr>
              <p:spPr>
                <a:xfrm flipV="1">
                  <a:off x="3319" y="2579"/>
                  <a:ext cx="59" cy="399"/>
                </a:xfrm>
                <a:prstGeom prst="line">
                  <a:avLst/>
                </a:prstGeom>
                <a:ln w="20638" cap="flat" cmpd="sng">
                  <a:solidFill>
                    <a:schemeClr val="tx2"/>
                  </a:solidFill>
                  <a:prstDash val="solid"/>
                  <a:headEnd type="none" w="med" len="med"/>
                  <a:tailEnd type="none" w="med" len="med"/>
                </a:ln>
              </p:spPr>
            </p:sp>
            <p:sp>
              <p:nvSpPr>
                <p:cNvPr id="102484" name="Straight Connector 102483"/>
                <p:cNvSpPr/>
                <p:nvPr/>
              </p:nvSpPr>
              <p:spPr>
                <a:xfrm>
                  <a:off x="3379" y="2589"/>
                  <a:ext cx="38" cy="393"/>
                </a:xfrm>
                <a:prstGeom prst="line">
                  <a:avLst/>
                </a:prstGeom>
                <a:ln w="20638" cap="flat" cmpd="sng">
                  <a:solidFill>
                    <a:schemeClr val="tx2"/>
                  </a:solidFill>
                  <a:prstDash val="solid"/>
                  <a:headEnd type="none" w="med" len="med"/>
                  <a:tailEnd type="none" w="med" len="med"/>
                </a:ln>
              </p:spPr>
            </p:sp>
            <p:sp>
              <p:nvSpPr>
                <p:cNvPr id="102485" name="Straight Connector 102484"/>
                <p:cNvSpPr/>
                <p:nvPr/>
              </p:nvSpPr>
              <p:spPr>
                <a:xfrm flipV="1">
                  <a:off x="3418" y="2948"/>
                  <a:ext cx="53" cy="32"/>
                </a:xfrm>
                <a:prstGeom prst="line">
                  <a:avLst/>
                </a:prstGeom>
                <a:ln w="20638" cap="flat" cmpd="sng">
                  <a:solidFill>
                    <a:schemeClr val="tx2"/>
                  </a:solidFill>
                  <a:prstDash val="solid"/>
                  <a:headEnd type="none" w="med" len="med"/>
                  <a:tailEnd type="none" w="med" len="med"/>
                </a:ln>
              </p:spPr>
            </p:sp>
            <p:sp>
              <p:nvSpPr>
                <p:cNvPr id="102486" name="Straight Connector 102485"/>
                <p:cNvSpPr/>
                <p:nvPr/>
              </p:nvSpPr>
              <p:spPr>
                <a:xfrm>
                  <a:off x="3387" y="2587"/>
                  <a:ext cx="83" cy="364"/>
                </a:xfrm>
                <a:prstGeom prst="line">
                  <a:avLst/>
                </a:prstGeom>
                <a:ln w="20638" cap="flat" cmpd="sng">
                  <a:solidFill>
                    <a:schemeClr val="tx2"/>
                  </a:solidFill>
                  <a:prstDash val="solid"/>
                  <a:headEnd type="none" w="med" len="med"/>
                  <a:tailEnd type="none" w="med" len="med"/>
                </a:ln>
              </p:spPr>
            </p:sp>
            <p:sp>
              <p:nvSpPr>
                <p:cNvPr id="102487" name="Straight Connector 102486"/>
                <p:cNvSpPr/>
                <p:nvPr/>
              </p:nvSpPr>
              <p:spPr>
                <a:xfrm>
                  <a:off x="3319" y="2979"/>
                  <a:ext cx="100" cy="2"/>
                </a:xfrm>
                <a:prstGeom prst="line">
                  <a:avLst/>
                </a:prstGeom>
                <a:ln w="20638" cap="flat" cmpd="sng">
                  <a:solidFill>
                    <a:schemeClr val="tx2"/>
                  </a:solidFill>
                  <a:prstDash val="solid"/>
                  <a:headEnd type="none" w="med" len="med"/>
                  <a:tailEnd type="none" w="med" len="med"/>
                </a:ln>
              </p:spPr>
            </p:sp>
          </p:grpSp>
          <p:sp>
            <p:nvSpPr>
              <p:cNvPr id="102488" name="Oval 102487"/>
              <p:cNvSpPr/>
              <p:nvPr/>
            </p:nvSpPr>
            <p:spPr>
              <a:xfrm>
                <a:off x="3363" y="2565"/>
                <a:ext cx="43" cy="49"/>
              </a:xfrm>
              <a:prstGeom prst="ellipse">
                <a:avLst/>
              </a:prstGeom>
              <a:solidFill>
                <a:srgbClr val="FFFF00"/>
              </a:solidFill>
              <a:ln w="9525" cap="flat" cmpd="sng">
                <a:solidFill>
                  <a:schemeClr val="tx2"/>
                </a:solidFill>
                <a:prstDash val="solid"/>
                <a:headEnd type="none" w="med" len="med"/>
                <a:tailEnd type="none" w="med" len="med"/>
              </a:ln>
            </p:spPr>
            <p:txBody>
              <a:bodyPr/>
              <a:lstStyle/>
              <a:p>
                <a:endParaRPr lang="en-US"/>
              </a:p>
            </p:txBody>
          </p:sp>
        </p:grpSp>
        <p:grpSp>
          <p:nvGrpSpPr>
            <p:cNvPr id="102489" name="Group 102488"/>
            <p:cNvGrpSpPr/>
            <p:nvPr/>
          </p:nvGrpSpPr>
          <p:grpSpPr>
            <a:xfrm>
              <a:off x="1392" y="2880"/>
              <a:ext cx="593" cy="591"/>
              <a:chOff x="129" y="2935"/>
              <a:chExt cx="593" cy="591"/>
            </a:xfrm>
          </p:grpSpPr>
          <p:sp>
            <p:nvSpPr>
              <p:cNvPr id="102490" name="Freeform 102489"/>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491" name="Freeform 102490"/>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492" name="Freeform 102491"/>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grpSp>
      </p:grpSp>
      <p:grpSp>
        <p:nvGrpSpPr>
          <p:cNvPr id="102493" name="Group 102492"/>
          <p:cNvGrpSpPr/>
          <p:nvPr/>
        </p:nvGrpSpPr>
        <p:grpSpPr>
          <a:xfrm>
            <a:off x="7391400" y="4015740"/>
            <a:ext cx="941388" cy="1155700"/>
            <a:chOff x="1392" y="2880"/>
            <a:chExt cx="593" cy="728"/>
          </a:xfrm>
          <a:solidFill>
            <a:schemeClr val="accent3"/>
          </a:solidFill>
        </p:grpSpPr>
        <p:grpSp>
          <p:nvGrpSpPr>
            <p:cNvPr id="102494" name="Group 102493"/>
            <p:cNvGrpSpPr/>
            <p:nvPr/>
          </p:nvGrpSpPr>
          <p:grpSpPr>
            <a:xfrm>
              <a:off x="1639" y="3189"/>
              <a:ext cx="155" cy="419"/>
              <a:chOff x="3319" y="2565"/>
              <a:chExt cx="155" cy="419"/>
            </a:xfrm>
            <a:grpFill/>
          </p:grpSpPr>
          <p:grpSp>
            <p:nvGrpSpPr>
              <p:cNvPr id="102495" name="Group 102494"/>
              <p:cNvGrpSpPr/>
              <p:nvPr/>
            </p:nvGrpSpPr>
            <p:grpSpPr>
              <a:xfrm>
                <a:off x="3320" y="2709"/>
                <a:ext cx="154" cy="275"/>
                <a:chOff x="3320" y="2709"/>
                <a:chExt cx="154" cy="275"/>
              </a:xfrm>
              <a:grpFill/>
            </p:grpSpPr>
            <p:grpSp>
              <p:nvGrpSpPr>
                <p:cNvPr id="102496" name="Group 102495"/>
                <p:cNvGrpSpPr/>
                <p:nvPr/>
              </p:nvGrpSpPr>
              <p:grpSpPr>
                <a:xfrm>
                  <a:off x="3320" y="2716"/>
                  <a:ext cx="99" cy="266"/>
                  <a:chOff x="3320" y="2716"/>
                  <a:chExt cx="99" cy="266"/>
                </a:xfrm>
                <a:grpFill/>
              </p:grpSpPr>
              <p:sp>
                <p:nvSpPr>
                  <p:cNvPr id="102497" name="Straight Connector 102496"/>
                  <p:cNvSpPr/>
                  <p:nvPr/>
                </p:nvSpPr>
                <p:spPr>
                  <a:xfrm>
                    <a:off x="3360" y="2717"/>
                    <a:ext cx="35" cy="1"/>
                  </a:xfrm>
                  <a:prstGeom prst="line">
                    <a:avLst/>
                  </a:prstGeom>
                  <a:grpFill/>
                  <a:ln w="6350" cap="flat" cmpd="sng">
                    <a:solidFill>
                      <a:schemeClr val="tx2"/>
                    </a:solidFill>
                    <a:prstDash val="solid"/>
                    <a:headEnd type="none" w="med" len="med"/>
                    <a:tailEnd type="none" w="med" len="med"/>
                  </a:ln>
                </p:spPr>
              </p:sp>
              <p:sp>
                <p:nvSpPr>
                  <p:cNvPr id="102498" name="Straight Connector 102497"/>
                  <p:cNvSpPr/>
                  <p:nvPr/>
                </p:nvSpPr>
                <p:spPr>
                  <a:xfrm flipV="1">
                    <a:off x="3348" y="2719"/>
                    <a:ext cx="46" cy="56"/>
                  </a:xfrm>
                  <a:prstGeom prst="line">
                    <a:avLst/>
                  </a:prstGeom>
                  <a:grpFill/>
                  <a:ln w="6350" cap="flat" cmpd="sng">
                    <a:solidFill>
                      <a:schemeClr val="tx2"/>
                    </a:solidFill>
                    <a:prstDash val="solid"/>
                    <a:headEnd type="none" w="med" len="med"/>
                    <a:tailEnd type="none" w="med" len="med"/>
                  </a:ln>
                </p:spPr>
              </p:sp>
              <p:sp>
                <p:nvSpPr>
                  <p:cNvPr id="102499" name="Straight Connector 102498"/>
                  <p:cNvSpPr/>
                  <p:nvPr/>
                </p:nvSpPr>
                <p:spPr>
                  <a:xfrm>
                    <a:off x="3347" y="2775"/>
                    <a:ext cx="62" cy="119"/>
                  </a:xfrm>
                  <a:prstGeom prst="line">
                    <a:avLst/>
                  </a:prstGeom>
                  <a:grpFill/>
                  <a:ln w="6350" cap="flat" cmpd="sng">
                    <a:solidFill>
                      <a:schemeClr val="tx2"/>
                    </a:solidFill>
                    <a:prstDash val="solid"/>
                    <a:headEnd type="none" w="med" len="med"/>
                    <a:tailEnd type="none" w="med" len="med"/>
                  </a:ln>
                </p:spPr>
              </p:sp>
              <p:sp>
                <p:nvSpPr>
                  <p:cNvPr id="102500" name="Straight Connector 102499"/>
                  <p:cNvSpPr/>
                  <p:nvPr/>
                </p:nvSpPr>
                <p:spPr>
                  <a:xfrm flipV="1">
                    <a:off x="3320" y="2892"/>
                    <a:ext cx="89" cy="90"/>
                  </a:xfrm>
                  <a:prstGeom prst="line">
                    <a:avLst/>
                  </a:prstGeom>
                  <a:grpFill/>
                  <a:ln w="6350" cap="flat" cmpd="sng">
                    <a:solidFill>
                      <a:schemeClr val="tx2"/>
                    </a:solidFill>
                    <a:prstDash val="solid"/>
                    <a:headEnd type="none" w="med" len="med"/>
                    <a:tailEnd type="none" w="med" len="med"/>
                  </a:ln>
                </p:spPr>
              </p:sp>
              <p:sp>
                <p:nvSpPr>
                  <p:cNvPr id="102501" name="Straight Connector 102500"/>
                  <p:cNvSpPr/>
                  <p:nvPr/>
                </p:nvSpPr>
                <p:spPr>
                  <a:xfrm>
                    <a:off x="3332" y="2892"/>
                    <a:ext cx="87" cy="90"/>
                  </a:xfrm>
                  <a:prstGeom prst="line">
                    <a:avLst/>
                  </a:prstGeom>
                  <a:grpFill/>
                  <a:ln w="6350" cap="flat" cmpd="sng">
                    <a:solidFill>
                      <a:schemeClr val="tx2"/>
                    </a:solidFill>
                    <a:prstDash val="solid"/>
                    <a:headEnd type="none" w="med" len="med"/>
                    <a:tailEnd type="none" w="med" len="med"/>
                  </a:ln>
                </p:spPr>
              </p:sp>
              <p:sp>
                <p:nvSpPr>
                  <p:cNvPr id="102502" name="Straight Connector 102501"/>
                  <p:cNvSpPr/>
                  <p:nvPr/>
                </p:nvSpPr>
                <p:spPr>
                  <a:xfrm flipV="1">
                    <a:off x="3331" y="2776"/>
                    <a:ext cx="68" cy="115"/>
                  </a:xfrm>
                  <a:prstGeom prst="line">
                    <a:avLst/>
                  </a:prstGeom>
                  <a:grpFill/>
                  <a:ln w="6350" cap="flat" cmpd="sng">
                    <a:solidFill>
                      <a:schemeClr val="tx2"/>
                    </a:solidFill>
                    <a:prstDash val="solid"/>
                    <a:headEnd type="none" w="med" len="med"/>
                    <a:tailEnd type="none" w="med" len="med"/>
                  </a:ln>
                </p:spPr>
              </p:sp>
              <p:sp>
                <p:nvSpPr>
                  <p:cNvPr id="102503" name="Straight Connector 102502"/>
                  <p:cNvSpPr/>
                  <p:nvPr/>
                </p:nvSpPr>
                <p:spPr>
                  <a:xfrm>
                    <a:off x="3360" y="2716"/>
                    <a:ext cx="42" cy="63"/>
                  </a:xfrm>
                  <a:prstGeom prst="line">
                    <a:avLst/>
                  </a:prstGeom>
                  <a:grpFill/>
                  <a:ln w="6350" cap="flat" cmpd="sng">
                    <a:solidFill>
                      <a:schemeClr val="tx2"/>
                    </a:solidFill>
                    <a:prstDash val="solid"/>
                    <a:headEnd type="none" w="med" len="med"/>
                    <a:tailEnd type="none" w="med" len="med"/>
                  </a:ln>
                </p:spPr>
              </p:sp>
            </p:grpSp>
            <p:sp>
              <p:nvSpPr>
                <p:cNvPr id="102504" name="Straight Connector 102503"/>
                <p:cNvSpPr/>
                <p:nvPr/>
              </p:nvSpPr>
              <p:spPr>
                <a:xfrm flipV="1">
                  <a:off x="3417" y="2874"/>
                  <a:ext cx="36" cy="110"/>
                </a:xfrm>
                <a:prstGeom prst="line">
                  <a:avLst/>
                </a:prstGeom>
                <a:grpFill/>
                <a:ln w="6350" cap="flat" cmpd="sng">
                  <a:solidFill>
                    <a:schemeClr val="tx2"/>
                  </a:solidFill>
                  <a:prstDash val="solid"/>
                  <a:headEnd type="none" w="med" len="med"/>
                  <a:tailEnd type="none" w="med" len="med"/>
                </a:ln>
              </p:spPr>
            </p:sp>
            <p:sp>
              <p:nvSpPr>
                <p:cNvPr id="102505" name="Straight Connector 102504"/>
                <p:cNvSpPr/>
                <p:nvPr/>
              </p:nvSpPr>
              <p:spPr>
                <a:xfrm>
                  <a:off x="3403" y="2778"/>
                  <a:ext cx="52" cy="98"/>
                </a:xfrm>
                <a:prstGeom prst="line">
                  <a:avLst/>
                </a:prstGeom>
                <a:grpFill/>
                <a:ln w="6350" cap="flat" cmpd="sng">
                  <a:solidFill>
                    <a:schemeClr val="tx2"/>
                  </a:solidFill>
                  <a:prstDash val="solid"/>
                  <a:headEnd type="none" w="med" len="med"/>
                  <a:tailEnd type="none" w="med" len="med"/>
                </a:ln>
              </p:spPr>
            </p:sp>
            <p:sp>
              <p:nvSpPr>
                <p:cNvPr id="102506" name="Straight Connector 102505"/>
                <p:cNvSpPr/>
                <p:nvPr/>
              </p:nvSpPr>
              <p:spPr>
                <a:xfrm flipV="1">
                  <a:off x="3402" y="2710"/>
                  <a:ext cx="12" cy="68"/>
                </a:xfrm>
                <a:prstGeom prst="line">
                  <a:avLst/>
                </a:prstGeom>
                <a:grpFill/>
                <a:ln w="6350" cap="flat" cmpd="sng">
                  <a:solidFill>
                    <a:schemeClr val="tx2"/>
                  </a:solidFill>
                  <a:prstDash val="solid"/>
                  <a:headEnd type="none" w="med" len="med"/>
                  <a:tailEnd type="none" w="med" len="med"/>
                </a:ln>
              </p:spPr>
            </p:sp>
            <p:sp>
              <p:nvSpPr>
                <p:cNvPr id="102507" name="Straight Connector 102506"/>
                <p:cNvSpPr/>
                <p:nvPr/>
              </p:nvSpPr>
              <p:spPr>
                <a:xfrm flipV="1">
                  <a:off x="3396" y="2709"/>
                  <a:ext cx="22" cy="10"/>
                </a:xfrm>
                <a:prstGeom prst="line">
                  <a:avLst/>
                </a:prstGeom>
                <a:grpFill/>
                <a:ln w="6350" cap="flat" cmpd="sng">
                  <a:solidFill>
                    <a:schemeClr val="tx2"/>
                  </a:solidFill>
                  <a:prstDash val="solid"/>
                  <a:headEnd type="none" w="med" len="med"/>
                  <a:tailEnd type="none" w="med" len="med"/>
                </a:ln>
              </p:spPr>
            </p:sp>
            <p:sp>
              <p:nvSpPr>
                <p:cNvPr id="102508" name="Straight Connector 102507"/>
                <p:cNvSpPr/>
                <p:nvPr/>
              </p:nvSpPr>
              <p:spPr>
                <a:xfrm>
                  <a:off x="3397" y="2718"/>
                  <a:ext cx="32" cy="49"/>
                </a:xfrm>
                <a:prstGeom prst="line">
                  <a:avLst/>
                </a:prstGeom>
                <a:grpFill/>
                <a:ln w="6350" cap="flat" cmpd="sng">
                  <a:solidFill>
                    <a:schemeClr val="tx2"/>
                  </a:solidFill>
                  <a:prstDash val="solid"/>
                  <a:headEnd type="none" w="med" len="med"/>
                  <a:tailEnd type="none" w="med" len="med"/>
                </a:ln>
              </p:spPr>
            </p:sp>
            <p:sp>
              <p:nvSpPr>
                <p:cNvPr id="102509" name="Straight Connector 102508"/>
                <p:cNvSpPr/>
                <p:nvPr/>
              </p:nvSpPr>
              <p:spPr>
                <a:xfrm flipV="1">
                  <a:off x="3412" y="2767"/>
                  <a:ext cx="14" cy="126"/>
                </a:xfrm>
                <a:prstGeom prst="line">
                  <a:avLst/>
                </a:prstGeom>
                <a:grpFill/>
                <a:ln w="6350" cap="flat" cmpd="sng">
                  <a:solidFill>
                    <a:schemeClr val="tx2"/>
                  </a:solidFill>
                  <a:prstDash val="solid"/>
                  <a:headEnd type="none" w="med" len="med"/>
                  <a:tailEnd type="none" w="med" len="med"/>
                </a:ln>
              </p:spPr>
            </p:sp>
            <p:sp>
              <p:nvSpPr>
                <p:cNvPr id="102510" name="Straight Connector 102509"/>
                <p:cNvSpPr/>
                <p:nvPr/>
              </p:nvSpPr>
              <p:spPr>
                <a:xfrm>
                  <a:off x="3412" y="2892"/>
                  <a:ext cx="62" cy="59"/>
                </a:xfrm>
                <a:prstGeom prst="line">
                  <a:avLst/>
                </a:prstGeom>
                <a:grpFill/>
                <a:ln w="6350" cap="flat" cmpd="sng">
                  <a:solidFill>
                    <a:schemeClr val="tx2"/>
                  </a:solidFill>
                  <a:prstDash val="solid"/>
                  <a:headEnd type="none" w="med" len="med"/>
                  <a:tailEnd type="none" w="med" len="med"/>
                </a:ln>
              </p:spPr>
            </p:sp>
          </p:grpSp>
          <p:grpSp>
            <p:nvGrpSpPr>
              <p:cNvPr id="102511" name="Group 102510"/>
              <p:cNvGrpSpPr/>
              <p:nvPr/>
            </p:nvGrpSpPr>
            <p:grpSpPr>
              <a:xfrm>
                <a:off x="3319" y="2579"/>
                <a:ext cx="152" cy="403"/>
                <a:chOff x="3319" y="2579"/>
                <a:chExt cx="152" cy="403"/>
              </a:xfrm>
              <a:grpFill/>
            </p:grpSpPr>
            <p:sp>
              <p:nvSpPr>
                <p:cNvPr id="102512" name="Straight Connector 102511"/>
                <p:cNvSpPr/>
                <p:nvPr/>
              </p:nvSpPr>
              <p:spPr>
                <a:xfrm flipV="1">
                  <a:off x="3319" y="2579"/>
                  <a:ext cx="59" cy="399"/>
                </a:xfrm>
                <a:prstGeom prst="line">
                  <a:avLst/>
                </a:prstGeom>
                <a:grpFill/>
                <a:ln w="20638" cap="flat" cmpd="sng">
                  <a:solidFill>
                    <a:schemeClr val="tx2"/>
                  </a:solidFill>
                  <a:prstDash val="solid"/>
                  <a:headEnd type="none" w="med" len="med"/>
                  <a:tailEnd type="none" w="med" len="med"/>
                </a:ln>
              </p:spPr>
            </p:sp>
            <p:sp>
              <p:nvSpPr>
                <p:cNvPr id="102513" name="Straight Connector 102512"/>
                <p:cNvSpPr/>
                <p:nvPr/>
              </p:nvSpPr>
              <p:spPr>
                <a:xfrm>
                  <a:off x="3379" y="2589"/>
                  <a:ext cx="38" cy="393"/>
                </a:xfrm>
                <a:prstGeom prst="line">
                  <a:avLst/>
                </a:prstGeom>
                <a:grpFill/>
                <a:ln w="20638" cap="flat" cmpd="sng">
                  <a:solidFill>
                    <a:schemeClr val="tx2"/>
                  </a:solidFill>
                  <a:prstDash val="solid"/>
                  <a:headEnd type="none" w="med" len="med"/>
                  <a:tailEnd type="none" w="med" len="med"/>
                </a:ln>
              </p:spPr>
            </p:sp>
            <p:sp>
              <p:nvSpPr>
                <p:cNvPr id="102514" name="Straight Connector 102513"/>
                <p:cNvSpPr/>
                <p:nvPr/>
              </p:nvSpPr>
              <p:spPr>
                <a:xfrm flipV="1">
                  <a:off x="3418" y="2948"/>
                  <a:ext cx="53" cy="32"/>
                </a:xfrm>
                <a:prstGeom prst="line">
                  <a:avLst/>
                </a:prstGeom>
                <a:grpFill/>
                <a:ln w="20638" cap="flat" cmpd="sng">
                  <a:solidFill>
                    <a:schemeClr val="tx2"/>
                  </a:solidFill>
                  <a:prstDash val="solid"/>
                  <a:headEnd type="none" w="med" len="med"/>
                  <a:tailEnd type="none" w="med" len="med"/>
                </a:ln>
              </p:spPr>
            </p:sp>
            <p:sp>
              <p:nvSpPr>
                <p:cNvPr id="102515" name="Straight Connector 102514"/>
                <p:cNvSpPr/>
                <p:nvPr/>
              </p:nvSpPr>
              <p:spPr>
                <a:xfrm>
                  <a:off x="3387" y="2587"/>
                  <a:ext cx="83" cy="364"/>
                </a:xfrm>
                <a:prstGeom prst="line">
                  <a:avLst/>
                </a:prstGeom>
                <a:grpFill/>
                <a:ln w="20638" cap="flat" cmpd="sng">
                  <a:solidFill>
                    <a:schemeClr val="tx2"/>
                  </a:solidFill>
                  <a:prstDash val="solid"/>
                  <a:headEnd type="none" w="med" len="med"/>
                  <a:tailEnd type="none" w="med" len="med"/>
                </a:ln>
              </p:spPr>
            </p:sp>
            <p:sp>
              <p:nvSpPr>
                <p:cNvPr id="102516" name="Straight Connector 102515"/>
                <p:cNvSpPr/>
                <p:nvPr/>
              </p:nvSpPr>
              <p:spPr>
                <a:xfrm>
                  <a:off x="3319" y="2979"/>
                  <a:ext cx="100" cy="2"/>
                </a:xfrm>
                <a:prstGeom prst="line">
                  <a:avLst/>
                </a:prstGeom>
                <a:grpFill/>
                <a:ln w="20638" cap="flat" cmpd="sng">
                  <a:solidFill>
                    <a:schemeClr val="tx2"/>
                  </a:solidFill>
                  <a:prstDash val="solid"/>
                  <a:headEnd type="none" w="med" len="med"/>
                  <a:tailEnd type="none" w="med" len="med"/>
                </a:ln>
              </p:spPr>
            </p:sp>
          </p:grpSp>
          <p:sp>
            <p:nvSpPr>
              <p:cNvPr id="102517" name="Oval 102516"/>
              <p:cNvSpPr/>
              <p:nvPr/>
            </p:nvSpPr>
            <p:spPr>
              <a:xfrm>
                <a:off x="3363" y="2565"/>
                <a:ext cx="43" cy="49"/>
              </a:xfrm>
              <a:prstGeom prst="ellipse">
                <a:avLst/>
              </a:prstGeom>
              <a:grpFill/>
              <a:ln w="9525" cap="flat" cmpd="sng">
                <a:solidFill>
                  <a:schemeClr val="tx2"/>
                </a:solidFill>
                <a:prstDash val="solid"/>
                <a:headEnd type="none" w="med" len="med"/>
                <a:tailEnd type="none" w="med" len="med"/>
              </a:ln>
            </p:spPr>
            <p:txBody>
              <a:bodyPr/>
              <a:lstStyle/>
              <a:p>
                <a:endParaRPr lang="en-US"/>
              </a:p>
            </p:txBody>
          </p:sp>
        </p:grpSp>
        <p:grpSp>
          <p:nvGrpSpPr>
            <p:cNvPr id="102518" name="Group 102517"/>
            <p:cNvGrpSpPr/>
            <p:nvPr/>
          </p:nvGrpSpPr>
          <p:grpSpPr>
            <a:xfrm>
              <a:off x="1392" y="2880"/>
              <a:ext cx="593" cy="591"/>
              <a:chOff x="129" y="2935"/>
              <a:chExt cx="593" cy="591"/>
            </a:xfrm>
            <a:grpFill/>
          </p:grpSpPr>
          <p:sp>
            <p:nvSpPr>
              <p:cNvPr id="102519" name="Freeform 102518"/>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sp>
            <p:nvSpPr>
              <p:cNvPr id="102520" name="Freeform 102519"/>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sp>
            <p:nvSpPr>
              <p:cNvPr id="102521" name="Freeform 102520"/>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grpSp>
      </p:grpSp>
      <p:grpSp>
        <p:nvGrpSpPr>
          <p:cNvPr id="102522" name="Group 102521"/>
          <p:cNvGrpSpPr/>
          <p:nvPr/>
        </p:nvGrpSpPr>
        <p:grpSpPr>
          <a:xfrm>
            <a:off x="6096000" y="4777740"/>
            <a:ext cx="941388" cy="1155700"/>
            <a:chOff x="1392" y="2880"/>
            <a:chExt cx="593" cy="728"/>
          </a:xfrm>
        </p:grpSpPr>
        <p:grpSp>
          <p:nvGrpSpPr>
            <p:cNvPr id="102523" name="Group 102522"/>
            <p:cNvGrpSpPr/>
            <p:nvPr/>
          </p:nvGrpSpPr>
          <p:grpSpPr>
            <a:xfrm>
              <a:off x="1639" y="3189"/>
              <a:ext cx="155" cy="419"/>
              <a:chOff x="3319" y="2565"/>
              <a:chExt cx="155" cy="419"/>
            </a:xfrm>
          </p:grpSpPr>
          <p:grpSp>
            <p:nvGrpSpPr>
              <p:cNvPr id="102524" name="Group 102523"/>
              <p:cNvGrpSpPr/>
              <p:nvPr/>
            </p:nvGrpSpPr>
            <p:grpSpPr>
              <a:xfrm>
                <a:off x="3320" y="2709"/>
                <a:ext cx="154" cy="275"/>
                <a:chOff x="3320" y="2709"/>
                <a:chExt cx="154" cy="275"/>
              </a:xfrm>
            </p:grpSpPr>
            <p:grpSp>
              <p:nvGrpSpPr>
                <p:cNvPr id="102525" name="Group 102524"/>
                <p:cNvGrpSpPr/>
                <p:nvPr/>
              </p:nvGrpSpPr>
              <p:grpSpPr>
                <a:xfrm>
                  <a:off x="3320" y="2716"/>
                  <a:ext cx="99" cy="266"/>
                  <a:chOff x="3320" y="2716"/>
                  <a:chExt cx="99" cy="266"/>
                </a:xfrm>
              </p:grpSpPr>
              <p:sp>
                <p:nvSpPr>
                  <p:cNvPr id="102526" name="Straight Connector 102525"/>
                  <p:cNvSpPr/>
                  <p:nvPr/>
                </p:nvSpPr>
                <p:spPr>
                  <a:xfrm>
                    <a:off x="3360" y="2717"/>
                    <a:ext cx="35" cy="1"/>
                  </a:xfrm>
                  <a:prstGeom prst="line">
                    <a:avLst/>
                  </a:prstGeom>
                  <a:ln w="6350" cap="flat" cmpd="sng">
                    <a:solidFill>
                      <a:schemeClr val="tx2"/>
                    </a:solidFill>
                    <a:prstDash val="solid"/>
                    <a:headEnd type="none" w="med" len="med"/>
                    <a:tailEnd type="none" w="med" len="med"/>
                  </a:ln>
                </p:spPr>
              </p:sp>
              <p:sp>
                <p:nvSpPr>
                  <p:cNvPr id="102527" name="Straight Connector 102526"/>
                  <p:cNvSpPr/>
                  <p:nvPr/>
                </p:nvSpPr>
                <p:spPr>
                  <a:xfrm flipV="1">
                    <a:off x="3348" y="2719"/>
                    <a:ext cx="46" cy="56"/>
                  </a:xfrm>
                  <a:prstGeom prst="line">
                    <a:avLst/>
                  </a:prstGeom>
                  <a:ln w="6350" cap="flat" cmpd="sng">
                    <a:solidFill>
                      <a:schemeClr val="tx2"/>
                    </a:solidFill>
                    <a:prstDash val="solid"/>
                    <a:headEnd type="none" w="med" len="med"/>
                    <a:tailEnd type="none" w="med" len="med"/>
                  </a:ln>
                </p:spPr>
              </p:sp>
              <p:sp>
                <p:nvSpPr>
                  <p:cNvPr id="102528" name="Straight Connector 102527"/>
                  <p:cNvSpPr/>
                  <p:nvPr/>
                </p:nvSpPr>
                <p:spPr>
                  <a:xfrm>
                    <a:off x="3347" y="2775"/>
                    <a:ext cx="62" cy="119"/>
                  </a:xfrm>
                  <a:prstGeom prst="line">
                    <a:avLst/>
                  </a:prstGeom>
                  <a:ln w="6350" cap="flat" cmpd="sng">
                    <a:solidFill>
                      <a:schemeClr val="tx2"/>
                    </a:solidFill>
                    <a:prstDash val="solid"/>
                    <a:headEnd type="none" w="med" len="med"/>
                    <a:tailEnd type="none" w="med" len="med"/>
                  </a:ln>
                </p:spPr>
              </p:sp>
              <p:sp>
                <p:nvSpPr>
                  <p:cNvPr id="102529" name="Straight Connector 102528"/>
                  <p:cNvSpPr/>
                  <p:nvPr/>
                </p:nvSpPr>
                <p:spPr>
                  <a:xfrm flipV="1">
                    <a:off x="3320" y="2892"/>
                    <a:ext cx="89" cy="90"/>
                  </a:xfrm>
                  <a:prstGeom prst="line">
                    <a:avLst/>
                  </a:prstGeom>
                  <a:ln w="6350" cap="flat" cmpd="sng">
                    <a:solidFill>
                      <a:schemeClr val="tx2"/>
                    </a:solidFill>
                    <a:prstDash val="solid"/>
                    <a:headEnd type="none" w="med" len="med"/>
                    <a:tailEnd type="none" w="med" len="med"/>
                  </a:ln>
                </p:spPr>
              </p:sp>
              <p:sp>
                <p:nvSpPr>
                  <p:cNvPr id="102530" name="Straight Connector 102529"/>
                  <p:cNvSpPr/>
                  <p:nvPr/>
                </p:nvSpPr>
                <p:spPr>
                  <a:xfrm>
                    <a:off x="3332" y="2892"/>
                    <a:ext cx="87" cy="90"/>
                  </a:xfrm>
                  <a:prstGeom prst="line">
                    <a:avLst/>
                  </a:prstGeom>
                  <a:ln w="6350" cap="flat" cmpd="sng">
                    <a:solidFill>
                      <a:schemeClr val="tx2"/>
                    </a:solidFill>
                    <a:prstDash val="solid"/>
                    <a:headEnd type="none" w="med" len="med"/>
                    <a:tailEnd type="none" w="med" len="med"/>
                  </a:ln>
                </p:spPr>
              </p:sp>
              <p:sp>
                <p:nvSpPr>
                  <p:cNvPr id="102531" name="Straight Connector 102530"/>
                  <p:cNvSpPr/>
                  <p:nvPr/>
                </p:nvSpPr>
                <p:spPr>
                  <a:xfrm flipV="1">
                    <a:off x="3331" y="2776"/>
                    <a:ext cx="68" cy="115"/>
                  </a:xfrm>
                  <a:prstGeom prst="line">
                    <a:avLst/>
                  </a:prstGeom>
                  <a:ln w="6350" cap="flat" cmpd="sng">
                    <a:solidFill>
                      <a:schemeClr val="tx2"/>
                    </a:solidFill>
                    <a:prstDash val="solid"/>
                    <a:headEnd type="none" w="med" len="med"/>
                    <a:tailEnd type="none" w="med" len="med"/>
                  </a:ln>
                </p:spPr>
              </p:sp>
              <p:sp>
                <p:nvSpPr>
                  <p:cNvPr id="102532" name="Straight Connector 102531"/>
                  <p:cNvSpPr/>
                  <p:nvPr/>
                </p:nvSpPr>
                <p:spPr>
                  <a:xfrm>
                    <a:off x="3360" y="2716"/>
                    <a:ext cx="42" cy="63"/>
                  </a:xfrm>
                  <a:prstGeom prst="line">
                    <a:avLst/>
                  </a:prstGeom>
                  <a:ln w="6350" cap="flat" cmpd="sng">
                    <a:solidFill>
                      <a:schemeClr val="tx2"/>
                    </a:solidFill>
                    <a:prstDash val="solid"/>
                    <a:headEnd type="none" w="med" len="med"/>
                    <a:tailEnd type="none" w="med" len="med"/>
                  </a:ln>
                </p:spPr>
              </p:sp>
            </p:grpSp>
            <p:sp>
              <p:nvSpPr>
                <p:cNvPr id="102533" name="Straight Connector 102532"/>
                <p:cNvSpPr/>
                <p:nvPr/>
              </p:nvSpPr>
              <p:spPr>
                <a:xfrm flipV="1">
                  <a:off x="3417" y="2874"/>
                  <a:ext cx="36" cy="110"/>
                </a:xfrm>
                <a:prstGeom prst="line">
                  <a:avLst/>
                </a:prstGeom>
                <a:ln w="6350" cap="flat" cmpd="sng">
                  <a:solidFill>
                    <a:schemeClr val="tx2"/>
                  </a:solidFill>
                  <a:prstDash val="solid"/>
                  <a:headEnd type="none" w="med" len="med"/>
                  <a:tailEnd type="none" w="med" len="med"/>
                </a:ln>
              </p:spPr>
            </p:sp>
            <p:sp>
              <p:nvSpPr>
                <p:cNvPr id="102534" name="Straight Connector 102533"/>
                <p:cNvSpPr/>
                <p:nvPr/>
              </p:nvSpPr>
              <p:spPr>
                <a:xfrm>
                  <a:off x="3403" y="2778"/>
                  <a:ext cx="52" cy="98"/>
                </a:xfrm>
                <a:prstGeom prst="line">
                  <a:avLst/>
                </a:prstGeom>
                <a:ln w="6350" cap="flat" cmpd="sng">
                  <a:solidFill>
                    <a:schemeClr val="tx2"/>
                  </a:solidFill>
                  <a:prstDash val="solid"/>
                  <a:headEnd type="none" w="med" len="med"/>
                  <a:tailEnd type="none" w="med" len="med"/>
                </a:ln>
              </p:spPr>
            </p:sp>
            <p:sp>
              <p:nvSpPr>
                <p:cNvPr id="102535" name="Straight Connector 102534"/>
                <p:cNvSpPr/>
                <p:nvPr/>
              </p:nvSpPr>
              <p:spPr>
                <a:xfrm flipV="1">
                  <a:off x="3402" y="2710"/>
                  <a:ext cx="12" cy="68"/>
                </a:xfrm>
                <a:prstGeom prst="line">
                  <a:avLst/>
                </a:prstGeom>
                <a:ln w="6350" cap="flat" cmpd="sng">
                  <a:solidFill>
                    <a:schemeClr val="tx2"/>
                  </a:solidFill>
                  <a:prstDash val="solid"/>
                  <a:headEnd type="none" w="med" len="med"/>
                  <a:tailEnd type="none" w="med" len="med"/>
                </a:ln>
              </p:spPr>
            </p:sp>
            <p:sp>
              <p:nvSpPr>
                <p:cNvPr id="102536" name="Straight Connector 102535"/>
                <p:cNvSpPr/>
                <p:nvPr/>
              </p:nvSpPr>
              <p:spPr>
                <a:xfrm flipV="1">
                  <a:off x="3396" y="2709"/>
                  <a:ext cx="22" cy="10"/>
                </a:xfrm>
                <a:prstGeom prst="line">
                  <a:avLst/>
                </a:prstGeom>
                <a:ln w="6350" cap="flat" cmpd="sng">
                  <a:solidFill>
                    <a:schemeClr val="tx2"/>
                  </a:solidFill>
                  <a:prstDash val="solid"/>
                  <a:headEnd type="none" w="med" len="med"/>
                  <a:tailEnd type="none" w="med" len="med"/>
                </a:ln>
              </p:spPr>
            </p:sp>
            <p:sp>
              <p:nvSpPr>
                <p:cNvPr id="102537" name="Straight Connector 102536"/>
                <p:cNvSpPr/>
                <p:nvPr/>
              </p:nvSpPr>
              <p:spPr>
                <a:xfrm>
                  <a:off x="3397" y="2718"/>
                  <a:ext cx="32" cy="49"/>
                </a:xfrm>
                <a:prstGeom prst="line">
                  <a:avLst/>
                </a:prstGeom>
                <a:ln w="6350" cap="flat" cmpd="sng">
                  <a:solidFill>
                    <a:schemeClr val="tx2"/>
                  </a:solidFill>
                  <a:prstDash val="solid"/>
                  <a:headEnd type="none" w="med" len="med"/>
                  <a:tailEnd type="none" w="med" len="med"/>
                </a:ln>
              </p:spPr>
            </p:sp>
            <p:sp>
              <p:nvSpPr>
                <p:cNvPr id="102538" name="Straight Connector 102537"/>
                <p:cNvSpPr/>
                <p:nvPr/>
              </p:nvSpPr>
              <p:spPr>
                <a:xfrm flipV="1">
                  <a:off x="3412" y="2767"/>
                  <a:ext cx="14" cy="126"/>
                </a:xfrm>
                <a:prstGeom prst="line">
                  <a:avLst/>
                </a:prstGeom>
                <a:ln w="6350" cap="flat" cmpd="sng">
                  <a:solidFill>
                    <a:schemeClr val="tx2"/>
                  </a:solidFill>
                  <a:prstDash val="solid"/>
                  <a:headEnd type="none" w="med" len="med"/>
                  <a:tailEnd type="none" w="med" len="med"/>
                </a:ln>
              </p:spPr>
            </p:sp>
            <p:sp>
              <p:nvSpPr>
                <p:cNvPr id="102539" name="Straight Connector 102538"/>
                <p:cNvSpPr/>
                <p:nvPr/>
              </p:nvSpPr>
              <p:spPr>
                <a:xfrm>
                  <a:off x="3412" y="2892"/>
                  <a:ext cx="62" cy="59"/>
                </a:xfrm>
                <a:prstGeom prst="line">
                  <a:avLst/>
                </a:prstGeom>
                <a:ln w="6350" cap="flat" cmpd="sng">
                  <a:solidFill>
                    <a:schemeClr val="tx2"/>
                  </a:solidFill>
                  <a:prstDash val="solid"/>
                  <a:headEnd type="none" w="med" len="med"/>
                  <a:tailEnd type="none" w="med" len="med"/>
                </a:ln>
              </p:spPr>
            </p:sp>
          </p:grpSp>
          <p:grpSp>
            <p:nvGrpSpPr>
              <p:cNvPr id="102540" name="Group 102539"/>
              <p:cNvGrpSpPr/>
              <p:nvPr/>
            </p:nvGrpSpPr>
            <p:grpSpPr>
              <a:xfrm>
                <a:off x="3319" y="2579"/>
                <a:ext cx="152" cy="403"/>
                <a:chOff x="3319" y="2579"/>
                <a:chExt cx="152" cy="403"/>
              </a:xfrm>
            </p:grpSpPr>
            <p:sp>
              <p:nvSpPr>
                <p:cNvPr id="102541" name="Straight Connector 102540"/>
                <p:cNvSpPr/>
                <p:nvPr/>
              </p:nvSpPr>
              <p:spPr>
                <a:xfrm flipV="1">
                  <a:off x="3319" y="2579"/>
                  <a:ext cx="59" cy="399"/>
                </a:xfrm>
                <a:prstGeom prst="line">
                  <a:avLst/>
                </a:prstGeom>
                <a:ln w="20638" cap="flat" cmpd="sng">
                  <a:solidFill>
                    <a:schemeClr val="tx2"/>
                  </a:solidFill>
                  <a:prstDash val="solid"/>
                  <a:headEnd type="none" w="med" len="med"/>
                  <a:tailEnd type="none" w="med" len="med"/>
                </a:ln>
              </p:spPr>
            </p:sp>
            <p:sp>
              <p:nvSpPr>
                <p:cNvPr id="102542" name="Straight Connector 102541"/>
                <p:cNvSpPr/>
                <p:nvPr/>
              </p:nvSpPr>
              <p:spPr>
                <a:xfrm>
                  <a:off x="3379" y="2589"/>
                  <a:ext cx="38" cy="393"/>
                </a:xfrm>
                <a:prstGeom prst="line">
                  <a:avLst/>
                </a:prstGeom>
                <a:ln w="20638" cap="flat" cmpd="sng">
                  <a:solidFill>
                    <a:schemeClr val="tx2"/>
                  </a:solidFill>
                  <a:prstDash val="solid"/>
                  <a:headEnd type="none" w="med" len="med"/>
                  <a:tailEnd type="none" w="med" len="med"/>
                </a:ln>
              </p:spPr>
            </p:sp>
            <p:sp>
              <p:nvSpPr>
                <p:cNvPr id="102543" name="Straight Connector 102542"/>
                <p:cNvSpPr/>
                <p:nvPr/>
              </p:nvSpPr>
              <p:spPr>
                <a:xfrm flipV="1">
                  <a:off x="3418" y="2948"/>
                  <a:ext cx="53" cy="32"/>
                </a:xfrm>
                <a:prstGeom prst="line">
                  <a:avLst/>
                </a:prstGeom>
                <a:ln w="20638" cap="flat" cmpd="sng">
                  <a:solidFill>
                    <a:schemeClr val="tx2"/>
                  </a:solidFill>
                  <a:prstDash val="solid"/>
                  <a:headEnd type="none" w="med" len="med"/>
                  <a:tailEnd type="none" w="med" len="med"/>
                </a:ln>
              </p:spPr>
            </p:sp>
            <p:sp>
              <p:nvSpPr>
                <p:cNvPr id="102544" name="Straight Connector 102543"/>
                <p:cNvSpPr/>
                <p:nvPr/>
              </p:nvSpPr>
              <p:spPr>
                <a:xfrm>
                  <a:off x="3387" y="2587"/>
                  <a:ext cx="83" cy="364"/>
                </a:xfrm>
                <a:prstGeom prst="line">
                  <a:avLst/>
                </a:prstGeom>
                <a:ln w="20638" cap="flat" cmpd="sng">
                  <a:solidFill>
                    <a:schemeClr val="tx2"/>
                  </a:solidFill>
                  <a:prstDash val="solid"/>
                  <a:headEnd type="none" w="med" len="med"/>
                  <a:tailEnd type="none" w="med" len="med"/>
                </a:ln>
              </p:spPr>
            </p:sp>
            <p:sp>
              <p:nvSpPr>
                <p:cNvPr id="102545" name="Straight Connector 102544"/>
                <p:cNvSpPr/>
                <p:nvPr/>
              </p:nvSpPr>
              <p:spPr>
                <a:xfrm>
                  <a:off x="3319" y="2979"/>
                  <a:ext cx="100" cy="2"/>
                </a:xfrm>
                <a:prstGeom prst="line">
                  <a:avLst/>
                </a:prstGeom>
                <a:ln w="20638" cap="flat" cmpd="sng">
                  <a:solidFill>
                    <a:schemeClr val="tx2"/>
                  </a:solidFill>
                  <a:prstDash val="solid"/>
                  <a:headEnd type="none" w="med" len="med"/>
                  <a:tailEnd type="none" w="med" len="med"/>
                </a:ln>
              </p:spPr>
            </p:sp>
          </p:grpSp>
          <p:sp>
            <p:nvSpPr>
              <p:cNvPr id="102546" name="Oval 102545"/>
              <p:cNvSpPr/>
              <p:nvPr/>
            </p:nvSpPr>
            <p:spPr>
              <a:xfrm>
                <a:off x="3363" y="2565"/>
                <a:ext cx="43" cy="49"/>
              </a:xfrm>
              <a:prstGeom prst="ellipse">
                <a:avLst/>
              </a:prstGeom>
              <a:solidFill>
                <a:srgbClr val="FFFF00"/>
              </a:solidFill>
              <a:ln w="9525" cap="flat" cmpd="sng">
                <a:solidFill>
                  <a:schemeClr val="tx2"/>
                </a:solidFill>
                <a:prstDash val="solid"/>
                <a:headEnd type="none" w="med" len="med"/>
                <a:tailEnd type="none" w="med" len="med"/>
              </a:ln>
            </p:spPr>
            <p:txBody>
              <a:bodyPr/>
              <a:lstStyle/>
              <a:p>
                <a:endParaRPr lang="en-US"/>
              </a:p>
            </p:txBody>
          </p:sp>
        </p:grpSp>
        <p:grpSp>
          <p:nvGrpSpPr>
            <p:cNvPr id="102547" name="Group 102546"/>
            <p:cNvGrpSpPr/>
            <p:nvPr/>
          </p:nvGrpSpPr>
          <p:grpSpPr>
            <a:xfrm>
              <a:off x="1392" y="2880"/>
              <a:ext cx="593" cy="591"/>
              <a:chOff x="129" y="2935"/>
              <a:chExt cx="593" cy="591"/>
            </a:xfrm>
          </p:grpSpPr>
          <p:sp>
            <p:nvSpPr>
              <p:cNvPr id="102548" name="Freeform 102547"/>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549" name="Freeform 102548"/>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sp>
            <p:nvSpPr>
              <p:cNvPr id="102550" name="Freeform 102549"/>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noFill/>
              <a:ln w="9525" cap="flat" cmpd="sng">
                <a:solidFill>
                  <a:schemeClr val="accent1"/>
                </a:solidFill>
                <a:prstDash val="solid"/>
                <a:headEnd type="none" w="med" len="med"/>
                <a:tailEnd type="none" w="med" len="med"/>
              </a:ln>
            </p:spPr>
            <p:txBody>
              <a:bodyPr/>
              <a:lstStyle/>
              <a:p>
                <a:endParaRPr lang="en-US"/>
              </a:p>
            </p:txBody>
          </p:sp>
        </p:grpSp>
      </p:grpSp>
      <p:grpSp>
        <p:nvGrpSpPr>
          <p:cNvPr id="102551" name="Group 102550"/>
          <p:cNvGrpSpPr/>
          <p:nvPr/>
        </p:nvGrpSpPr>
        <p:grpSpPr>
          <a:xfrm>
            <a:off x="6096000" y="3329940"/>
            <a:ext cx="941388" cy="1155700"/>
            <a:chOff x="1392" y="2880"/>
            <a:chExt cx="593" cy="728"/>
          </a:xfrm>
          <a:solidFill>
            <a:schemeClr val="accent3"/>
          </a:solidFill>
        </p:grpSpPr>
        <p:grpSp>
          <p:nvGrpSpPr>
            <p:cNvPr id="102552" name="Group 102551"/>
            <p:cNvGrpSpPr/>
            <p:nvPr/>
          </p:nvGrpSpPr>
          <p:grpSpPr>
            <a:xfrm>
              <a:off x="1639" y="3189"/>
              <a:ext cx="155" cy="419"/>
              <a:chOff x="3319" y="2565"/>
              <a:chExt cx="155" cy="419"/>
            </a:xfrm>
            <a:grpFill/>
          </p:grpSpPr>
          <p:grpSp>
            <p:nvGrpSpPr>
              <p:cNvPr id="102553" name="Group 102552"/>
              <p:cNvGrpSpPr/>
              <p:nvPr/>
            </p:nvGrpSpPr>
            <p:grpSpPr>
              <a:xfrm>
                <a:off x="3320" y="2709"/>
                <a:ext cx="154" cy="275"/>
                <a:chOff x="3320" y="2709"/>
                <a:chExt cx="154" cy="275"/>
              </a:xfrm>
              <a:grpFill/>
            </p:grpSpPr>
            <p:grpSp>
              <p:nvGrpSpPr>
                <p:cNvPr id="102554" name="Group 102553"/>
                <p:cNvGrpSpPr/>
                <p:nvPr/>
              </p:nvGrpSpPr>
              <p:grpSpPr>
                <a:xfrm>
                  <a:off x="3320" y="2716"/>
                  <a:ext cx="99" cy="266"/>
                  <a:chOff x="3320" y="2716"/>
                  <a:chExt cx="99" cy="266"/>
                </a:xfrm>
                <a:grpFill/>
              </p:grpSpPr>
              <p:sp>
                <p:nvSpPr>
                  <p:cNvPr id="102555" name="Straight Connector 102554"/>
                  <p:cNvSpPr/>
                  <p:nvPr/>
                </p:nvSpPr>
                <p:spPr>
                  <a:xfrm>
                    <a:off x="3360" y="2717"/>
                    <a:ext cx="35" cy="1"/>
                  </a:xfrm>
                  <a:prstGeom prst="line">
                    <a:avLst/>
                  </a:prstGeom>
                  <a:grpFill/>
                  <a:ln w="6350" cap="flat" cmpd="sng">
                    <a:solidFill>
                      <a:schemeClr val="tx2"/>
                    </a:solidFill>
                    <a:prstDash val="solid"/>
                    <a:headEnd type="none" w="med" len="med"/>
                    <a:tailEnd type="none" w="med" len="med"/>
                  </a:ln>
                </p:spPr>
              </p:sp>
              <p:sp>
                <p:nvSpPr>
                  <p:cNvPr id="102556" name="Straight Connector 102555"/>
                  <p:cNvSpPr/>
                  <p:nvPr/>
                </p:nvSpPr>
                <p:spPr>
                  <a:xfrm flipV="1">
                    <a:off x="3348" y="2719"/>
                    <a:ext cx="46" cy="56"/>
                  </a:xfrm>
                  <a:prstGeom prst="line">
                    <a:avLst/>
                  </a:prstGeom>
                  <a:grpFill/>
                  <a:ln w="6350" cap="flat" cmpd="sng">
                    <a:solidFill>
                      <a:schemeClr val="tx2"/>
                    </a:solidFill>
                    <a:prstDash val="solid"/>
                    <a:headEnd type="none" w="med" len="med"/>
                    <a:tailEnd type="none" w="med" len="med"/>
                  </a:ln>
                </p:spPr>
              </p:sp>
              <p:sp>
                <p:nvSpPr>
                  <p:cNvPr id="102557" name="Straight Connector 102556"/>
                  <p:cNvSpPr/>
                  <p:nvPr/>
                </p:nvSpPr>
                <p:spPr>
                  <a:xfrm>
                    <a:off x="3347" y="2775"/>
                    <a:ext cx="62" cy="119"/>
                  </a:xfrm>
                  <a:prstGeom prst="line">
                    <a:avLst/>
                  </a:prstGeom>
                  <a:grpFill/>
                  <a:ln w="6350" cap="flat" cmpd="sng">
                    <a:solidFill>
                      <a:schemeClr val="tx2"/>
                    </a:solidFill>
                    <a:prstDash val="solid"/>
                    <a:headEnd type="none" w="med" len="med"/>
                    <a:tailEnd type="none" w="med" len="med"/>
                  </a:ln>
                </p:spPr>
              </p:sp>
              <p:sp>
                <p:nvSpPr>
                  <p:cNvPr id="102558" name="Straight Connector 102557"/>
                  <p:cNvSpPr/>
                  <p:nvPr/>
                </p:nvSpPr>
                <p:spPr>
                  <a:xfrm flipV="1">
                    <a:off x="3320" y="2892"/>
                    <a:ext cx="89" cy="90"/>
                  </a:xfrm>
                  <a:prstGeom prst="line">
                    <a:avLst/>
                  </a:prstGeom>
                  <a:grpFill/>
                  <a:ln w="6350" cap="flat" cmpd="sng">
                    <a:solidFill>
                      <a:schemeClr val="tx2"/>
                    </a:solidFill>
                    <a:prstDash val="solid"/>
                    <a:headEnd type="none" w="med" len="med"/>
                    <a:tailEnd type="none" w="med" len="med"/>
                  </a:ln>
                </p:spPr>
              </p:sp>
              <p:sp>
                <p:nvSpPr>
                  <p:cNvPr id="102559" name="Straight Connector 102558"/>
                  <p:cNvSpPr/>
                  <p:nvPr/>
                </p:nvSpPr>
                <p:spPr>
                  <a:xfrm>
                    <a:off x="3332" y="2892"/>
                    <a:ext cx="87" cy="90"/>
                  </a:xfrm>
                  <a:prstGeom prst="line">
                    <a:avLst/>
                  </a:prstGeom>
                  <a:grpFill/>
                  <a:ln w="6350" cap="flat" cmpd="sng">
                    <a:solidFill>
                      <a:schemeClr val="tx2"/>
                    </a:solidFill>
                    <a:prstDash val="solid"/>
                    <a:headEnd type="none" w="med" len="med"/>
                    <a:tailEnd type="none" w="med" len="med"/>
                  </a:ln>
                </p:spPr>
              </p:sp>
              <p:sp>
                <p:nvSpPr>
                  <p:cNvPr id="102560" name="Straight Connector 102559"/>
                  <p:cNvSpPr/>
                  <p:nvPr/>
                </p:nvSpPr>
                <p:spPr>
                  <a:xfrm flipV="1">
                    <a:off x="3331" y="2776"/>
                    <a:ext cx="68" cy="115"/>
                  </a:xfrm>
                  <a:prstGeom prst="line">
                    <a:avLst/>
                  </a:prstGeom>
                  <a:grpFill/>
                  <a:ln w="6350" cap="flat" cmpd="sng">
                    <a:solidFill>
                      <a:schemeClr val="tx2"/>
                    </a:solidFill>
                    <a:prstDash val="solid"/>
                    <a:headEnd type="none" w="med" len="med"/>
                    <a:tailEnd type="none" w="med" len="med"/>
                  </a:ln>
                </p:spPr>
              </p:sp>
              <p:sp>
                <p:nvSpPr>
                  <p:cNvPr id="102561" name="Straight Connector 102560"/>
                  <p:cNvSpPr/>
                  <p:nvPr/>
                </p:nvSpPr>
                <p:spPr>
                  <a:xfrm>
                    <a:off x="3360" y="2716"/>
                    <a:ext cx="42" cy="63"/>
                  </a:xfrm>
                  <a:prstGeom prst="line">
                    <a:avLst/>
                  </a:prstGeom>
                  <a:grpFill/>
                  <a:ln w="6350" cap="flat" cmpd="sng">
                    <a:solidFill>
                      <a:schemeClr val="tx2"/>
                    </a:solidFill>
                    <a:prstDash val="solid"/>
                    <a:headEnd type="none" w="med" len="med"/>
                    <a:tailEnd type="none" w="med" len="med"/>
                  </a:ln>
                </p:spPr>
              </p:sp>
            </p:grpSp>
            <p:sp>
              <p:nvSpPr>
                <p:cNvPr id="102562" name="Straight Connector 102561"/>
                <p:cNvSpPr/>
                <p:nvPr/>
              </p:nvSpPr>
              <p:spPr>
                <a:xfrm flipV="1">
                  <a:off x="3417" y="2874"/>
                  <a:ext cx="36" cy="110"/>
                </a:xfrm>
                <a:prstGeom prst="line">
                  <a:avLst/>
                </a:prstGeom>
                <a:grpFill/>
                <a:ln w="6350" cap="flat" cmpd="sng">
                  <a:solidFill>
                    <a:schemeClr val="tx2"/>
                  </a:solidFill>
                  <a:prstDash val="solid"/>
                  <a:headEnd type="none" w="med" len="med"/>
                  <a:tailEnd type="none" w="med" len="med"/>
                </a:ln>
              </p:spPr>
            </p:sp>
            <p:sp>
              <p:nvSpPr>
                <p:cNvPr id="102563" name="Straight Connector 102562"/>
                <p:cNvSpPr/>
                <p:nvPr/>
              </p:nvSpPr>
              <p:spPr>
                <a:xfrm>
                  <a:off x="3403" y="2778"/>
                  <a:ext cx="52" cy="98"/>
                </a:xfrm>
                <a:prstGeom prst="line">
                  <a:avLst/>
                </a:prstGeom>
                <a:grpFill/>
                <a:ln w="6350" cap="flat" cmpd="sng">
                  <a:solidFill>
                    <a:schemeClr val="tx2"/>
                  </a:solidFill>
                  <a:prstDash val="solid"/>
                  <a:headEnd type="none" w="med" len="med"/>
                  <a:tailEnd type="none" w="med" len="med"/>
                </a:ln>
              </p:spPr>
            </p:sp>
            <p:sp>
              <p:nvSpPr>
                <p:cNvPr id="102564" name="Straight Connector 102563"/>
                <p:cNvSpPr/>
                <p:nvPr/>
              </p:nvSpPr>
              <p:spPr>
                <a:xfrm flipV="1">
                  <a:off x="3402" y="2710"/>
                  <a:ext cx="12" cy="68"/>
                </a:xfrm>
                <a:prstGeom prst="line">
                  <a:avLst/>
                </a:prstGeom>
                <a:grpFill/>
                <a:ln w="6350" cap="flat" cmpd="sng">
                  <a:solidFill>
                    <a:schemeClr val="tx2"/>
                  </a:solidFill>
                  <a:prstDash val="solid"/>
                  <a:headEnd type="none" w="med" len="med"/>
                  <a:tailEnd type="none" w="med" len="med"/>
                </a:ln>
              </p:spPr>
            </p:sp>
            <p:sp>
              <p:nvSpPr>
                <p:cNvPr id="102565" name="Straight Connector 102564"/>
                <p:cNvSpPr/>
                <p:nvPr/>
              </p:nvSpPr>
              <p:spPr>
                <a:xfrm flipV="1">
                  <a:off x="3396" y="2709"/>
                  <a:ext cx="22" cy="10"/>
                </a:xfrm>
                <a:prstGeom prst="line">
                  <a:avLst/>
                </a:prstGeom>
                <a:grpFill/>
                <a:ln w="6350" cap="flat" cmpd="sng">
                  <a:solidFill>
                    <a:schemeClr val="tx2"/>
                  </a:solidFill>
                  <a:prstDash val="solid"/>
                  <a:headEnd type="none" w="med" len="med"/>
                  <a:tailEnd type="none" w="med" len="med"/>
                </a:ln>
              </p:spPr>
            </p:sp>
            <p:sp>
              <p:nvSpPr>
                <p:cNvPr id="102566" name="Straight Connector 102565"/>
                <p:cNvSpPr/>
                <p:nvPr/>
              </p:nvSpPr>
              <p:spPr>
                <a:xfrm>
                  <a:off x="3397" y="2718"/>
                  <a:ext cx="32" cy="49"/>
                </a:xfrm>
                <a:prstGeom prst="line">
                  <a:avLst/>
                </a:prstGeom>
                <a:grpFill/>
                <a:ln w="6350" cap="flat" cmpd="sng">
                  <a:solidFill>
                    <a:schemeClr val="tx2"/>
                  </a:solidFill>
                  <a:prstDash val="solid"/>
                  <a:headEnd type="none" w="med" len="med"/>
                  <a:tailEnd type="none" w="med" len="med"/>
                </a:ln>
              </p:spPr>
            </p:sp>
            <p:sp>
              <p:nvSpPr>
                <p:cNvPr id="102567" name="Straight Connector 102566"/>
                <p:cNvSpPr/>
                <p:nvPr/>
              </p:nvSpPr>
              <p:spPr>
                <a:xfrm flipV="1">
                  <a:off x="3412" y="2767"/>
                  <a:ext cx="14" cy="126"/>
                </a:xfrm>
                <a:prstGeom prst="line">
                  <a:avLst/>
                </a:prstGeom>
                <a:grpFill/>
                <a:ln w="6350" cap="flat" cmpd="sng">
                  <a:solidFill>
                    <a:schemeClr val="tx2"/>
                  </a:solidFill>
                  <a:prstDash val="solid"/>
                  <a:headEnd type="none" w="med" len="med"/>
                  <a:tailEnd type="none" w="med" len="med"/>
                </a:ln>
              </p:spPr>
            </p:sp>
            <p:sp>
              <p:nvSpPr>
                <p:cNvPr id="102568" name="Straight Connector 102567"/>
                <p:cNvSpPr/>
                <p:nvPr/>
              </p:nvSpPr>
              <p:spPr>
                <a:xfrm>
                  <a:off x="3412" y="2892"/>
                  <a:ext cx="62" cy="59"/>
                </a:xfrm>
                <a:prstGeom prst="line">
                  <a:avLst/>
                </a:prstGeom>
                <a:grpFill/>
                <a:ln w="6350" cap="flat" cmpd="sng">
                  <a:solidFill>
                    <a:schemeClr val="tx2"/>
                  </a:solidFill>
                  <a:prstDash val="solid"/>
                  <a:headEnd type="none" w="med" len="med"/>
                  <a:tailEnd type="none" w="med" len="med"/>
                </a:ln>
              </p:spPr>
            </p:sp>
          </p:grpSp>
          <p:grpSp>
            <p:nvGrpSpPr>
              <p:cNvPr id="102569" name="Group 102568"/>
              <p:cNvGrpSpPr/>
              <p:nvPr/>
            </p:nvGrpSpPr>
            <p:grpSpPr>
              <a:xfrm>
                <a:off x="3319" y="2579"/>
                <a:ext cx="152" cy="403"/>
                <a:chOff x="3319" y="2579"/>
                <a:chExt cx="152" cy="403"/>
              </a:xfrm>
              <a:grpFill/>
            </p:grpSpPr>
            <p:sp>
              <p:nvSpPr>
                <p:cNvPr id="102570" name="Straight Connector 102569"/>
                <p:cNvSpPr/>
                <p:nvPr/>
              </p:nvSpPr>
              <p:spPr>
                <a:xfrm flipV="1">
                  <a:off x="3319" y="2579"/>
                  <a:ext cx="59" cy="399"/>
                </a:xfrm>
                <a:prstGeom prst="line">
                  <a:avLst/>
                </a:prstGeom>
                <a:grpFill/>
                <a:ln w="20638" cap="flat" cmpd="sng">
                  <a:solidFill>
                    <a:schemeClr val="tx2"/>
                  </a:solidFill>
                  <a:prstDash val="solid"/>
                  <a:headEnd type="none" w="med" len="med"/>
                  <a:tailEnd type="none" w="med" len="med"/>
                </a:ln>
              </p:spPr>
            </p:sp>
            <p:sp>
              <p:nvSpPr>
                <p:cNvPr id="102571" name="Straight Connector 102570"/>
                <p:cNvSpPr/>
                <p:nvPr/>
              </p:nvSpPr>
              <p:spPr>
                <a:xfrm>
                  <a:off x="3379" y="2589"/>
                  <a:ext cx="38" cy="393"/>
                </a:xfrm>
                <a:prstGeom prst="line">
                  <a:avLst/>
                </a:prstGeom>
                <a:grpFill/>
                <a:ln w="20638" cap="flat" cmpd="sng">
                  <a:solidFill>
                    <a:schemeClr val="tx2"/>
                  </a:solidFill>
                  <a:prstDash val="solid"/>
                  <a:headEnd type="none" w="med" len="med"/>
                  <a:tailEnd type="none" w="med" len="med"/>
                </a:ln>
              </p:spPr>
            </p:sp>
            <p:sp>
              <p:nvSpPr>
                <p:cNvPr id="102572" name="Straight Connector 102571"/>
                <p:cNvSpPr/>
                <p:nvPr/>
              </p:nvSpPr>
              <p:spPr>
                <a:xfrm flipV="1">
                  <a:off x="3418" y="2948"/>
                  <a:ext cx="53" cy="32"/>
                </a:xfrm>
                <a:prstGeom prst="line">
                  <a:avLst/>
                </a:prstGeom>
                <a:grpFill/>
                <a:ln w="20638" cap="flat" cmpd="sng">
                  <a:solidFill>
                    <a:schemeClr val="tx2"/>
                  </a:solidFill>
                  <a:prstDash val="solid"/>
                  <a:headEnd type="none" w="med" len="med"/>
                  <a:tailEnd type="none" w="med" len="med"/>
                </a:ln>
              </p:spPr>
            </p:sp>
            <p:sp>
              <p:nvSpPr>
                <p:cNvPr id="102573" name="Straight Connector 102572"/>
                <p:cNvSpPr/>
                <p:nvPr/>
              </p:nvSpPr>
              <p:spPr>
                <a:xfrm>
                  <a:off x="3387" y="2587"/>
                  <a:ext cx="83" cy="364"/>
                </a:xfrm>
                <a:prstGeom prst="line">
                  <a:avLst/>
                </a:prstGeom>
                <a:grpFill/>
                <a:ln w="20638" cap="flat" cmpd="sng">
                  <a:solidFill>
                    <a:schemeClr val="tx2"/>
                  </a:solidFill>
                  <a:prstDash val="solid"/>
                  <a:headEnd type="none" w="med" len="med"/>
                  <a:tailEnd type="none" w="med" len="med"/>
                </a:ln>
              </p:spPr>
            </p:sp>
            <p:sp>
              <p:nvSpPr>
                <p:cNvPr id="102574" name="Straight Connector 102573"/>
                <p:cNvSpPr/>
                <p:nvPr/>
              </p:nvSpPr>
              <p:spPr>
                <a:xfrm>
                  <a:off x="3319" y="2979"/>
                  <a:ext cx="100" cy="2"/>
                </a:xfrm>
                <a:prstGeom prst="line">
                  <a:avLst/>
                </a:prstGeom>
                <a:grpFill/>
                <a:ln w="20638" cap="flat" cmpd="sng">
                  <a:solidFill>
                    <a:schemeClr val="tx2"/>
                  </a:solidFill>
                  <a:prstDash val="solid"/>
                  <a:headEnd type="none" w="med" len="med"/>
                  <a:tailEnd type="none" w="med" len="med"/>
                </a:ln>
              </p:spPr>
            </p:sp>
          </p:grpSp>
          <p:sp>
            <p:nvSpPr>
              <p:cNvPr id="102575" name="Oval 102574"/>
              <p:cNvSpPr/>
              <p:nvPr/>
            </p:nvSpPr>
            <p:spPr>
              <a:xfrm>
                <a:off x="3363" y="2565"/>
                <a:ext cx="43" cy="49"/>
              </a:xfrm>
              <a:prstGeom prst="ellipse">
                <a:avLst/>
              </a:prstGeom>
              <a:grpFill/>
              <a:ln w="9525" cap="flat" cmpd="sng">
                <a:solidFill>
                  <a:schemeClr val="tx2"/>
                </a:solidFill>
                <a:prstDash val="solid"/>
                <a:headEnd type="none" w="med" len="med"/>
                <a:tailEnd type="none" w="med" len="med"/>
              </a:ln>
            </p:spPr>
            <p:txBody>
              <a:bodyPr/>
              <a:lstStyle/>
              <a:p>
                <a:endParaRPr lang="en-US"/>
              </a:p>
            </p:txBody>
          </p:sp>
        </p:grpSp>
        <p:grpSp>
          <p:nvGrpSpPr>
            <p:cNvPr id="102576" name="Group 102575"/>
            <p:cNvGrpSpPr/>
            <p:nvPr/>
          </p:nvGrpSpPr>
          <p:grpSpPr>
            <a:xfrm>
              <a:off x="1392" y="2880"/>
              <a:ext cx="593" cy="591"/>
              <a:chOff x="129" y="2935"/>
              <a:chExt cx="593" cy="591"/>
            </a:xfrm>
            <a:grpFill/>
          </p:grpSpPr>
          <p:sp>
            <p:nvSpPr>
              <p:cNvPr id="102577" name="Freeform 102576"/>
              <p:cNvSpPr/>
              <p:nvPr/>
            </p:nvSpPr>
            <p:spPr>
              <a:xfrm rot="-17887507">
                <a:off x="130" y="2934"/>
                <a:ext cx="591" cy="593"/>
              </a:xfrm>
              <a:custGeom>
                <a:avLst/>
                <a:gdLst>
                  <a:gd name="txL" fmla="*/ 0 w 43200"/>
                  <a:gd name="txT" fmla="*/ 0 h 43200"/>
                  <a:gd name="txR" fmla="*/ 43200 w 43200"/>
                  <a:gd name="txB" fmla="*/ 43200 h 43200"/>
                </a:gdLst>
                <a:ahLst/>
                <a:cxnLst>
                  <a:cxn ang="90">
                    <a:pos x="30289" y="41374"/>
                  </a:cxn>
                  <a:cxn ang="0">
                    <a:pos x="43199" y="21773"/>
                  </a:cxn>
                  <a:cxn ang="90">
                    <a:pos x="21600" y="21600"/>
                  </a:cxn>
                </a:cxnLst>
                <a:rect l="txL" t="txT" r="txR" b="txB"/>
                <a:pathLst>
                  <a:path w="43200" h="43200" fill="none">
                    <a:moveTo>
                      <a:pt x="30289" y="41374"/>
                    </a:moveTo>
                    <a:arcTo wR="21600" hR="21600" stAng="-17623286" swAng="17650820"/>
                  </a:path>
                  <a:path w="43200" h="43200" stroke="0">
                    <a:moveTo>
                      <a:pt x="30289" y="41374"/>
                    </a:moveTo>
                    <a:arcTo wR="21600" hR="21600" stAng="-17623286" swAng="17650820"/>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sp>
            <p:nvSpPr>
              <p:cNvPr id="102578" name="Freeform 102577"/>
              <p:cNvSpPr/>
              <p:nvPr/>
            </p:nvSpPr>
            <p:spPr>
              <a:xfrm rot="-17887507">
                <a:off x="248" y="3063"/>
                <a:ext cx="336" cy="353"/>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sp>
            <p:nvSpPr>
              <p:cNvPr id="102579" name="Freeform 102578"/>
              <p:cNvSpPr/>
              <p:nvPr/>
            </p:nvSpPr>
            <p:spPr>
              <a:xfrm rot="-17887507">
                <a:off x="336" y="3168"/>
                <a:ext cx="192" cy="192"/>
              </a:xfrm>
              <a:custGeom>
                <a:avLst/>
                <a:gdLst>
                  <a:gd name="txL" fmla="*/ 0 w 43200"/>
                  <a:gd name="txT" fmla="*/ 0 h 43200"/>
                  <a:gd name="txR" fmla="*/ 43200 w 43200"/>
                  <a:gd name="txB" fmla="*/ 43200 h 43200"/>
                </a:gdLst>
                <a:ahLst/>
                <a:cxnLst>
                  <a:cxn ang="90">
                    <a:pos x="33626" y="39542"/>
                  </a:cxn>
                  <a:cxn ang="0">
                    <a:pos x="43199" y="21773"/>
                  </a:cxn>
                  <a:cxn ang="90">
                    <a:pos x="21600" y="21600"/>
                  </a:cxn>
                </a:cxnLst>
                <a:rect l="txL" t="txT" r="txR" b="txB"/>
                <a:pathLst>
                  <a:path w="43200" h="43200" fill="none">
                    <a:moveTo>
                      <a:pt x="33626" y="39542"/>
                    </a:moveTo>
                    <a:arcTo wR="21600" hR="21600" stAng="-18229968" swAng="18257502"/>
                  </a:path>
                  <a:path w="43200" h="43200" stroke="0">
                    <a:moveTo>
                      <a:pt x="33626" y="39542"/>
                    </a:moveTo>
                    <a:arcTo wR="21600" hR="21600" stAng="-18229968" swAng="18257502"/>
                    <a:lnTo>
                      <a:pt x="21600" y="21600"/>
                    </a:lnTo>
                    <a:close/>
                  </a:path>
                </a:pathLst>
              </a:custGeom>
              <a:grpFill/>
              <a:ln w="9525" cap="flat" cmpd="sng">
                <a:solidFill>
                  <a:schemeClr val="accent1"/>
                </a:solidFill>
                <a:prstDash val="solid"/>
                <a:headEnd type="none" w="med" len="med"/>
                <a:tailEnd type="none" w="med" len="med"/>
              </a:ln>
            </p:spPr>
            <p:txBody>
              <a:bodyPr/>
              <a:lstStyle/>
              <a:p>
                <a:endParaRPr lang="en-US"/>
              </a:p>
            </p:txBody>
          </p:sp>
        </p:grpSp>
      </p:grpSp>
      <p:cxnSp>
        <p:nvCxnSpPr>
          <p:cNvPr id="102580" name="Straight Arrow Connector 102579"/>
          <p:cNvCxnSpPr>
            <a:stCxn id="102423" idx="2"/>
            <a:endCxn id="102414" idx="0"/>
          </p:cNvCxnSpPr>
          <p:nvPr/>
        </p:nvCxnSpPr>
        <p:spPr>
          <a:xfrm>
            <a:off x="7200900" y="2807335"/>
            <a:ext cx="762000" cy="457200"/>
          </a:xfrm>
          <a:prstGeom prst="straightConnector1">
            <a:avLst/>
          </a:prstGeom>
          <a:ln w="9525" cap="flat" cmpd="sng">
            <a:solidFill>
              <a:schemeClr val="tx1"/>
            </a:solidFill>
            <a:prstDash val="solid"/>
            <a:headEnd type="none" w="med" len="med"/>
            <a:tailEnd type="none" w="med" len="med"/>
          </a:ln>
        </p:spPr>
      </p:cxnSp>
      <p:sp>
        <p:nvSpPr>
          <p:cNvPr id="102581" name="Text Box 102580"/>
          <p:cNvSpPr txBox="1"/>
          <p:nvPr/>
        </p:nvSpPr>
        <p:spPr>
          <a:xfrm>
            <a:off x="1676400" y="1667828"/>
            <a:ext cx="924560" cy="521970"/>
          </a:xfrm>
          <a:prstGeom prst="rect">
            <a:avLst/>
          </a:prstGeom>
          <a:noFill/>
          <a:ln w="9525">
            <a:noFill/>
          </a:ln>
        </p:spPr>
        <p:txBody>
          <a:bodyPr wrap="none" anchor="t">
            <a:spAutoFit/>
          </a:bodyPr>
          <a:lstStyle/>
          <a:p>
            <a:r>
              <a:rPr>
                <a:latin typeface="Arial" panose="020B0604020202020204" pitchFamily="34" charset="0"/>
              </a:rPr>
              <a:t>NSS</a:t>
            </a:r>
          </a:p>
          <a:p>
            <a:r>
              <a:rPr dirty="0">
                <a:latin typeface="Arial" panose="020B0604020202020204" pitchFamily="34" charset="0"/>
              </a:rPr>
              <a:t>with</a:t>
            </a:r>
            <a:r>
              <a:rPr>
                <a:latin typeface="Arial" panose="020B0604020202020204" pitchFamily="34" charset="0"/>
              </a:rPr>
              <a:t> OSS</a:t>
            </a:r>
          </a:p>
        </p:txBody>
      </p:sp>
      <p:sp>
        <p:nvSpPr>
          <p:cNvPr id="102582" name="Text Box 102581"/>
          <p:cNvSpPr txBox="1"/>
          <p:nvPr/>
        </p:nvSpPr>
        <p:spPr>
          <a:xfrm>
            <a:off x="2052638" y="4418965"/>
            <a:ext cx="548640" cy="306705"/>
          </a:xfrm>
          <a:prstGeom prst="rect">
            <a:avLst/>
          </a:prstGeom>
          <a:noFill/>
          <a:ln w="9525">
            <a:noFill/>
          </a:ln>
        </p:spPr>
        <p:txBody>
          <a:bodyPr wrap="none" anchor="t">
            <a:spAutoFit/>
          </a:bodyPr>
          <a:lstStyle/>
          <a:p>
            <a:r>
              <a:rPr>
                <a:latin typeface="Arial" panose="020B0604020202020204" pitchFamily="34" charset="0"/>
              </a:rPr>
              <a:t>RSS</a:t>
            </a:r>
          </a:p>
        </p:txBody>
      </p:sp>
      <p:sp>
        <p:nvSpPr>
          <p:cNvPr id="102584" name="Left Brace 102583"/>
          <p:cNvSpPr/>
          <p:nvPr/>
        </p:nvSpPr>
        <p:spPr>
          <a:xfrm>
            <a:off x="2667000" y="3177540"/>
            <a:ext cx="228600" cy="2819400"/>
          </a:xfrm>
          <a:prstGeom prst="leftBrace">
            <a:avLst>
              <a:gd name="adj1" fmla="val 102777"/>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02585" name="Left Brace 102584"/>
          <p:cNvSpPr/>
          <p:nvPr/>
        </p:nvSpPr>
        <p:spPr>
          <a:xfrm>
            <a:off x="2667000" y="891540"/>
            <a:ext cx="228600" cy="2133600"/>
          </a:xfrm>
          <a:prstGeom prst="leftBrace">
            <a:avLst>
              <a:gd name="adj1" fmla="val 77777"/>
              <a:gd name="adj2" fmla="val 50000"/>
            </a:avLst>
          </a:prstGeom>
          <a:noFill/>
          <a:ln w="9525" cap="flat" cmpd="sng">
            <a:solidFill>
              <a:schemeClr val="tx1"/>
            </a:solidFill>
            <a:prstDash val="solid"/>
            <a:headEnd type="none" w="med" len="med"/>
            <a:tailEnd type="none" w="med" len="med"/>
          </a:ln>
        </p:spPr>
        <p:txBody>
          <a:bodyPr/>
          <a:lstStyle/>
          <a:p>
            <a:endParaRPr lang="en-US"/>
          </a:p>
        </p:txBody>
      </p:sp>
      <p:cxnSp>
        <p:nvCxnSpPr>
          <p:cNvPr id="102586" name="Straight Arrow Connector 102585"/>
          <p:cNvCxnSpPr>
            <a:stCxn id="102423" idx="1"/>
            <a:endCxn id="102587" idx="4"/>
          </p:cNvCxnSpPr>
          <p:nvPr/>
        </p:nvCxnSpPr>
        <p:spPr>
          <a:xfrm flipH="1">
            <a:off x="6477000" y="2567940"/>
            <a:ext cx="304800" cy="76200"/>
          </a:xfrm>
          <a:prstGeom prst="straightConnector1">
            <a:avLst/>
          </a:prstGeom>
          <a:ln w="9525" cap="flat" cmpd="sng">
            <a:solidFill>
              <a:schemeClr val="tx1"/>
            </a:solidFill>
            <a:prstDash val="solid"/>
            <a:headEnd type="none" w="med" len="med"/>
            <a:tailEnd type="none" w="med" len="med"/>
          </a:ln>
        </p:spPr>
      </p:cxnSp>
      <p:sp>
        <p:nvSpPr>
          <p:cNvPr id="102587" name="Flowchart: Magnetic Disk 102586"/>
          <p:cNvSpPr/>
          <p:nvPr/>
        </p:nvSpPr>
        <p:spPr>
          <a:xfrm>
            <a:off x="5867400" y="2339340"/>
            <a:ext cx="609600" cy="6096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a:latin typeface="Arial" panose="020B0604020202020204" pitchFamily="34" charset="0"/>
              </a:rPr>
              <a:t>VLR</a:t>
            </a:r>
          </a:p>
        </p:txBody>
      </p:sp>
    </p:spTree>
    <p:extLst>
      <p:ext uri="{BB962C8B-B14F-4D97-AF65-F5344CB8AC3E}">
        <p14:creationId xmlns:p14="http://schemas.microsoft.com/office/powerpoint/2010/main" val="89215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traight Connector 83970"/>
          <p:cNvSpPr/>
          <p:nvPr/>
        </p:nvSpPr>
        <p:spPr>
          <a:xfrm>
            <a:off x="5186363" y="892175"/>
            <a:ext cx="0" cy="5127625"/>
          </a:xfrm>
          <a:prstGeom prst="line">
            <a:avLst/>
          </a:prstGeom>
          <a:ln w="76200" cap="flat" cmpd="sng">
            <a:solidFill>
              <a:schemeClr val="tx1">
                <a:alpha val="65000"/>
              </a:schemeClr>
            </a:solidFill>
            <a:prstDash val="solid"/>
            <a:headEnd type="none" w="sm" len="sm"/>
            <a:tailEnd type="none" w="sm" len="sm"/>
          </a:ln>
        </p:spPr>
      </p:sp>
      <p:sp>
        <p:nvSpPr>
          <p:cNvPr id="83972" name="Rectangles 83971"/>
          <p:cNvSpPr/>
          <p:nvPr/>
        </p:nvSpPr>
        <p:spPr>
          <a:xfrm>
            <a:off x="4287838" y="2220913"/>
            <a:ext cx="641350"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U</a:t>
            </a:r>
            <a:r>
              <a:rPr sz="1400" baseline="-25000">
                <a:latin typeface="Arial" panose="020B0604020202020204" pitchFamily="34" charset="0"/>
              </a:rPr>
              <a:t>m</a:t>
            </a:r>
          </a:p>
        </p:txBody>
      </p:sp>
      <p:sp>
        <p:nvSpPr>
          <p:cNvPr id="83973" name="Rectangles 83972"/>
          <p:cNvSpPr/>
          <p:nvPr/>
        </p:nvSpPr>
        <p:spPr>
          <a:xfrm>
            <a:off x="4178300" y="2590800"/>
            <a:ext cx="641350"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A</a:t>
            </a:r>
            <a:r>
              <a:rPr sz="1400" baseline="-25000">
                <a:latin typeface="Arial" panose="020B0604020202020204" pitchFamily="34" charset="0"/>
              </a:rPr>
              <a:t>bis</a:t>
            </a:r>
          </a:p>
        </p:txBody>
      </p:sp>
      <p:sp>
        <p:nvSpPr>
          <p:cNvPr id="83974" name="Rectangles 83973"/>
          <p:cNvSpPr/>
          <p:nvPr/>
        </p:nvSpPr>
        <p:spPr>
          <a:xfrm>
            <a:off x="4899025" y="5237163"/>
            <a:ext cx="360363"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A</a:t>
            </a:r>
          </a:p>
        </p:txBody>
      </p:sp>
      <p:sp>
        <p:nvSpPr>
          <p:cNvPr id="83975" name="Rectangles 83974"/>
          <p:cNvSpPr/>
          <p:nvPr/>
        </p:nvSpPr>
        <p:spPr>
          <a:xfrm>
            <a:off x="3840163" y="5440363"/>
            <a:ext cx="574675"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BSS</a:t>
            </a:r>
          </a:p>
        </p:txBody>
      </p:sp>
      <p:sp>
        <p:nvSpPr>
          <p:cNvPr id="83976" name="Rectangles 83975"/>
          <p:cNvSpPr/>
          <p:nvPr/>
        </p:nvSpPr>
        <p:spPr>
          <a:xfrm>
            <a:off x="3438525" y="838200"/>
            <a:ext cx="1285875" cy="532130"/>
          </a:xfrm>
          <a:prstGeom prst="rect">
            <a:avLst/>
          </a:prstGeom>
          <a:noFill/>
          <a:ln w="9525">
            <a:noFill/>
          </a:ln>
        </p:spPr>
        <p:txBody>
          <a:bodyPr lIns="100012" tIns="50800" rIns="100012" bIns="50800">
            <a:spAutoFit/>
          </a:bodyPr>
          <a:lstStyle/>
          <a:p>
            <a:pPr defTabSz="1065530">
              <a:spcBef>
                <a:spcPct val="50000"/>
              </a:spcBef>
            </a:pPr>
            <a:r>
              <a:rPr sz="1400" dirty="0">
                <a:latin typeface="Arial" panose="020B0604020202020204" pitchFamily="34" charset="0"/>
              </a:rPr>
              <a:t>radio</a:t>
            </a:r>
            <a:br>
              <a:rPr sz="1400" dirty="0">
                <a:latin typeface="Arial" panose="020B0604020202020204" pitchFamily="34" charset="0"/>
              </a:rPr>
            </a:br>
            <a:r>
              <a:rPr sz="1400" dirty="0">
                <a:latin typeface="Arial" panose="020B0604020202020204" pitchFamily="34" charset="0"/>
              </a:rPr>
              <a:t>subsystem</a:t>
            </a:r>
            <a:endParaRPr sz="1400">
              <a:latin typeface="Arial" panose="020B0604020202020204" pitchFamily="34" charset="0"/>
            </a:endParaRPr>
          </a:p>
        </p:txBody>
      </p:sp>
      <p:sp>
        <p:nvSpPr>
          <p:cNvPr id="83977" name="Straight Connector 83976"/>
          <p:cNvSpPr/>
          <p:nvPr/>
        </p:nvSpPr>
        <p:spPr>
          <a:xfrm flipV="1">
            <a:off x="3779838" y="2324100"/>
            <a:ext cx="231775" cy="373063"/>
          </a:xfrm>
          <a:prstGeom prst="line">
            <a:avLst/>
          </a:prstGeom>
          <a:ln w="12700" cap="flat" cmpd="sng">
            <a:solidFill>
              <a:schemeClr val="tx1"/>
            </a:solidFill>
            <a:prstDash val="solid"/>
            <a:headEnd type="none" w="sm" len="sm"/>
            <a:tailEnd type="none" w="sm" len="sm"/>
          </a:ln>
        </p:spPr>
      </p:sp>
      <p:sp>
        <p:nvSpPr>
          <p:cNvPr id="83978" name="Straight Connector 83977"/>
          <p:cNvSpPr/>
          <p:nvPr/>
        </p:nvSpPr>
        <p:spPr>
          <a:xfrm flipH="1">
            <a:off x="3779838" y="2324100"/>
            <a:ext cx="231775" cy="241300"/>
          </a:xfrm>
          <a:prstGeom prst="line">
            <a:avLst/>
          </a:prstGeom>
          <a:ln w="12700" cap="flat" cmpd="sng">
            <a:solidFill>
              <a:schemeClr val="tx1"/>
            </a:solidFill>
            <a:prstDash val="solid"/>
            <a:headEnd type="none" w="sm" len="sm"/>
            <a:tailEnd type="none" w="sm" len="sm"/>
          </a:ln>
        </p:spPr>
      </p:sp>
      <p:sp>
        <p:nvSpPr>
          <p:cNvPr id="83979" name="Straight Connector 83978"/>
          <p:cNvSpPr/>
          <p:nvPr/>
        </p:nvSpPr>
        <p:spPr>
          <a:xfrm flipV="1">
            <a:off x="3787775" y="1962150"/>
            <a:ext cx="295275" cy="587375"/>
          </a:xfrm>
          <a:prstGeom prst="line">
            <a:avLst/>
          </a:prstGeom>
          <a:ln w="12700" cap="flat" cmpd="sng">
            <a:solidFill>
              <a:schemeClr val="tx1"/>
            </a:solidFill>
            <a:prstDash val="solid"/>
            <a:headEnd type="none" w="sm" len="sm"/>
            <a:tailEnd type="stealth" w="med" len="lg"/>
          </a:ln>
        </p:spPr>
      </p:sp>
      <p:sp>
        <p:nvSpPr>
          <p:cNvPr id="83980" name="Straight Connector 83979"/>
          <p:cNvSpPr/>
          <p:nvPr/>
        </p:nvSpPr>
        <p:spPr>
          <a:xfrm>
            <a:off x="3538538" y="2374900"/>
            <a:ext cx="823912" cy="0"/>
          </a:xfrm>
          <a:prstGeom prst="line">
            <a:avLst/>
          </a:prstGeom>
          <a:ln w="12700" cap="flat" cmpd="sng">
            <a:solidFill>
              <a:schemeClr val="tx1"/>
            </a:solidFill>
            <a:prstDash val="sysDot"/>
            <a:headEnd type="none" w="sm" len="sm"/>
            <a:tailEnd type="none" w="sm" len="sm"/>
          </a:ln>
        </p:spPr>
      </p:sp>
      <p:sp>
        <p:nvSpPr>
          <p:cNvPr id="83981" name="Straight Connector 83980"/>
          <p:cNvSpPr/>
          <p:nvPr/>
        </p:nvSpPr>
        <p:spPr>
          <a:xfrm>
            <a:off x="4033838" y="2867025"/>
            <a:ext cx="328612" cy="246063"/>
          </a:xfrm>
          <a:prstGeom prst="line">
            <a:avLst/>
          </a:prstGeom>
          <a:ln w="12700" cap="flat" cmpd="sng">
            <a:solidFill>
              <a:schemeClr val="tx1"/>
            </a:solidFill>
            <a:prstDash val="solid"/>
            <a:headEnd type="none" w="sm" len="sm"/>
            <a:tailEnd type="none" w="sm" len="sm"/>
          </a:ln>
        </p:spPr>
      </p:sp>
      <p:sp>
        <p:nvSpPr>
          <p:cNvPr id="83982" name="Straight Connector 83981"/>
          <p:cNvSpPr/>
          <p:nvPr/>
        </p:nvSpPr>
        <p:spPr>
          <a:xfrm flipV="1">
            <a:off x="4033838" y="3114675"/>
            <a:ext cx="328612" cy="165100"/>
          </a:xfrm>
          <a:prstGeom prst="line">
            <a:avLst/>
          </a:prstGeom>
          <a:ln w="12700" cap="flat" cmpd="sng">
            <a:solidFill>
              <a:schemeClr val="tx1"/>
            </a:solidFill>
            <a:prstDash val="solid"/>
            <a:headEnd type="none" w="sm" len="sm"/>
            <a:tailEnd type="none" w="sm" len="sm"/>
          </a:ln>
        </p:spPr>
      </p:sp>
      <p:sp>
        <p:nvSpPr>
          <p:cNvPr id="83984" name="Rectangles 83983"/>
          <p:cNvSpPr/>
          <p:nvPr/>
        </p:nvSpPr>
        <p:spPr>
          <a:xfrm>
            <a:off x="3463925" y="1557338"/>
            <a:ext cx="481013"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a:t>
            </a:r>
          </a:p>
        </p:txBody>
      </p:sp>
      <p:sp>
        <p:nvSpPr>
          <p:cNvPr id="83986" name="Rectangles 83985"/>
          <p:cNvSpPr/>
          <p:nvPr/>
        </p:nvSpPr>
        <p:spPr>
          <a:xfrm>
            <a:off x="4121150" y="1557338"/>
            <a:ext cx="481013"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a:t>
            </a:r>
          </a:p>
        </p:txBody>
      </p:sp>
      <p:sp>
        <p:nvSpPr>
          <p:cNvPr id="83987" name="Rectangles 83986"/>
          <p:cNvSpPr/>
          <p:nvPr/>
        </p:nvSpPr>
        <p:spPr>
          <a:xfrm>
            <a:off x="3544888" y="2709863"/>
            <a:ext cx="482600" cy="233362"/>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3989" name="Rectangles 83988"/>
          <p:cNvSpPr/>
          <p:nvPr/>
        </p:nvSpPr>
        <p:spPr>
          <a:xfrm>
            <a:off x="4368800" y="2955925"/>
            <a:ext cx="481013"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BSC</a:t>
            </a:r>
          </a:p>
        </p:txBody>
      </p:sp>
      <p:sp>
        <p:nvSpPr>
          <p:cNvPr id="83991" name="Rectangles 83990"/>
          <p:cNvSpPr/>
          <p:nvPr/>
        </p:nvSpPr>
        <p:spPr>
          <a:xfrm>
            <a:off x="3544888" y="3121025"/>
            <a:ext cx="482600"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3993" name="Oval 83992"/>
          <p:cNvSpPr/>
          <p:nvPr/>
        </p:nvSpPr>
        <p:spPr>
          <a:xfrm>
            <a:off x="3298825" y="4521200"/>
            <a:ext cx="1633538" cy="1220788"/>
          </a:xfrm>
          <a:prstGeom prst="ellipse">
            <a:avLst/>
          </a:prstGeom>
          <a:noFill/>
          <a:ln w="12700" cap="flat" cmpd="sng">
            <a:solidFill>
              <a:schemeClr val="tx1"/>
            </a:solidFill>
            <a:prstDash val="dash"/>
            <a:headEnd type="none" w="med" len="med"/>
            <a:tailEnd type="none" w="med" len="med"/>
          </a:ln>
        </p:spPr>
        <p:txBody>
          <a:bodyPr/>
          <a:lstStyle/>
          <a:p>
            <a:endParaRPr lang="en-US"/>
          </a:p>
        </p:txBody>
      </p:sp>
      <p:sp>
        <p:nvSpPr>
          <p:cNvPr id="83994" name="Straight Connector 83993"/>
          <p:cNvSpPr/>
          <p:nvPr/>
        </p:nvSpPr>
        <p:spPr>
          <a:xfrm flipV="1">
            <a:off x="3779838" y="4381500"/>
            <a:ext cx="231775" cy="373063"/>
          </a:xfrm>
          <a:prstGeom prst="line">
            <a:avLst/>
          </a:prstGeom>
          <a:ln w="12700" cap="flat" cmpd="sng">
            <a:solidFill>
              <a:schemeClr val="tx1"/>
            </a:solidFill>
            <a:prstDash val="solid"/>
            <a:headEnd type="none" w="sm" len="sm"/>
            <a:tailEnd type="none" w="sm" len="sm"/>
          </a:ln>
        </p:spPr>
      </p:sp>
      <p:sp>
        <p:nvSpPr>
          <p:cNvPr id="83995" name="Straight Connector 83994"/>
          <p:cNvSpPr/>
          <p:nvPr/>
        </p:nvSpPr>
        <p:spPr>
          <a:xfrm flipH="1">
            <a:off x="3779838" y="4381500"/>
            <a:ext cx="231775" cy="242888"/>
          </a:xfrm>
          <a:prstGeom prst="line">
            <a:avLst/>
          </a:prstGeom>
          <a:ln w="12700" cap="flat" cmpd="sng">
            <a:solidFill>
              <a:schemeClr val="tx1"/>
            </a:solidFill>
            <a:prstDash val="solid"/>
            <a:headEnd type="none" w="sm" len="sm"/>
            <a:tailEnd type="none" w="sm" len="sm"/>
          </a:ln>
        </p:spPr>
      </p:sp>
      <p:sp>
        <p:nvSpPr>
          <p:cNvPr id="83996" name="Straight Connector 83995"/>
          <p:cNvSpPr/>
          <p:nvPr/>
        </p:nvSpPr>
        <p:spPr>
          <a:xfrm flipV="1">
            <a:off x="3787775" y="4019550"/>
            <a:ext cx="295275" cy="587375"/>
          </a:xfrm>
          <a:prstGeom prst="line">
            <a:avLst/>
          </a:prstGeom>
          <a:ln w="12700" cap="flat" cmpd="sng">
            <a:solidFill>
              <a:schemeClr val="tx1"/>
            </a:solidFill>
            <a:prstDash val="solid"/>
            <a:headEnd type="none" w="sm" len="sm"/>
            <a:tailEnd type="stealth" w="med" len="lg"/>
          </a:ln>
        </p:spPr>
      </p:sp>
      <p:sp>
        <p:nvSpPr>
          <p:cNvPr id="83997" name="Straight Connector 83996"/>
          <p:cNvSpPr/>
          <p:nvPr/>
        </p:nvSpPr>
        <p:spPr>
          <a:xfrm>
            <a:off x="4033838" y="4926013"/>
            <a:ext cx="328612" cy="247650"/>
          </a:xfrm>
          <a:prstGeom prst="line">
            <a:avLst/>
          </a:prstGeom>
          <a:ln w="12700" cap="flat" cmpd="sng">
            <a:solidFill>
              <a:schemeClr val="tx1"/>
            </a:solidFill>
            <a:prstDash val="solid"/>
            <a:headEnd type="none" w="sm" len="sm"/>
            <a:tailEnd type="none" w="sm" len="sm"/>
          </a:ln>
        </p:spPr>
      </p:sp>
      <p:sp>
        <p:nvSpPr>
          <p:cNvPr id="83998" name="Straight Connector 83997"/>
          <p:cNvSpPr/>
          <p:nvPr/>
        </p:nvSpPr>
        <p:spPr>
          <a:xfrm flipV="1">
            <a:off x="4033838" y="5173663"/>
            <a:ext cx="328612" cy="163512"/>
          </a:xfrm>
          <a:prstGeom prst="line">
            <a:avLst/>
          </a:prstGeom>
          <a:ln w="12700" cap="flat" cmpd="sng">
            <a:solidFill>
              <a:schemeClr val="tx1"/>
            </a:solidFill>
            <a:prstDash val="solid"/>
            <a:headEnd type="none" w="sm" len="sm"/>
            <a:tailEnd type="none" w="sm" len="sm"/>
          </a:ln>
        </p:spPr>
      </p:sp>
      <p:sp>
        <p:nvSpPr>
          <p:cNvPr id="83999" name="Rectangles 83998"/>
          <p:cNvSpPr/>
          <p:nvPr/>
        </p:nvSpPr>
        <p:spPr>
          <a:xfrm>
            <a:off x="3544888" y="4768850"/>
            <a:ext cx="482600" cy="231775"/>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4001" name="Rectangles 84000"/>
          <p:cNvSpPr/>
          <p:nvPr/>
        </p:nvSpPr>
        <p:spPr>
          <a:xfrm>
            <a:off x="4368800" y="5013325"/>
            <a:ext cx="481013"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BSC</a:t>
            </a:r>
          </a:p>
        </p:txBody>
      </p:sp>
      <p:sp>
        <p:nvSpPr>
          <p:cNvPr id="84003" name="Rectangles 84002"/>
          <p:cNvSpPr/>
          <p:nvPr/>
        </p:nvSpPr>
        <p:spPr>
          <a:xfrm>
            <a:off x="3544888" y="5180013"/>
            <a:ext cx="482600" cy="231775"/>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4005" name="Straight Connector 84004"/>
          <p:cNvSpPr/>
          <p:nvPr/>
        </p:nvSpPr>
        <p:spPr>
          <a:xfrm flipV="1">
            <a:off x="4116388" y="2867025"/>
            <a:ext cx="163512" cy="246063"/>
          </a:xfrm>
          <a:prstGeom prst="line">
            <a:avLst/>
          </a:prstGeom>
          <a:ln w="12700" cap="flat" cmpd="sng">
            <a:solidFill>
              <a:schemeClr val="tx1"/>
            </a:solidFill>
            <a:prstDash val="sysDot"/>
            <a:headEnd type="none" w="sm" len="sm"/>
            <a:tailEnd type="none" w="sm" len="sm"/>
          </a:ln>
        </p:spPr>
      </p:sp>
      <p:sp>
        <p:nvSpPr>
          <p:cNvPr id="84006" name="Straight Connector 84005"/>
          <p:cNvSpPr/>
          <p:nvPr/>
        </p:nvSpPr>
        <p:spPr>
          <a:xfrm flipV="1">
            <a:off x="4856163" y="2374900"/>
            <a:ext cx="563562" cy="739775"/>
          </a:xfrm>
          <a:prstGeom prst="line">
            <a:avLst/>
          </a:prstGeom>
          <a:ln w="12700" cap="flat" cmpd="sng">
            <a:solidFill>
              <a:schemeClr val="tx1"/>
            </a:solidFill>
            <a:prstDash val="solid"/>
            <a:headEnd type="none" w="sm" len="sm"/>
            <a:tailEnd type="none" w="sm" len="sm"/>
          </a:ln>
        </p:spPr>
      </p:sp>
      <p:sp>
        <p:nvSpPr>
          <p:cNvPr id="84007" name="Straight Connector 84006"/>
          <p:cNvSpPr/>
          <p:nvPr/>
        </p:nvSpPr>
        <p:spPr>
          <a:xfrm>
            <a:off x="4856163" y="5089525"/>
            <a:ext cx="563562" cy="247650"/>
          </a:xfrm>
          <a:prstGeom prst="line">
            <a:avLst/>
          </a:prstGeom>
          <a:ln w="12700" cap="flat" cmpd="sng">
            <a:solidFill>
              <a:schemeClr val="tx1"/>
            </a:solidFill>
            <a:prstDash val="solid"/>
            <a:headEnd type="none" w="sm" len="sm"/>
            <a:tailEnd type="none" w="sm" len="sm"/>
          </a:ln>
        </p:spPr>
      </p:sp>
      <p:sp>
        <p:nvSpPr>
          <p:cNvPr id="84008" name="Straight Connector 84007"/>
          <p:cNvSpPr/>
          <p:nvPr/>
        </p:nvSpPr>
        <p:spPr>
          <a:xfrm flipV="1">
            <a:off x="5019675" y="4926013"/>
            <a:ext cx="0" cy="328612"/>
          </a:xfrm>
          <a:prstGeom prst="line">
            <a:avLst/>
          </a:prstGeom>
          <a:ln w="12700" cap="flat" cmpd="sng">
            <a:solidFill>
              <a:schemeClr val="tx1"/>
            </a:solidFill>
            <a:prstDash val="sysDot"/>
            <a:headEnd type="none" w="sm" len="sm"/>
            <a:tailEnd type="none" w="sm" len="sm"/>
          </a:ln>
        </p:spPr>
      </p:sp>
      <p:sp>
        <p:nvSpPr>
          <p:cNvPr id="84009" name="Straight Connector 84008"/>
          <p:cNvSpPr/>
          <p:nvPr/>
        </p:nvSpPr>
        <p:spPr>
          <a:xfrm flipH="1">
            <a:off x="4938713" y="2374900"/>
            <a:ext cx="481012" cy="82550"/>
          </a:xfrm>
          <a:prstGeom prst="line">
            <a:avLst/>
          </a:prstGeom>
          <a:ln w="12700" cap="flat" cmpd="sng">
            <a:solidFill>
              <a:schemeClr val="tx1"/>
            </a:solidFill>
            <a:prstDash val="solid"/>
            <a:headEnd type="none" w="sm" len="sm"/>
            <a:tailEnd type="none" w="sm" len="sm"/>
          </a:ln>
        </p:spPr>
      </p:sp>
      <p:sp>
        <p:nvSpPr>
          <p:cNvPr id="84010" name="Straight Connector 84009"/>
          <p:cNvSpPr/>
          <p:nvPr/>
        </p:nvSpPr>
        <p:spPr>
          <a:xfrm flipH="1" flipV="1">
            <a:off x="4691063" y="4019550"/>
            <a:ext cx="727075" cy="1317625"/>
          </a:xfrm>
          <a:prstGeom prst="line">
            <a:avLst/>
          </a:prstGeom>
          <a:ln w="12700" cap="flat" cmpd="sng">
            <a:solidFill>
              <a:schemeClr val="tx1"/>
            </a:solidFill>
            <a:prstDash val="solid"/>
            <a:headEnd type="none" w="sm" len="sm"/>
            <a:tailEnd type="none" w="sm" len="sm"/>
          </a:ln>
        </p:spPr>
      </p:sp>
      <p:sp>
        <p:nvSpPr>
          <p:cNvPr id="84011" name="Straight Connector 84010"/>
          <p:cNvSpPr/>
          <p:nvPr/>
        </p:nvSpPr>
        <p:spPr>
          <a:xfrm>
            <a:off x="3292475" y="1387475"/>
            <a:ext cx="3457575" cy="0"/>
          </a:xfrm>
          <a:prstGeom prst="line">
            <a:avLst/>
          </a:prstGeom>
          <a:ln w="76200" cap="flat" cmpd="sng">
            <a:solidFill>
              <a:schemeClr val="bg2"/>
            </a:solidFill>
            <a:prstDash val="solid"/>
            <a:headEnd type="none" w="sm" len="sm"/>
            <a:tailEnd type="none" w="sm" len="sm"/>
          </a:ln>
        </p:spPr>
      </p:sp>
      <p:sp>
        <p:nvSpPr>
          <p:cNvPr id="84013" name="Straight Connector 84012"/>
          <p:cNvSpPr/>
          <p:nvPr/>
        </p:nvSpPr>
        <p:spPr>
          <a:xfrm>
            <a:off x="7483475" y="892175"/>
            <a:ext cx="0" cy="5127625"/>
          </a:xfrm>
          <a:prstGeom prst="line">
            <a:avLst/>
          </a:prstGeom>
          <a:ln w="76200" cap="flat" cmpd="sng">
            <a:solidFill>
              <a:schemeClr val="bg2"/>
            </a:solidFill>
            <a:prstDash val="solid"/>
            <a:headEnd type="none" w="sm" len="sm"/>
            <a:tailEnd type="none" w="sm" len="sm"/>
          </a:ln>
        </p:spPr>
      </p:sp>
      <p:sp>
        <p:nvSpPr>
          <p:cNvPr id="84014" name="Rectangles 84013"/>
          <p:cNvSpPr/>
          <p:nvPr/>
        </p:nvSpPr>
        <p:spPr>
          <a:xfrm>
            <a:off x="5410200" y="838200"/>
            <a:ext cx="1905000" cy="532130"/>
          </a:xfrm>
          <a:prstGeom prst="rect">
            <a:avLst/>
          </a:prstGeom>
          <a:noFill/>
          <a:ln w="9525">
            <a:noFill/>
          </a:ln>
        </p:spPr>
        <p:txBody>
          <a:bodyPr lIns="100012" tIns="50800" rIns="100012" bIns="50800">
            <a:spAutoFit/>
          </a:bodyPr>
          <a:lstStyle/>
          <a:p>
            <a:pPr defTabSz="1065530">
              <a:spcBef>
                <a:spcPct val="50000"/>
              </a:spcBef>
            </a:pPr>
            <a:r>
              <a:rPr sz="1400" dirty="0">
                <a:latin typeface="Arial" panose="020B0604020202020204" pitchFamily="34" charset="0"/>
              </a:rPr>
              <a:t>network and switching subsystem</a:t>
            </a:r>
            <a:endParaRPr sz="1400">
              <a:latin typeface="Arial" panose="020B0604020202020204" pitchFamily="34" charset="0"/>
            </a:endParaRPr>
          </a:p>
        </p:txBody>
      </p:sp>
      <p:sp>
        <p:nvSpPr>
          <p:cNvPr id="84016" name="Rectangles 84015"/>
          <p:cNvSpPr/>
          <p:nvPr/>
        </p:nvSpPr>
        <p:spPr>
          <a:xfrm>
            <a:off x="5430838" y="2216150"/>
            <a:ext cx="482600"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MSC</a:t>
            </a:r>
          </a:p>
        </p:txBody>
      </p:sp>
      <p:sp>
        <p:nvSpPr>
          <p:cNvPr id="84018" name="Rectangles 84017"/>
          <p:cNvSpPr/>
          <p:nvPr/>
        </p:nvSpPr>
        <p:spPr>
          <a:xfrm>
            <a:off x="5430838" y="5180013"/>
            <a:ext cx="482600" cy="231775"/>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MSC</a:t>
            </a:r>
          </a:p>
        </p:txBody>
      </p:sp>
      <p:sp>
        <p:nvSpPr>
          <p:cNvPr id="84019" name="Straight Connector 84018"/>
          <p:cNvSpPr/>
          <p:nvPr/>
        </p:nvSpPr>
        <p:spPr>
          <a:xfrm>
            <a:off x="5673725" y="2457450"/>
            <a:ext cx="0" cy="2716213"/>
          </a:xfrm>
          <a:prstGeom prst="line">
            <a:avLst/>
          </a:prstGeom>
          <a:ln w="12700" cap="flat" cmpd="sng">
            <a:solidFill>
              <a:schemeClr val="tx1"/>
            </a:solidFill>
            <a:prstDash val="solid"/>
            <a:headEnd type="none" w="sm" len="sm"/>
            <a:tailEnd type="none" w="sm" len="sm"/>
          </a:ln>
        </p:spPr>
      </p:sp>
      <p:sp>
        <p:nvSpPr>
          <p:cNvPr id="84020" name="Straight Connector 84019"/>
          <p:cNvSpPr/>
          <p:nvPr/>
        </p:nvSpPr>
        <p:spPr>
          <a:xfrm>
            <a:off x="5343525" y="1387475"/>
            <a:ext cx="3457575" cy="0"/>
          </a:xfrm>
          <a:prstGeom prst="line">
            <a:avLst/>
          </a:prstGeom>
          <a:ln w="76200" cap="flat" cmpd="sng">
            <a:solidFill>
              <a:schemeClr val="bg2"/>
            </a:solidFill>
            <a:prstDash val="solid"/>
            <a:headEnd type="none" w="sm" len="sm"/>
            <a:tailEnd type="none" w="sm" len="sm"/>
          </a:ln>
        </p:spPr>
      </p:sp>
      <p:sp>
        <p:nvSpPr>
          <p:cNvPr id="84021" name="Rectangles 84020"/>
          <p:cNvSpPr/>
          <p:nvPr/>
        </p:nvSpPr>
        <p:spPr>
          <a:xfrm>
            <a:off x="7543800" y="838200"/>
            <a:ext cx="1614488" cy="532130"/>
          </a:xfrm>
          <a:prstGeom prst="rect">
            <a:avLst/>
          </a:prstGeom>
          <a:noFill/>
          <a:ln w="9525">
            <a:noFill/>
          </a:ln>
        </p:spPr>
        <p:txBody>
          <a:bodyPr lIns="100012" tIns="50800" rIns="100012" bIns="50800">
            <a:spAutoFit/>
          </a:bodyPr>
          <a:lstStyle/>
          <a:p>
            <a:pPr defTabSz="1065530">
              <a:spcBef>
                <a:spcPct val="50000"/>
              </a:spcBef>
            </a:pPr>
            <a:r>
              <a:rPr sz="1400" dirty="0">
                <a:latin typeface="Arial" panose="020B0604020202020204" pitchFamily="34" charset="0"/>
              </a:rPr>
              <a:t>fixed</a:t>
            </a:r>
            <a:br>
              <a:rPr sz="1400" dirty="0">
                <a:latin typeface="Arial" panose="020B0604020202020204" pitchFamily="34" charset="0"/>
              </a:rPr>
            </a:br>
            <a:r>
              <a:rPr sz="1400" dirty="0">
                <a:latin typeface="Arial" panose="020B0604020202020204" pitchFamily="34" charset="0"/>
              </a:rPr>
              <a:t>partner networks</a:t>
            </a:r>
            <a:endParaRPr sz="1400">
              <a:latin typeface="Arial" panose="020B0604020202020204" pitchFamily="34" charset="0"/>
            </a:endParaRPr>
          </a:p>
        </p:txBody>
      </p:sp>
      <p:sp>
        <p:nvSpPr>
          <p:cNvPr id="84022" name="Straight Connector 84021"/>
          <p:cNvSpPr/>
          <p:nvPr/>
        </p:nvSpPr>
        <p:spPr>
          <a:xfrm flipV="1">
            <a:off x="5673725" y="1635125"/>
            <a:ext cx="0" cy="574675"/>
          </a:xfrm>
          <a:prstGeom prst="line">
            <a:avLst/>
          </a:prstGeom>
          <a:ln w="12700" cap="flat" cmpd="sng">
            <a:solidFill>
              <a:schemeClr val="tx1"/>
            </a:solidFill>
            <a:prstDash val="solid"/>
            <a:headEnd type="none" w="sm" len="sm"/>
            <a:tailEnd type="none" w="sm" len="sm"/>
          </a:ln>
        </p:spPr>
      </p:sp>
      <p:sp>
        <p:nvSpPr>
          <p:cNvPr id="84023" name="Straight Connector 84022"/>
          <p:cNvSpPr/>
          <p:nvPr/>
        </p:nvSpPr>
        <p:spPr>
          <a:xfrm>
            <a:off x="5673725" y="5418138"/>
            <a:ext cx="0" cy="601662"/>
          </a:xfrm>
          <a:prstGeom prst="line">
            <a:avLst/>
          </a:prstGeom>
          <a:ln w="12700" cap="flat" cmpd="sng">
            <a:solidFill>
              <a:schemeClr val="tx1"/>
            </a:solidFill>
            <a:prstDash val="solid"/>
            <a:headEnd type="none" w="sm" len="sm"/>
            <a:tailEnd type="none" w="sm" len="sm"/>
          </a:ln>
        </p:spPr>
      </p:sp>
      <p:sp>
        <p:nvSpPr>
          <p:cNvPr id="84025" name="Rectangles 84024"/>
          <p:cNvSpPr/>
          <p:nvPr/>
        </p:nvSpPr>
        <p:spPr>
          <a:xfrm>
            <a:off x="5759450" y="5424488"/>
            <a:ext cx="484188" cy="23495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IWF</a:t>
            </a:r>
          </a:p>
        </p:txBody>
      </p:sp>
      <p:sp>
        <p:nvSpPr>
          <p:cNvPr id="84026" name="Straight Connector 84025"/>
          <p:cNvSpPr/>
          <p:nvPr/>
        </p:nvSpPr>
        <p:spPr>
          <a:xfrm>
            <a:off x="5919788" y="5254625"/>
            <a:ext cx="2139950" cy="0"/>
          </a:xfrm>
          <a:prstGeom prst="line">
            <a:avLst/>
          </a:prstGeom>
          <a:ln w="12700" cap="flat" cmpd="sng">
            <a:solidFill>
              <a:schemeClr val="tx1"/>
            </a:solidFill>
            <a:prstDash val="solid"/>
            <a:headEnd type="none" w="sm" len="sm"/>
            <a:tailEnd type="stealth" w="med" len="lg"/>
          </a:ln>
        </p:spPr>
      </p:sp>
      <p:sp>
        <p:nvSpPr>
          <p:cNvPr id="84027" name="Straight Connector 84026"/>
          <p:cNvSpPr/>
          <p:nvPr/>
        </p:nvSpPr>
        <p:spPr>
          <a:xfrm>
            <a:off x="6661150" y="5913438"/>
            <a:ext cx="1398588" cy="0"/>
          </a:xfrm>
          <a:prstGeom prst="line">
            <a:avLst/>
          </a:prstGeom>
          <a:ln w="12700" cap="flat" cmpd="sng">
            <a:solidFill>
              <a:schemeClr val="tx1"/>
            </a:solidFill>
            <a:prstDash val="solid"/>
            <a:headEnd type="none" w="sm" len="sm"/>
            <a:tailEnd type="stealth" w="med" len="lg"/>
          </a:ln>
        </p:spPr>
      </p:sp>
      <p:sp>
        <p:nvSpPr>
          <p:cNvPr id="84028" name="Rectangles 84027"/>
          <p:cNvSpPr/>
          <p:nvPr/>
        </p:nvSpPr>
        <p:spPr>
          <a:xfrm>
            <a:off x="7983538" y="5006975"/>
            <a:ext cx="806450" cy="532130"/>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ISDN</a:t>
            </a:r>
            <a:br>
              <a:rPr sz="1400">
                <a:latin typeface="Arial" panose="020B0604020202020204" pitchFamily="34" charset="0"/>
              </a:rPr>
            </a:br>
            <a:r>
              <a:rPr sz="1400">
                <a:latin typeface="Arial" panose="020B0604020202020204" pitchFamily="34" charset="0"/>
              </a:rPr>
              <a:t>PSTN</a:t>
            </a:r>
          </a:p>
        </p:txBody>
      </p:sp>
      <p:sp>
        <p:nvSpPr>
          <p:cNvPr id="84029" name="Rectangles 84028"/>
          <p:cNvSpPr/>
          <p:nvPr/>
        </p:nvSpPr>
        <p:spPr>
          <a:xfrm>
            <a:off x="7983538" y="5665788"/>
            <a:ext cx="890587" cy="532130"/>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PSPDN</a:t>
            </a:r>
            <a:br>
              <a:rPr sz="1400">
                <a:latin typeface="Arial" panose="020B0604020202020204" pitchFamily="34" charset="0"/>
              </a:rPr>
            </a:br>
            <a:r>
              <a:rPr sz="1400">
                <a:latin typeface="Arial" panose="020B0604020202020204" pitchFamily="34" charset="0"/>
              </a:rPr>
              <a:t>CSPDN</a:t>
            </a:r>
          </a:p>
        </p:txBody>
      </p:sp>
      <p:sp>
        <p:nvSpPr>
          <p:cNvPr id="84030" name="Oval 84029"/>
          <p:cNvSpPr/>
          <p:nvPr/>
        </p:nvSpPr>
        <p:spPr>
          <a:xfrm>
            <a:off x="5759450" y="3040063"/>
            <a:ext cx="566738" cy="1631950"/>
          </a:xfrm>
          <a:prstGeom prst="ellipse">
            <a:avLst/>
          </a:prstGeom>
          <a:noFill/>
          <a:ln w="12700" cap="flat" cmpd="sng">
            <a:solidFill>
              <a:schemeClr val="tx1"/>
            </a:solidFill>
            <a:prstDash val="dashDot"/>
            <a:headEnd type="none" w="med" len="med"/>
            <a:tailEnd type="none" w="med" len="med"/>
          </a:ln>
        </p:spPr>
        <p:txBody>
          <a:bodyPr/>
          <a:lstStyle/>
          <a:p>
            <a:endParaRPr lang="en-US"/>
          </a:p>
        </p:txBody>
      </p:sp>
      <p:sp>
        <p:nvSpPr>
          <p:cNvPr id="84031" name="Straight Connector 84030"/>
          <p:cNvSpPr/>
          <p:nvPr/>
        </p:nvSpPr>
        <p:spPr>
          <a:xfrm>
            <a:off x="5754688" y="2457450"/>
            <a:ext cx="82550" cy="822325"/>
          </a:xfrm>
          <a:prstGeom prst="line">
            <a:avLst/>
          </a:prstGeom>
          <a:ln w="12700" cap="flat" cmpd="sng">
            <a:solidFill>
              <a:schemeClr val="tx1"/>
            </a:solidFill>
            <a:prstDash val="dashDot"/>
            <a:headEnd type="none" w="sm" len="sm"/>
            <a:tailEnd type="none" w="sm" len="sm"/>
          </a:ln>
        </p:spPr>
      </p:sp>
      <p:sp>
        <p:nvSpPr>
          <p:cNvPr id="84032" name="Straight Connector 84031"/>
          <p:cNvSpPr/>
          <p:nvPr/>
        </p:nvSpPr>
        <p:spPr>
          <a:xfrm flipV="1">
            <a:off x="5754688" y="4349750"/>
            <a:ext cx="82550" cy="823913"/>
          </a:xfrm>
          <a:prstGeom prst="line">
            <a:avLst/>
          </a:prstGeom>
          <a:ln w="12700" cap="flat" cmpd="sng">
            <a:solidFill>
              <a:schemeClr val="tx1"/>
            </a:solidFill>
            <a:prstDash val="dashDot"/>
            <a:headEnd type="none" w="sm" len="sm"/>
            <a:tailEnd type="none" w="sm" len="sm"/>
          </a:ln>
        </p:spPr>
      </p:sp>
      <p:sp>
        <p:nvSpPr>
          <p:cNvPr id="84033" name="Rectangles 84032"/>
          <p:cNvSpPr/>
          <p:nvPr/>
        </p:nvSpPr>
        <p:spPr>
          <a:xfrm rot="16200000">
            <a:off x="5694363" y="3602038"/>
            <a:ext cx="660400" cy="316865"/>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SS7</a:t>
            </a:r>
          </a:p>
        </p:txBody>
      </p:sp>
      <p:sp>
        <p:nvSpPr>
          <p:cNvPr id="84034" name="Rectangles 84033"/>
          <p:cNvSpPr/>
          <p:nvPr/>
        </p:nvSpPr>
        <p:spPr>
          <a:xfrm>
            <a:off x="6913563" y="2792413"/>
            <a:ext cx="482600"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35" name="Rectangles 84034"/>
          <p:cNvSpPr/>
          <p:nvPr/>
        </p:nvSpPr>
        <p:spPr>
          <a:xfrm>
            <a:off x="6829425" y="2874963"/>
            <a:ext cx="484188" cy="233362"/>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36" name="Rectangles 84035"/>
          <p:cNvSpPr/>
          <p:nvPr/>
        </p:nvSpPr>
        <p:spPr>
          <a:xfrm>
            <a:off x="6748463" y="2955925"/>
            <a:ext cx="481012"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37" name="Rectangles 84036"/>
          <p:cNvSpPr/>
          <p:nvPr/>
        </p:nvSpPr>
        <p:spPr>
          <a:xfrm>
            <a:off x="6667500" y="3040063"/>
            <a:ext cx="481013" cy="23336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EIR</a:t>
            </a:r>
          </a:p>
        </p:txBody>
      </p:sp>
      <p:sp>
        <p:nvSpPr>
          <p:cNvPr id="84039" name="Rectangles 84038"/>
          <p:cNvSpPr/>
          <p:nvPr/>
        </p:nvSpPr>
        <p:spPr>
          <a:xfrm>
            <a:off x="6913563" y="3532188"/>
            <a:ext cx="482600"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0" name="Rectangles 84039"/>
          <p:cNvSpPr/>
          <p:nvPr/>
        </p:nvSpPr>
        <p:spPr>
          <a:xfrm>
            <a:off x="6829425" y="3614738"/>
            <a:ext cx="484188"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1" name="Rectangles 84040"/>
          <p:cNvSpPr/>
          <p:nvPr/>
        </p:nvSpPr>
        <p:spPr>
          <a:xfrm>
            <a:off x="6748463" y="3697288"/>
            <a:ext cx="481012"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2" name="Rectangles 84041"/>
          <p:cNvSpPr/>
          <p:nvPr/>
        </p:nvSpPr>
        <p:spPr>
          <a:xfrm>
            <a:off x="6667500" y="3779838"/>
            <a:ext cx="481013" cy="23336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HLR</a:t>
            </a:r>
          </a:p>
        </p:txBody>
      </p:sp>
      <p:sp>
        <p:nvSpPr>
          <p:cNvPr id="84044" name="Rectangles 84043"/>
          <p:cNvSpPr/>
          <p:nvPr/>
        </p:nvSpPr>
        <p:spPr>
          <a:xfrm>
            <a:off x="6829425" y="4438650"/>
            <a:ext cx="484188" cy="233363"/>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5" name="Rectangles 84044"/>
          <p:cNvSpPr/>
          <p:nvPr/>
        </p:nvSpPr>
        <p:spPr>
          <a:xfrm>
            <a:off x="6748463" y="4521200"/>
            <a:ext cx="481012"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6" name="Rectangles 84045"/>
          <p:cNvSpPr/>
          <p:nvPr/>
        </p:nvSpPr>
        <p:spPr>
          <a:xfrm>
            <a:off x="6667500" y="4602163"/>
            <a:ext cx="481013" cy="23495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4047" name="Rectangles 84046"/>
          <p:cNvSpPr/>
          <p:nvPr/>
        </p:nvSpPr>
        <p:spPr>
          <a:xfrm>
            <a:off x="6583363" y="4684713"/>
            <a:ext cx="484187" cy="23495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VLR</a:t>
            </a:r>
          </a:p>
        </p:txBody>
      </p:sp>
      <p:sp>
        <p:nvSpPr>
          <p:cNvPr id="84049" name="Straight Connector 84048"/>
          <p:cNvSpPr/>
          <p:nvPr/>
        </p:nvSpPr>
        <p:spPr>
          <a:xfrm>
            <a:off x="6248400" y="5584825"/>
            <a:ext cx="412750" cy="328613"/>
          </a:xfrm>
          <a:prstGeom prst="line">
            <a:avLst/>
          </a:prstGeom>
          <a:ln w="12700" cap="flat" cmpd="sng">
            <a:solidFill>
              <a:schemeClr val="tx1"/>
            </a:solidFill>
            <a:prstDash val="solid"/>
            <a:headEnd type="none" w="sm" len="sm"/>
            <a:tailEnd type="none" w="sm" len="sm"/>
          </a:ln>
        </p:spPr>
      </p:sp>
      <p:sp>
        <p:nvSpPr>
          <p:cNvPr id="84050" name="Straight Connector 84049"/>
          <p:cNvSpPr/>
          <p:nvPr/>
        </p:nvSpPr>
        <p:spPr>
          <a:xfrm flipV="1">
            <a:off x="6330950" y="3195638"/>
            <a:ext cx="330200" cy="328612"/>
          </a:xfrm>
          <a:prstGeom prst="line">
            <a:avLst/>
          </a:prstGeom>
          <a:ln w="12700" cap="flat" cmpd="sng">
            <a:solidFill>
              <a:schemeClr val="tx1"/>
            </a:solidFill>
            <a:prstDash val="dashDot"/>
            <a:headEnd type="none" w="sm" len="sm"/>
            <a:tailEnd type="none" w="sm" len="sm"/>
          </a:ln>
        </p:spPr>
      </p:sp>
      <p:sp>
        <p:nvSpPr>
          <p:cNvPr id="84051" name="Straight Connector 84050"/>
          <p:cNvSpPr/>
          <p:nvPr/>
        </p:nvSpPr>
        <p:spPr>
          <a:xfrm>
            <a:off x="6330950" y="3856038"/>
            <a:ext cx="330200" cy="0"/>
          </a:xfrm>
          <a:prstGeom prst="line">
            <a:avLst/>
          </a:prstGeom>
          <a:ln w="12700" cap="flat" cmpd="sng">
            <a:solidFill>
              <a:schemeClr val="tx1"/>
            </a:solidFill>
            <a:prstDash val="dashDot"/>
            <a:headEnd type="none" w="sm" len="sm"/>
            <a:tailEnd type="none" w="sm" len="sm"/>
          </a:ln>
        </p:spPr>
      </p:sp>
      <p:sp>
        <p:nvSpPr>
          <p:cNvPr id="84052" name="Straight Connector 84051"/>
          <p:cNvSpPr/>
          <p:nvPr/>
        </p:nvSpPr>
        <p:spPr>
          <a:xfrm>
            <a:off x="6249988" y="4432300"/>
            <a:ext cx="327025" cy="411163"/>
          </a:xfrm>
          <a:prstGeom prst="line">
            <a:avLst/>
          </a:prstGeom>
          <a:ln w="12700" cap="flat" cmpd="sng">
            <a:solidFill>
              <a:schemeClr val="tx1"/>
            </a:solidFill>
            <a:prstDash val="dashDot"/>
            <a:headEnd type="none" w="sm" len="sm"/>
            <a:tailEnd type="none" w="sm" len="sm"/>
          </a:ln>
        </p:spPr>
      </p:sp>
      <p:sp>
        <p:nvSpPr>
          <p:cNvPr id="84053" name="Straight Connector 84052"/>
          <p:cNvSpPr/>
          <p:nvPr/>
        </p:nvSpPr>
        <p:spPr>
          <a:xfrm flipV="1">
            <a:off x="6083300" y="1963738"/>
            <a:ext cx="247650" cy="1069975"/>
          </a:xfrm>
          <a:prstGeom prst="line">
            <a:avLst/>
          </a:prstGeom>
          <a:ln w="12700" cap="flat" cmpd="sng">
            <a:solidFill>
              <a:schemeClr val="tx1"/>
            </a:solidFill>
            <a:prstDash val="dashDot"/>
            <a:headEnd type="none" w="sm" len="sm"/>
            <a:tailEnd type="none" w="sm" len="sm"/>
          </a:ln>
        </p:spPr>
      </p:sp>
      <p:sp>
        <p:nvSpPr>
          <p:cNvPr id="84054" name="Straight Connector 84053"/>
          <p:cNvSpPr/>
          <p:nvPr/>
        </p:nvSpPr>
        <p:spPr>
          <a:xfrm>
            <a:off x="6330950" y="1963738"/>
            <a:ext cx="1728788" cy="0"/>
          </a:xfrm>
          <a:prstGeom prst="line">
            <a:avLst/>
          </a:prstGeom>
          <a:ln w="12700" cap="flat" cmpd="sng">
            <a:solidFill>
              <a:schemeClr val="tx1"/>
            </a:solidFill>
            <a:prstDash val="dashDot"/>
            <a:headEnd type="none" w="sm" len="sm"/>
            <a:tailEnd type="stealth" w="med" len="lg"/>
          </a:ln>
        </p:spPr>
      </p:sp>
      <p:sp>
        <p:nvSpPr>
          <p:cNvPr id="84055" name="Rectangles 84054"/>
          <p:cNvSpPr/>
          <p:nvPr/>
        </p:nvSpPr>
        <p:spPr>
          <a:xfrm>
            <a:off x="7983538" y="1716088"/>
            <a:ext cx="725487" cy="532130"/>
          </a:xfrm>
          <a:prstGeom prst="rect">
            <a:avLst/>
          </a:prstGeom>
          <a:noFill/>
          <a:ln w="9525">
            <a:noFill/>
          </a:ln>
        </p:spPr>
        <p:txBody>
          <a:bodyPr lIns="100012" tIns="50800" rIns="100012" bIns="50800">
            <a:spAutoFit/>
          </a:bodyPr>
          <a:lstStyle/>
          <a:p>
            <a:pPr defTabSz="1065530">
              <a:spcBef>
                <a:spcPct val="50000"/>
              </a:spcBef>
            </a:pPr>
            <a:r>
              <a:rPr sz="1400">
                <a:latin typeface="Arial" panose="020B0604020202020204" pitchFamily="34" charset="0"/>
              </a:rPr>
              <a:t>ISDN</a:t>
            </a:r>
            <a:br>
              <a:rPr sz="1400">
                <a:latin typeface="Arial" panose="020B0604020202020204" pitchFamily="34" charset="0"/>
              </a:rPr>
            </a:br>
            <a:r>
              <a:rPr sz="1400">
                <a:latin typeface="Arial" panose="020B0604020202020204" pitchFamily="34" charset="0"/>
              </a:rPr>
              <a:t>PSTN</a:t>
            </a:r>
          </a:p>
        </p:txBody>
      </p:sp>
      <p:sp>
        <p:nvSpPr>
          <p:cNvPr id="84058" name="Title 84057"/>
          <p:cNvSpPr>
            <a:spLocks noGrp="1"/>
          </p:cNvSpPr>
          <p:nvPr>
            <p:ph type="title"/>
          </p:nvPr>
        </p:nvSpPr>
        <p:spPr>
          <a:xfrm>
            <a:off x="344480" y="129182"/>
            <a:ext cx="11360800" cy="763500"/>
          </a:xfrm>
          <a:ln>
            <a:solidFill>
              <a:schemeClr val="accent1"/>
            </a:solidFill>
          </a:ln>
        </p:spPr>
        <p:txBody>
          <a:bodyPr anchor="ctr"/>
          <a:lstStyle/>
          <a:p>
            <a:r>
              <a:rPr lang="en-US" altLang="x-none"/>
              <a:t>GSM: </a:t>
            </a:r>
            <a:r>
              <a:rPr lang="en-IN" altLang="en-US"/>
              <a:t>S</a:t>
            </a:r>
            <a:r>
              <a:rPr lang="en-US" altLang="x-none"/>
              <a:t>ystem </a:t>
            </a:r>
            <a:r>
              <a:rPr lang="en-IN" altLang="en-US"/>
              <a:t>A</a:t>
            </a:r>
            <a:r>
              <a:rPr lang="en-US" altLang="x-none"/>
              <a:t>rchitecture</a:t>
            </a:r>
          </a:p>
        </p:txBody>
      </p:sp>
    </p:spTree>
    <p:extLst>
      <p:ext uri="{BB962C8B-B14F-4D97-AF65-F5344CB8AC3E}">
        <p14:creationId xmlns:p14="http://schemas.microsoft.com/office/powerpoint/2010/main" val="234827659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84993"/>
          <p:cNvSpPr>
            <a:spLocks noGrp="1"/>
          </p:cNvSpPr>
          <p:nvPr>
            <p:ph type="title"/>
          </p:nvPr>
        </p:nvSpPr>
        <p:spPr>
          <a:xfrm>
            <a:off x="415600" y="200302"/>
            <a:ext cx="11360800" cy="763500"/>
          </a:xfrm>
        </p:spPr>
        <p:txBody>
          <a:bodyPr vert="horz" wrap="square" lIns="92075" tIns="46038" rIns="92075" bIns="46038" anchor="b"/>
          <a:lstStyle/>
          <a:p>
            <a:r>
              <a:rPr lang="en-US" altLang="x-none" b="1"/>
              <a:t>System architecture: radio subsystem</a:t>
            </a:r>
          </a:p>
        </p:txBody>
      </p:sp>
      <p:sp>
        <p:nvSpPr>
          <p:cNvPr id="84995" name="Text Placeholder 84994"/>
          <p:cNvSpPr>
            <a:spLocks noGrp="1"/>
          </p:cNvSpPr>
          <p:nvPr>
            <p:ph type="body" idx="4294967295"/>
          </p:nvPr>
        </p:nvSpPr>
        <p:spPr>
          <a:xfrm>
            <a:off x="6172200" y="1600200"/>
            <a:ext cx="5334635" cy="4343400"/>
          </a:xfrm>
        </p:spPr>
        <p:txBody>
          <a:bodyPr vert="horz" wrap="square" lIns="92075" tIns="46038" rIns="92075" bIns="46038" anchor="t">
            <a:normAutofit fontScale="92500" lnSpcReduction="10000"/>
          </a:bodyPr>
          <a:lstStyle/>
          <a:p>
            <a:r>
              <a:rPr lang="en-US" altLang="x-none" sz="2000"/>
              <a:t>Components</a:t>
            </a:r>
          </a:p>
          <a:p>
            <a:pPr lvl="1"/>
            <a:r>
              <a:rPr lang="en-US" altLang="x-none" sz="2000" i="1"/>
              <a:t>MS</a:t>
            </a:r>
            <a:r>
              <a:rPr lang="en-US" altLang="x-none" sz="2000"/>
              <a:t> (Mobile Station)</a:t>
            </a:r>
          </a:p>
          <a:p>
            <a:pPr lvl="1"/>
            <a:r>
              <a:rPr lang="en-US" altLang="x-none" sz="2000" i="1"/>
              <a:t>BSS</a:t>
            </a:r>
            <a:r>
              <a:rPr lang="en-US" altLang="x-none" sz="2000"/>
              <a:t> (Base Station Subsystem):</a:t>
            </a:r>
            <a:br>
              <a:rPr lang="en-US" altLang="x-none" sz="2000"/>
            </a:br>
            <a:r>
              <a:rPr lang="en-US" altLang="x-none" sz="2000"/>
              <a:t>consisting of</a:t>
            </a:r>
          </a:p>
          <a:p>
            <a:pPr lvl="2"/>
            <a:r>
              <a:rPr lang="en-US" altLang="x-none" sz="2000" i="1"/>
              <a:t>BTS</a:t>
            </a:r>
            <a:r>
              <a:rPr lang="en-US" altLang="x-none" sz="2000"/>
              <a:t> (Base Transceiver Station):</a:t>
            </a:r>
            <a:br>
              <a:rPr lang="en-US" altLang="x-none" sz="2000"/>
            </a:br>
            <a:r>
              <a:rPr lang="en-US" altLang="x-none" sz="2000"/>
              <a:t>sender and receiver</a:t>
            </a:r>
          </a:p>
          <a:p>
            <a:pPr lvl="2"/>
            <a:r>
              <a:rPr lang="en-US" altLang="x-none" sz="2000" i="1"/>
              <a:t>BSC</a:t>
            </a:r>
            <a:r>
              <a:rPr lang="en-US" altLang="x-none" sz="2000"/>
              <a:t> (Base Station Controller):</a:t>
            </a:r>
            <a:br>
              <a:rPr lang="en-US" altLang="x-none" sz="2000"/>
            </a:br>
            <a:r>
              <a:rPr lang="en-US" altLang="x-none" sz="2000"/>
              <a:t>controlling several transceivers</a:t>
            </a:r>
          </a:p>
          <a:p>
            <a:endParaRPr lang="en-US" altLang="x-none" sz="2000"/>
          </a:p>
          <a:p>
            <a:r>
              <a:rPr lang="en-US" altLang="x-none" sz="2000"/>
              <a:t>Interfaces</a:t>
            </a:r>
          </a:p>
          <a:p>
            <a:pPr lvl="1"/>
            <a:r>
              <a:rPr lang="en-US" altLang="x-none" sz="2000" i="1"/>
              <a:t>U</a:t>
            </a:r>
            <a:r>
              <a:rPr lang="en-US" altLang="x-none" sz="2000" i="1" baseline="-25000"/>
              <a:t>m</a:t>
            </a:r>
            <a:r>
              <a:rPr lang="en-US" altLang="x-none" sz="2000"/>
              <a:t> : radio interface</a:t>
            </a:r>
          </a:p>
          <a:p>
            <a:pPr lvl="1"/>
            <a:r>
              <a:rPr lang="en-US" altLang="x-none" sz="2000" err="1"/>
              <a:t>A</a:t>
            </a:r>
            <a:r>
              <a:rPr lang="en-US" altLang="x-none" sz="2000" baseline="-25000" err="1"/>
              <a:t>bis</a:t>
            </a:r>
            <a:r>
              <a:rPr lang="en-US" altLang="x-none" sz="2000"/>
              <a:t> : standardized, open interface with </a:t>
            </a:r>
            <a:br>
              <a:rPr lang="en-US" altLang="x-none" sz="2000"/>
            </a:br>
            <a:r>
              <a:rPr lang="en-US" altLang="x-none" sz="2000"/>
              <a:t>16 </a:t>
            </a:r>
            <a:r>
              <a:rPr lang="en-US" altLang="x-none" sz="2000" err="1"/>
              <a:t>kbit</a:t>
            </a:r>
            <a:r>
              <a:rPr lang="en-US" altLang="x-none" sz="2000"/>
              <a:t>/s user channels</a:t>
            </a:r>
          </a:p>
          <a:p>
            <a:pPr lvl="1"/>
            <a:r>
              <a:rPr lang="en-US" altLang="x-none" sz="2000" i="1"/>
              <a:t>A</a:t>
            </a:r>
            <a:r>
              <a:rPr lang="en-US" altLang="x-none" sz="2000"/>
              <a:t>: standardized, open interface with </a:t>
            </a:r>
            <a:br>
              <a:rPr lang="en-US" altLang="x-none" sz="2000"/>
            </a:br>
            <a:r>
              <a:rPr lang="en-US" altLang="x-none" sz="2000"/>
              <a:t>64 </a:t>
            </a:r>
            <a:r>
              <a:rPr lang="en-US" altLang="x-none" sz="2000" err="1"/>
              <a:t>kbit</a:t>
            </a:r>
            <a:r>
              <a:rPr lang="en-US" altLang="x-none" sz="2000"/>
              <a:t>/s user channels</a:t>
            </a:r>
          </a:p>
        </p:txBody>
      </p:sp>
      <p:sp>
        <p:nvSpPr>
          <p:cNvPr id="84997" name="Straight Connector 84996"/>
          <p:cNvSpPr/>
          <p:nvPr/>
        </p:nvSpPr>
        <p:spPr>
          <a:xfrm>
            <a:off x="4191000" y="963295"/>
            <a:ext cx="0" cy="5029200"/>
          </a:xfrm>
          <a:prstGeom prst="line">
            <a:avLst/>
          </a:prstGeom>
          <a:ln w="76200" cap="flat" cmpd="sng">
            <a:solidFill>
              <a:schemeClr val="tx1"/>
            </a:solidFill>
            <a:prstDash val="solid"/>
            <a:headEnd type="none" w="sm" len="sm"/>
            <a:tailEnd type="none" w="sm" len="sm"/>
          </a:ln>
        </p:spPr>
      </p:sp>
      <p:sp>
        <p:nvSpPr>
          <p:cNvPr id="84998" name="Rectangles 84997"/>
          <p:cNvSpPr/>
          <p:nvPr/>
        </p:nvSpPr>
        <p:spPr>
          <a:xfrm>
            <a:off x="3360738" y="2182813"/>
            <a:ext cx="593725"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U</a:t>
            </a:r>
            <a:r>
              <a:rPr sz="1400" baseline="-25000">
                <a:latin typeface="Arial" panose="020B0604020202020204" pitchFamily="34" charset="0"/>
              </a:rPr>
              <a:t>m</a:t>
            </a:r>
          </a:p>
        </p:txBody>
      </p:sp>
      <p:sp>
        <p:nvSpPr>
          <p:cNvPr id="84999" name="Rectangles 84998"/>
          <p:cNvSpPr/>
          <p:nvPr/>
        </p:nvSpPr>
        <p:spPr>
          <a:xfrm>
            <a:off x="3259138" y="2524125"/>
            <a:ext cx="593725"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A</a:t>
            </a:r>
            <a:r>
              <a:rPr sz="1400" baseline="-25000">
                <a:latin typeface="Arial" panose="020B0604020202020204" pitchFamily="34" charset="0"/>
              </a:rPr>
              <a:t>bis</a:t>
            </a:r>
          </a:p>
        </p:txBody>
      </p:sp>
      <p:sp>
        <p:nvSpPr>
          <p:cNvPr id="85000" name="Rectangles 84999"/>
          <p:cNvSpPr/>
          <p:nvPr/>
        </p:nvSpPr>
        <p:spPr>
          <a:xfrm>
            <a:off x="3927475" y="4365625"/>
            <a:ext cx="331788"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A</a:t>
            </a:r>
          </a:p>
        </p:txBody>
      </p:sp>
      <p:sp>
        <p:nvSpPr>
          <p:cNvPr id="85001" name="Rectangles 85000"/>
          <p:cNvSpPr/>
          <p:nvPr/>
        </p:nvSpPr>
        <p:spPr>
          <a:xfrm>
            <a:off x="2947988" y="5162550"/>
            <a:ext cx="633412"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BSS</a:t>
            </a:r>
          </a:p>
        </p:txBody>
      </p:sp>
      <p:sp>
        <p:nvSpPr>
          <p:cNvPr id="85002" name="Rectangles 85001"/>
          <p:cNvSpPr/>
          <p:nvPr/>
        </p:nvSpPr>
        <p:spPr>
          <a:xfrm>
            <a:off x="2574925" y="838200"/>
            <a:ext cx="1158875" cy="521970"/>
          </a:xfrm>
          <a:prstGeom prst="rect">
            <a:avLst/>
          </a:prstGeom>
          <a:noFill/>
          <a:ln w="9525">
            <a:noFill/>
          </a:ln>
        </p:spPr>
        <p:txBody>
          <a:bodyPr lIns="92075" tIns="46038" rIns="92075" bIns="46038">
            <a:spAutoFit/>
          </a:bodyPr>
          <a:lstStyle/>
          <a:p>
            <a:pPr>
              <a:spcBef>
                <a:spcPct val="50000"/>
              </a:spcBef>
            </a:pPr>
            <a:r>
              <a:rPr sz="1400" dirty="0">
                <a:latin typeface="Arial" panose="020B0604020202020204" pitchFamily="34" charset="0"/>
              </a:rPr>
              <a:t>radio</a:t>
            </a:r>
            <a:br>
              <a:rPr sz="1400" dirty="0">
                <a:latin typeface="Arial" panose="020B0604020202020204" pitchFamily="34" charset="0"/>
              </a:rPr>
            </a:br>
            <a:r>
              <a:rPr sz="1400" dirty="0">
                <a:latin typeface="Arial" panose="020B0604020202020204" pitchFamily="34" charset="0"/>
              </a:rPr>
              <a:t>subsystem</a:t>
            </a:r>
            <a:endParaRPr sz="1400">
              <a:latin typeface="Arial" panose="020B0604020202020204" pitchFamily="34" charset="0"/>
            </a:endParaRPr>
          </a:p>
        </p:txBody>
      </p:sp>
      <p:sp>
        <p:nvSpPr>
          <p:cNvPr id="85003" name="Rectangles 85002"/>
          <p:cNvSpPr/>
          <p:nvPr/>
        </p:nvSpPr>
        <p:spPr>
          <a:xfrm>
            <a:off x="4343400" y="838200"/>
            <a:ext cx="2133600" cy="521970"/>
          </a:xfrm>
          <a:prstGeom prst="rect">
            <a:avLst/>
          </a:prstGeom>
          <a:noFill/>
          <a:ln w="9525">
            <a:noFill/>
          </a:ln>
        </p:spPr>
        <p:txBody>
          <a:bodyPr lIns="92075" tIns="46038" rIns="92075" bIns="46038">
            <a:spAutoFit/>
          </a:bodyPr>
          <a:lstStyle/>
          <a:p>
            <a:pPr>
              <a:spcBef>
                <a:spcPct val="50000"/>
              </a:spcBef>
            </a:pPr>
            <a:r>
              <a:rPr sz="1400" dirty="0">
                <a:latin typeface="Arial" panose="020B0604020202020204" pitchFamily="34" charset="0"/>
              </a:rPr>
              <a:t>network and switching</a:t>
            </a:r>
            <a:br>
              <a:rPr sz="1400" dirty="0">
                <a:latin typeface="Arial" panose="020B0604020202020204" pitchFamily="34" charset="0"/>
              </a:rPr>
            </a:br>
            <a:r>
              <a:rPr sz="1400" dirty="0">
                <a:latin typeface="Arial" panose="020B0604020202020204" pitchFamily="34" charset="0"/>
              </a:rPr>
              <a:t>subsystem</a:t>
            </a:r>
            <a:endParaRPr sz="1400">
              <a:latin typeface="Arial" panose="020B0604020202020204" pitchFamily="34" charset="0"/>
            </a:endParaRPr>
          </a:p>
        </p:txBody>
      </p:sp>
      <p:sp>
        <p:nvSpPr>
          <p:cNvPr id="85004" name="Straight Connector 85003"/>
          <p:cNvSpPr/>
          <p:nvPr/>
        </p:nvSpPr>
        <p:spPr>
          <a:xfrm flipV="1">
            <a:off x="2889250" y="2278063"/>
            <a:ext cx="215900" cy="344487"/>
          </a:xfrm>
          <a:prstGeom prst="line">
            <a:avLst/>
          </a:prstGeom>
          <a:ln w="12700" cap="flat" cmpd="sng">
            <a:solidFill>
              <a:schemeClr val="tx1"/>
            </a:solidFill>
            <a:prstDash val="solid"/>
            <a:headEnd type="none" w="sm" len="sm"/>
            <a:tailEnd type="none" w="sm" len="sm"/>
          </a:ln>
        </p:spPr>
      </p:sp>
      <p:sp>
        <p:nvSpPr>
          <p:cNvPr id="85005" name="Straight Connector 85004"/>
          <p:cNvSpPr/>
          <p:nvPr/>
        </p:nvSpPr>
        <p:spPr>
          <a:xfrm flipH="1">
            <a:off x="2889250" y="2278063"/>
            <a:ext cx="215900" cy="223837"/>
          </a:xfrm>
          <a:prstGeom prst="line">
            <a:avLst/>
          </a:prstGeom>
          <a:ln w="12700" cap="flat" cmpd="sng">
            <a:solidFill>
              <a:schemeClr val="tx1"/>
            </a:solidFill>
            <a:prstDash val="solid"/>
            <a:headEnd type="none" w="sm" len="sm"/>
            <a:tailEnd type="none" w="sm" len="sm"/>
          </a:ln>
        </p:spPr>
      </p:sp>
      <p:sp>
        <p:nvSpPr>
          <p:cNvPr id="85006" name="Straight Connector 85005"/>
          <p:cNvSpPr/>
          <p:nvPr/>
        </p:nvSpPr>
        <p:spPr>
          <a:xfrm flipV="1">
            <a:off x="2897188" y="1941513"/>
            <a:ext cx="273050" cy="544512"/>
          </a:xfrm>
          <a:prstGeom prst="line">
            <a:avLst/>
          </a:prstGeom>
          <a:ln w="12700" cap="flat" cmpd="sng">
            <a:solidFill>
              <a:schemeClr val="tx1"/>
            </a:solidFill>
            <a:prstDash val="solid"/>
            <a:headEnd type="none" w="sm" len="sm"/>
            <a:tailEnd type="stealth" w="med" len="lg"/>
          </a:ln>
        </p:spPr>
      </p:sp>
      <p:sp>
        <p:nvSpPr>
          <p:cNvPr id="85007" name="Straight Connector 85006"/>
          <p:cNvSpPr/>
          <p:nvPr/>
        </p:nvSpPr>
        <p:spPr>
          <a:xfrm>
            <a:off x="2667000" y="2324100"/>
            <a:ext cx="762000" cy="0"/>
          </a:xfrm>
          <a:prstGeom prst="line">
            <a:avLst/>
          </a:prstGeom>
          <a:ln w="12700" cap="flat" cmpd="sng">
            <a:solidFill>
              <a:schemeClr val="tx1"/>
            </a:solidFill>
            <a:prstDash val="sysDot"/>
            <a:headEnd type="none" w="sm" len="sm"/>
            <a:tailEnd type="none" w="sm" len="sm"/>
          </a:ln>
        </p:spPr>
      </p:sp>
      <p:sp>
        <p:nvSpPr>
          <p:cNvPr id="85008" name="Straight Connector 85007"/>
          <p:cNvSpPr/>
          <p:nvPr/>
        </p:nvSpPr>
        <p:spPr>
          <a:xfrm>
            <a:off x="3124200" y="2781300"/>
            <a:ext cx="304800" cy="228600"/>
          </a:xfrm>
          <a:prstGeom prst="line">
            <a:avLst/>
          </a:prstGeom>
          <a:ln w="12700" cap="flat" cmpd="sng">
            <a:solidFill>
              <a:schemeClr val="tx1"/>
            </a:solidFill>
            <a:prstDash val="solid"/>
            <a:headEnd type="none" w="sm" len="sm"/>
            <a:tailEnd type="none" w="sm" len="sm"/>
          </a:ln>
        </p:spPr>
      </p:sp>
      <p:sp>
        <p:nvSpPr>
          <p:cNvPr id="85009" name="Straight Connector 85008"/>
          <p:cNvSpPr/>
          <p:nvPr/>
        </p:nvSpPr>
        <p:spPr>
          <a:xfrm flipV="1">
            <a:off x="3124200" y="3009900"/>
            <a:ext cx="304800" cy="152400"/>
          </a:xfrm>
          <a:prstGeom prst="line">
            <a:avLst/>
          </a:prstGeom>
          <a:ln w="12700" cap="flat" cmpd="sng">
            <a:solidFill>
              <a:schemeClr val="tx1"/>
            </a:solidFill>
            <a:prstDash val="solid"/>
            <a:headEnd type="none" w="sm" len="sm"/>
            <a:tailEnd type="none" w="sm" len="sm"/>
          </a:ln>
        </p:spPr>
      </p:sp>
      <p:sp>
        <p:nvSpPr>
          <p:cNvPr id="85011" name="Rectangles 85010"/>
          <p:cNvSpPr/>
          <p:nvPr/>
        </p:nvSpPr>
        <p:spPr>
          <a:xfrm>
            <a:off x="2597150" y="15684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a:t>
            </a:r>
          </a:p>
        </p:txBody>
      </p:sp>
      <p:sp>
        <p:nvSpPr>
          <p:cNvPr id="85013" name="Rectangles 85012"/>
          <p:cNvSpPr/>
          <p:nvPr/>
        </p:nvSpPr>
        <p:spPr>
          <a:xfrm>
            <a:off x="3206750" y="15684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a:t>
            </a:r>
          </a:p>
        </p:txBody>
      </p:sp>
      <p:sp>
        <p:nvSpPr>
          <p:cNvPr id="85014" name="Rectangles 85013"/>
          <p:cNvSpPr/>
          <p:nvPr/>
        </p:nvSpPr>
        <p:spPr>
          <a:xfrm>
            <a:off x="2673350" y="2635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5016" name="Rectangles 85015"/>
          <p:cNvSpPr/>
          <p:nvPr/>
        </p:nvSpPr>
        <p:spPr>
          <a:xfrm>
            <a:off x="3435350" y="28638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BSC</a:t>
            </a:r>
          </a:p>
        </p:txBody>
      </p:sp>
      <p:sp>
        <p:nvSpPr>
          <p:cNvPr id="85018" name="Rectangles 85017"/>
          <p:cNvSpPr/>
          <p:nvPr/>
        </p:nvSpPr>
        <p:spPr>
          <a:xfrm>
            <a:off x="4581525" y="2822575"/>
            <a:ext cx="592138"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MSC</a:t>
            </a:r>
          </a:p>
        </p:txBody>
      </p:sp>
      <p:sp>
        <p:nvSpPr>
          <p:cNvPr id="85019" name="Rectangles 85018"/>
          <p:cNvSpPr/>
          <p:nvPr/>
        </p:nvSpPr>
        <p:spPr>
          <a:xfrm>
            <a:off x="4652963" y="2863850"/>
            <a:ext cx="446087" cy="215900"/>
          </a:xfrm>
          <a:prstGeom prst="rect">
            <a:avLst/>
          </a:prstGeom>
          <a:noFill/>
          <a:ln w="12700" cap="flat" cmpd="sng">
            <a:solidFill>
              <a:schemeClr val="tx1"/>
            </a:solidFill>
            <a:prstDash val="solid"/>
            <a:miter/>
            <a:headEnd type="none" w="med" len="med"/>
            <a:tailEnd type="none" w="med" len="med"/>
          </a:ln>
        </p:spPr>
        <p:txBody>
          <a:bodyPr/>
          <a:lstStyle/>
          <a:p>
            <a:endParaRPr lang="en-US"/>
          </a:p>
        </p:txBody>
      </p:sp>
      <p:sp>
        <p:nvSpPr>
          <p:cNvPr id="85020" name="Rectangles 85019"/>
          <p:cNvSpPr/>
          <p:nvPr/>
        </p:nvSpPr>
        <p:spPr>
          <a:xfrm>
            <a:off x="2673350" y="3016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5022" name="Oval 85021"/>
          <p:cNvSpPr/>
          <p:nvPr/>
        </p:nvSpPr>
        <p:spPr>
          <a:xfrm>
            <a:off x="2444750" y="4311650"/>
            <a:ext cx="1511300" cy="1130300"/>
          </a:xfrm>
          <a:prstGeom prst="ellipse">
            <a:avLst/>
          </a:prstGeom>
          <a:noFill/>
          <a:ln w="12700" cap="flat" cmpd="sng">
            <a:solidFill>
              <a:schemeClr val="tx1"/>
            </a:solidFill>
            <a:prstDash val="dash"/>
            <a:headEnd type="none" w="med" len="med"/>
            <a:tailEnd type="none" w="med" len="med"/>
          </a:ln>
        </p:spPr>
        <p:txBody>
          <a:bodyPr/>
          <a:lstStyle/>
          <a:p>
            <a:endParaRPr lang="en-US"/>
          </a:p>
        </p:txBody>
      </p:sp>
      <p:sp>
        <p:nvSpPr>
          <p:cNvPr id="85023" name="Straight Connector 85022"/>
          <p:cNvSpPr/>
          <p:nvPr/>
        </p:nvSpPr>
        <p:spPr>
          <a:xfrm flipV="1">
            <a:off x="2889250" y="4183063"/>
            <a:ext cx="215900" cy="344487"/>
          </a:xfrm>
          <a:prstGeom prst="line">
            <a:avLst/>
          </a:prstGeom>
          <a:ln w="12700" cap="flat" cmpd="sng">
            <a:solidFill>
              <a:schemeClr val="tx1"/>
            </a:solidFill>
            <a:prstDash val="solid"/>
            <a:headEnd type="none" w="sm" len="sm"/>
            <a:tailEnd type="none" w="sm" len="sm"/>
          </a:ln>
        </p:spPr>
      </p:sp>
      <p:sp>
        <p:nvSpPr>
          <p:cNvPr id="85024" name="Straight Connector 85023"/>
          <p:cNvSpPr/>
          <p:nvPr/>
        </p:nvSpPr>
        <p:spPr>
          <a:xfrm flipH="1">
            <a:off x="2889250" y="4183063"/>
            <a:ext cx="215900" cy="223837"/>
          </a:xfrm>
          <a:prstGeom prst="line">
            <a:avLst/>
          </a:prstGeom>
          <a:ln w="12700" cap="flat" cmpd="sng">
            <a:solidFill>
              <a:schemeClr val="tx1"/>
            </a:solidFill>
            <a:prstDash val="solid"/>
            <a:headEnd type="none" w="sm" len="sm"/>
            <a:tailEnd type="none" w="sm" len="sm"/>
          </a:ln>
        </p:spPr>
      </p:sp>
      <p:sp>
        <p:nvSpPr>
          <p:cNvPr id="85025" name="Straight Connector 85024"/>
          <p:cNvSpPr/>
          <p:nvPr/>
        </p:nvSpPr>
        <p:spPr>
          <a:xfrm flipV="1">
            <a:off x="2897188" y="3846513"/>
            <a:ext cx="273050" cy="544512"/>
          </a:xfrm>
          <a:prstGeom prst="line">
            <a:avLst/>
          </a:prstGeom>
          <a:ln w="12700" cap="flat" cmpd="sng">
            <a:solidFill>
              <a:schemeClr val="tx1"/>
            </a:solidFill>
            <a:prstDash val="solid"/>
            <a:headEnd type="none" w="sm" len="sm"/>
            <a:tailEnd type="stealth" w="med" len="lg"/>
          </a:ln>
        </p:spPr>
      </p:sp>
      <p:sp>
        <p:nvSpPr>
          <p:cNvPr id="85026" name="Straight Connector 85025"/>
          <p:cNvSpPr/>
          <p:nvPr/>
        </p:nvSpPr>
        <p:spPr>
          <a:xfrm>
            <a:off x="3124200" y="4686300"/>
            <a:ext cx="304800" cy="228600"/>
          </a:xfrm>
          <a:prstGeom prst="line">
            <a:avLst/>
          </a:prstGeom>
          <a:ln w="12700" cap="flat" cmpd="sng">
            <a:solidFill>
              <a:schemeClr val="tx1"/>
            </a:solidFill>
            <a:prstDash val="solid"/>
            <a:headEnd type="none" w="sm" len="sm"/>
            <a:tailEnd type="none" w="sm" len="sm"/>
          </a:ln>
        </p:spPr>
      </p:sp>
      <p:sp>
        <p:nvSpPr>
          <p:cNvPr id="85027" name="Straight Connector 85026"/>
          <p:cNvSpPr/>
          <p:nvPr/>
        </p:nvSpPr>
        <p:spPr>
          <a:xfrm flipV="1">
            <a:off x="3124200" y="4914900"/>
            <a:ext cx="304800" cy="152400"/>
          </a:xfrm>
          <a:prstGeom prst="line">
            <a:avLst/>
          </a:prstGeom>
          <a:ln w="12700" cap="flat" cmpd="sng">
            <a:solidFill>
              <a:schemeClr val="tx1"/>
            </a:solidFill>
            <a:prstDash val="solid"/>
            <a:headEnd type="none" w="sm" len="sm"/>
            <a:tailEnd type="none" w="sm" len="sm"/>
          </a:ln>
        </p:spPr>
      </p:sp>
      <p:sp>
        <p:nvSpPr>
          <p:cNvPr id="85028" name="Rectangles 85027"/>
          <p:cNvSpPr/>
          <p:nvPr/>
        </p:nvSpPr>
        <p:spPr>
          <a:xfrm>
            <a:off x="2673350" y="4540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5030" name="Rectangles 85029"/>
          <p:cNvSpPr/>
          <p:nvPr/>
        </p:nvSpPr>
        <p:spPr>
          <a:xfrm>
            <a:off x="3435350" y="47688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BSC</a:t>
            </a:r>
          </a:p>
        </p:txBody>
      </p:sp>
      <p:sp>
        <p:nvSpPr>
          <p:cNvPr id="85032" name="Rectangles 85031"/>
          <p:cNvSpPr/>
          <p:nvPr/>
        </p:nvSpPr>
        <p:spPr>
          <a:xfrm>
            <a:off x="2673350" y="4921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BTS</a:t>
            </a:r>
          </a:p>
        </p:txBody>
      </p:sp>
      <p:sp>
        <p:nvSpPr>
          <p:cNvPr id="85034" name="Straight Connector 85033"/>
          <p:cNvSpPr/>
          <p:nvPr/>
        </p:nvSpPr>
        <p:spPr>
          <a:xfrm flipV="1">
            <a:off x="3200400" y="2781300"/>
            <a:ext cx="152400" cy="228600"/>
          </a:xfrm>
          <a:prstGeom prst="line">
            <a:avLst/>
          </a:prstGeom>
          <a:ln w="12700" cap="flat" cmpd="sng">
            <a:solidFill>
              <a:schemeClr val="tx1"/>
            </a:solidFill>
            <a:prstDash val="sysDot"/>
            <a:headEnd type="none" w="sm" len="sm"/>
            <a:tailEnd type="none" w="sm" len="sm"/>
          </a:ln>
        </p:spPr>
      </p:sp>
      <p:sp>
        <p:nvSpPr>
          <p:cNvPr id="85035" name="Straight Connector 85034"/>
          <p:cNvSpPr/>
          <p:nvPr/>
        </p:nvSpPr>
        <p:spPr>
          <a:xfrm>
            <a:off x="3886200" y="3009900"/>
            <a:ext cx="762000" cy="0"/>
          </a:xfrm>
          <a:prstGeom prst="line">
            <a:avLst/>
          </a:prstGeom>
          <a:ln w="12700" cap="flat" cmpd="sng">
            <a:solidFill>
              <a:schemeClr val="tx1"/>
            </a:solidFill>
            <a:prstDash val="solid"/>
            <a:headEnd type="none" w="sm" len="sm"/>
            <a:tailEnd type="none" w="sm" len="sm"/>
          </a:ln>
        </p:spPr>
      </p:sp>
      <p:sp>
        <p:nvSpPr>
          <p:cNvPr id="85036" name="Straight Connector 85035"/>
          <p:cNvSpPr/>
          <p:nvPr/>
        </p:nvSpPr>
        <p:spPr>
          <a:xfrm>
            <a:off x="3886200" y="4838700"/>
            <a:ext cx="762000" cy="0"/>
          </a:xfrm>
          <a:prstGeom prst="line">
            <a:avLst/>
          </a:prstGeom>
          <a:ln w="12700" cap="flat" cmpd="sng">
            <a:solidFill>
              <a:schemeClr val="tx1"/>
            </a:solidFill>
            <a:prstDash val="solid"/>
            <a:headEnd type="none" w="sm" len="sm"/>
            <a:tailEnd type="none" w="sm" len="sm"/>
          </a:ln>
        </p:spPr>
      </p:sp>
      <p:sp>
        <p:nvSpPr>
          <p:cNvPr id="85037" name="Rectangles 85036"/>
          <p:cNvSpPr/>
          <p:nvPr/>
        </p:nvSpPr>
        <p:spPr>
          <a:xfrm>
            <a:off x="4581525" y="4651375"/>
            <a:ext cx="592138"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MSC</a:t>
            </a:r>
          </a:p>
        </p:txBody>
      </p:sp>
      <p:sp>
        <p:nvSpPr>
          <p:cNvPr id="85038" name="Rectangles 85037"/>
          <p:cNvSpPr/>
          <p:nvPr/>
        </p:nvSpPr>
        <p:spPr>
          <a:xfrm>
            <a:off x="4652963" y="4692650"/>
            <a:ext cx="446087" cy="215900"/>
          </a:xfrm>
          <a:prstGeom prst="rect">
            <a:avLst/>
          </a:prstGeom>
          <a:noFill/>
          <a:ln w="12700" cap="flat" cmpd="sng">
            <a:solidFill>
              <a:schemeClr val="tx1"/>
            </a:solidFill>
            <a:prstDash val="solid"/>
            <a:miter/>
            <a:headEnd type="none" w="med" len="med"/>
            <a:tailEnd type="none" w="med" len="med"/>
          </a:ln>
        </p:spPr>
        <p:txBody>
          <a:bodyPr/>
          <a:lstStyle/>
          <a:p>
            <a:endParaRPr lang="en-US"/>
          </a:p>
        </p:txBody>
      </p:sp>
      <p:sp>
        <p:nvSpPr>
          <p:cNvPr id="85039" name="Straight Connector 85038"/>
          <p:cNvSpPr/>
          <p:nvPr/>
        </p:nvSpPr>
        <p:spPr>
          <a:xfrm>
            <a:off x="4876800" y="3086100"/>
            <a:ext cx="0" cy="1600200"/>
          </a:xfrm>
          <a:prstGeom prst="line">
            <a:avLst/>
          </a:prstGeom>
          <a:ln w="12700" cap="flat" cmpd="sng">
            <a:solidFill>
              <a:schemeClr val="tx1"/>
            </a:solidFill>
            <a:prstDash val="solid"/>
            <a:headEnd type="none" w="sm" len="sm"/>
            <a:tailEnd type="none" w="sm" len="sm"/>
          </a:ln>
        </p:spPr>
      </p:sp>
      <p:sp>
        <p:nvSpPr>
          <p:cNvPr id="85040" name="Straight Connector 85039"/>
          <p:cNvSpPr/>
          <p:nvPr/>
        </p:nvSpPr>
        <p:spPr>
          <a:xfrm flipV="1">
            <a:off x="4038600" y="4686300"/>
            <a:ext cx="0" cy="304800"/>
          </a:xfrm>
          <a:prstGeom prst="line">
            <a:avLst/>
          </a:prstGeom>
          <a:ln w="12700" cap="flat" cmpd="sng">
            <a:solidFill>
              <a:schemeClr val="tx1"/>
            </a:solidFill>
            <a:prstDash val="sysDot"/>
            <a:headEnd type="none" w="sm" len="sm"/>
            <a:tailEnd type="none" w="sm" len="sm"/>
          </a:ln>
        </p:spPr>
      </p:sp>
      <p:sp>
        <p:nvSpPr>
          <p:cNvPr id="85041" name="Straight Connector 85040"/>
          <p:cNvSpPr/>
          <p:nvPr/>
        </p:nvSpPr>
        <p:spPr>
          <a:xfrm flipH="1" flipV="1">
            <a:off x="3962400" y="2400300"/>
            <a:ext cx="685800" cy="533400"/>
          </a:xfrm>
          <a:prstGeom prst="line">
            <a:avLst/>
          </a:prstGeom>
          <a:ln w="12700" cap="flat" cmpd="sng">
            <a:solidFill>
              <a:schemeClr val="tx1"/>
            </a:solidFill>
            <a:prstDash val="solid"/>
            <a:headEnd type="none" w="sm" len="sm"/>
            <a:tailEnd type="none" w="sm" len="sm"/>
          </a:ln>
        </p:spPr>
      </p:sp>
      <p:sp>
        <p:nvSpPr>
          <p:cNvPr id="85042" name="Straight Connector 85041"/>
          <p:cNvSpPr/>
          <p:nvPr/>
        </p:nvSpPr>
        <p:spPr>
          <a:xfrm flipH="1" flipV="1">
            <a:off x="3733800" y="3848100"/>
            <a:ext cx="914400" cy="914400"/>
          </a:xfrm>
          <a:prstGeom prst="line">
            <a:avLst/>
          </a:prstGeom>
          <a:ln w="12700" cap="flat" cmpd="sng">
            <a:solidFill>
              <a:schemeClr val="tx1"/>
            </a:solidFill>
            <a:prstDash val="solid"/>
            <a:headEnd type="none" w="sm" len="sm"/>
            <a:tailEnd type="none" w="sm" len="sm"/>
          </a:ln>
        </p:spPr>
      </p:sp>
      <p:sp>
        <p:nvSpPr>
          <p:cNvPr id="85043" name="Straight Connector 85042"/>
          <p:cNvSpPr/>
          <p:nvPr/>
        </p:nvSpPr>
        <p:spPr>
          <a:xfrm>
            <a:off x="2438400" y="1420495"/>
            <a:ext cx="3200400" cy="0"/>
          </a:xfrm>
          <a:prstGeom prst="line">
            <a:avLst/>
          </a:prstGeom>
          <a:ln w="76200" cap="flat" cmpd="sng">
            <a:solidFill>
              <a:schemeClr val="tx1"/>
            </a:solidFill>
            <a:prstDash val="solid"/>
            <a:headEnd type="none" w="sm" len="sm"/>
            <a:tailEnd type="none" w="sm" len="sm"/>
          </a:ln>
        </p:spPr>
      </p:sp>
    </p:spTree>
    <p:extLst>
      <p:ext uri="{BB962C8B-B14F-4D97-AF65-F5344CB8AC3E}">
        <p14:creationId xmlns:p14="http://schemas.microsoft.com/office/powerpoint/2010/main" val="25385582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71681"/>
          <p:cNvSpPr>
            <a:spLocks noGrp="1"/>
          </p:cNvSpPr>
          <p:nvPr>
            <p:ph type="title"/>
          </p:nvPr>
        </p:nvSpPr>
        <p:spPr/>
        <p:txBody>
          <a:bodyPr anchor="ctr"/>
          <a:lstStyle/>
          <a:p>
            <a:r>
              <a:rPr lang="en-US" altLang="x-none" b="1"/>
              <a:t>Radio subsystem</a:t>
            </a:r>
          </a:p>
        </p:txBody>
      </p:sp>
      <p:sp>
        <p:nvSpPr>
          <p:cNvPr id="71683" name="Text Placeholder 71682"/>
          <p:cNvSpPr>
            <a:spLocks noGrp="1"/>
          </p:cNvSpPr>
          <p:nvPr>
            <p:ph type="body" idx="1"/>
          </p:nvPr>
        </p:nvSpPr>
        <p:spPr>
          <a:xfrm>
            <a:off x="914400" y="1281430"/>
            <a:ext cx="10363200" cy="5105400"/>
          </a:xfrm>
        </p:spPr>
        <p:txBody>
          <a:bodyPr/>
          <a:lstStyle/>
          <a:p>
            <a:r>
              <a:rPr lang="en-US" altLang="x-none" sz="2000" i="1" dirty="0"/>
              <a:t>The Radio Subsystem (RSS) comprises the cellular mobile network up to the switching centers</a:t>
            </a:r>
          </a:p>
          <a:p>
            <a:r>
              <a:rPr lang="en-US" altLang="x-none" sz="2000" b="1" dirty="0">
                <a:latin typeface="Segoe Print" panose="02000600000000000000" charset="0"/>
                <a:cs typeface="Segoe Print" panose="02000600000000000000" charset="0"/>
              </a:rPr>
              <a:t>Components</a:t>
            </a:r>
          </a:p>
          <a:p>
            <a:pPr lvl="1"/>
            <a:r>
              <a:rPr lang="en-US" altLang="x-none" sz="2000" b="1" dirty="0"/>
              <a:t>Base Station Subsystem (BSS):</a:t>
            </a:r>
          </a:p>
          <a:p>
            <a:pPr lvl="2"/>
            <a:r>
              <a:rPr lang="en-US" altLang="x-none" sz="2000" dirty="0"/>
              <a:t>Base Transceiver Station (BTS): radio components including sender, receiver, antenna - if directed antennas are used one BTS can cover several cells</a:t>
            </a:r>
          </a:p>
          <a:p>
            <a:pPr lvl="2"/>
            <a:endParaRPr lang="en-US" altLang="x-none" sz="2000" dirty="0"/>
          </a:p>
          <a:p>
            <a:pPr lvl="2"/>
            <a:r>
              <a:rPr lang="en-US" altLang="x-none" sz="2000" dirty="0"/>
              <a:t>Base Station Controller (BSC): switching between BTSs, controlling BTSs, managing of network resources, mapping of radio channels (U</a:t>
            </a:r>
            <a:r>
              <a:rPr lang="en-US" altLang="x-none" sz="2000" baseline="-25000" dirty="0"/>
              <a:t>m</a:t>
            </a:r>
            <a:r>
              <a:rPr lang="en-US" altLang="x-none" sz="2000" dirty="0"/>
              <a:t>) onto terrestrial channels (A interface)</a:t>
            </a:r>
            <a:br>
              <a:rPr lang="en-US" altLang="x-none" sz="2000" dirty="0"/>
            </a:br>
            <a:endParaRPr lang="en-US" altLang="x-none" sz="2000" dirty="0"/>
          </a:p>
          <a:p>
            <a:pPr lvl="2"/>
            <a:r>
              <a:rPr lang="en-US" altLang="x-none" sz="2000" dirty="0"/>
              <a:t>BSS = BSC + sum(BTS) + interconnection</a:t>
            </a:r>
          </a:p>
          <a:p>
            <a:pPr lvl="2"/>
            <a:endParaRPr lang="en-US" altLang="x-none" sz="2000" dirty="0"/>
          </a:p>
          <a:p>
            <a:pPr lvl="1"/>
            <a:r>
              <a:rPr lang="en-US" altLang="x-none" sz="2000" b="1" dirty="0"/>
              <a:t>Mobile Stations (MS)</a:t>
            </a:r>
          </a:p>
          <a:p>
            <a:pPr lvl="1"/>
            <a:endParaRPr lang="en-US" altLang="x-none" sz="2000" dirty="0"/>
          </a:p>
          <a:p>
            <a:pPr lvl="1"/>
            <a:endParaRPr lang="en-US" altLang="x-none" sz="2000" dirty="0"/>
          </a:p>
        </p:txBody>
      </p:sp>
    </p:spTree>
    <p:extLst>
      <p:ext uri="{BB962C8B-B14F-4D97-AF65-F5344CB8AC3E}">
        <p14:creationId xmlns:p14="http://schemas.microsoft.com/office/powerpoint/2010/main" val="111414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75777"/>
          <p:cNvSpPr>
            <a:spLocks noGrp="1"/>
          </p:cNvSpPr>
          <p:nvPr>
            <p:ph type="title"/>
          </p:nvPr>
        </p:nvSpPr>
        <p:spPr>
          <a:xfrm>
            <a:off x="416235" y="146327"/>
            <a:ext cx="11360800" cy="763500"/>
          </a:xfrm>
        </p:spPr>
        <p:txBody>
          <a:bodyPr anchor="ctr"/>
          <a:lstStyle/>
          <a:p>
            <a:r>
              <a:rPr lang="en-US" altLang="x-none" b="1"/>
              <a:t>Mobile station</a:t>
            </a:r>
          </a:p>
        </p:txBody>
      </p:sp>
      <p:sp>
        <p:nvSpPr>
          <p:cNvPr id="75779" name="Text Placeholder 75778"/>
          <p:cNvSpPr>
            <a:spLocks noGrp="1"/>
          </p:cNvSpPr>
          <p:nvPr>
            <p:ph type="body" idx="1"/>
          </p:nvPr>
        </p:nvSpPr>
        <p:spPr>
          <a:xfrm>
            <a:off x="1024890" y="990600"/>
            <a:ext cx="10601960" cy="5105400"/>
          </a:xfrm>
        </p:spPr>
        <p:txBody>
          <a:bodyPr/>
          <a:lstStyle/>
          <a:p>
            <a:pPr marL="0" indent="0">
              <a:buFont typeface="Arial" panose="020B0604020202020204" pitchFamily="34" charset="0"/>
              <a:buNone/>
            </a:pPr>
            <a:r>
              <a:rPr lang="en-US" altLang="x-none" sz="1800"/>
              <a:t>Terminal for the use of GSM services</a:t>
            </a:r>
          </a:p>
          <a:p>
            <a:pPr marL="0" indent="0">
              <a:buFont typeface="Arial" panose="020B0604020202020204" pitchFamily="34" charset="0"/>
              <a:buNone/>
            </a:pPr>
            <a:r>
              <a:rPr lang="en-US" altLang="x-none" sz="1800"/>
              <a:t>A mobile station (MS) comprises several functional groups</a:t>
            </a:r>
          </a:p>
          <a:p>
            <a:pPr marL="285750" lvl="1" indent="-285750">
              <a:buFont typeface="Arial" panose="020B0604020202020204" pitchFamily="34" charset="0"/>
              <a:buChar char="•"/>
            </a:pPr>
            <a:r>
              <a:rPr lang="en-US" altLang="x-none" sz="1800"/>
              <a:t>MT (Mobile Terminal):</a:t>
            </a:r>
          </a:p>
          <a:p>
            <a:pPr marL="1447800" lvl="2" indent="-285750">
              <a:buFont typeface="Arial" panose="020B0604020202020204" pitchFamily="34" charset="0"/>
              <a:buChar char="•"/>
            </a:pPr>
            <a:r>
              <a:rPr lang="en-US" altLang="x-none" sz="1800"/>
              <a:t>offers common functions used by all services the MS offers</a:t>
            </a:r>
          </a:p>
          <a:p>
            <a:pPr marL="1447800" lvl="2" indent="-285750">
              <a:buFont typeface="Arial" panose="020B0604020202020204" pitchFamily="34" charset="0"/>
              <a:buChar char="•"/>
            </a:pPr>
            <a:r>
              <a:rPr lang="en-US" altLang="x-none" sz="1800"/>
              <a:t>corresponds to the network termination (NT) of an ISDN access</a:t>
            </a:r>
          </a:p>
          <a:p>
            <a:pPr marL="1447800" lvl="2" indent="-285750">
              <a:buFont typeface="Arial" panose="020B0604020202020204" pitchFamily="34" charset="0"/>
              <a:buChar char="•"/>
            </a:pPr>
            <a:r>
              <a:rPr lang="en-US" altLang="x-none" sz="1800"/>
              <a:t>end-point of the radio interface (U</a:t>
            </a:r>
            <a:r>
              <a:rPr lang="en-US" altLang="x-none" sz="1800" baseline="-25000"/>
              <a:t>m</a:t>
            </a:r>
            <a:r>
              <a:rPr lang="en-US" altLang="x-none" sz="1800"/>
              <a:t>)</a:t>
            </a:r>
          </a:p>
          <a:p>
            <a:pPr marL="285750" lvl="1" indent="-285750">
              <a:buFont typeface="Arial" panose="020B0604020202020204" pitchFamily="34" charset="0"/>
              <a:buChar char="•"/>
            </a:pPr>
            <a:r>
              <a:rPr lang="en-US" altLang="x-none" sz="1800"/>
              <a:t>TA (Terminal Adapter):</a:t>
            </a:r>
          </a:p>
          <a:p>
            <a:pPr marL="1447800" lvl="2" indent="-285750">
              <a:buFont typeface="Arial" panose="020B0604020202020204" pitchFamily="34" charset="0"/>
              <a:buChar char="•"/>
            </a:pPr>
            <a:r>
              <a:rPr lang="en-US" altLang="x-none" sz="1800"/>
              <a:t>terminal adaptation, hides radio specific characteristics (TE connects via modem, </a:t>
            </a:r>
            <a:r>
              <a:rPr lang="en-US" altLang="x-none" sz="1800" err="1"/>
              <a:t>Bluetooth</a:t>
            </a:r>
            <a:r>
              <a:rPr lang="en-US" altLang="x-none" sz="1800"/>
              <a:t>, </a:t>
            </a:r>
            <a:r>
              <a:rPr lang="en-US" altLang="x-none" sz="1800" err="1"/>
              <a:t>IrDA </a:t>
            </a:r>
            <a:r>
              <a:rPr lang="en-US" altLang="x-none" sz="1800"/>
              <a:t>etc. to MT)</a:t>
            </a:r>
          </a:p>
          <a:p>
            <a:pPr marL="285750" lvl="1" indent="-285750">
              <a:buFont typeface="Arial" panose="020B0604020202020204" pitchFamily="34" charset="0"/>
              <a:buChar char="•"/>
            </a:pPr>
            <a:r>
              <a:rPr lang="en-US" altLang="x-none" sz="1800"/>
              <a:t>TE (Terminal Equipment):</a:t>
            </a:r>
          </a:p>
          <a:p>
            <a:pPr marL="1447800" lvl="2" indent="-285750">
              <a:buFont typeface="Arial" panose="020B0604020202020204" pitchFamily="34" charset="0"/>
              <a:buChar char="•"/>
            </a:pPr>
            <a:r>
              <a:rPr lang="en-US" altLang="x-none" sz="1800"/>
              <a:t>peripheral device of the MS, offers services to a user</a:t>
            </a:r>
          </a:p>
          <a:p>
            <a:pPr marL="1447800" lvl="2" indent="-285750">
              <a:buFont typeface="Arial" panose="020B0604020202020204" pitchFamily="34" charset="0"/>
              <a:buChar char="•"/>
            </a:pPr>
            <a:r>
              <a:rPr lang="en-US" altLang="x-none" sz="1800"/>
              <a:t>Can be a headset, microphone, etc.</a:t>
            </a:r>
          </a:p>
          <a:p>
            <a:pPr marL="1447800" lvl="2" indent="-285750">
              <a:buFont typeface="Arial" panose="020B0604020202020204" pitchFamily="34" charset="0"/>
              <a:buChar char="•"/>
            </a:pPr>
            <a:r>
              <a:rPr lang="en-US" altLang="x-none" sz="1800"/>
              <a:t>does not contain GSM specific functions</a:t>
            </a:r>
          </a:p>
          <a:p>
            <a:pPr marL="285750" lvl="1" indent="-285750">
              <a:buFont typeface="Arial" panose="020B0604020202020204" pitchFamily="34" charset="0"/>
              <a:buChar char="•"/>
            </a:pPr>
            <a:r>
              <a:rPr lang="en-US" altLang="x-none" sz="1800"/>
              <a:t>SIM (Subscriber Identity Module):</a:t>
            </a:r>
          </a:p>
          <a:p>
            <a:pPr marL="1447800" lvl="2" indent="-285750">
              <a:buFont typeface="Arial" panose="020B0604020202020204" pitchFamily="34" charset="0"/>
              <a:buChar char="•"/>
            </a:pPr>
            <a:r>
              <a:rPr lang="en-US" altLang="x-none" sz="1800"/>
              <a:t>personalization of the mobile terminal, stores user parameters </a:t>
            </a:r>
          </a:p>
        </p:txBody>
      </p:sp>
      <p:grpSp>
        <p:nvGrpSpPr>
          <p:cNvPr id="75793" name="Group 75792"/>
          <p:cNvGrpSpPr/>
          <p:nvPr/>
        </p:nvGrpSpPr>
        <p:grpSpPr>
          <a:xfrm>
            <a:off x="3429000" y="5410200"/>
            <a:ext cx="5284788" cy="655638"/>
            <a:chOff x="816" y="3216"/>
            <a:chExt cx="3329" cy="413"/>
          </a:xfrm>
        </p:grpSpPr>
        <p:grpSp>
          <p:nvGrpSpPr>
            <p:cNvPr id="75788" name="Group 75787"/>
            <p:cNvGrpSpPr/>
            <p:nvPr/>
          </p:nvGrpSpPr>
          <p:grpSpPr>
            <a:xfrm>
              <a:off x="1344" y="3360"/>
              <a:ext cx="2640" cy="96"/>
              <a:chOff x="1344" y="3360"/>
              <a:chExt cx="2640" cy="96"/>
            </a:xfrm>
          </p:grpSpPr>
          <p:sp>
            <p:nvSpPr>
              <p:cNvPr id="75785" name="Straight Connector 75784"/>
              <p:cNvSpPr/>
              <p:nvPr/>
            </p:nvSpPr>
            <p:spPr>
              <a:xfrm>
                <a:off x="1680" y="3360"/>
                <a:ext cx="0" cy="96"/>
              </a:xfrm>
              <a:prstGeom prst="line">
                <a:avLst/>
              </a:prstGeom>
              <a:ln w="9525" cap="flat" cmpd="sng">
                <a:solidFill>
                  <a:schemeClr val="tx1"/>
                </a:solidFill>
                <a:prstDash val="solid"/>
                <a:headEnd type="none" w="med" len="med"/>
                <a:tailEnd type="none" w="med" len="med"/>
              </a:ln>
            </p:spPr>
          </p:sp>
          <p:sp>
            <p:nvSpPr>
              <p:cNvPr id="75786" name="Straight Connector 75785"/>
              <p:cNvSpPr/>
              <p:nvPr/>
            </p:nvSpPr>
            <p:spPr>
              <a:xfrm>
                <a:off x="2880" y="3360"/>
                <a:ext cx="0" cy="96"/>
              </a:xfrm>
              <a:prstGeom prst="line">
                <a:avLst/>
              </a:prstGeom>
              <a:ln w="9525" cap="flat" cmpd="sng">
                <a:solidFill>
                  <a:schemeClr val="tx1"/>
                </a:solidFill>
                <a:prstDash val="solid"/>
                <a:headEnd type="none" w="med" len="med"/>
                <a:tailEnd type="none" w="med" len="med"/>
              </a:ln>
            </p:spPr>
          </p:sp>
          <p:sp>
            <p:nvSpPr>
              <p:cNvPr id="75787" name="Straight Connector 75786"/>
              <p:cNvSpPr/>
              <p:nvPr/>
            </p:nvSpPr>
            <p:spPr>
              <a:xfrm>
                <a:off x="1344" y="3360"/>
                <a:ext cx="2640" cy="0"/>
              </a:xfrm>
              <a:prstGeom prst="line">
                <a:avLst/>
              </a:prstGeom>
              <a:ln w="9525" cap="flat" cmpd="sng">
                <a:solidFill>
                  <a:schemeClr val="tx1"/>
                </a:solidFill>
                <a:prstDash val="solid"/>
                <a:headEnd type="none" w="med" len="med"/>
                <a:tailEnd type="none" w="med" len="med"/>
              </a:ln>
            </p:spPr>
          </p:sp>
        </p:grpSp>
        <p:sp>
          <p:nvSpPr>
            <p:cNvPr id="75789" name="Text Box 75788"/>
            <p:cNvSpPr txBox="1"/>
            <p:nvPr/>
          </p:nvSpPr>
          <p:spPr>
            <a:xfrm>
              <a:off x="1574" y="3436"/>
              <a:ext cx="196" cy="193"/>
            </a:xfrm>
            <a:prstGeom prst="rect">
              <a:avLst/>
            </a:prstGeom>
            <a:noFill/>
            <a:ln w="9525">
              <a:noFill/>
            </a:ln>
          </p:spPr>
          <p:txBody>
            <a:bodyPr wrap="none" anchor="t">
              <a:spAutoFit/>
            </a:bodyPr>
            <a:lstStyle/>
            <a:p>
              <a:r>
                <a:rPr>
                  <a:latin typeface="Arial" panose="020B0604020202020204" pitchFamily="34" charset="0"/>
                </a:rPr>
                <a:t>R</a:t>
              </a:r>
            </a:p>
          </p:txBody>
        </p:sp>
        <p:sp>
          <p:nvSpPr>
            <p:cNvPr id="75790" name="Text Box 75789"/>
            <p:cNvSpPr txBox="1"/>
            <p:nvPr/>
          </p:nvSpPr>
          <p:spPr>
            <a:xfrm>
              <a:off x="2784" y="3436"/>
              <a:ext cx="190" cy="193"/>
            </a:xfrm>
            <a:prstGeom prst="rect">
              <a:avLst/>
            </a:prstGeom>
            <a:noFill/>
            <a:ln w="9525">
              <a:noFill/>
            </a:ln>
          </p:spPr>
          <p:txBody>
            <a:bodyPr wrap="none" anchor="t">
              <a:spAutoFit/>
            </a:bodyPr>
            <a:lstStyle/>
            <a:p>
              <a:r>
                <a:rPr>
                  <a:latin typeface="Arial" panose="020B0604020202020204" pitchFamily="34" charset="0"/>
                </a:rPr>
                <a:t>S</a:t>
              </a:r>
            </a:p>
          </p:txBody>
        </p:sp>
        <p:sp>
          <p:nvSpPr>
            <p:cNvPr id="75791" name="Text Box 75790"/>
            <p:cNvSpPr txBox="1"/>
            <p:nvPr/>
          </p:nvSpPr>
          <p:spPr>
            <a:xfrm>
              <a:off x="3888" y="3360"/>
              <a:ext cx="257" cy="193"/>
            </a:xfrm>
            <a:prstGeom prst="rect">
              <a:avLst/>
            </a:prstGeom>
            <a:noFill/>
            <a:ln w="9525">
              <a:noFill/>
            </a:ln>
          </p:spPr>
          <p:txBody>
            <a:bodyPr wrap="none" anchor="t">
              <a:spAutoFit/>
            </a:bodyPr>
            <a:lstStyle/>
            <a:p>
              <a:r>
                <a:rPr>
                  <a:latin typeface="Arial" panose="020B0604020202020204" pitchFamily="34" charset="0"/>
                </a:rPr>
                <a:t>U</a:t>
              </a:r>
              <a:r>
                <a:rPr baseline="-25000">
                  <a:latin typeface="Arial" panose="020B0604020202020204" pitchFamily="34" charset="0"/>
                </a:rPr>
                <a:t>m</a:t>
              </a:r>
              <a:endParaRPr>
                <a:latin typeface="Arial" panose="020B0604020202020204" pitchFamily="34" charset="0"/>
              </a:endParaRPr>
            </a:p>
          </p:txBody>
        </p:sp>
        <p:sp>
          <p:nvSpPr>
            <p:cNvPr id="75792" name="Oval 75791"/>
            <p:cNvSpPr/>
            <p:nvPr/>
          </p:nvSpPr>
          <p:spPr>
            <a:xfrm>
              <a:off x="3969" y="3340"/>
              <a:ext cx="48" cy="48"/>
            </a:xfrm>
            <a:prstGeom prst="ellipse">
              <a:avLst/>
            </a:prstGeom>
            <a:solidFill>
              <a:srgbClr val="DADAF6"/>
            </a:solidFill>
            <a:ln w="9525" cap="flat" cmpd="sng">
              <a:solidFill>
                <a:schemeClr val="tx1"/>
              </a:solidFill>
              <a:prstDash val="solid"/>
              <a:headEnd type="none" w="med" len="med"/>
              <a:tailEnd type="none" w="med" len="med"/>
            </a:ln>
          </p:spPr>
          <p:txBody>
            <a:bodyPr/>
            <a:lstStyle/>
            <a:p>
              <a:endParaRPr lang="en-US"/>
            </a:p>
          </p:txBody>
        </p:sp>
        <p:sp>
          <p:nvSpPr>
            <p:cNvPr id="75780" name="Rectangles 75779"/>
            <p:cNvSpPr/>
            <p:nvPr/>
          </p:nvSpPr>
          <p:spPr>
            <a:xfrm>
              <a:off x="816" y="3216"/>
              <a:ext cx="576" cy="336"/>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TE</a:t>
              </a:r>
            </a:p>
          </p:txBody>
        </p:sp>
        <p:sp>
          <p:nvSpPr>
            <p:cNvPr id="75781" name="Rectangles 75780"/>
            <p:cNvSpPr/>
            <p:nvPr/>
          </p:nvSpPr>
          <p:spPr>
            <a:xfrm>
              <a:off x="1992" y="3216"/>
              <a:ext cx="576" cy="336"/>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TA</a:t>
              </a:r>
            </a:p>
          </p:txBody>
        </p:sp>
        <p:sp>
          <p:nvSpPr>
            <p:cNvPr id="75782" name="Rectangles 75781"/>
            <p:cNvSpPr/>
            <p:nvPr/>
          </p:nvSpPr>
          <p:spPr>
            <a:xfrm>
              <a:off x="3168" y="3216"/>
              <a:ext cx="576" cy="336"/>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MT</a:t>
              </a:r>
            </a:p>
          </p:txBody>
        </p:sp>
      </p:grpSp>
    </p:spTree>
    <p:extLst>
      <p:ext uri="{BB962C8B-B14F-4D97-AF65-F5344CB8AC3E}">
        <p14:creationId xmlns:p14="http://schemas.microsoft.com/office/powerpoint/2010/main" val="151743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86017"/>
          <p:cNvSpPr>
            <a:spLocks noGrp="1"/>
          </p:cNvSpPr>
          <p:nvPr>
            <p:ph type="title"/>
          </p:nvPr>
        </p:nvSpPr>
        <p:spPr>
          <a:xfrm>
            <a:off x="326065" y="189507"/>
            <a:ext cx="11360800" cy="763500"/>
          </a:xfrm>
        </p:spPr>
        <p:txBody>
          <a:bodyPr vert="horz" wrap="square" lIns="92075" tIns="46038" rIns="92075" bIns="46038" anchor="b">
            <a:normAutofit fontScale="90000"/>
          </a:bodyPr>
          <a:lstStyle/>
          <a:p>
            <a:r>
              <a:rPr lang="en-US" altLang="x-none" b="1"/>
              <a:t>System architecture: network and switching subsystem</a:t>
            </a:r>
          </a:p>
        </p:txBody>
      </p:sp>
      <p:sp>
        <p:nvSpPr>
          <p:cNvPr id="86019" name="Rectangles 86018"/>
          <p:cNvSpPr/>
          <p:nvPr/>
        </p:nvSpPr>
        <p:spPr>
          <a:xfrm>
            <a:off x="5815013" y="1123950"/>
            <a:ext cx="4776787" cy="5313363"/>
          </a:xfrm>
          <a:prstGeom prst="rect">
            <a:avLst/>
          </a:prstGeom>
          <a:noFill/>
          <a:ln w="9525">
            <a:noFill/>
          </a:ln>
        </p:spPr>
        <p:txBody>
          <a:bodyPr lIns="92075" tIns="46038" rIns="92075" bIns="46038"/>
          <a:lstStyle/>
          <a:p>
            <a:pPr marL="95250" indent="-95250" defTabSz="914400">
              <a:spcBef>
                <a:spcPct val="20000"/>
              </a:spcBef>
              <a:buClr>
                <a:schemeClr val="tx1"/>
              </a:buClr>
              <a:buFont typeface="Monotype Sorts" pitchFamily="2" charset="2"/>
              <a:buChar char=" "/>
              <a:tabLst>
                <a:tab pos="1143000" algn="l"/>
              </a:tabLst>
            </a:pPr>
            <a:r>
              <a:rPr lang="en-US" altLang="x-none" sz="1800">
                <a:latin typeface="Arial" panose="020B0604020202020204" pitchFamily="34" charset="0"/>
              </a:rPr>
              <a:t>Components</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MSC</a:t>
            </a:r>
            <a:r>
              <a:rPr lang="en-US" altLang="x-none" sz="1800">
                <a:latin typeface="Arial" panose="020B0604020202020204" pitchFamily="34" charset="0"/>
              </a:rPr>
              <a:t> (Mobile Services Switching Center):</a:t>
            </a:r>
            <a:endParaRPr lang="en-US" altLang="x-none" sz="1800" i="1">
              <a:latin typeface="Arial" panose="020B0604020202020204" pitchFamily="34" charset="0"/>
            </a:endParaRP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IWF</a:t>
            </a:r>
            <a:r>
              <a:rPr lang="en-US" altLang="x-none" sz="1800">
                <a:latin typeface="Arial" panose="020B0604020202020204" pitchFamily="34" charset="0"/>
              </a:rPr>
              <a:t> (</a:t>
            </a:r>
            <a:r>
              <a:rPr lang="en-US" altLang="x-none" sz="1800" err="1">
                <a:latin typeface="Arial" panose="020B0604020202020204" pitchFamily="34" charset="0"/>
              </a:rPr>
              <a:t>Interworking</a:t>
            </a:r>
            <a:r>
              <a:rPr lang="en-US" altLang="x-none" sz="1800">
                <a:latin typeface="Arial" panose="020B0604020202020204" pitchFamily="34" charset="0"/>
              </a:rPr>
              <a:t> Functions)</a:t>
            </a:r>
          </a:p>
          <a:p>
            <a:pPr marL="571500" lvl="1" indent="-285750" defTabSz="914400">
              <a:spcBef>
                <a:spcPct val="20000"/>
              </a:spcBef>
              <a:buClr>
                <a:schemeClr val="tx1"/>
              </a:buClr>
              <a:buFont typeface="Arial" panose="020B0604020202020204" pitchFamily="34" charset="0"/>
              <a:buChar char="•"/>
              <a:tabLst>
                <a:tab pos="1143000" algn="l"/>
              </a:tabLst>
            </a:pPr>
            <a:endParaRPr lang="en-US" altLang="x-none" sz="1800">
              <a:latin typeface="Arial" panose="020B0604020202020204" pitchFamily="34" charset="0"/>
            </a:endParaRP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ISDN</a:t>
            </a:r>
            <a:r>
              <a:rPr lang="en-US" altLang="x-none" sz="1800">
                <a:latin typeface="Arial" panose="020B0604020202020204" pitchFamily="34" charset="0"/>
              </a:rPr>
              <a:t> (Integrated Services Digital Network)</a:t>
            </a:r>
            <a:endParaRPr lang="en-US" altLang="x-none" sz="1800" i="1">
              <a:latin typeface="Arial" panose="020B0604020202020204" pitchFamily="34" charset="0"/>
            </a:endParaRP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PSTN</a:t>
            </a:r>
            <a:r>
              <a:rPr lang="en-US" altLang="x-none" sz="1800">
                <a:latin typeface="Arial" panose="020B0604020202020204" pitchFamily="34" charset="0"/>
              </a:rPr>
              <a:t> (Public Switched Telephone Network)</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PSPDN</a:t>
            </a:r>
            <a:r>
              <a:rPr lang="en-US" altLang="x-none" sz="1800">
                <a:latin typeface="Arial" panose="020B0604020202020204" pitchFamily="34" charset="0"/>
              </a:rPr>
              <a:t> (Packet Switched Public Data Net.)</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CSPDN</a:t>
            </a:r>
            <a:r>
              <a:rPr lang="en-US" altLang="x-none" sz="1800">
                <a:latin typeface="Arial" panose="020B0604020202020204" pitchFamily="34" charset="0"/>
              </a:rPr>
              <a:t> (Circuit Switched Public Data Net.)</a:t>
            </a:r>
          </a:p>
          <a:p>
            <a:pPr marL="285750" indent="-285750" defTabSz="914400">
              <a:spcBef>
                <a:spcPct val="20000"/>
              </a:spcBef>
              <a:buClr>
                <a:schemeClr val="tx1"/>
              </a:buClr>
              <a:buSzPct val="75000"/>
              <a:buFont typeface="Arial" panose="020B0604020202020204" pitchFamily="34" charset="0"/>
              <a:buChar char="•"/>
              <a:tabLst>
                <a:tab pos="1143000" algn="l"/>
              </a:tabLst>
            </a:pPr>
            <a:endParaRPr lang="en-US" altLang="x-none" sz="1800">
              <a:latin typeface="Arial" panose="020B0604020202020204" pitchFamily="34" charset="0"/>
            </a:endParaRPr>
          </a:p>
          <a:p>
            <a:pPr marL="285750" indent="-285750" defTabSz="914400">
              <a:spcBef>
                <a:spcPct val="20000"/>
              </a:spcBef>
              <a:buClr>
                <a:schemeClr val="tx1"/>
              </a:buClr>
              <a:buSzPct val="75000"/>
              <a:buFont typeface="Monotype Sorts" pitchFamily="2" charset="2"/>
              <a:buChar char=" "/>
              <a:tabLst>
                <a:tab pos="1143000" algn="l"/>
              </a:tabLst>
            </a:pPr>
            <a:r>
              <a:rPr lang="en-US" altLang="x-none" sz="1800">
                <a:latin typeface="Arial" panose="020B0604020202020204" pitchFamily="34" charset="0"/>
              </a:rPr>
              <a:t>Databases</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HLR</a:t>
            </a:r>
            <a:r>
              <a:rPr lang="en-US" altLang="x-none" sz="1800">
                <a:latin typeface="Arial" panose="020B0604020202020204" pitchFamily="34" charset="0"/>
              </a:rPr>
              <a:t> (Home Location </a:t>
            </a:r>
            <a:r>
              <a:rPr lang="en-US" altLang="x-none" sz="1800" i="1">
                <a:latin typeface="Arial" panose="020B0604020202020204" pitchFamily="34" charset="0"/>
              </a:rPr>
              <a:t>R</a:t>
            </a:r>
            <a:r>
              <a:rPr lang="en-US" altLang="x-none" sz="1800">
                <a:latin typeface="Arial" panose="020B0604020202020204" pitchFamily="34" charset="0"/>
              </a:rPr>
              <a:t>egister)</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VLR</a:t>
            </a:r>
            <a:r>
              <a:rPr lang="en-US" altLang="x-none" sz="1800">
                <a:latin typeface="Arial" panose="020B0604020202020204" pitchFamily="34" charset="0"/>
              </a:rPr>
              <a:t> (Visitor Location </a:t>
            </a:r>
            <a:r>
              <a:rPr lang="en-US" altLang="x-none" sz="1800" i="1">
                <a:latin typeface="Arial" panose="020B0604020202020204" pitchFamily="34" charset="0"/>
              </a:rPr>
              <a:t>R</a:t>
            </a:r>
            <a:r>
              <a:rPr lang="en-US" altLang="x-none" sz="1800">
                <a:latin typeface="Arial" panose="020B0604020202020204" pitchFamily="34" charset="0"/>
              </a:rPr>
              <a:t>egister)</a:t>
            </a:r>
          </a:p>
          <a:p>
            <a:pPr marL="571500" lvl="1" indent="-285750" defTabSz="914400">
              <a:spcBef>
                <a:spcPct val="20000"/>
              </a:spcBef>
              <a:buClr>
                <a:schemeClr val="tx1"/>
              </a:buClr>
              <a:buFont typeface="Arial" panose="020B0604020202020204" pitchFamily="34" charset="0"/>
              <a:buChar char="•"/>
              <a:tabLst>
                <a:tab pos="1143000" algn="l"/>
              </a:tabLst>
            </a:pPr>
            <a:r>
              <a:rPr lang="en-US" altLang="x-none" sz="1800" i="1">
                <a:latin typeface="Arial" panose="020B0604020202020204" pitchFamily="34" charset="0"/>
              </a:rPr>
              <a:t>EIR</a:t>
            </a:r>
            <a:r>
              <a:rPr lang="en-US" altLang="x-none" sz="1800">
                <a:latin typeface="Arial" panose="020B0604020202020204" pitchFamily="34" charset="0"/>
              </a:rPr>
              <a:t> (Equipment Identity Register)</a:t>
            </a:r>
          </a:p>
        </p:txBody>
      </p:sp>
      <p:sp>
        <p:nvSpPr>
          <p:cNvPr id="86021" name="Straight Connector 86020"/>
          <p:cNvSpPr/>
          <p:nvPr/>
        </p:nvSpPr>
        <p:spPr>
          <a:xfrm>
            <a:off x="4419600" y="952500"/>
            <a:ext cx="0" cy="5029200"/>
          </a:xfrm>
          <a:prstGeom prst="line">
            <a:avLst/>
          </a:prstGeom>
          <a:ln w="76200" cap="flat" cmpd="sng">
            <a:solidFill>
              <a:schemeClr val="tx1"/>
            </a:solidFill>
            <a:prstDash val="solid"/>
            <a:headEnd type="none" w="sm" len="sm"/>
            <a:tailEnd type="none" w="sm" len="sm"/>
          </a:ln>
        </p:spPr>
      </p:sp>
      <p:sp>
        <p:nvSpPr>
          <p:cNvPr id="86022" name="Rectangles 86021"/>
          <p:cNvSpPr/>
          <p:nvPr/>
        </p:nvSpPr>
        <p:spPr>
          <a:xfrm>
            <a:off x="2819400" y="854075"/>
            <a:ext cx="1327150" cy="521970"/>
          </a:xfrm>
          <a:prstGeom prst="rect">
            <a:avLst/>
          </a:prstGeom>
          <a:noFill/>
          <a:ln w="9525">
            <a:noFill/>
          </a:ln>
        </p:spPr>
        <p:txBody>
          <a:bodyPr lIns="92075" tIns="46038" rIns="92075" bIns="46038">
            <a:spAutoFit/>
          </a:bodyPr>
          <a:lstStyle/>
          <a:p>
            <a:pPr>
              <a:spcBef>
                <a:spcPct val="50000"/>
              </a:spcBef>
            </a:pPr>
            <a:r>
              <a:rPr sz="1400" dirty="0">
                <a:latin typeface="Arial" panose="020B0604020202020204" pitchFamily="34" charset="0"/>
              </a:rPr>
              <a:t>network</a:t>
            </a:r>
            <a:br>
              <a:rPr sz="1400" dirty="0">
                <a:latin typeface="Arial" panose="020B0604020202020204" pitchFamily="34" charset="0"/>
              </a:rPr>
            </a:br>
            <a:r>
              <a:rPr sz="1400" dirty="0">
                <a:latin typeface="Arial" panose="020B0604020202020204" pitchFamily="34" charset="0"/>
              </a:rPr>
              <a:t>subsystem</a:t>
            </a:r>
            <a:endParaRPr sz="1400">
              <a:latin typeface="Arial" panose="020B0604020202020204" pitchFamily="34" charset="0"/>
            </a:endParaRPr>
          </a:p>
        </p:txBody>
      </p:sp>
      <p:sp>
        <p:nvSpPr>
          <p:cNvPr id="86024" name="Rectangles 86023"/>
          <p:cNvSpPr/>
          <p:nvPr/>
        </p:nvSpPr>
        <p:spPr>
          <a:xfrm>
            <a:off x="2520950" y="21780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MSC</a:t>
            </a:r>
          </a:p>
        </p:txBody>
      </p:sp>
      <p:sp>
        <p:nvSpPr>
          <p:cNvPr id="86026" name="Rectangles 86025"/>
          <p:cNvSpPr/>
          <p:nvPr/>
        </p:nvSpPr>
        <p:spPr>
          <a:xfrm>
            <a:off x="2520950" y="49212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MSC</a:t>
            </a:r>
          </a:p>
        </p:txBody>
      </p:sp>
      <p:sp>
        <p:nvSpPr>
          <p:cNvPr id="86027" name="Straight Connector 86026"/>
          <p:cNvSpPr/>
          <p:nvPr/>
        </p:nvSpPr>
        <p:spPr>
          <a:xfrm>
            <a:off x="2743200" y="2400300"/>
            <a:ext cx="0" cy="2514600"/>
          </a:xfrm>
          <a:prstGeom prst="line">
            <a:avLst/>
          </a:prstGeom>
          <a:ln w="12700" cap="flat" cmpd="sng">
            <a:solidFill>
              <a:schemeClr val="tx1"/>
            </a:solidFill>
            <a:prstDash val="solid"/>
            <a:headEnd type="none" w="sm" len="sm"/>
            <a:tailEnd type="none" w="sm" len="sm"/>
          </a:ln>
        </p:spPr>
      </p:sp>
      <p:sp>
        <p:nvSpPr>
          <p:cNvPr id="86028" name="Straight Connector 86027"/>
          <p:cNvSpPr/>
          <p:nvPr/>
        </p:nvSpPr>
        <p:spPr>
          <a:xfrm>
            <a:off x="325755" y="-368300"/>
            <a:ext cx="3200400" cy="0"/>
          </a:xfrm>
          <a:prstGeom prst="line">
            <a:avLst/>
          </a:prstGeom>
          <a:ln w="76200" cap="flat" cmpd="sng">
            <a:solidFill>
              <a:schemeClr val="tx1"/>
            </a:solidFill>
            <a:prstDash val="solid"/>
            <a:headEnd type="none" w="sm" len="sm"/>
            <a:tailEnd type="none" w="sm" len="sm"/>
          </a:ln>
        </p:spPr>
      </p:sp>
      <p:sp>
        <p:nvSpPr>
          <p:cNvPr id="86029" name="Rectangles 86028"/>
          <p:cNvSpPr/>
          <p:nvPr/>
        </p:nvSpPr>
        <p:spPr>
          <a:xfrm>
            <a:off x="4462463" y="854075"/>
            <a:ext cx="1244600" cy="521970"/>
          </a:xfrm>
          <a:prstGeom prst="rect">
            <a:avLst/>
          </a:prstGeom>
          <a:noFill/>
          <a:ln w="9525">
            <a:noFill/>
          </a:ln>
        </p:spPr>
        <p:txBody>
          <a:bodyPr lIns="92075" tIns="46038" rIns="92075" bIns="46038">
            <a:spAutoFit/>
          </a:bodyPr>
          <a:lstStyle/>
          <a:p>
            <a:pPr>
              <a:spcBef>
                <a:spcPct val="50000"/>
              </a:spcBef>
            </a:pPr>
            <a:r>
              <a:rPr sz="1400" dirty="0">
                <a:latin typeface="Arial" panose="020B0604020202020204" pitchFamily="34" charset="0"/>
              </a:rPr>
              <a:t>fixed partner</a:t>
            </a:r>
            <a:br>
              <a:rPr sz="1400" dirty="0">
                <a:latin typeface="Arial" panose="020B0604020202020204" pitchFamily="34" charset="0"/>
              </a:rPr>
            </a:br>
            <a:r>
              <a:rPr sz="1400" dirty="0">
                <a:latin typeface="Arial" panose="020B0604020202020204" pitchFamily="34" charset="0"/>
              </a:rPr>
              <a:t>networks</a:t>
            </a:r>
            <a:endParaRPr sz="1400">
              <a:latin typeface="Arial" panose="020B0604020202020204" pitchFamily="34" charset="0"/>
            </a:endParaRPr>
          </a:p>
        </p:txBody>
      </p:sp>
      <p:sp>
        <p:nvSpPr>
          <p:cNvPr id="86030" name="Straight Connector 86029"/>
          <p:cNvSpPr/>
          <p:nvPr/>
        </p:nvSpPr>
        <p:spPr>
          <a:xfrm flipV="1">
            <a:off x="2743200" y="1638300"/>
            <a:ext cx="0" cy="533400"/>
          </a:xfrm>
          <a:prstGeom prst="line">
            <a:avLst/>
          </a:prstGeom>
          <a:ln w="12700" cap="flat" cmpd="sng">
            <a:solidFill>
              <a:schemeClr val="tx1"/>
            </a:solidFill>
            <a:prstDash val="solid"/>
            <a:headEnd type="none" w="sm" len="sm"/>
            <a:tailEnd type="none" w="sm" len="sm"/>
          </a:ln>
        </p:spPr>
      </p:sp>
      <p:sp>
        <p:nvSpPr>
          <p:cNvPr id="86031" name="Straight Connector 86030"/>
          <p:cNvSpPr/>
          <p:nvPr/>
        </p:nvSpPr>
        <p:spPr>
          <a:xfrm>
            <a:off x="2743200" y="5143500"/>
            <a:ext cx="0" cy="685800"/>
          </a:xfrm>
          <a:prstGeom prst="line">
            <a:avLst/>
          </a:prstGeom>
          <a:ln w="12700" cap="flat" cmpd="sng">
            <a:solidFill>
              <a:schemeClr val="tx1"/>
            </a:solidFill>
            <a:prstDash val="solid"/>
            <a:headEnd type="none" w="sm" len="sm"/>
            <a:tailEnd type="none" w="sm" len="sm"/>
          </a:ln>
        </p:spPr>
      </p:sp>
      <p:sp>
        <p:nvSpPr>
          <p:cNvPr id="86033" name="Rectangles 86032"/>
          <p:cNvSpPr/>
          <p:nvPr/>
        </p:nvSpPr>
        <p:spPr>
          <a:xfrm>
            <a:off x="2825750" y="5149850"/>
            <a:ext cx="444500" cy="215900"/>
          </a:xfrm>
          <a:prstGeom prst="rect">
            <a:avLst/>
          </a:prstGeom>
          <a:no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IWF</a:t>
            </a:r>
          </a:p>
        </p:txBody>
      </p:sp>
      <p:sp>
        <p:nvSpPr>
          <p:cNvPr id="86034" name="Straight Connector 86033"/>
          <p:cNvSpPr/>
          <p:nvPr/>
        </p:nvSpPr>
        <p:spPr>
          <a:xfrm>
            <a:off x="2971800" y="4991100"/>
            <a:ext cx="1981200" cy="0"/>
          </a:xfrm>
          <a:prstGeom prst="line">
            <a:avLst/>
          </a:prstGeom>
          <a:ln w="12700" cap="flat" cmpd="sng">
            <a:solidFill>
              <a:schemeClr val="tx1"/>
            </a:solidFill>
            <a:prstDash val="solid"/>
            <a:headEnd type="none" w="sm" len="sm"/>
            <a:tailEnd type="stealth" w="med" len="lg"/>
          </a:ln>
        </p:spPr>
      </p:sp>
      <p:sp>
        <p:nvSpPr>
          <p:cNvPr id="86035" name="Straight Connector 86034"/>
          <p:cNvSpPr/>
          <p:nvPr/>
        </p:nvSpPr>
        <p:spPr>
          <a:xfrm>
            <a:off x="3657600" y="5600700"/>
            <a:ext cx="1295400" cy="0"/>
          </a:xfrm>
          <a:prstGeom prst="line">
            <a:avLst/>
          </a:prstGeom>
          <a:ln w="12700" cap="flat" cmpd="sng">
            <a:solidFill>
              <a:schemeClr val="tx1"/>
            </a:solidFill>
            <a:prstDash val="solid"/>
            <a:headEnd type="none" w="sm" len="sm"/>
            <a:tailEnd type="stealth" w="med" len="lg"/>
          </a:ln>
        </p:spPr>
      </p:sp>
      <p:sp>
        <p:nvSpPr>
          <p:cNvPr id="86036" name="Rectangles 86035"/>
          <p:cNvSpPr/>
          <p:nvPr/>
        </p:nvSpPr>
        <p:spPr>
          <a:xfrm>
            <a:off x="4883150" y="4762500"/>
            <a:ext cx="747713" cy="521970"/>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ISDN</a:t>
            </a:r>
            <a:br>
              <a:rPr sz="1400">
                <a:latin typeface="Arial" panose="020B0604020202020204" pitchFamily="34" charset="0"/>
              </a:rPr>
            </a:br>
            <a:r>
              <a:rPr sz="1400">
                <a:latin typeface="Arial" panose="020B0604020202020204" pitchFamily="34" charset="0"/>
              </a:rPr>
              <a:t>PSTN</a:t>
            </a:r>
          </a:p>
        </p:txBody>
      </p:sp>
      <p:sp>
        <p:nvSpPr>
          <p:cNvPr id="86037" name="Rectangles 86036"/>
          <p:cNvSpPr/>
          <p:nvPr/>
        </p:nvSpPr>
        <p:spPr>
          <a:xfrm>
            <a:off x="4883150" y="5372100"/>
            <a:ext cx="823913" cy="521970"/>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PSPDN</a:t>
            </a:r>
            <a:br>
              <a:rPr sz="1400">
                <a:latin typeface="Arial" panose="020B0604020202020204" pitchFamily="34" charset="0"/>
              </a:rPr>
            </a:br>
            <a:r>
              <a:rPr sz="1400">
                <a:latin typeface="Arial" panose="020B0604020202020204" pitchFamily="34" charset="0"/>
              </a:rPr>
              <a:t>CSPDN</a:t>
            </a:r>
          </a:p>
        </p:txBody>
      </p:sp>
      <p:sp>
        <p:nvSpPr>
          <p:cNvPr id="86038" name="Oval 86037"/>
          <p:cNvSpPr/>
          <p:nvPr/>
        </p:nvSpPr>
        <p:spPr>
          <a:xfrm>
            <a:off x="2825750" y="2940050"/>
            <a:ext cx="520700" cy="1511300"/>
          </a:xfrm>
          <a:prstGeom prst="ellipse">
            <a:avLst/>
          </a:prstGeom>
          <a:noFill/>
          <a:ln w="12700" cap="flat" cmpd="sng">
            <a:solidFill>
              <a:schemeClr val="tx1"/>
            </a:solidFill>
            <a:prstDash val="dashDot"/>
            <a:headEnd type="none" w="med" len="med"/>
            <a:tailEnd type="none" w="med" len="med"/>
          </a:ln>
        </p:spPr>
        <p:txBody>
          <a:bodyPr/>
          <a:lstStyle/>
          <a:p>
            <a:endParaRPr lang="en-US"/>
          </a:p>
        </p:txBody>
      </p:sp>
      <p:sp>
        <p:nvSpPr>
          <p:cNvPr id="86039" name="Straight Connector 86038"/>
          <p:cNvSpPr/>
          <p:nvPr/>
        </p:nvSpPr>
        <p:spPr>
          <a:xfrm>
            <a:off x="2819400" y="2400300"/>
            <a:ext cx="76200" cy="762000"/>
          </a:xfrm>
          <a:prstGeom prst="line">
            <a:avLst/>
          </a:prstGeom>
          <a:ln w="12700" cap="flat" cmpd="sng">
            <a:solidFill>
              <a:schemeClr val="tx1"/>
            </a:solidFill>
            <a:prstDash val="dashDot"/>
            <a:headEnd type="none" w="sm" len="sm"/>
            <a:tailEnd type="none" w="sm" len="sm"/>
          </a:ln>
        </p:spPr>
      </p:sp>
      <p:sp>
        <p:nvSpPr>
          <p:cNvPr id="86040" name="Straight Connector 86039"/>
          <p:cNvSpPr/>
          <p:nvPr/>
        </p:nvSpPr>
        <p:spPr>
          <a:xfrm flipV="1">
            <a:off x="2819400" y="4152900"/>
            <a:ext cx="76200" cy="762000"/>
          </a:xfrm>
          <a:prstGeom prst="line">
            <a:avLst/>
          </a:prstGeom>
          <a:ln w="12700" cap="flat" cmpd="sng">
            <a:solidFill>
              <a:schemeClr val="tx1"/>
            </a:solidFill>
            <a:prstDash val="dashDot"/>
            <a:headEnd type="none" w="sm" len="sm"/>
            <a:tailEnd type="none" w="sm" len="sm"/>
          </a:ln>
        </p:spPr>
      </p:sp>
      <p:sp>
        <p:nvSpPr>
          <p:cNvPr id="86041" name="Rectangles 86040"/>
          <p:cNvSpPr/>
          <p:nvPr/>
        </p:nvSpPr>
        <p:spPr>
          <a:xfrm rot="16200000">
            <a:off x="2760663" y="3411538"/>
            <a:ext cx="727075" cy="306705"/>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SS7</a:t>
            </a:r>
          </a:p>
        </p:txBody>
      </p:sp>
      <p:sp>
        <p:nvSpPr>
          <p:cNvPr id="86042" name="Rectangles 86041"/>
          <p:cNvSpPr/>
          <p:nvPr/>
        </p:nvSpPr>
        <p:spPr>
          <a:xfrm>
            <a:off x="3892550" y="27114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3" name="Rectangles 86042"/>
          <p:cNvSpPr/>
          <p:nvPr/>
        </p:nvSpPr>
        <p:spPr>
          <a:xfrm>
            <a:off x="3816350" y="27876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4" name="Rectangles 86043"/>
          <p:cNvSpPr/>
          <p:nvPr/>
        </p:nvSpPr>
        <p:spPr>
          <a:xfrm>
            <a:off x="3740150" y="28638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5" name="Rectangles 86044"/>
          <p:cNvSpPr/>
          <p:nvPr/>
        </p:nvSpPr>
        <p:spPr>
          <a:xfrm>
            <a:off x="3663950" y="29400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EIR</a:t>
            </a:r>
          </a:p>
        </p:txBody>
      </p:sp>
      <p:sp>
        <p:nvSpPr>
          <p:cNvPr id="86047" name="Rectangles 86046"/>
          <p:cNvSpPr/>
          <p:nvPr/>
        </p:nvSpPr>
        <p:spPr>
          <a:xfrm>
            <a:off x="3892550" y="33972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8" name="Rectangles 86047"/>
          <p:cNvSpPr/>
          <p:nvPr/>
        </p:nvSpPr>
        <p:spPr>
          <a:xfrm>
            <a:off x="3816350" y="34734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49" name="Rectangles 86048"/>
          <p:cNvSpPr/>
          <p:nvPr/>
        </p:nvSpPr>
        <p:spPr>
          <a:xfrm>
            <a:off x="3740150" y="35496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50" name="Rectangles 86049"/>
          <p:cNvSpPr/>
          <p:nvPr/>
        </p:nvSpPr>
        <p:spPr>
          <a:xfrm>
            <a:off x="3663950" y="36258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HLR</a:t>
            </a:r>
          </a:p>
        </p:txBody>
      </p:sp>
      <p:sp>
        <p:nvSpPr>
          <p:cNvPr id="86052" name="Rectangles 86051"/>
          <p:cNvSpPr/>
          <p:nvPr/>
        </p:nvSpPr>
        <p:spPr>
          <a:xfrm>
            <a:off x="3816350" y="42354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53" name="Rectangles 86052"/>
          <p:cNvSpPr/>
          <p:nvPr/>
        </p:nvSpPr>
        <p:spPr>
          <a:xfrm>
            <a:off x="3740150" y="43116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54" name="Rectangles 86053"/>
          <p:cNvSpPr/>
          <p:nvPr/>
        </p:nvSpPr>
        <p:spPr>
          <a:xfrm>
            <a:off x="3663950" y="43878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6055" name="Rectangles 86054"/>
          <p:cNvSpPr/>
          <p:nvPr/>
        </p:nvSpPr>
        <p:spPr>
          <a:xfrm>
            <a:off x="3587750" y="4464050"/>
            <a:ext cx="4445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pPr algn="ctr"/>
            <a:r>
              <a:rPr sz="1400">
                <a:latin typeface="Arial" panose="020B0604020202020204" pitchFamily="34" charset="0"/>
              </a:rPr>
              <a:t>VLR</a:t>
            </a:r>
          </a:p>
        </p:txBody>
      </p:sp>
      <p:sp>
        <p:nvSpPr>
          <p:cNvPr id="86057" name="Straight Connector 86056"/>
          <p:cNvSpPr/>
          <p:nvPr/>
        </p:nvSpPr>
        <p:spPr>
          <a:xfrm>
            <a:off x="3276600" y="5295900"/>
            <a:ext cx="381000" cy="304800"/>
          </a:xfrm>
          <a:prstGeom prst="line">
            <a:avLst/>
          </a:prstGeom>
          <a:ln w="12700" cap="flat" cmpd="sng">
            <a:solidFill>
              <a:schemeClr val="tx1"/>
            </a:solidFill>
            <a:prstDash val="solid"/>
            <a:headEnd type="none" w="sm" len="sm"/>
            <a:tailEnd type="none" w="sm" len="sm"/>
          </a:ln>
        </p:spPr>
      </p:sp>
      <p:sp>
        <p:nvSpPr>
          <p:cNvPr id="86058" name="Straight Connector 86057"/>
          <p:cNvSpPr/>
          <p:nvPr/>
        </p:nvSpPr>
        <p:spPr>
          <a:xfrm flipV="1">
            <a:off x="3352800" y="3086100"/>
            <a:ext cx="304800" cy="304800"/>
          </a:xfrm>
          <a:prstGeom prst="line">
            <a:avLst/>
          </a:prstGeom>
          <a:ln w="12700" cap="flat" cmpd="sng">
            <a:solidFill>
              <a:schemeClr val="tx1"/>
            </a:solidFill>
            <a:prstDash val="dashDot"/>
            <a:headEnd type="none" w="sm" len="sm"/>
            <a:tailEnd type="none" w="sm" len="sm"/>
          </a:ln>
        </p:spPr>
      </p:sp>
      <p:sp>
        <p:nvSpPr>
          <p:cNvPr id="86059" name="Straight Connector 86058"/>
          <p:cNvSpPr/>
          <p:nvPr/>
        </p:nvSpPr>
        <p:spPr>
          <a:xfrm>
            <a:off x="3352800" y="3695700"/>
            <a:ext cx="304800" cy="0"/>
          </a:xfrm>
          <a:prstGeom prst="line">
            <a:avLst/>
          </a:prstGeom>
          <a:ln w="12700" cap="flat" cmpd="sng">
            <a:solidFill>
              <a:schemeClr val="tx1"/>
            </a:solidFill>
            <a:prstDash val="dashDot"/>
            <a:headEnd type="none" w="sm" len="sm"/>
            <a:tailEnd type="none" w="sm" len="sm"/>
          </a:ln>
        </p:spPr>
      </p:sp>
      <p:sp>
        <p:nvSpPr>
          <p:cNvPr id="86060" name="Straight Connector 86059"/>
          <p:cNvSpPr/>
          <p:nvPr/>
        </p:nvSpPr>
        <p:spPr>
          <a:xfrm>
            <a:off x="3276600" y="4229100"/>
            <a:ext cx="304800" cy="381000"/>
          </a:xfrm>
          <a:prstGeom prst="line">
            <a:avLst/>
          </a:prstGeom>
          <a:ln w="12700" cap="flat" cmpd="sng">
            <a:solidFill>
              <a:schemeClr val="tx1"/>
            </a:solidFill>
            <a:prstDash val="dashDot"/>
            <a:headEnd type="none" w="sm" len="sm"/>
            <a:tailEnd type="none" w="sm" len="sm"/>
          </a:ln>
        </p:spPr>
      </p:sp>
      <p:sp>
        <p:nvSpPr>
          <p:cNvPr id="86061" name="Straight Connector 86060"/>
          <p:cNvSpPr/>
          <p:nvPr/>
        </p:nvSpPr>
        <p:spPr>
          <a:xfrm flipV="1">
            <a:off x="3124200" y="1943100"/>
            <a:ext cx="228600" cy="990600"/>
          </a:xfrm>
          <a:prstGeom prst="line">
            <a:avLst/>
          </a:prstGeom>
          <a:ln w="12700" cap="flat" cmpd="sng">
            <a:solidFill>
              <a:schemeClr val="tx1"/>
            </a:solidFill>
            <a:prstDash val="dashDot"/>
            <a:headEnd type="none" w="sm" len="sm"/>
            <a:tailEnd type="none" w="sm" len="sm"/>
          </a:ln>
        </p:spPr>
      </p:sp>
      <p:sp>
        <p:nvSpPr>
          <p:cNvPr id="86062" name="Straight Connector 86061"/>
          <p:cNvSpPr/>
          <p:nvPr/>
        </p:nvSpPr>
        <p:spPr>
          <a:xfrm>
            <a:off x="3352800" y="1943100"/>
            <a:ext cx="1600200" cy="0"/>
          </a:xfrm>
          <a:prstGeom prst="line">
            <a:avLst/>
          </a:prstGeom>
          <a:ln w="12700" cap="flat" cmpd="sng">
            <a:solidFill>
              <a:schemeClr val="tx1"/>
            </a:solidFill>
            <a:prstDash val="dashDot"/>
            <a:headEnd type="none" w="sm" len="sm"/>
            <a:tailEnd type="stealth" w="med" len="lg"/>
          </a:ln>
        </p:spPr>
      </p:sp>
      <p:sp>
        <p:nvSpPr>
          <p:cNvPr id="86063" name="Rectangles 86062"/>
          <p:cNvSpPr/>
          <p:nvPr/>
        </p:nvSpPr>
        <p:spPr>
          <a:xfrm>
            <a:off x="4883150" y="1714500"/>
            <a:ext cx="671513" cy="521970"/>
          </a:xfrm>
          <a:prstGeom prst="rect">
            <a:avLst/>
          </a:prstGeom>
          <a:noFill/>
          <a:ln w="9525">
            <a:noFill/>
          </a:ln>
        </p:spPr>
        <p:txBody>
          <a:bodyPr lIns="92075" tIns="46038" rIns="92075" bIns="46038">
            <a:spAutoFit/>
          </a:bodyPr>
          <a:lstStyle/>
          <a:p>
            <a:pPr>
              <a:spcBef>
                <a:spcPct val="50000"/>
              </a:spcBef>
            </a:pPr>
            <a:r>
              <a:rPr sz="1400">
                <a:latin typeface="Arial" panose="020B0604020202020204" pitchFamily="34" charset="0"/>
              </a:rPr>
              <a:t>ISDN</a:t>
            </a:r>
            <a:br>
              <a:rPr sz="1400">
                <a:latin typeface="Arial" panose="020B0604020202020204" pitchFamily="34" charset="0"/>
              </a:rPr>
            </a:br>
            <a:r>
              <a:rPr sz="1400">
                <a:latin typeface="Arial" panose="020B0604020202020204" pitchFamily="34" charset="0"/>
              </a:rPr>
              <a:t>PSTN</a:t>
            </a:r>
          </a:p>
        </p:txBody>
      </p:sp>
    </p:spTree>
    <p:extLst>
      <p:ext uri="{BB962C8B-B14F-4D97-AF65-F5344CB8AC3E}">
        <p14:creationId xmlns:p14="http://schemas.microsoft.com/office/powerpoint/2010/main" val="42387555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72705"/>
          <p:cNvSpPr>
            <a:spLocks noGrp="1"/>
          </p:cNvSpPr>
          <p:nvPr>
            <p:ph type="title"/>
          </p:nvPr>
        </p:nvSpPr>
        <p:spPr>
          <a:xfrm>
            <a:off x="415600" y="190142"/>
            <a:ext cx="11360800" cy="763500"/>
          </a:xfrm>
        </p:spPr>
        <p:txBody>
          <a:bodyPr anchor="ctr"/>
          <a:lstStyle/>
          <a:p>
            <a:r>
              <a:rPr lang="en-US" altLang="x-none" b="1"/>
              <a:t>Network and switching subsystem</a:t>
            </a:r>
          </a:p>
        </p:txBody>
      </p:sp>
      <p:sp>
        <p:nvSpPr>
          <p:cNvPr id="72707" name="Text Placeholder 72706"/>
          <p:cNvSpPr>
            <a:spLocks noGrp="1"/>
          </p:cNvSpPr>
          <p:nvPr>
            <p:ph type="body" idx="1"/>
          </p:nvPr>
        </p:nvSpPr>
        <p:spPr>
          <a:xfrm>
            <a:off x="415925" y="1091565"/>
            <a:ext cx="11360150" cy="5105400"/>
          </a:xfrm>
        </p:spPr>
        <p:txBody>
          <a:bodyPr/>
          <a:lstStyle/>
          <a:p>
            <a:pPr marL="342900" indent="-342900">
              <a:buFont typeface="Arial" panose="020B0604020202020204" pitchFamily="34" charset="0"/>
              <a:buChar char="•"/>
            </a:pPr>
            <a:r>
              <a:rPr lang="en-US" altLang="x-none" sz="2000" dirty="0"/>
              <a:t>NSS is the main component of the public mobile network GSM</a:t>
            </a:r>
          </a:p>
          <a:p>
            <a:pPr marL="342900" lvl="1" indent="-342900">
              <a:buFont typeface="Arial" panose="020B0604020202020204" pitchFamily="34" charset="0"/>
              <a:buChar char="•"/>
            </a:pPr>
            <a:r>
              <a:rPr lang="en-US" altLang="x-none" sz="2000" dirty="0"/>
              <a:t>switching, mobility management, interconnection to other networks, system control</a:t>
            </a:r>
          </a:p>
          <a:p>
            <a:pPr marL="0" indent="0">
              <a:buFont typeface="Arial" panose="020B0604020202020204" pitchFamily="34" charset="0"/>
              <a:buNone/>
            </a:pPr>
            <a:r>
              <a:rPr lang="en-US" altLang="x-none" sz="2000" dirty="0"/>
              <a:t>    </a:t>
            </a:r>
          </a:p>
          <a:p>
            <a:pPr marL="0" indent="0">
              <a:buFont typeface="Arial" panose="020B0604020202020204" pitchFamily="34" charset="0"/>
              <a:buNone/>
            </a:pPr>
            <a:r>
              <a:rPr lang="en-US" altLang="x-none" sz="2000" dirty="0"/>
              <a:t>    </a:t>
            </a:r>
            <a:r>
              <a:rPr lang="en-US" altLang="x-none" sz="2000" dirty="0">
                <a:latin typeface="Segoe Print" panose="02000600000000000000" charset="0"/>
                <a:cs typeface="Segoe Print" panose="02000600000000000000" charset="0"/>
              </a:rPr>
              <a:t>Components</a:t>
            </a:r>
          </a:p>
          <a:p>
            <a:pPr marL="342900" lvl="1" indent="-342900">
              <a:buFont typeface="Arial" panose="020B0604020202020204" pitchFamily="34" charset="0"/>
              <a:buChar char="•"/>
            </a:pPr>
            <a:r>
              <a:rPr lang="en-US" altLang="x-none" sz="2000" b="1" dirty="0"/>
              <a:t>Mobile Services Switching Center (MSC)</a:t>
            </a:r>
            <a:br>
              <a:rPr lang="en-US" altLang="x-none" sz="2000" b="1" dirty="0"/>
            </a:br>
            <a:r>
              <a:rPr lang="en-US" altLang="x-none" sz="2000" dirty="0"/>
              <a:t>controls all connections via a separated network to/from a mobile terminal within the domain of the MSC - several BSC can belong to a MSC</a:t>
            </a:r>
          </a:p>
          <a:p>
            <a:pPr marL="342900" lvl="1" indent="-342900">
              <a:buFont typeface="Arial" panose="020B0604020202020204" pitchFamily="34" charset="0"/>
              <a:buChar char="•"/>
            </a:pPr>
            <a:r>
              <a:rPr lang="en-US" altLang="x-none" sz="2000" b="1" dirty="0"/>
              <a:t>Databases </a:t>
            </a:r>
            <a:r>
              <a:rPr lang="en-US" altLang="x-none" sz="2000" dirty="0"/>
              <a:t>(important: scalability, high capacity, low delay)</a:t>
            </a:r>
          </a:p>
          <a:p>
            <a:pPr marL="800100" lvl="3" indent="-342900"/>
            <a:r>
              <a:rPr lang="en-US" altLang="x-none" sz="1800" b="1" dirty="0"/>
              <a:t>Home Location Register (HLR)</a:t>
            </a:r>
            <a:br>
              <a:rPr lang="en-US" altLang="x-none" sz="1800" b="1" dirty="0"/>
            </a:br>
            <a:r>
              <a:rPr lang="en-US" altLang="x-none" sz="1800" dirty="0"/>
              <a:t>central master database containing user data, permanent and semi-permanent data of all subscribers assigned to the HLR (one provider can have several HLRs)</a:t>
            </a:r>
          </a:p>
          <a:p>
            <a:pPr marL="800100" lvl="3" indent="-342900"/>
            <a:r>
              <a:rPr lang="en-US" altLang="x-none" sz="1800" b="1" dirty="0"/>
              <a:t>Visitor Location Register (VLR)</a:t>
            </a:r>
            <a:br>
              <a:rPr lang="en-US" altLang="x-none" sz="1800" b="1" dirty="0"/>
            </a:br>
            <a:r>
              <a:rPr lang="en-US" altLang="x-none" sz="1800" dirty="0"/>
              <a:t>local database for a subset of user data - data about all users currently visiting in the domain of the VLR</a:t>
            </a:r>
          </a:p>
        </p:txBody>
      </p:sp>
    </p:spTree>
    <p:extLst>
      <p:ext uri="{BB962C8B-B14F-4D97-AF65-F5344CB8AC3E}">
        <p14:creationId xmlns:p14="http://schemas.microsoft.com/office/powerpoint/2010/main" val="281374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78849"/>
          <p:cNvSpPr>
            <a:spLocks noGrp="1"/>
          </p:cNvSpPr>
          <p:nvPr>
            <p:ph type="title"/>
          </p:nvPr>
        </p:nvSpPr>
        <p:spPr>
          <a:xfrm>
            <a:off x="348290" y="227607"/>
            <a:ext cx="11360800" cy="763500"/>
          </a:xfrm>
        </p:spPr>
        <p:txBody>
          <a:bodyPr anchor="ctr"/>
          <a:lstStyle/>
          <a:p>
            <a:r>
              <a:rPr lang="en-US" altLang="x-none" b="1"/>
              <a:t>Mobile Services Switching Center</a:t>
            </a:r>
          </a:p>
        </p:txBody>
      </p:sp>
      <p:sp>
        <p:nvSpPr>
          <p:cNvPr id="78851" name="Text Placeholder 78850"/>
          <p:cNvSpPr>
            <a:spLocks noGrp="1"/>
          </p:cNvSpPr>
          <p:nvPr>
            <p:ph type="body" idx="1"/>
          </p:nvPr>
        </p:nvSpPr>
        <p:spPr>
          <a:xfrm>
            <a:off x="347980" y="990600"/>
            <a:ext cx="11287125" cy="5105400"/>
          </a:xfrm>
        </p:spPr>
        <p:txBody>
          <a:bodyPr>
            <a:normAutofit fontScale="92500" lnSpcReduction="20000"/>
          </a:bodyPr>
          <a:lstStyle/>
          <a:p>
            <a:pPr>
              <a:lnSpc>
                <a:spcPct val="90000"/>
              </a:lnSpc>
            </a:pPr>
            <a:r>
              <a:rPr lang="en-US" altLang="x-none" sz="2000"/>
              <a:t>T</a:t>
            </a:r>
            <a:r>
              <a:rPr lang="en-US" altLang="x-none" sz="2000" b="1"/>
              <a:t>he MSC (mobile switching center) plays a central role in GSM</a:t>
            </a:r>
          </a:p>
          <a:p>
            <a:pPr>
              <a:lnSpc>
                <a:spcPct val="90000"/>
              </a:lnSpc>
            </a:pPr>
            <a:endParaRPr lang="en-US" altLang="x-none" sz="2000" b="1"/>
          </a:p>
          <a:p>
            <a:pPr marL="1104900" lvl="1" indent="-285750">
              <a:lnSpc>
                <a:spcPct val="90000"/>
              </a:lnSpc>
              <a:buFont typeface="Arial" panose="020B0604020202020204" pitchFamily="34" charset="0"/>
              <a:buChar char="•"/>
            </a:pPr>
            <a:r>
              <a:rPr lang="en-US" altLang="x-none" sz="2000"/>
              <a:t>switching functions</a:t>
            </a:r>
          </a:p>
          <a:p>
            <a:pPr marL="1104900" lvl="1" indent="-285750">
              <a:lnSpc>
                <a:spcPct val="90000"/>
              </a:lnSpc>
              <a:buFont typeface="Arial" panose="020B0604020202020204" pitchFamily="34" charset="0"/>
              <a:buChar char="•"/>
            </a:pPr>
            <a:r>
              <a:rPr lang="en-US" altLang="x-none" sz="2000"/>
              <a:t>additional functions for mobility support</a:t>
            </a:r>
          </a:p>
          <a:p>
            <a:pPr marL="1104900" lvl="1" indent="-285750">
              <a:lnSpc>
                <a:spcPct val="90000"/>
              </a:lnSpc>
              <a:buFont typeface="Arial" panose="020B0604020202020204" pitchFamily="34" charset="0"/>
              <a:buChar char="•"/>
            </a:pPr>
            <a:r>
              <a:rPr lang="en-US" altLang="x-none" sz="2000"/>
              <a:t>management of network resources</a:t>
            </a:r>
          </a:p>
          <a:p>
            <a:pPr marL="1104900" lvl="1" indent="-285750">
              <a:lnSpc>
                <a:spcPct val="90000"/>
              </a:lnSpc>
              <a:buFont typeface="Arial" panose="020B0604020202020204" pitchFamily="34" charset="0"/>
              <a:buChar char="•"/>
            </a:pPr>
            <a:r>
              <a:rPr lang="en-US" altLang="x-none" sz="2000" err="1"/>
              <a:t>interworking </a:t>
            </a:r>
            <a:r>
              <a:rPr lang="en-US" altLang="x-none" sz="2000"/>
              <a:t>functions via Gateway MSC (GMSC)</a:t>
            </a:r>
          </a:p>
          <a:p>
            <a:pPr marL="1104900" lvl="1" indent="-285750">
              <a:lnSpc>
                <a:spcPct val="90000"/>
              </a:lnSpc>
              <a:buFont typeface="Arial" panose="020B0604020202020204" pitchFamily="34" charset="0"/>
              <a:buChar char="•"/>
            </a:pPr>
            <a:r>
              <a:rPr lang="en-US" altLang="x-none" sz="2000"/>
              <a:t>integration of several databases</a:t>
            </a:r>
          </a:p>
          <a:p>
            <a:pPr marL="1104900" lvl="1" indent="-285750">
              <a:lnSpc>
                <a:spcPct val="90000"/>
              </a:lnSpc>
              <a:buFont typeface="Arial" panose="020B0604020202020204" pitchFamily="34" charset="0"/>
              <a:buChar char="•"/>
            </a:pPr>
            <a:endParaRPr lang="en-US" altLang="x-none" sz="2000"/>
          </a:p>
          <a:p>
            <a:pPr marL="285750" indent="-285750">
              <a:lnSpc>
                <a:spcPct val="90000"/>
              </a:lnSpc>
            </a:pPr>
            <a:r>
              <a:rPr lang="en-US" altLang="x-none" sz="2000" b="1"/>
              <a:t>Functions of a MSC</a:t>
            </a:r>
          </a:p>
          <a:p>
            <a:pPr marL="285750" indent="-285750">
              <a:lnSpc>
                <a:spcPct val="90000"/>
              </a:lnSpc>
            </a:pPr>
            <a:endParaRPr lang="en-US" altLang="x-none" sz="2000" b="1"/>
          </a:p>
          <a:p>
            <a:pPr marL="1104900" lvl="1" indent="-285750">
              <a:lnSpc>
                <a:spcPct val="90000"/>
              </a:lnSpc>
              <a:buFont typeface="Arial" panose="020B0604020202020204" pitchFamily="34" charset="0"/>
              <a:buChar char="•"/>
            </a:pPr>
            <a:r>
              <a:rPr lang="en-US" altLang="x-none" sz="2000"/>
              <a:t>specific functions for paging and call forwarding</a:t>
            </a:r>
          </a:p>
          <a:p>
            <a:pPr marL="1104900" lvl="1" indent="-285750">
              <a:lnSpc>
                <a:spcPct val="90000"/>
              </a:lnSpc>
              <a:buFont typeface="Arial" panose="020B0604020202020204" pitchFamily="34" charset="0"/>
              <a:buChar char="•"/>
            </a:pPr>
            <a:r>
              <a:rPr lang="en-US" altLang="x-none" sz="2000"/>
              <a:t>termination of SS7 (signaling system no. 7)</a:t>
            </a:r>
          </a:p>
          <a:p>
            <a:pPr marL="1104900" lvl="1" indent="-285750">
              <a:lnSpc>
                <a:spcPct val="90000"/>
              </a:lnSpc>
              <a:buFont typeface="Arial" panose="020B0604020202020204" pitchFamily="34" charset="0"/>
              <a:buChar char="•"/>
            </a:pPr>
            <a:r>
              <a:rPr lang="en-US" altLang="x-none" sz="2000"/>
              <a:t>mobility specific signaling</a:t>
            </a:r>
          </a:p>
          <a:p>
            <a:pPr marL="1104900" lvl="1" indent="-285750">
              <a:lnSpc>
                <a:spcPct val="90000"/>
              </a:lnSpc>
              <a:buFont typeface="Arial" panose="020B0604020202020204" pitchFamily="34" charset="0"/>
              <a:buChar char="•"/>
            </a:pPr>
            <a:r>
              <a:rPr lang="en-US" altLang="x-none" sz="2000"/>
              <a:t>location registration and forwarding of location information</a:t>
            </a:r>
          </a:p>
          <a:p>
            <a:pPr marL="1104900" lvl="1" indent="-285750">
              <a:lnSpc>
                <a:spcPct val="90000"/>
              </a:lnSpc>
              <a:buFont typeface="Arial" panose="020B0604020202020204" pitchFamily="34" charset="0"/>
              <a:buChar char="•"/>
            </a:pPr>
            <a:r>
              <a:rPr lang="en-US" altLang="x-none" sz="2000"/>
              <a:t>provision of new services (fax, data calls)</a:t>
            </a:r>
          </a:p>
          <a:p>
            <a:pPr marL="1104900" lvl="1" indent="-285750">
              <a:lnSpc>
                <a:spcPct val="90000"/>
              </a:lnSpc>
              <a:buFont typeface="Arial" panose="020B0604020202020204" pitchFamily="34" charset="0"/>
              <a:buChar char="•"/>
            </a:pPr>
            <a:r>
              <a:rPr lang="en-US" altLang="x-none" sz="2000"/>
              <a:t>support of short message service (SMS)</a:t>
            </a:r>
          </a:p>
          <a:p>
            <a:pPr marL="1104900" lvl="1" indent="-285750">
              <a:lnSpc>
                <a:spcPct val="90000"/>
              </a:lnSpc>
              <a:buFont typeface="Arial" panose="020B0604020202020204" pitchFamily="34" charset="0"/>
              <a:buChar char="•"/>
            </a:pPr>
            <a:r>
              <a:rPr lang="en-US" altLang="x-none" sz="2000"/>
              <a:t>generation and forwarding of accounting and billing information</a:t>
            </a:r>
          </a:p>
        </p:txBody>
      </p:sp>
    </p:spTree>
    <p:extLst>
      <p:ext uri="{BB962C8B-B14F-4D97-AF65-F5344CB8AC3E}">
        <p14:creationId xmlns:p14="http://schemas.microsoft.com/office/powerpoint/2010/main" val="334804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73729"/>
          <p:cNvSpPr>
            <a:spLocks noGrp="1"/>
          </p:cNvSpPr>
          <p:nvPr>
            <p:ph type="title"/>
          </p:nvPr>
        </p:nvSpPr>
        <p:spPr>
          <a:xfrm>
            <a:off x="416235" y="227607"/>
            <a:ext cx="11360800" cy="763500"/>
          </a:xfrm>
        </p:spPr>
        <p:txBody>
          <a:bodyPr anchor="ctr"/>
          <a:lstStyle/>
          <a:p>
            <a:r>
              <a:rPr lang="en-US" altLang="x-none"/>
              <a:t>Operation subsystem</a:t>
            </a:r>
          </a:p>
        </p:txBody>
      </p:sp>
      <p:sp>
        <p:nvSpPr>
          <p:cNvPr id="73731" name="Text Placeholder 73730"/>
          <p:cNvSpPr>
            <a:spLocks noGrp="1"/>
          </p:cNvSpPr>
          <p:nvPr>
            <p:ph type="body" idx="1"/>
          </p:nvPr>
        </p:nvSpPr>
        <p:spPr>
          <a:xfrm>
            <a:off x="520700" y="990600"/>
            <a:ext cx="11440160" cy="5105400"/>
          </a:xfrm>
        </p:spPr>
        <p:txBody>
          <a:bodyPr/>
          <a:lstStyle/>
          <a:p>
            <a:r>
              <a:rPr lang="en-US" altLang="x-none" sz="2000" dirty="0"/>
              <a:t>The OSS (Operation Subsystem) enables centralized operation, management, and maintenance of all GSM subsystems</a:t>
            </a:r>
          </a:p>
          <a:p>
            <a:endParaRPr lang="en-US" altLang="x-none" sz="2000" dirty="0"/>
          </a:p>
          <a:p>
            <a:r>
              <a:rPr lang="en-US" altLang="x-none" sz="2000" dirty="0">
                <a:latin typeface="Segoe Print" panose="02000600000000000000" charset="0"/>
                <a:cs typeface="Segoe Print" panose="02000600000000000000" charset="0"/>
              </a:rPr>
              <a:t>Components</a:t>
            </a:r>
          </a:p>
          <a:p>
            <a:endParaRPr lang="en-US" altLang="x-none" sz="2000" dirty="0">
              <a:latin typeface="Segoe Print" panose="02000600000000000000" charset="0"/>
              <a:cs typeface="Segoe Print" panose="02000600000000000000" charset="0"/>
            </a:endParaRPr>
          </a:p>
          <a:p>
            <a:pPr marL="342900" lvl="1" indent="-342900">
              <a:buFont typeface="Arial" panose="020B0604020202020204" pitchFamily="34" charset="0"/>
              <a:buChar char="•"/>
            </a:pPr>
            <a:r>
              <a:rPr lang="en-US" altLang="x-none" sz="2000" b="1" dirty="0"/>
              <a:t>Authentication Center (AUC)</a:t>
            </a:r>
          </a:p>
          <a:p>
            <a:pPr marL="0" lvl="2" indent="0">
              <a:buFont typeface="Arial" panose="020B0604020202020204" pitchFamily="34" charset="0"/>
              <a:buNone/>
            </a:pPr>
            <a:r>
              <a:rPr lang="en-IN" altLang="en-US" sz="2000" dirty="0"/>
              <a:t>	</a:t>
            </a:r>
            <a:r>
              <a:rPr lang="en-US" altLang="x-none" sz="2000" dirty="0"/>
              <a:t>generates user specific authentication parameters on request of a VLR </a:t>
            </a:r>
          </a:p>
          <a:p>
            <a:pPr marL="342900" lvl="2" indent="-342900">
              <a:buFont typeface="Arial" panose="020B0604020202020204" pitchFamily="34" charset="0"/>
              <a:buChar char="•"/>
            </a:pPr>
            <a:r>
              <a:rPr lang="en-US" altLang="x-none" sz="2000" dirty="0"/>
              <a:t>authentication parameters used for authentication of mobile terminals and encryption of user data on the air interface within the GSM system </a:t>
            </a:r>
          </a:p>
          <a:p>
            <a:pPr marL="342900" lvl="1" indent="-342900">
              <a:buFont typeface="Arial" panose="020B0604020202020204" pitchFamily="34" charset="0"/>
              <a:buChar char="•"/>
            </a:pPr>
            <a:r>
              <a:rPr lang="en-US" altLang="x-none" sz="2000" b="1" dirty="0"/>
              <a:t>Equipment Identity Register (EIR)</a:t>
            </a:r>
          </a:p>
          <a:p>
            <a:pPr marL="0" lvl="2" indent="0">
              <a:buFont typeface="Arial" panose="020B0604020202020204" pitchFamily="34" charset="0"/>
              <a:buNone/>
            </a:pPr>
            <a:r>
              <a:rPr lang="en-IN" altLang="en-US" sz="2000" dirty="0"/>
              <a:t>	</a:t>
            </a:r>
            <a:r>
              <a:rPr lang="en-US" altLang="x-none" sz="2000" dirty="0"/>
              <a:t>registers GSM mobile stations and user rights</a:t>
            </a:r>
          </a:p>
          <a:p>
            <a:pPr marL="0" lvl="2" indent="0">
              <a:buFont typeface="Arial" panose="020B0604020202020204" pitchFamily="34" charset="0"/>
              <a:buNone/>
            </a:pPr>
            <a:r>
              <a:rPr lang="en-IN" altLang="en-US" sz="2000" dirty="0"/>
              <a:t>	</a:t>
            </a:r>
            <a:r>
              <a:rPr lang="en-US" altLang="x-none" sz="2000" dirty="0"/>
              <a:t>stolen or malfunctioning mobile stations can be locked and sometimes even localized</a:t>
            </a:r>
          </a:p>
          <a:p>
            <a:pPr marL="342900" lvl="1" indent="-342900">
              <a:buFont typeface="Arial" panose="020B0604020202020204" pitchFamily="34" charset="0"/>
              <a:buChar char="•"/>
            </a:pPr>
            <a:r>
              <a:rPr lang="en-US" altLang="x-none" sz="2000" b="1" dirty="0"/>
              <a:t>Operation and Maintenance Center (OMC)</a:t>
            </a:r>
          </a:p>
          <a:p>
            <a:pPr marL="0" lvl="2" indent="0">
              <a:buFont typeface="Arial" panose="020B0604020202020204" pitchFamily="34" charset="0"/>
              <a:buNone/>
            </a:pPr>
            <a:r>
              <a:rPr lang="en-IN" altLang="en-US" sz="2000" dirty="0"/>
              <a:t>	</a:t>
            </a:r>
            <a:r>
              <a:rPr lang="en-US" altLang="x-none" sz="2000" dirty="0"/>
              <a:t>different control capabilities for the radio subsystem and the network subsystem</a:t>
            </a:r>
          </a:p>
        </p:txBody>
      </p:sp>
    </p:spTree>
    <p:extLst>
      <p:ext uri="{BB962C8B-B14F-4D97-AF65-F5344CB8AC3E}">
        <p14:creationId xmlns:p14="http://schemas.microsoft.com/office/powerpoint/2010/main" val="179318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87" name="Freeform 134186"/>
          <p:cNvSpPr/>
          <p:nvPr/>
        </p:nvSpPr>
        <p:spPr>
          <a:xfrm>
            <a:off x="6096000" y="2819400"/>
            <a:ext cx="1676400" cy="838200"/>
          </a:xfrm>
          <a:custGeom>
            <a:avLst/>
            <a:gdLst/>
            <a:ahLst/>
            <a:cxnLst/>
            <a:rect l="0" t="0" r="0" b="0"/>
            <a:pathLst>
              <a:path w="1056" h="528">
                <a:moveTo>
                  <a:pt x="1056" y="0"/>
                </a:moveTo>
                <a:lnTo>
                  <a:pt x="0" y="0"/>
                </a:lnTo>
                <a:lnTo>
                  <a:pt x="528" y="528"/>
                </a:lnTo>
                <a:lnTo>
                  <a:pt x="528" y="288"/>
                </a:lnTo>
                <a:lnTo>
                  <a:pt x="1056" y="0"/>
                </a:lnTo>
                <a:close/>
              </a:path>
            </a:pathLst>
          </a:custGeom>
          <a:solidFill>
            <a:srgbClr val="DADAF6">
              <a:alpha val="100000"/>
            </a:srgbClr>
          </a:solidFill>
          <a:ln w="9525" cap="flat" cmpd="sng">
            <a:solidFill>
              <a:schemeClr val="tx1">
                <a:alpha val="100000"/>
              </a:schemeClr>
            </a:solidFill>
            <a:prstDash val="solid"/>
            <a:headEnd type="none" w="med" len="med"/>
            <a:tailEnd type="none" w="med" len="med"/>
          </a:ln>
        </p:spPr>
        <p:txBody>
          <a:bodyPr/>
          <a:lstStyle/>
          <a:p>
            <a:endParaRPr lang="en-US"/>
          </a:p>
        </p:txBody>
      </p:sp>
      <p:sp>
        <p:nvSpPr>
          <p:cNvPr id="134146" name="Title 134145"/>
          <p:cNvSpPr>
            <a:spLocks noGrp="1"/>
          </p:cNvSpPr>
          <p:nvPr>
            <p:ph type="title"/>
          </p:nvPr>
        </p:nvSpPr>
        <p:spPr/>
        <p:txBody>
          <a:bodyPr anchor="ctr"/>
          <a:lstStyle/>
          <a:p>
            <a:r>
              <a:rPr lang="en-US" altLang="x-none"/>
              <a:t>GSM protocol layers for signaling</a:t>
            </a:r>
          </a:p>
        </p:txBody>
      </p:sp>
      <p:sp>
        <p:nvSpPr>
          <p:cNvPr id="134147" name="Rectangles 134146"/>
          <p:cNvSpPr/>
          <p:nvPr/>
        </p:nvSpPr>
        <p:spPr>
          <a:xfrm>
            <a:off x="2667000" y="2133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CM</a:t>
            </a:r>
          </a:p>
        </p:txBody>
      </p:sp>
      <p:sp>
        <p:nvSpPr>
          <p:cNvPr id="134148" name="Rectangles 134147"/>
          <p:cNvSpPr/>
          <p:nvPr/>
        </p:nvSpPr>
        <p:spPr>
          <a:xfrm>
            <a:off x="2667000" y="2514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MM</a:t>
            </a:r>
          </a:p>
        </p:txBody>
      </p:sp>
      <p:sp>
        <p:nvSpPr>
          <p:cNvPr id="134149" name="Rectangles 134148"/>
          <p:cNvSpPr/>
          <p:nvPr/>
        </p:nvSpPr>
        <p:spPr>
          <a:xfrm>
            <a:off x="2667000" y="2895600"/>
            <a:ext cx="838200" cy="762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RR</a:t>
            </a:r>
          </a:p>
        </p:txBody>
      </p:sp>
      <p:sp>
        <p:nvSpPr>
          <p:cNvPr id="134150" name="Rectangles 134149"/>
          <p:cNvSpPr/>
          <p:nvPr/>
        </p:nvSpPr>
        <p:spPr>
          <a:xfrm>
            <a:off x="8229600" y="2514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MM</a:t>
            </a:r>
          </a:p>
        </p:txBody>
      </p:sp>
      <p:sp>
        <p:nvSpPr>
          <p:cNvPr id="134151" name="Rectangles 134150"/>
          <p:cNvSpPr/>
          <p:nvPr/>
        </p:nvSpPr>
        <p:spPr>
          <a:xfrm>
            <a:off x="2667000" y="3657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err="1">
                <a:latin typeface="Arial" panose="020B0604020202020204" pitchFamily="34" charset="0"/>
              </a:rPr>
              <a:t>LAPD</a:t>
            </a:r>
            <a:r>
              <a:rPr lang="en-US" altLang="x-none" sz="1400" baseline="-25000" err="1">
                <a:latin typeface="Arial" panose="020B0604020202020204" pitchFamily="34" charset="0"/>
              </a:rPr>
              <a:t>m</a:t>
            </a:r>
            <a:endParaRPr lang="en-US" altLang="x-none" sz="1400">
              <a:latin typeface="Arial" panose="020B0604020202020204" pitchFamily="34" charset="0"/>
            </a:endParaRPr>
          </a:p>
        </p:txBody>
      </p:sp>
      <p:sp>
        <p:nvSpPr>
          <p:cNvPr id="134152" name="Rectangles 134151"/>
          <p:cNvSpPr/>
          <p:nvPr/>
        </p:nvSpPr>
        <p:spPr>
          <a:xfrm>
            <a:off x="26670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radio</a:t>
            </a:r>
          </a:p>
        </p:txBody>
      </p:sp>
      <p:sp>
        <p:nvSpPr>
          <p:cNvPr id="134153" name="Rectangles 134152"/>
          <p:cNvSpPr/>
          <p:nvPr/>
        </p:nvSpPr>
        <p:spPr>
          <a:xfrm>
            <a:off x="3962400" y="3657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err="1">
                <a:latin typeface="Arial" panose="020B0604020202020204" pitchFamily="34" charset="0"/>
              </a:rPr>
              <a:t>LAPD</a:t>
            </a:r>
            <a:r>
              <a:rPr lang="en-US" altLang="x-none" sz="1400" baseline="-25000" err="1">
                <a:latin typeface="Arial" panose="020B0604020202020204" pitchFamily="34" charset="0"/>
              </a:rPr>
              <a:t>m</a:t>
            </a:r>
            <a:endParaRPr lang="en-US" altLang="x-none" sz="1400">
              <a:latin typeface="Arial" panose="020B0604020202020204" pitchFamily="34" charset="0"/>
            </a:endParaRPr>
          </a:p>
        </p:txBody>
      </p:sp>
      <p:sp>
        <p:nvSpPr>
          <p:cNvPr id="134154" name="Rectangles 134153"/>
          <p:cNvSpPr/>
          <p:nvPr/>
        </p:nvSpPr>
        <p:spPr>
          <a:xfrm>
            <a:off x="39624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radio</a:t>
            </a:r>
          </a:p>
        </p:txBody>
      </p:sp>
      <p:sp>
        <p:nvSpPr>
          <p:cNvPr id="134155" name="Rectangles 134154"/>
          <p:cNvSpPr/>
          <p:nvPr/>
        </p:nvSpPr>
        <p:spPr>
          <a:xfrm>
            <a:off x="4800600" y="3657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LAPD</a:t>
            </a:r>
          </a:p>
        </p:txBody>
      </p:sp>
      <p:sp>
        <p:nvSpPr>
          <p:cNvPr id="134156" name="Rectangles 134155"/>
          <p:cNvSpPr/>
          <p:nvPr/>
        </p:nvSpPr>
        <p:spPr>
          <a:xfrm>
            <a:off x="48006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PCM</a:t>
            </a:r>
          </a:p>
        </p:txBody>
      </p:sp>
      <p:sp>
        <p:nvSpPr>
          <p:cNvPr id="134157" name="Right Triangle 134156"/>
          <p:cNvSpPr/>
          <p:nvPr/>
        </p:nvSpPr>
        <p:spPr>
          <a:xfrm>
            <a:off x="3962400" y="3200400"/>
            <a:ext cx="838200" cy="457200"/>
          </a:xfrm>
          <a:prstGeom prst="rtTriangle">
            <a:avLst/>
          </a:prstGeom>
          <a:solidFill>
            <a:srgbClr val="DADAF6"/>
          </a:solidFill>
          <a:ln w="9525" cap="flat" cmpd="sng">
            <a:solidFill>
              <a:schemeClr val="tx1"/>
            </a:solidFill>
            <a:prstDash val="solid"/>
            <a:miter/>
            <a:headEnd type="none" w="med" len="med"/>
            <a:tailEnd type="none" w="med" len="med"/>
          </a:ln>
        </p:spPr>
        <p:txBody>
          <a:bodyPr wrap="none" bIns="0" anchor="ctr"/>
          <a:lstStyle/>
          <a:p>
            <a:pPr algn="ctr"/>
            <a:r>
              <a:rPr lang="en-US" altLang="x-none" sz="1400">
                <a:latin typeface="Arial" panose="020B0604020202020204" pitchFamily="34" charset="0"/>
              </a:rPr>
              <a:t>RR’   </a:t>
            </a:r>
          </a:p>
        </p:txBody>
      </p:sp>
      <p:sp>
        <p:nvSpPr>
          <p:cNvPr id="134158" name="Right Triangle 134157"/>
          <p:cNvSpPr/>
          <p:nvPr/>
        </p:nvSpPr>
        <p:spPr>
          <a:xfrm flipH="1">
            <a:off x="4800600" y="3200400"/>
            <a:ext cx="838200" cy="457200"/>
          </a:xfrm>
          <a:prstGeom prst="rtTriangle">
            <a:avLst/>
          </a:prstGeom>
          <a:solidFill>
            <a:srgbClr val="DADAF6"/>
          </a:solidFill>
          <a:ln w="9525" cap="flat" cmpd="sng">
            <a:solidFill>
              <a:schemeClr val="tx1"/>
            </a:solidFill>
            <a:prstDash val="solid"/>
            <a:miter/>
            <a:headEnd type="none" w="med" len="med"/>
            <a:tailEnd type="none" w="med" len="med"/>
          </a:ln>
        </p:spPr>
        <p:txBody>
          <a:bodyPr wrap="none" lIns="126000" bIns="0" anchor="ctr"/>
          <a:lstStyle/>
          <a:p>
            <a:pPr algn="ctr"/>
            <a:r>
              <a:rPr lang="en-US" altLang="x-none" sz="1400">
                <a:latin typeface="Arial" panose="020B0604020202020204" pitchFamily="34" charset="0"/>
              </a:rPr>
              <a:t>   BTSM</a:t>
            </a:r>
          </a:p>
        </p:txBody>
      </p:sp>
      <p:sp>
        <p:nvSpPr>
          <p:cNvPr id="134159" name="Isosceles Triangle 134158"/>
          <p:cNvSpPr/>
          <p:nvPr/>
        </p:nvSpPr>
        <p:spPr>
          <a:xfrm flipV="1">
            <a:off x="3962400" y="3200400"/>
            <a:ext cx="1676400" cy="457200"/>
          </a:xfrm>
          <a:prstGeom prst="triangle">
            <a:avLst>
              <a:gd name="adj" fmla="val 50000"/>
            </a:avLst>
          </a:prstGeom>
          <a:solidFill>
            <a:srgbClr val="DADAF6"/>
          </a:solidFill>
          <a:ln w="9525" cap="flat" cmpd="sng">
            <a:solidFill>
              <a:schemeClr val="tx1"/>
            </a:solidFill>
            <a:prstDash val="solid"/>
            <a:miter/>
            <a:headEnd type="none" w="med" len="med"/>
            <a:tailEnd type="none" w="med" len="med"/>
          </a:ln>
        </p:spPr>
        <p:txBody>
          <a:bodyPr/>
          <a:lstStyle/>
          <a:p>
            <a:endParaRPr lang="en-US"/>
          </a:p>
        </p:txBody>
      </p:sp>
      <p:cxnSp>
        <p:nvCxnSpPr>
          <p:cNvPr id="134160" name="Elbow Connector 134159"/>
          <p:cNvCxnSpPr>
            <a:stCxn id="134152" idx="2"/>
            <a:endCxn id="134154" idx="2"/>
          </p:cNvCxnSpPr>
          <p:nvPr/>
        </p:nvCxnSpPr>
        <p:spPr>
          <a:xfrm rot="-5400000" flipH="1">
            <a:off x="3732213" y="3771900"/>
            <a:ext cx="1587" cy="1295400"/>
          </a:xfrm>
          <a:prstGeom prst="bentConnector3">
            <a:avLst>
              <a:gd name="adj1" fmla="val 14400000"/>
            </a:avLst>
          </a:prstGeom>
          <a:ln w="9525" cap="flat" cmpd="sng">
            <a:solidFill>
              <a:schemeClr val="tx1"/>
            </a:solidFill>
            <a:prstDash val="solid"/>
            <a:miter/>
            <a:headEnd type="none" w="med" len="med"/>
            <a:tailEnd type="none" w="med" len="med"/>
          </a:ln>
        </p:spPr>
      </p:cxnSp>
      <p:sp>
        <p:nvSpPr>
          <p:cNvPr id="134161" name="Rectangles 134160"/>
          <p:cNvSpPr/>
          <p:nvPr/>
        </p:nvSpPr>
        <p:spPr>
          <a:xfrm>
            <a:off x="8229600" y="2133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CM</a:t>
            </a:r>
          </a:p>
        </p:txBody>
      </p:sp>
      <p:sp>
        <p:nvSpPr>
          <p:cNvPr id="134162" name="Rectangles 134161"/>
          <p:cNvSpPr/>
          <p:nvPr/>
        </p:nvSpPr>
        <p:spPr>
          <a:xfrm>
            <a:off x="6096000" y="3657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LAPD</a:t>
            </a:r>
          </a:p>
        </p:txBody>
      </p:sp>
      <p:sp>
        <p:nvSpPr>
          <p:cNvPr id="134163" name="Rectangles 134162"/>
          <p:cNvSpPr/>
          <p:nvPr/>
        </p:nvSpPr>
        <p:spPr>
          <a:xfrm>
            <a:off x="60960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PCM</a:t>
            </a:r>
          </a:p>
        </p:txBody>
      </p:sp>
      <p:cxnSp>
        <p:nvCxnSpPr>
          <p:cNvPr id="134164" name="Elbow Connector 134163"/>
          <p:cNvCxnSpPr>
            <a:stCxn id="134156" idx="2"/>
            <a:endCxn id="134163" idx="2"/>
          </p:cNvCxnSpPr>
          <p:nvPr/>
        </p:nvCxnSpPr>
        <p:spPr>
          <a:xfrm rot="-5400000" flipH="1">
            <a:off x="5865813" y="3771900"/>
            <a:ext cx="1587" cy="1295400"/>
          </a:xfrm>
          <a:prstGeom prst="bentConnector3">
            <a:avLst>
              <a:gd name="adj1" fmla="val 14400000"/>
            </a:avLst>
          </a:prstGeom>
          <a:ln w="9525" cap="flat" cmpd="sng">
            <a:solidFill>
              <a:schemeClr val="tx1"/>
            </a:solidFill>
            <a:prstDash val="solid"/>
            <a:miter/>
            <a:headEnd type="none" w="med" len="med"/>
            <a:tailEnd type="none" w="med" len="med"/>
          </a:ln>
        </p:spPr>
      </p:cxnSp>
      <p:sp>
        <p:nvSpPr>
          <p:cNvPr id="134165" name="Right Triangle 134164"/>
          <p:cNvSpPr/>
          <p:nvPr/>
        </p:nvSpPr>
        <p:spPr>
          <a:xfrm>
            <a:off x="6096000" y="2819400"/>
            <a:ext cx="838200" cy="838200"/>
          </a:xfrm>
          <a:prstGeom prst="rtTriangle">
            <a:avLst/>
          </a:prstGeom>
          <a:solidFill>
            <a:srgbClr val="DADAF6"/>
          </a:solidFill>
          <a:ln w="9525" cap="flat" cmpd="sng">
            <a:solidFill>
              <a:schemeClr val="tx1"/>
            </a:solidFill>
            <a:prstDash val="solid"/>
            <a:miter/>
            <a:headEnd type="none" w="med" len="med"/>
            <a:tailEnd type="none" w="med" len="med"/>
          </a:ln>
        </p:spPr>
        <p:txBody>
          <a:bodyPr wrap="none" lIns="0" bIns="0" anchor="ctr"/>
          <a:lstStyle/>
          <a:p>
            <a:r>
              <a:rPr lang="en-US" altLang="x-none" sz="1400">
                <a:latin typeface="Arial" panose="020B0604020202020204" pitchFamily="34" charset="0"/>
              </a:rPr>
              <a:t>RR’</a:t>
            </a:r>
          </a:p>
          <a:p>
            <a:r>
              <a:rPr lang="en-US" altLang="x-none" sz="1400">
                <a:latin typeface="Arial" panose="020B0604020202020204" pitchFamily="34" charset="0"/>
              </a:rPr>
              <a:t>BTSM   </a:t>
            </a:r>
          </a:p>
        </p:txBody>
      </p:sp>
      <p:sp>
        <p:nvSpPr>
          <p:cNvPr id="134167" name="Text Box 134166"/>
          <p:cNvSpPr txBox="1"/>
          <p:nvPr/>
        </p:nvSpPr>
        <p:spPr>
          <a:xfrm>
            <a:off x="5334000" y="4800600"/>
            <a:ext cx="1093470" cy="306705"/>
          </a:xfrm>
          <a:prstGeom prst="rect">
            <a:avLst/>
          </a:prstGeom>
          <a:noFill/>
          <a:ln w="9525">
            <a:noFill/>
          </a:ln>
        </p:spPr>
        <p:txBody>
          <a:bodyPr wrap="none" anchor="t">
            <a:spAutoFit/>
          </a:bodyPr>
          <a:lstStyle/>
          <a:p>
            <a:r>
              <a:rPr lang="en-US" altLang="x-none">
                <a:latin typeface="Arial" panose="020B0604020202020204" pitchFamily="34" charset="0"/>
              </a:rPr>
              <a:t>16/64 </a:t>
            </a:r>
            <a:r>
              <a:rPr lang="en-US" altLang="x-none" err="1">
                <a:latin typeface="Arial" panose="020B0604020202020204" pitchFamily="34" charset="0"/>
              </a:rPr>
              <a:t>kbit</a:t>
            </a:r>
            <a:r>
              <a:rPr lang="en-US" altLang="x-none">
                <a:latin typeface="Arial" panose="020B0604020202020204" pitchFamily="34" charset="0"/>
              </a:rPr>
              <a:t>/s</a:t>
            </a:r>
          </a:p>
        </p:txBody>
      </p:sp>
      <p:sp>
        <p:nvSpPr>
          <p:cNvPr id="134168" name="Straight Connector 134167"/>
          <p:cNvSpPr/>
          <p:nvPr/>
        </p:nvSpPr>
        <p:spPr>
          <a:xfrm flipV="1">
            <a:off x="3733800" y="1752600"/>
            <a:ext cx="0" cy="3048000"/>
          </a:xfrm>
          <a:prstGeom prst="line">
            <a:avLst/>
          </a:prstGeom>
          <a:ln w="9525" cap="flat" cmpd="sng">
            <a:solidFill>
              <a:schemeClr val="tx1"/>
            </a:solidFill>
            <a:prstDash val="dash"/>
            <a:headEnd type="none" w="med" len="med"/>
            <a:tailEnd type="none" w="med" len="med"/>
          </a:ln>
        </p:spPr>
      </p:sp>
      <p:sp>
        <p:nvSpPr>
          <p:cNvPr id="134169" name="Straight Connector 134168"/>
          <p:cNvSpPr/>
          <p:nvPr/>
        </p:nvSpPr>
        <p:spPr>
          <a:xfrm flipV="1">
            <a:off x="5867400" y="1752600"/>
            <a:ext cx="0" cy="3048000"/>
          </a:xfrm>
          <a:prstGeom prst="line">
            <a:avLst/>
          </a:prstGeom>
          <a:ln w="9525" cap="flat" cmpd="sng">
            <a:solidFill>
              <a:schemeClr val="tx1"/>
            </a:solidFill>
            <a:prstDash val="dash"/>
            <a:headEnd type="none" w="med" len="med"/>
            <a:tailEnd type="none" w="med" len="med"/>
          </a:ln>
        </p:spPr>
      </p:sp>
      <p:sp>
        <p:nvSpPr>
          <p:cNvPr id="134170" name="Text Box 134169"/>
          <p:cNvSpPr txBox="1"/>
          <p:nvPr/>
        </p:nvSpPr>
        <p:spPr>
          <a:xfrm>
            <a:off x="3505200" y="1371600"/>
            <a:ext cx="407670" cy="306705"/>
          </a:xfrm>
          <a:prstGeom prst="rect">
            <a:avLst/>
          </a:prstGeom>
          <a:noFill/>
          <a:ln w="9525">
            <a:noFill/>
          </a:ln>
        </p:spPr>
        <p:txBody>
          <a:bodyPr wrap="none" anchor="t">
            <a:spAutoFit/>
          </a:bodyPr>
          <a:lstStyle/>
          <a:p>
            <a:r>
              <a:rPr lang="en-US" altLang="x-none">
                <a:latin typeface="Arial" panose="020B0604020202020204" pitchFamily="34" charset="0"/>
              </a:rPr>
              <a:t>U</a:t>
            </a:r>
            <a:r>
              <a:rPr lang="en-US" altLang="x-none" baseline="-25000">
                <a:latin typeface="Arial" panose="020B0604020202020204" pitchFamily="34" charset="0"/>
              </a:rPr>
              <a:t>m</a:t>
            </a:r>
            <a:endParaRPr lang="en-US" altLang="x-none">
              <a:latin typeface="Arial" panose="020B0604020202020204" pitchFamily="34" charset="0"/>
            </a:endParaRPr>
          </a:p>
        </p:txBody>
      </p:sp>
      <p:sp>
        <p:nvSpPr>
          <p:cNvPr id="134171" name="Text Box 134170"/>
          <p:cNvSpPr txBox="1"/>
          <p:nvPr/>
        </p:nvSpPr>
        <p:spPr>
          <a:xfrm>
            <a:off x="5638800" y="1371600"/>
            <a:ext cx="448945" cy="306705"/>
          </a:xfrm>
          <a:prstGeom prst="rect">
            <a:avLst/>
          </a:prstGeom>
          <a:noFill/>
          <a:ln w="9525">
            <a:noFill/>
          </a:ln>
        </p:spPr>
        <p:txBody>
          <a:bodyPr wrap="none" anchor="t">
            <a:spAutoFit/>
          </a:bodyPr>
          <a:lstStyle/>
          <a:p>
            <a:r>
              <a:rPr lang="en-US" altLang="x-none" err="1">
                <a:latin typeface="Arial" panose="020B0604020202020204" pitchFamily="34" charset="0"/>
              </a:rPr>
              <a:t>A</a:t>
            </a:r>
            <a:r>
              <a:rPr lang="en-US" altLang="x-none" baseline="-25000" err="1">
                <a:latin typeface="Arial" panose="020B0604020202020204" pitchFamily="34" charset="0"/>
              </a:rPr>
              <a:t>bis</a:t>
            </a:r>
            <a:endParaRPr lang="en-US" altLang="x-none">
              <a:latin typeface="Arial" panose="020B0604020202020204" pitchFamily="34" charset="0"/>
            </a:endParaRPr>
          </a:p>
        </p:txBody>
      </p:sp>
      <p:sp>
        <p:nvSpPr>
          <p:cNvPr id="134172" name="Text Box 134171"/>
          <p:cNvSpPr txBox="1"/>
          <p:nvPr/>
        </p:nvSpPr>
        <p:spPr>
          <a:xfrm>
            <a:off x="7848600" y="1371600"/>
            <a:ext cx="301625" cy="306705"/>
          </a:xfrm>
          <a:prstGeom prst="rect">
            <a:avLst/>
          </a:prstGeom>
          <a:noFill/>
          <a:ln w="9525">
            <a:noFill/>
          </a:ln>
        </p:spPr>
        <p:txBody>
          <a:bodyPr wrap="none" anchor="t">
            <a:spAutoFit/>
          </a:bodyPr>
          <a:lstStyle/>
          <a:p>
            <a:r>
              <a:rPr lang="en-US" altLang="x-none">
                <a:latin typeface="Arial" panose="020B0604020202020204" pitchFamily="34" charset="0"/>
              </a:rPr>
              <a:t>A</a:t>
            </a:r>
          </a:p>
        </p:txBody>
      </p:sp>
      <p:sp>
        <p:nvSpPr>
          <p:cNvPr id="134173" name="Rectangles 134172"/>
          <p:cNvSpPr/>
          <p:nvPr/>
        </p:nvSpPr>
        <p:spPr>
          <a:xfrm>
            <a:off x="6934200" y="3276600"/>
            <a:ext cx="838200" cy="762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SS7</a:t>
            </a:r>
          </a:p>
        </p:txBody>
      </p:sp>
      <p:sp>
        <p:nvSpPr>
          <p:cNvPr id="134174" name="Rectangles 134173"/>
          <p:cNvSpPr/>
          <p:nvPr/>
        </p:nvSpPr>
        <p:spPr>
          <a:xfrm>
            <a:off x="69342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PCM</a:t>
            </a:r>
          </a:p>
        </p:txBody>
      </p:sp>
      <p:sp>
        <p:nvSpPr>
          <p:cNvPr id="134175" name="Straight Connector 134174"/>
          <p:cNvSpPr/>
          <p:nvPr/>
        </p:nvSpPr>
        <p:spPr>
          <a:xfrm flipV="1">
            <a:off x="8001000" y="1752600"/>
            <a:ext cx="0" cy="3048000"/>
          </a:xfrm>
          <a:prstGeom prst="line">
            <a:avLst/>
          </a:prstGeom>
          <a:ln w="9525" cap="flat" cmpd="sng">
            <a:solidFill>
              <a:schemeClr val="tx1"/>
            </a:solidFill>
            <a:prstDash val="dash"/>
            <a:headEnd type="none" w="med" len="med"/>
            <a:tailEnd type="none" w="med" len="med"/>
          </a:ln>
        </p:spPr>
      </p:sp>
      <p:sp>
        <p:nvSpPr>
          <p:cNvPr id="134176" name="Rectangles 134175"/>
          <p:cNvSpPr/>
          <p:nvPr/>
        </p:nvSpPr>
        <p:spPr>
          <a:xfrm>
            <a:off x="8229600" y="3276600"/>
            <a:ext cx="838200" cy="762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SS7</a:t>
            </a:r>
          </a:p>
        </p:txBody>
      </p:sp>
      <p:sp>
        <p:nvSpPr>
          <p:cNvPr id="134177" name="Rectangles 134176"/>
          <p:cNvSpPr/>
          <p:nvPr/>
        </p:nvSpPr>
        <p:spPr>
          <a:xfrm>
            <a:off x="8229600" y="4038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sz="1400">
                <a:latin typeface="Arial" panose="020B0604020202020204" pitchFamily="34" charset="0"/>
              </a:rPr>
              <a:t>PCM</a:t>
            </a:r>
          </a:p>
        </p:txBody>
      </p:sp>
      <p:cxnSp>
        <p:nvCxnSpPr>
          <p:cNvPr id="134178" name="Elbow Connector 134177"/>
          <p:cNvCxnSpPr>
            <a:stCxn id="134174" idx="2"/>
            <a:endCxn id="134177" idx="2"/>
          </p:cNvCxnSpPr>
          <p:nvPr/>
        </p:nvCxnSpPr>
        <p:spPr>
          <a:xfrm rot="-5400000" flipH="1">
            <a:off x="7999413" y="3771900"/>
            <a:ext cx="1587" cy="1295400"/>
          </a:xfrm>
          <a:prstGeom prst="bentConnector3">
            <a:avLst>
              <a:gd name="adj1" fmla="val 14400000"/>
            </a:avLst>
          </a:prstGeom>
          <a:ln w="9525" cap="flat" cmpd="sng">
            <a:solidFill>
              <a:schemeClr val="tx1"/>
            </a:solidFill>
            <a:prstDash val="solid"/>
            <a:miter/>
            <a:headEnd type="none" w="med" len="med"/>
            <a:tailEnd type="none" w="med" len="med"/>
          </a:ln>
        </p:spPr>
      </p:cxnSp>
      <p:sp>
        <p:nvSpPr>
          <p:cNvPr id="134179" name="Text Box 134178"/>
          <p:cNvSpPr txBox="1"/>
          <p:nvPr/>
        </p:nvSpPr>
        <p:spPr>
          <a:xfrm>
            <a:off x="7543800" y="4800600"/>
            <a:ext cx="1152525" cy="521970"/>
          </a:xfrm>
          <a:prstGeom prst="rect">
            <a:avLst/>
          </a:prstGeom>
          <a:noFill/>
          <a:ln w="9525">
            <a:noFill/>
          </a:ln>
        </p:spPr>
        <p:txBody>
          <a:bodyPr wrap="none" anchor="t">
            <a:spAutoFit/>
          </a:bodyPr>
          <a:lstStyle/>
          <a:p>
            <a:r>
              <a:rPr lang="en-US" altLang="x-none">
                <a:latin typeface="Arial" panose="020B0604020202020204" pitchFamily="34" charset="0"/>
              </a:rPr>
              <a:t>64 </a:t>
            </a:r>
            <a:r>
              <a:rPr lang="en-US" altLang="x-none" err="1">
                <a:latin typeface="Arial" panose="020B0604020202020204" pitchFamily="34" charset="0"/>
              </a:rPr>
              <a:t>kbit</a:t>
            </a:r>
            <a:r>
              <a:rPr lang="en-US" altLang="x-none">
                <a:latin typeface="Arial" panose="020B0604020202020204" pitchFamily="34" charset="0"/>
              </a:rPr>
              <a:t>/s /</a:t>
            </a:r>
          </a:p>
          <a:p>
            <a:r>
              <a:rPr lang="en-US" altLang="x-none">
                <a:latin typeface="Arial" panose="020B0604020202020204" pitchFamily="34" charset="0"/>
              </a:rPr>
              <a:t>2.048 </a:t>
            </a:r>
            <a:r>
              <a:rPr lang="en-US" altLang="x-none" err="1">
                <a:latin typeface="Arial" panose="020B0604020202020204" pitchFamily="34" charset="0"/>
              </a:rPr>
              <a:t>Mbit</a:t>
            </a:r>
            <a:r>
              <a:rPr lang="en-US" altLang="x-none">
                <a:latin typeface="Arial" panose="020B0604020202020204" pitchFamily="34" charset="0"/>
              </a:rPr>
              <a:t>/s</a:t>
            </a:r>
          </a:p>
        </p:txBody>
      </p:sp>
      <p:sp>
        <p:nvSpPr>
          <p:cNvPr id="134181" name="Text Box 134180"/>
          <p:cNvSpPr txBox="1"/>
          <p:nvPr/>
        </p:nvSpPr>
        <p:spPr>
          <a:xfrm>
            <a:off x="2879725" y="1660525"/>
            <a:ext cx="449580" cy="306705"/>
          </a:xfrm>
          <a:prstGeom prst="rect">
            <a:avLst/>
          </a:prstGeom>
          <a:noFill/>
          <a:ln w="9525">
            <a:noFill/>
          </a:ln>
        </p:spPr>
        <p:txBody>
          <a:bodyPr wrap="none" anchor="t">
            <a:spAutoFit/>
          </a:bodyPr>
          <a:lstStyle/>
          <a:p>
            <a:r>
              <a:rPr lang="en-US" altLang="x-none" b="1">
                <a:latin typeface="Arial" panose="020B0604020202020204" pitchFamily="34" charset="0"/>
              </a:rPr>
              <a:t>MS</a:t>
            </a:r>
          </a:p>
        </p:txBody>
      </p:sp>
      <p:sp>
        <p:nvSpPr>
          <p:cNvPr id="134182" name="Text Box 134181"/>
          <p:cNvSpPr txBox="1"/>
          <p:nvPr/>
        </p:nvSpPr>
        <p:spPr>
          <a:xfrm>
            <a:off x="4572000" y="1676400"/>
            <a:ext cx="538480" cy="306705"/>
          </a:xfrm>
          <a:prstGeom prst="rect">
            <a:avLst/>
          </a:prstGeom>
          <a:noFill/>
          <a:ln w="9525">
            <a:noFill/>
          </a:ln>
        </p:spPr>
        <p:txBody>
          <a:bodyPr wrap="none" anchor="t">
            <a:spAutoFit/>
          </a:bodyPr>
          <a:lstStyle/>
          <a:p>
            <a:r>
              <a:rPr lang="en-US" altLang="x-none" b="1">
                <a:latin typeface="Arial" panose="020B0604020202020204" pitchFamily="34" charset="0"/>
              </a:rPr>
              <a:t>BTS</a:t>
            </a:r>
          </a:p>
        </p:txBody>
      </p:sp>
      <p:sp>
        <p:nvSpPr>
          <p:cNvPr id="134183" name="Text Box 134182"/>
          <p:cNvSpPr txBox="1"/>
          <p:nvPr/>
        </p:nvSpPr>
        <p:spPr>
          <a:xfrm>
            <a:off x="6629400" y="1676400"/>
            <a:ext cx="558165" cy="306705"/>
          </a:xfrm>
          <a:prstGeom prst="rect">
            <a:avLst/>
          </a:prstGeom>
          <a:noFill/>
          <a:ln w="9525">
            <a:noFill/>
          </a:ln>
        </p:spPr>
        <p:txBody>
          <a:bodyPr wrap="none" anchor="t">
            <a:spAutoFit/>
          </a:bodyPr>
          <a:lstStyle/>
          <a:p>
            <a:r>
              <a:rPr lang="en-US" altLang="x-none" b="1">
                <a:latin typeface="Arial" panose="020B0604020202020204" pitchFamily="34" charset="0"/>
              </a:rPr>
              <a:t>BSC</a:t>
            </a:r>
          </a:p>
        </p:txBody>
      </p:sp>
      <p:sp>
        <p:nvSpPr>
          <p:cNvPr id="134184" name="Text Box 134183"/>
          <p:cNvSpPr txBox="1"/>
          <p:nvPr/>
        </p:nvSpPr>
        <p:spPr>
          <a:xfrm>
            <a:off x="8305800" y="1676400"/>
            <a:ext cx="577850" cy="306705"/>
          </a:xfrm>
          <a:prstGeom prst="rect">
            <a:avLst/>
          </a:prstGeom>
          <a:noFill/>
          <a:ln w="9525">
            <a:noFill/>
          </a:ln>
        </p:spPr>
        <p:txBody>
          <a:bodyPr wrap="none" anchor="t">
            <a:spAutoFit/>
          </a:bodyPr>
          <a:lstStyle/>
          <a:p>
            <a:r>
              <a:rPr lang="en-US" altLang="x-none" b="1">
                <a:latin typeface="Arial" panose="020B0604020202020204" pitchFamily="34" charset="0"/>
              </a:rPr>
              <a:t>MSC</a:t>
            </a:r>
          </a:p>
        </p:txBody>
      </p:sp>
      <p:sp>
        <p:nvSpPr>
          <p:cNvPr id="134185" name="Right Triangle 134184"/>
          <p:cNvSpPr/>
          <p:nvPr/>
        </p:nvSpPr>
        <p:spPr>
          <a:xfrm flipH="1">
            <a:off x="6934200" y="2819400"/>
            <a:ext cx="838200" cy="457200"/>
          </a:xfrm>
          <a:prstGeom prst="rtTriangle">
            <a:avLst/>
          </a:prstGeom>
          <a:solidFill>
            <a:srgbClr val="DADAF6"/>
          </a:solidFill>
          <a:ln w="9525" cap="flat" cmpd="sng">
            <a:solidFill>
              <a:schemeClr val="tx1"/>
            </a:solidFill>
            <a:prstDash val="solid"/>
            <a:miter/>
            <a:headEnd type="none" w="med" len="med"/>
            <a:tailEnd type="none" w="med" len="med"/>
          </a:ln>
        </p:spPr>
        <p:txBody>
          <a:bodyPr wrap="none" rIns="198000" bIns="0" anchor="ctr"/>
          <a:lstStyle/>
          <a:p>
            <a:pPr algn="ctr"/>
            <a:r>
              <a:rPr lang="en-US" altLang="x-none" sz="1200">
                <a:latin typeface="Arial" panose="020B0604020202020204" pitchFamily="34" charset="0"/>
              </a:rPr>
              <a:t>BSSAP</a:t>
            </a:r>
          </a:p>
        </p:txBody>
      </p:sp>
      <p:sp>
        <p:nvSpPr>
          <p:cNvPr id="134186" name="Rectangles 134185"/>
          <p:cNvSpPr/>
          <p:nvPr/>
        </p:nvSpPr>
        <p:spPr>
          <a:xfrm>
            <a:off x="8229600" y="2895600"/>
            <a:ext cx="838200" cy="3810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lang="en-US" altLang="x-none">
                <a:latin typeface="Arial" panose="020B0604020202020204" pitchFamily="34" charset="0"/>
              </a:rPr>
              <a:t>BSSAP</a:t>
            </a:r>
          </a:p>
        </p:txBody>
      </p:sp>
    </p:spTree>
    <p:extLst>
      <p:ext uri="{BB962C8B-B14F-4D97-AF65-F5344CB8AC3E}">
        <p14:creationId xmlns:p14="http://schemas.microsoft.com/office/powerpoint/2010/main" val="343533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Network Architecture</a:t>
            </a:r>
            <a:endParaRPr lang="en-IN" dirty="0"/>
          </a:p>
        </p:txBody>
      </p:sp>
      <p:pic>
        <p:nvPicPr>
          <p:cNvPr id="4" name="Content Placeholder 3"/>
          <p:cNvPicPr>
            <a:picLocks noGrp="1" noChangeAspect="1"/>
          </p:cNvPicPr>
          <p:nvPr>
            <p:ph idx="1"/>
          </p:nvPr>
        </p:nvPicPr>
        <p:blipFill>
          <a:blip r:embed="rId2"/>
          <a:stretch>
            <a:fillRect/>
          </a:stretch>
        </p:blipFill>
        <p:spPr>
          <a:xfrm>
            <a:off x="2907779" y="1825625"/>
            <a:ext cx="6376441" cy="4351338"/>
          </a:xfrm>
          <a:prstGeom prst="rect">
            <a:avLst/>
          </a:prstGeom>
        </p:spPr>
      </p:pic>
    </p:spTree>
    <p:extLst>
      <p:ext uri="{BB962C8B-B14F-4D97-AF65-F5344CB8AC3E}">
        <p14:creationId xmlns:p14="http://schemas.microsoft.com/office/powerpoint/2010/main" val="2210477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20</a:t>
            </a:fld>
            <a:endParaRPr lang="en-GB"/>
          </a:p>
        </p:txBody>
      </p:sp>
      <p:sp>
        <p:nvSpPr>
          <p:cNvPr id="4" name="Text Box 3"/>
          <p:cNvSpPr txBox="1"/>
          <p:nvPr/>
        </p:nvSpPr>
        <p:spPr>
          <a:xfrm>
            <a:off x="542290" y="540385"/>
            <a:ext cx="11107420" cy="6492875"/>
          </a:xfrm>
          <a:prstGeom prst="rect">
            <a:avLst/>
          </a:prstGeom>
          <a:noFill/>
        </p:spPr>
        <p:txBody>
          <a:bodyPr wrap="square" rtlCol="0" anchor="t">
            <a:spAutoFit/>
          </a:bodyPr>
          <a:lstStyle/>
          <a:p>
            <a:pPr marL="0" indent="0">
              <a:buFont typeface="Arial" panose="020B0604020202020204" pitchFamily="34" charset="0"/>
              <a:buNone/>
            </a:pPr>
            <a:r>
              <a:rPr lang="en-US" sz="2800"/>
              <a:t>Layer 1, the physical layer</a:t>
            </a:r>
          </a:p>
          <a:p>
            <a:pPr marL="0" indent="0">
              <a:buFont typeface="Arial" panose="020B0604020202020204" pitchFamily="34" charset="0"/>
              <a:buNone/>
            </a:pPr>
            <a:endParaRPr lang="en-US" sz="2800"/>
          </a:p>
          <a:p>
            <a:pPr marL="342900" indent="-342900">
              <a:buFont typeface="Arial" panose="020B0604020202020204" pitchFamily="34" charset="0"/>
              <a:buChar char="•"/>
            </a:pPr>
            <a:r>
              <a:rPr lang="en-US" sz="2000"/>
              <a:t>handles all radio-specific functions</a:t>
            </a:r>
          </a:p>
          <a:p>
            <a:pPr marL="0" indent="0">
              <a:buFont typeface="Arial" panose="020B0604020202020204" pitchFamily="34" charset="0"/>
              <a:buNone/>
            </a:pPr>
            <a:r>
              <a:rPr lang="en-IN" altLang="en-US" sz="2000"/>
              <a:t>            -</a:t>
            </a:r>
            <a:r>
              <a:rPr lang="en-US" sz="2000"/>
              <a:t>includes the creation of bursts according to the five different formats, </a:t>
            </a:r>
          </a:p>
          <a:p>
            <a:pPr marL="0" indent="0">
              <a:buFont typeface="Arial" panose="020B0604020202020204" pitchFamily="34" charset="0"/>
              <a:buNone/>
            </a:pPr>
            <a:r>
              <a:rPr lang="en-IN" altLang="en-US" sz="2000"/>
              <a:t>	</a:t>
            </a:r>
            <a:r>
              <a:rPr lang="en-US" sz="2000"/>
              <a:t>multiplexing of bursts into a TDMA frame, synchronization with the BTS, </a:t>
            </a:r>
          </a:p>
          <a:p>
            <a:pPr marL="0" indent="0">
              <a:buFont typeface="Arial" panose="020B0604020202020204" pitchFamily="34" charset="0"/>
              <a:buNone/>
            </a:pPr>
            <a:r>
              <a:rPr lang="en-IN" altLang="en-US" sz="2000"/>
              <a:t>	</a:t>
            </a:r>
            <a:r>
              <a:rPr lang="en-US" sz="2000"/>
              <a:t>detection of idle channels, and measurement of the channel quality on the downlink.</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The physical layer at Um uses GMSK for digital modulation and performs encryption/decryption of data, </a:t>
            </a:r>
            <a:r>
              <a:rPr lang="en-IN" altLang="en-US" sz="2000"/>
              <a:t>encryption is </a:t>
            </a:r>
            <a:r>
              <a:rPr lang="en-US" sz="2000"/>
              <a:t> between MS and BSS over the air interface.</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The main tasks of the physical layer comprise </a:t>
            </a:r>
          </a:p>
          <a:p>
            <a:pPr marL="0" indent="0">
              <a:buFont typeface="Arial" panose="020B0604020202020204" pitchFamily="34" charset="0"/>
              <a:buNone/>
            </a:pPr>
            <a:r>
              <a:rPr lang="en-IN" altLang="en-US" sz="2000"/>
              <a:t>	</a:t>
            </a:r>
            <a:r>
              <a:rPr lang="en-US" sz="2000"/>
              <a:t>channel coding and error detection/correction, which is directly combined with the coding mechanisms.</a:t>
            </a:r>
          </a:p>
          <a:p>
            <a:pPr marL="0" indent="0">
              <a:buFont typeface="Arial" panose="020B0604020202020204" pitchFamily="34" charset="0"/>
              <a:buNone/>
            </a:pPr>
            <a:r>
              <a:rPr lang="en-IN" altLang="en-US" sz="2000"/>
              <a:t>	</a:t>
            </a:r>
            <a:r>
              <a:rPr lang="en-US" sz="2000"/>
              <a:t>Channel coding </a:t>
            </a:r>
            <a:r>
              <a:rPr lang="en-IN" altLang="en-US" sz="2000"/>
              <a:t>uses </a:t>
            </a:r>
            <a:r>
              <a:rPr lang="en-US" sz="2000"/>
              <a:t> forward error correction (FEC) schemes.</a:t>
            </a:r>
          </a:p>
          <a:p>
            <a:pPr marL="342900" indent="-342900">
              <a:buFont typeface="Arial" panose="020B0604020202020204" pitchFamily="34" charset="0"/>
              <a:buChar char="•"/>
            </a:pPr>
            <a:r>
              <a:rPr lang="en-IN" altLang="en-US" sz="2000">
                <a:sym typeface="+mn-ea"/>
              </a:rPr>
              <a:t>T</a:t>
            </a:r>
            <a:r>
              <a:rPr lang="en-US" sz="2000">
                <a:sym typeface="+mn-ea"/>
              </a:rPr>
              <a:t>he physical layer also contains special functions, such as </a:t>
            </a:r>
            <a:r>
              <a:rPr lang="en-US" sz="2000">
                <a:latin typeface="Segoe Print" panose="02000600000000000000" charset="0"/>
                <a:cs typeface="Segoe Print" panose="02000600000000000000" charset="0"/>
                <a:sym typeface="+mn-ea"/>
              </a:rPr>
              <a:t>voice activity detection (VAD)</a:t>
            </a:r>
            <a:r>
              <a:rPr lang="en-US" sz="2000">
                <a:sym typeface="+mn-ea"/>
              </a:rPr>
              <a:t>, which transmits voice data only when there is a voice signa</a:t>
            </a:r>
            <a:r>
              <a:rPr lang="en-IN" altLang="en-US" sz="2000">
                <a:sym typeface="+mn-ea"/>
              </a:rPr>
              <a:t>l</a:t>
            </a:r>
          </a:p>
          <a:p>
            <a:pPr marL="342900" indent="-342900">
              <a:buFont typeface="Arial" panose="020B0604020202020204" pitchFamily="34" charset="0"/>
              <a:buChar char="•"/>
            </a:pPr>
            <a:r>
              <a:rPr lang="en-US" sz="2000">
                <a:sym typeface="+mn-ea"/>
              </a:rPr>
              <a:t>During periods of silence the physical layer generates a </a:t>
            </a:r>
            <a:r>
              <a:rPr lang="en-US" sz="2000">
                <a:latin typeface="Segoe Print" panose="02000600000000000000" charset="0"/>
                <a:cs typeface="Segoe Print" panose="02000600000000000000" charset="0"/>
                <a:sym typeface="+mn-ea"/>
              </a:rPr>
              <a:t>comfort noise </a:t>
            </a:r>
            <a:r>
              <a:rPr lang="en-US" sz="2000">
                <a:sym typeface="+mn-ea"/>
              </a:rPr>
              <a:t>to fake a connection</a:t>
            </a:r>
            <a:endParaRPr lang="en-US" sz="2000"/>
          </a:p>
          <a:p>
            <a:pPr marL="0" indent="0">
              <a:buFont typeface="Arial" panose="020B0604020202020204" pitchFamily="34" charset="0"/>
              <a:buNone/>
            </a:pPr>
            <a:r>
              <a:rPr lang="en-US" sz="2000">
                <a:sym typeface="+mn-ea"/>
              </a:rPr>
              <a:t>     but no actual transmission takes place.</a:t>
            </a:r>
            <a:endParaRPr lang="en-US" sz="2000"/>
          </a:p>
          <a:p>
            <a:pPr marL="342900" indent="-342900">
              <a:buFont typeface="Arial" panose="020B0604020202020204" pitchFamily="34" charset="0"/>
              <a:buChar char="•"/>
            </a:pPr>
            <a:endParaRPr lang="en-IN" altLang="en-US" sz="2000">
              <a:sym typeface="+mn-ea"/>
            </a:endParaRPr>
          </a:p>
          <a:p>
            <a:pPr marL="342900" indent="-342900">
              <a:buFont typeface="Arial" panose="020B0604020202020204" pitchFamily="34" charset="0"/>
              <a:buChar char="•"/>
            </a:pPr>
            <a:endParaRPr lang="en-IN" altLang="en-US" sz="2000">
              <a:sym typeface="+mn-ea"/>
            </a:endParaRPr>
          </a:p>
        </p:txBody>
      </p:sp>
    </p:spTree>
    <p:extLst>
      <p:ext uri="{BB962C8B-B14F-4D97-AF65-F5344CB8AC3E}">
        <p14:creationId xmlns:p14="http://schemas.microsoft.com/office/powerpoint/2010/main" val="1397742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21</a:t>
            </a:fld>
            <a:endParaRPr lang="en-GB"/>
          </a:p>
        </p:txBody>
      </p:sp>
      <p:sp>
        <p:nvSpPr>
          <p:cNvPr id="4" name="Text Box 3"/>
          <p:cNvSpPr txBox="1"/>
          <p:nvPr/>
        </p:nvSpPr>
        <p:spPr>
          <a:xfrm>
            <a:off x="767715" y="598805"/>
            <a:ext cx="10419715" cy="3723005"/>
          </a:xfrm>
          <a:prstGeom prst="rect">
            <a:avLst/>
          </a:prstGeom>
          <a:noFill/>
        </p:spPr>
        <p:txBody>
          <a:bodyPr wrap="square" rtlCol="0" anchor="t">
            <a:spAutoFit/>
          </a:bodyPr>
          <a:lstStyle/>
          <a:p>
            <a:pPr marL="0" indent="0">
              <a:buFont typeface="Arial" panose="020B0604020202020204" pitchFamily="34" charset="0"/>
              <a:buNone/>
            </a:pPr>
            <a:r>
              <a:rPr lang="en-US" sz="2800">
                <a:sym typeface="+mn-ea"/>
              </a:rPr>
              <a:t>Layer </a:t>
            </a:r>
            <a:r>
              <a:rPr lang="en-IN" altLang="en-US" sz="2800">
                <a:sym typeface="+mn-ea"/>
              </a:rPr>
              <a:t>2</a:t>
            </a:r>
            <a:r>
              <a:rPr lang="en-US" sz="2800">
                <a:sym typeface="+mn-ea"/>
              </a:rPr>
              <a:t>,  LAPDm </a:t>
            </a:r>
          </a:p>
          <a:p>
            <a:pPr marL="0" indent="0">
              <a:buFont typeface="Arial" panose="020B0604020202020204" pitchFamily="34" charset="0"/>
              <a:buNone/>
            </a:pPr>
            <a:endParaRPr lang="en-US" sz="2800">
              <a:sym typeface="+mn-ea"/>
            </a:endParaRPr>
          </a:p>
          <a:p>
            <a:pPr marL="342900" indent="-342900">
              <a:buFont typeface="Arial" panose="020B0604020202020204" pitchFamily="34" charset="0"/>
              <a:buChar char="•"/>
            </a:pPr>
            <a:r>
              <a:rPr lang="en-IN" altLang="en-US" sz="2000"/>
              <a:t>T</a:t>
            </a:r>
            <a:r>
              <a:rPr lang="en-US" sz="2000"/>
              <a:t>he LAPDm protocol has been defined at the Um interface . </a:t>
            </a:r>
          </a:p>
          <a:p>
            <a:pPr marL="342900" indent="-342900">
              <a:buFont typeface="Arial" panose="020B0604020202020204" pitchFamily="34" charset="0"/>
              <a:buChar char="•"/>
            </a:pPr>
            <a:r>
              <a:rPr lang="en-US" sz="2000"/>
              <a:t>LAPDm,  link access procedure for the D-channel (LAPD) in ISDN systems, . LAPDm is a lightweight LAPD</a:t>
            </a:r>
          </a:p>
          <a:p>
            <a:pPr marL="342900" indent="-342900">
              <a:buFont typeface="Arial" panose="020B0604020202020204" pitchFamily="34" charset="0"/>
              <a:buChar char="•"/>
            </a:pPr>
            <a:r>
              <a:rPr lang="en-US" sz="2000"/>
              <a:t> LAPDm offers reliable data transfer over connections, re-sequencing of data frames, and flow control</a:t>
            </a:r>
          </a:p>
          <a:p>
            <a:pPr marL="342900" indent="-342900">
              <a:buFont typeface="Arial" panose="020B0604020202020204" pitchFamily="34" charset="0"/>
              <a:buChar char="•"/>
            </a:pPr>
            <a:r>
              <a:rPr lang="en-US" sz="2000"/>
              <a:t> LAPDm has to obey the frame structures recurrence patterns etc. defined for the Um interface </a:t>
            </a:r>
            <a:r>
              <a:rPr lang="en-IN" altLang="en-US" sz="2000">
                <a:sym typeface="+mn-ea"/>
              </a:rPr>
              <a:t>as</a:t>
            </a:r>
            <a:r>
              <a:rPr lang="en-US" sz="2000">
                <a:sym typeface="+mn-ea"/>
              </a:rPr>
              <a:t> there is no buffering between layer one and two,</a:t>
            </a:r>
            <a:endParaRPr lang="en-US" sz="2000"/>
          </a:p>
          <a:p>
            <a:pPr marL="342900" indent="-342900">
              <a:buFont typeface="Arial" panose="020B0604020202020204" pitchFamily="34" charset="0"/>
              <a:buChar char="•"/>
            </a:pPr>
            <a:r>
              <a:rPr lang="en-US" sz="2000"/>
              <a:t> LAPDm </a:t>
            </a:r>
            <a:r>
              <a:rPr lang="en-IN" altLang="en-US" sz="2000"/>
              <a:t>provides</a:t>
            </a:r>
            <a:r>
              <a:rPr lang="en-US" sz="2000"/>
              <a:t> segmentation and reassembly of data and acknowledged/unacknowledged data transfer.</a:t>
            </a:r>
          </a:p>
        </p:txBody>
      </p:sp>
    </p:spTree>
    <p:extLst>
      <p:ext uri="{BB962C8B-B14F-4D97-AF65-F5344CB8AC3E}">
        <p14:creationId xmlns:p14="http://schemas.microsoft.com/office/powerpoint/2010/main" val="273671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22</a:t>
            </a:fld>
            <a:endParaRPr lang="en-GB"/>
          </a:p>
        </p:txBody>
      </p:sp>
      <p:sp>
        <p:nvSpPr>
          <p:cNvPr id="4" name="Text Box 3"/>
          <p:cNvSpPr txBox="1"/>
          <p:nvPr/>
        </p:nvSpPr>
        <p:spPr>
          <a:xfrm>
            <a:off x="638175" y="652780"/>
            <a:ext cx="10983595" cy="5446395"/>
          </a:xfrm>
          <a:prstGeom prst="rect">
            <a:avLst/>
          </a:prstGeom>
          <a:noFill/>
        </p:spPr>
        <p:txBody>
          <a:bodyPr wrap="square" rtlCol="0" anchor="t">
            <a:spAutoFit/>
          </a:bodyPr>
          <a:lstStyle/>
          <a:p>
            <a:r>
              <a:rPr lang="en-US" sz="2800">
                <a:sym typeface="+mn-ea"/>
              </a:rPr>
              <a:t>layer </a:t>
            </a:r>
            <a:r>
              <a:rPr lang="en-IN" altLang="en-US" sz="2800">
                <a:sym typeface="+mn-ea"/>
              </a:rPr>
              <a:t>3,</a:t>
            </a:r>
            <a:r>
              <a:rPr lang="en-US" sz="2800"/>
              <a:t>network layer</a:t>
            </a:r>
          </a:p>
          <a:p>
            <a:r>
              <a:rPr lang="en-US" sz="2000"/>
              <a:t> </a:t>
            </a:r>
            <a:r>
              <a:rPr lang="en-IN" altLang="en-US" sz="2000"/>
              <a:t>C</a:t>
            </a:r>
            <a:r>
              <a:rPr lang="en-US" sz="2000"/>
              <a:t>omprises several sublayers as</a:t>
            </a:r>
          </a:p>
          <a:p>
            <a:pPr marL="342900" indent="-342900">
              <a:buFont typeface="Arial" panose="020B0604020202020204" pitchFamily="34" charset="0"/>
              <a:buChar char="•"/>
            </a:pPr>
            <a:r>
              <a:rPr lang="en-US" sz="2000"/>
              <a:t> </a:t>
            </a:r>
            <a:r>
              <a:rPr lang="en-IN" altLang="en-US" sz="2000"/>
              <a:t>R</a:t>
            </a:r>
            <a:r>
              <a:rPr lang="en-US" sz="2000"/>
              <a:t>adio resource management (RR).</a:t>
            </a:r>
          </a:p>
          <a:p>
            <a:r>
              <a:rPr lang="en-IN" altLang="en-US" sz="2000"/>
              <a:t>	</a:t>
            </a:r>
            <a:r>
              <a:rPr lang="en-US" sz="2000"/>
              <a:t>Only a part of this layer, RR’, is implemented in the BTS,  the remainder is situated in </a:t>
            </a:r>
            <a:r>
              <a:rPr lang="en-IN" altLang="en-US" sz="2000"/>
              <a:t>	</a:t>
            </a:r>
            <a:r>
              <a:rPr lang="en-US" sz="2000"/>
              <a:t>the BSC.</a:t>
            </a:r>
          </a:p>
          <a:p>
            <a:r>
              <a:rPr lang="en-IN" altLang="en-US" sz="2000"/>
              <a:t>	</a:t>
            </a:r>
            <a:r>
              <a:rPr lang="en-US" sz="2000"/>
              <a:t> The functions of RR’ are supported by the BSC via the BTS management </a:t>
            </a:r>
            <a:r>
              <a:rPr lang="en-IN" altLang="en-US" sz="2000"/>
              <a:t>	</a:t>
            </a:r>
            <a:r>
              <a:rPr lang="en-US" sz="2000"/>
              <a:t>(BTSM). </a:t>
            </a:r>
          </a:p>
          <a:p>
            <a:r>
              <a:rPr lang="en-IN" altLang="en-US" sz="2000"/>
              <a:t>	</a:t>
            </a:r>
            <a:r>
              <a:rPr lang="en-US" sz="2000"/>
              <a:t>The main tasks of RR are setup, maintenance, and release of radio channels.RR also </a:t>
            </a:r>
            <a:r>
              <a:rPr lang="en-IN" altLang="en-US" sz="2000"/>
              <a:t>	</a:t>
            </a:r>
            <a:r>
              <a:rPr lang="en-US" sz="2000"/>
              <a:t>directly accesses the physical layer for radio information and offers a reliable </a:t>
            </a:r>
            <a:r>
              <a:rPr lang="en-IN" altLang="en-US" sz="2000"/>
              <a:t>	</a:t>
            </a:r>
            <a:r>
              <a:rPr lang="en-US" sz="2000"/>
              <a:t>connection to the next higher layer. </a:t>
            </a:r>
          </a:p>
          <a:p>
            <a:pPr marL="342900" indent="-342900">
              <a:buFont typeface="Arial" panose="020B0604020202020204" pitchFamily="34" charset="0"/>
              <a:buChar char="•"/>
            </a:pPr>
            <a:r>
              <a:rPr lang="en-US" sz="2000">
                <a:sym typeface="+mn-ea"/>
              </a:rPr>
              <a:t>Mobility management (MM) </a:t>
            </a:r>
            <a:endParaRPr lang="en-US" sz="2000"/>
          </a:p>
          <a:p>
            <a:r>
              <a:rPr lang="en-IN" altLang="en-US" sz="2000">
                <a:sym typeface="+mn-ea"/>
              </a:rPr>
              <a:t>	</a:t>
            </a:r>
            <a:r>
              <a:rPr lang="en-US" sz="2000">
                <a:sym typeface="+mn-ea"/>
              </a:rPr>
              <a:t> registration, authentication, identification, location updating, and the provision of </a:t>
            </a:r>
            <a:r>
              <a:rPr lang="en-IN" altLang="en-US" sz="2000">
                <a:sym typeface="+mn-ea"/>
              </a:rPr>
              <a:t>	</a:t>
            </a:r>
            <a:r>
              <a:rPr lang="en-US" sz="2000">
                <a:sym typeface="+mn-ea"/>
              </a:rPr>
              <a:t>a  </a:t>
            </a:r>
            <a:r>
              <a:rPr lang="en-IN" altLang="en-US" sz="2000">
                <a:sym typeface="+mn-ea"/>
              </a:rPr>
              <a:t>	</a:t>
            </a:r>
            <a:r>
              <a:rPr lang="en-US" sz="2000">
                <a:sym typeface="+mn-ea"/>
              </a:rPr>
              <a:t>temporary mobile subscriber identity (TMSI) that replaces the international mobile </a:t>
            </a:r>
            <a:r>
              <a:rPr lang="en-IN" altLang="en-US" sz="2000">
                <a:sym typeface="+mn-ea"/>
              </a:rPr>
              <a:t>	</a:t>
            </a:r>
            <a:r>
              <a:rPr lang="en-US" sz="2000">
                <a:sym typeface="+mn-ea"/>
              </a:rPr>
              <a:t>subscriber identity (IMSI) and which hides the real identity of an MS user over the </a:t>
            </a:r>
            <a:r>
              <a:rPr lang="en-IN" altLang="en-US" sz="2000">
                <a:sym typeface="+mn-ea"/>
              </a:rPr>
              <a:t>	</a:t>
            </a:r>
            <a:r>
              <a:rPr lang="en-US" sz="2000">
                <a:sym typeface="+mn-ea"/>
              </a:rPr>
              <a:t>air interface.  MM offers a reliable connection to the next higher layer.</a:t>
            </a:r>
            <a:endParaRPr lang="en-US" sz="2000"/>
          </a:p>
          <a:p>
            <a:endParaRPr lang="en-US" sz="2000"/>
          </a:p>
          <a:p>
            <a:endParaRPr lang="en-US" sz="2000"/>
          </a:p>
        </p:txBody>
      </p:sp>
    </p:spTree>
    <p:extLst>
      <p:ext uri="{BB962C8B-B14F-4D97-AF65-F5344CB8AC3E}">
        <p14:creationId xmlns:p14="http://schemas.microsoft.com/office/powerpoint/2010/main" val="327640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23</a:t>
            </a:fld>
            <a:endParaRPr lang="en-GB"/>
          </a:p>
        </p:txBody>
      </p:sp>
      <p:sp>
        <p:nvSpPr>
          <p:cNvPr id="4" name="Text Box 3"/>
          <p:cNvSpPr txBox="1"/>
          <p:nvPr/>
        </p:nvSpPr>
        <p:spPr>
          <a:xfrm>
            <a:off x="716915" y="892810"/>
            <a:ext cx="10981690" cy="4092575"/>
          </a:xfrm>
          <a:prstGeom prst="rect">
            <a:avLst/>
          </a:prstGeom>
          <a:noFill/>
        </p:spPr>
        <p:txBody>
          <a:bodyPr wrap="square" rtlCol="0" anchor="t">
            <a:spAutoFit/>
          </a:bodyPr>
          <a:lstStyle/>
          <a:p>
            <a:pPr marL="0" indent="0">
              <a:buFont typeface="Arial" panose="020B0604020202020204" pitchFamily="34" charset="0"/>
              <a:buNone/>
            </a:pPr>
            <a:r>
              <a:rPr lang="en-IN" altLang="en-US" sz="2000">
                <a:sym typeface="+mn-ea"/>
              </a:rPr>
              <a:t>C</a:t>
            </a:r>
            <a:r>
              <a:rPr lang="en-US" sz="2000">
                <a:sym typeface="+mn-ea"/>
              </a:rPr>
              <a:t>all management (CM) layer contains three entities: </a:t>
            </a:r>
          </a:p>
          <a:p>
            <a:pPr marL="0" indent="0">
              <a:buFont typeface="Arial" panose="020B0604020202020204" pitchFamily="34" charset="0"/>
              <a:buNone/>
            </a:pPr>
            <a:endParaRPr lang="en-US" sz="2000"/>
          </a:p>
          <a:p>
            <a:pPr marL="342900" indent="-342900">
              <a:buFont typeface="Arial" panose="020B0604020202020204" pitchFamily="34" charset="0"/>
              <a:buChar char="•"/>
            </a:pPr>
            <a:r>
              <a:rPr lang="en-US" sz="2000">
                <a:sym typeface="+mn-ea"/>
              </a:rPr>
              <a:t>call control (CC), short message service (SMS), and supplementary service (SS). </a:t>
            </a:r>
            <a:endParaRPr lang="en-US" sz="2000"/>
          </a:p>
          <a:p>
            <a:pPr marL="342900" indent="-342900">
              <a:buFont typeface="Arial" panose="020B0604020202020204" pitchFamily="34" charset="0"/>
              <a:buChar char="•"/>
            </a:pPr>
            <a:r>
              <a:rPr lang="en-US" sz="2000">
                <a:sym typeface="+mn-ea"/>
              </a:rPr>
              <a:t>SMS allows for message transfer using the control channels SDCCH and SACCH </a:t>
            </a:r>
            <a:r>
              <a:rPr lang="en-IN" altLang="en-US" sz="2000">
                <a:sym typeface="+mn-ea"/>
              </a:rPr>
              <a:t>.</a:t>
            </a:r>
            <a:endParaRPr lang="en-IN" altLang="en-US" sz="2000"/>
          </a:p>
          <a:p>
            <a:pPr marL="342900" indent="-342900">
              <a:buFont typeface="Arial" panose="020B0604020202020204" pitchFamily="34" charset="0"/>
              <a:buChar char="•"/>
            </a:pPr>
            <a:r>
              <a:rPr lang="en-US" sz="2000">
                <a:sym typeface="+mn-ea"/>
              </a:rPr>
              <a:t>CC provides a point-to-point connection between two terminals and is used by higher </a:t>
            </a:r>
            <a:r>
              <a:rPr lang="en-IN" altLang="en-US" sz="2000">
                <a:sym typeface="+mn-ea"/>
              </a:rPr>
              <a:t>	</a:t>
            </a:r>
            <a:r>
              <a:rPr lang="en-US" sz="2000">
                <a:sym typeface="+mn-ea"/>
              </a:rPr>
              <a:t>layers for call establishment, call clearing and change of call parameters. </a:t>
            </a:r>
            <a:endParaRPr lang="en-US" sz="2000"/>
          </a:p>
          <a:p>
            <a:pPr marL="342900" indent="-342900">
              <a:buFont typeface="Arial" panose="020B0604020202020204" pitchFamily="34" charset="0"/>
              <a:buChar char="•"/>
            </a:pPr>
            <a:r>
              <a:rPr lang="en-US" sz="2000">
                <a:sym typeface="+mn-ea"/>
              </a:rPr>
              <a:t>This layer provides functions to send in-band tones, called dual tone multiple frequency (DTMF), over the GSM network. </a:t>
            </a:r>
          </a:p>
          <a:p>
            <a:pPr marL="342900" indent="-342900">
              <a:buFont typeface="Arial" panose="020B0604020202020204" pitchFamily="34" charset="0"/>
              <a:buChar char="•"/>
            </a:pPr>
            <a:r>
              <a:rPr lang="en-US" sz="2000">
                <a:sym typeface="+mn-ea"/>
              </a:rPr>
              <a:t>These tones are used,e.g., for the remote control of answering machines or the entry of PINs in electronic banking and are, also used for dialing in traditional analog telephone</a:t>
            </a:r>
            <a:endParaRPr lang="en-US" sz="2000"/>
          </a:p>
          <a:p>
            <a:pPr marL="0" indent="0">
              <a:buFont typeface="Arial" panose="020B0604020202020204" pitchFamily="34" charset="0"/>
              <a:buNone/>
            </a:pPr>
            <a:r>
              <a:rPr lang="en-US" sz="2000">
                <a:sym typeface="+mn-ea"/>
              </a:rPr>
              <a:t>    systems.  Th</a:t>
            </a:r>
            <a:r>
              <a:rPr lang="en-IN" altLang="en-US" sz="2000">
                <a:sym typeface="+mn-ea"/>
              </a:rPr>
              <a:t>ese</a:t>
            </a:r>
            <a:r>
              <a:rPr lang="en-US" sz="2000">
                <a:sym typeface="+mn-ea"/>
              </a:rPr>
              <a:t> are transferred as signals and then converted into tones in the fixed network    </a:t>
            </a:r>
          </a:p>
          <a:p>
            <a:pPr marL="0" indent="0">
              <a:buFont typeface="Arial" panose="020B0604020202020204" pitchFamily="34" charset="0"/>
              <a:buNone/>
            </a:pPr>
            <a:r>
              <a:rPr lang="en-US" sz="2000">
                <a:sym typeface="+mn-ea"/>
              </a:rPr>
              <a:t>    part of the GSM system.</a:t>
            </a:r>
            <a:endParaRPr lang="en-US" sz="2000"/>
          </a:p>
          <a:p>
            <a:pPr marL="342900" indent="-342900">
              <a:buNone/>
            </a:pPr>
            <a:endParaRPr lang="en-US" sz="2000"/>
          </a:p>
        </p:txBody>
      </p:sp>
    </p:spTree>
    <p:extLst>
      <p:ext uri="{BB962C8B-B14F-4D97-AF65-F5344CB8AC3E}">
        <p14:creationId xmlns:p14="http://schemas.microsoft.com/office/powerpoint/2010/main" val="4289495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s 81923"/>
          <p:cNvSpPr/>
          <p:nvPr/>
        </p:nvSpPr>
        <p:spPr>
          <a:xfrm>
            <a:off x="6538913" y="1562100"/>
            <a:ext cx="3482975" cy="645160"/>
          </a:xfrm>
          <a:prstGeom prst="rect">
            <a:avLst/>
          </a:prstGeom>
          <a:noFill/>
          <a:ln w="9525">
            <a:noFill/>
          </a:ln>
        </p:spPr>
        <p:txBody>
          <a:bodyPr lIns="92075" tIns="46038" rIns="92075" bIns="46038">
            <a:spAutoFit/>
          </a:bodyPr>
          <a:lstStyle/>
          <a:p>
            <a:pPr>
              <a:spcBef>
                <a:spcPct val="50000"/>
              </a:spcBef>
            </a:pPr>
            <a:r>
              <a:rPr sz="1800" dirty="0">
                <a:latin typeface="Arial" panose="020B0604020202020204" pitchFamily="34" charset="0"/>
              </a:rPr>
              <a:t>possible radio coverage of the cell</a:t>
            </a:r>
            <a:endParaRPr sz="1800">
              <a:latin typeface="Arial" panose="020B0604020202020204" pitchFamily="34" charset="0"/>
            </a:endParaRPr>
          </a:p>
        </p:txBody>
      </p:sp>
      <p:sp>
        <p:nvSpPr>
          <p:cNvPr id="81925" name="Rectangles 81924"/>
          <p:cNvSpPr/>
          <p:nvPr/>
        </p:nvSpPr>
        <p:spPr>
          <a:xfrm>
            <a:off x="6565900" y="2533650"/>
            <a:ext cx="3844925" cy="368300"/>
          </a:xfrm>
          <a:prstGeom prst="rect">
            <a:avLst/>
          </a:prstGeom>
          <a:noFill/>
          <a:ln w="9525">
            <a:noFill/>
          </a:ln>
        </p:spPr>
        <p:txBody>
          <a:bodyPr lIns="92075" tIns="46038" rIns="92075" bIns="46038">
            <a:spAutoFit/>
          </a:bodyPr>
          <a:lstStyle/>
          <a:p>
            <a:pPr>
              <a:spcBef>
                <a:spcPct val="50000"/>
              </a:spcBef>
            </a:pPr>
            <a:r>
              <a:rPr sz="1800" dirty="0">
                <a:latin typeface="Arial" panose="020B0604020202020204" pitchFamily="34" charset="0"/>
              </a:rPr>
              <a:t>idealized shape of the cell</a:t>
            </a:r>
          </a:p>
        </p:txBody>
      </p:sp>
      <p:grpSp>
        <p:nvGrpSpPr>
          <p:cNvPr id="81926" name="Group 81925"/>
          <p:cNvGrpSpPr/>
          <p:nvPr/>
        </p:nvGrpSpPr>
        <p:grpSpPr>
          <a:xfrm>
            <a:off x="2819400" y="1447800"/>
            <a:ext cx="3763963" cy="2017713"/>
            <a:chOff x="901" y="1169"/>
            <a:chExt cx="2569" cy="1271"/>
          </a:xfrm>
        </p:grpSpPr>
        <p:sp>
          <p:nvSpPr>
            <p:cNvPr id="81927" name="Oval 81926"/>
            <p:cNvSpPr/>
            <p:nvPr/>
          </p:nvSpPr>
          <p:spPr>
            <a:xfrm>
              <a:off x="2078" y="1816"/>
              <a:ext cx="676" cy="624"/>
            </a:xfrm>
            <a:prstGeom prst="ellipse">
              <a:avLst/>
            </a:prstGeom>
            <a:solidFill>
              <a:schemeClr val="accent1"/>
            </a:solidFill>
            <a:ln w="12700" cap="flat" cmpd="sng">
              <a:solidFill>
                <a:schemeClr val="tx1"/>
              </a:solidFill>
              <a:prstDash val="solid"/>
              <a:headEnd type="none" w="med" len="med"/>
              <a:tailEnd type="none" w="med" len="med"/>
            </a:ln>
          </p:spPr>
          <p:txBody>
            <a:bodyPr/>
            <a:lstStyle/>
            <a:p>
              <a:endParaRPr lang="en-US"/>
            </a:p>
          </p:txBody>
        </p:sp>
        <p:sp>
          <p:nvSpPr>
            <p:cNvPr id="81928" name="Hexagon 81927"/>
            <p:cNvSpPr/>
            <p:nvPr/>
          </p:nvSpPr>
          <p:spPr>
            <a:xfrm>
              <a:off x="2160" y="1916"/>
              <a:ext cx="512" cy="424"/>
            </a:xfrm>
            <a:prstGeom prst="hexagon">
              <a:avLst>
                <a:gd name="adj" fmla="val 30182"/>
                <a:gd name="vf" fmla="val 115470"/>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1929" name="Rectangles 81928"/>
            <p:cNvSpPr/>
            <p:nvPr/>
          </p:nvSpPr>
          <p:spPr>
            <a:xfrm>
              <a:off x="2187" y="1945"/>
              <a:ext cx="458" cy="193"/>
            </a:xfrm>
            <a:prstGeom prst="rect">
              <a:avLst/>
            </a:prstGeom>
            <a:noFill/>
            <a:ln w="9525">
              <a:noFill/>
            </a:ln>
          </p:spPr>
          <p:txBody>
            <a:bodyPr lIns="92075" tIns="46038" rIns="92075" bIns="46038">
              <a:spAutoFit/>
            </a:bodyPr>
            <a:lstStyle/>
            <a:p>
              <a:pPr algn="ctr">
                <a:spcBef>
                  <a:spcPct val="50000"/>
                </a:spcBef>
              </a:pPr>
              <a:r>
                <a:rPr dirty="0">
                  <a:latin typeface="Arial" panose="020B0604020202020204" pitchFamily="34" charset="0"/>
                </a:rPr>
                <a:t>cell</a:t>
              </a:r>
              <a:endParaRPr>
                <a:latin typeface="Arial" panose="020B0604020202020204" pitchFamily="34" charset="0"/>
              </a:endParaRPr>
            </a:p>
          </p:txBody>
        </p:sp>
        <p:sp>
          <p:nvSpPr>
            <p:cNvPr id="81930" name="Oval 81929"/>
            <p:cNvSpPr/>
            <p:nvPr/>
          </p:nvSpPr>
          <p:spPr>
            <a:xfrm>
              <a:off x="901" y="1169"/>
              <a:ext cx="677" cy="624"/>
            </a:xfrm>
            <a:prstGeom prst="ellipse">
              <a:avLst/>
            </a:prstGeom>
            <a:solidFill>
              <a:schemeClr val="accent1"/>
            </a:solidFill>
            <a:ln w="12700" cap="flat" cmpd="sng">
              <a:solidFill>
                <a:schemeClr val="tx1"/>
              </a:solidFill>
              <a:prstDash val="solid"/>
              <a:headEnd type="none" w="med" len="med"/>
              <a:tailEnd type="none" w="med" len="med"/>
            </a:ln>
          </p:spPr>
          <p:txBody>
            <a:bodyPr/>
            <a:lstStyle/>
            <a:p>
              <a:endParaRPr lang="en-US"/>
            </a:p>
          </p:txBody>
        </p:sp>
        <p:sp>
          <p:nvSpPr>
            <p:cNvPr id="81931" name="Hexagon 81930"/>
            <p:cNvSpPr/>
            <p:nvPr/>
          </p:nvSpPr>
          <p:spPr>
            <a:xfrm>
              <a:off x="979" y="1276"/>
              <a:ext cx="512" cy="407"/>
            </a:xfrm>
            <a:prstGeom prst="hexagon">
              <a:avLst>
                <a:gd name="adj" fmla="val 31443"/>
                <a:gd name="vf" fmla="val 115470"/>
              </a:avLst>
            </a:prstGeom>
            <a:solidFill>
              <a:schemeClr val="bg1"/>
            </a:solidFill>
            <a:ln w="12700" cap="flat" cmpd="sng">
              <a:solidFill>
                <a:schemeClr val="tx1"/>
              </a:solidFill>
              <a:prstDash val="solid"/>
              <a:miter/>
              <a:headEnd type="none" w="med" len="med"/>
              <a:tailEnd type="none" w="med" len="med"/>
            </a:ln>
          </p:spPr>
          <p:txBody>
            <a:bodyPr/>
            <a:lstStyle/>
            <a:p>
              <a:endParaRPr lang="en-US"/>
            </a:p>
          </p:txBody>
        </p:sp>
        <p:sp>
          <p:nvSpPr>
            <p:cNvPr id="81932" name="Rectangles 81931"/>
            <p:cNvSpPr/>
            <p:nvPr/>
          </p:nvSpPr>
          <p:spPr>
            <a:xfrm>
              <a:off x="1010" y="1298"/>
              <a:ext cx="459" cy="193"/>
            </a:xfrm>
            <a:prstGeom prst="rect">
              <a:avLst/>
            </a:prstGeom>
            <a:noFill/>
            <a:ln w="9525">
              <a:noFill/>
            </a:ln>
          </p:spPr>
          <p:txBody>
            <a:bodyPr lIns="92075" tIns="46038" rIns="92075" bIns="46038">
              <a:spAutoFit/>
            </a:bodyPr>
            <a:lstStyle/>
            <a:p>
              <a:pPr algn="ctr">
                <a:spcBef>
                  <a:spcPct val="50000"/>
                </a:spcBef>
              </a:pPr>
              <a:endParaRPr lang="en-US" altLang="x-none" dirty="0">
                <a:latin typeface="Arial" panose="020B0604020202020204" pitchFamily="34" charset="0"/>
              </a:endParaRPr>
            </a:p>
          </p:txBody>
        </p:sp>
        <p:sp>
          <p:nvSpPr>
            <p:cNvPr id="81933" name="Hexagon 81932"/>
            <p:cNvSpPr/>
            <p:nvPr/>
          </p:nvSpPr>
          <p:spPr>
            <a:xfrm>
              <a:off x="1383" y="1472"/>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4" name="Hexagon 81933"/>
            <p:cNvSpPr/>
            <p:nvPr/>
          </p:nvSpPr>
          <p:spPr>
            <a:xfrm>
              <a:off x="987" y="1687"/>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5" name="Hexagon 81934"/>
            <p:cNvSpPr/>
            <p:nvPr/>
          </p:nvSpPr>
          <p:spPr>
            <a:xfrm>
              <a:off x="1774" y="1252"/>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6" name="Hexagon 81935"/>
            <p:cNvSpPr/>
            <p:nvPr/>
          </p:nvSpPr>
          <p:spPr>
            <a:xfrm>
              <a:off x="1774" y="1692"/>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7" name="Hexagon 81936"/>
            <p:cNvSpPr/>
            <p:nvPr/>
          </p:nvSpPr>
          <p:spPr>
            <a:xfrm>
              <a:off x="2170" y="1479"/>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8" name="Hexagon 81937"/>
            <p:cNvSpPr/>
            <p:nvPr/>
          </p:nvSpPr>
          <p:spPr>
            <a:xfrm>
              <a:off x="1386" y="1904"/>
              <a:ext cx="512" cy="424"/>
            </a:xfrm>
            <a:prstGeom prst="hexagon">
              <a:avLst>
                <a:gd name="adj" fmla="val 30182"/>
                <a:gd name="vf" fmla="val 115470"/>
              </a:avLst>
            </a:prstGeom>
            <a:noFill/>
            <a:ln w="12700" cap="flat" cmpd="sng">
              <a:solidFill>
                <a:schemeClr val="tx1"/>
              </a:solidFill>
              <a:prstDash val="solid"/>
              <a:miter/>
              <a:headEnd type="none" w="med" len="med"/>
              <a:tailEnd type="none" w="med" len="med"/>
            </a:ln>
          </p:spPr>
          <p:txBody>
            <a:bodyPr/>
            <a:lstStyle/>
            <a:p>
              <a:endParaRPr lang="en-US"/>
            </a:p>
          </p:txBody>
        </p:sp>
        <p:sp>
          <p:nvSpPr>
            <p:cNvPr id="81939" name="Straight Connector 81938"/>
            <p:cNvSpPr/>
            <p:nvPr/>
          </p:nvSpPr>
          <p:spPr>
            <a:xfrm flipH="1">
              <a:off x="2661" y="1357"/>
              <a:ext cx="766" cy="571"/>
            </a:xfrm>
            <a:prstGeom prst="line">
              <a:avLst/>
            </a:prstGeom>
            <a:ln w="12700" cap="flat" cmpd="sng">
              <a:solidFill>
                <a:schemeClr val="tx1"/>
              </a:solidFill>
              <a:prstDash val="solid"/>
              <a:headEnd type="none" w="sm" len="sm"/>
              <a:tailEnd type="stealth" w="med" len="lg"/>
            </a:ln>
          </p:spPr>
        </p:sp>
        <p:sp>
          <p:nvSpPr>
            <p:cNvPr id="81940" name="Straight Connector 81939"/>
            <p:cNvSpPr/>
            <p:nvPr/>
          </p:nvSpPr>
          <p:spPr>
            <a:xfrm flipH="1">
              <a:off x="2622" y="1963"/>
              <a:ext cx="848" cy="81"/>
            </a:xfrm>
            <a:prstGeom prst="line">
              <a:avLst/>
            </a:prstGeom>
            <a:ln w="12700" cap="flat" cmpd="sng">
              <a:solidFill>
                <a:schemeClr val="tx1"/>
              </a:solidFill>
              <a:prstDash val="solid"/>
              <a:headEnd type="none" w="sm" len="sm"/>
              <a:tailEnd type="stealth" w="med" len="lg"/>
            </a:ln>
          </p:spPr>
        </p:sp>
      </p:grpSp>
      <p:sp>
        <p:nvSpPr>
          <p:cNvPr id="81948" name="Text Box 81947"/>
          <p:cNvSpPr txBox="1"/>
          <p:nvPr/>
        </p:nvSpPr>
        <p:spPr>
          <a:xfrm>
            <a:off x="2362200" y="914400"/>
            <a:ext cx="4046220" cy="398780"/>
          </a:xfrm>
          <a:prstGeom prst="rect">
            <a:avLst/>
          </a:prstGeom>
          <a:noFill/>
          <a:ln w="9525">
            <a:noFill/>
          </a:ln>
        </p:spPr>
        <p:txBody>
          <a:bodyPr wrap="none" anchor="t">
            <a:spAutoFit/>
          </a:bodyPr>
          <a:lstStyle/>
          <a:p>
            <a:r>
              <a:rPr lang="en-US" altLang="x-none" sz="2000">
                <a:latin typeface="Arial" panose="020B0604020202020204" pitchFamily="34" charset="0"/>
              </a:rPr>
              <a:t>segmentation of the area into cells</a:t>
            </a:r>
            <a:endParaRPr lang="en-US" altLang="x-none" sz="2400">
              <a:latin typeface="Times New Roman" panose="02020603050405020304" pitchFamily="18" charset="0"/>
            </a:endParaRPr>
          </a:p>
        </p:txBody>
      </p:sp>
      <p:sp>
        <p:nvSpPr>
          <p:cNvPr id="81961" name="Title 81960"/>
          <p:cNvSpPr>
            <a:spLocks noGrp="1"/>
          </p:cNvSpPr>
          <p:nvPr>
            <p:ph type="title"/>
          </p:nvPr>
        </p:nvSpPr>
        <p:spPr>
          <a:xfrm>
            <a:off x="415600" y="346987"/>
            <a:ext cx="11360800" cy="763500"/>
          </a:xfrm>
        </p:spPr>
        <p:txBody>
          <a:bodyPr anchor="ctr"/>
          <a:lstStyle/>
          <a:p>
            <a:r>
              <a:rPr lang="en-US" altLang="x-none" b="1"/>
              <a:t>GSM: cellular network</a:t>
            </a:r>
          </a:p>
        </p:txBody>
      </p:sp>
      <p:sp>
        <p:nvSpPr>
          <p:cNvPr id="81962" name="Text Placeholder 81961"/>
          <p:cNvSpPr>
            <a:spLocks noGrp="1"/>
          </p:cNvSpPr>
          <p:nvPr>
            <p:ph type="body" idx="1"/>
          </p:nvPr>
        </p:nvSpPr>
        <p:spPr>
          <a:xfrm>
            <a:off x="777875" y="3505200"/>
            <a:ext cx="10737850" cy="2590800"/>
          </a:xfrm>
        </p:spPr>
        <p:txBody>
          <a:bodyPr/>
          <a:lstStyle/>
          <a:p>
            <a:pPr marL="285750" lvl="1" indent="-285750">
              <a:buFont typeface="Arial" panose="020B0604020202020204" pitchFamily="34" charset="0"/>
              <a:buChar char="•"/>
            </a:pPr>
            <a:r>
              <a:rPr lang="en-US" altLang="x-none" sz="1800"/>
              <a:t>use of several carrier frequencies</a:t>
            </a:r>
          </a:p>
          <a:p>
            <a:pPr marL="285750" lvl="1" indent="-285750">
              <a:buFont typeface="Arial" panose="020B0604020202020204" pitchFamily="34" charset="0"/>
              <a:buChar char="•"/>
            </a:pPr>
            <a:r>
              <a:rPr lang="en-US" altLang="x-none" sz="1800"/>
              <a:t>not the same frequency in adjoining cells</a:t>
            </a:r>
          </a:p>
          <a:p>
            <a:pPr marL="285750" lvl="1" indent="-285750">
              <a:buFont typeface="Arial" panose="020B0604020202020204" pitchFamily="34" charset="0"/>
              <a:buChar char="•"/>
            </a:pPr>
            <a:r>
              <a:rPr lang="en-US" altLang="x-none" sz="1800"/>
              <a:t>cell sizes vary from some 100 m up to 35 km depending on user density, geography, transceiver power etc.</a:t>
            </a:r>
          </a:p>
          <a:p>
            <a:pPr marL="285750" lvl="1" indent="-285750">
              <a:buFont typeface="Arial" panose="020B0604020202020204" pitchFamily="34" charset="0"/>
              <a:buChar char="•"/>
            </a:pPr>
            <a:r>
              <a:rPr lang="en-US" altLang="x-none" sz="1800"/>
              <a:t>hexagonal shape of cells is idealized (cells overlap, shapes depend on geography)</a:t>
            </a:r>
          </a:p>
          <a:p>
            <a:pPr marL="285750" lvl="1" indent="-285750">
              <a:buFont typeface="Arial" panose="020B0604020202020204" pitchFamily="34" charset="0"/>
              <a:buChar char="•"/>
            </a:pPr>
            <a:r>
              <a:rPr lang="en-US" altLang="x-none" sz="1800"/>
              <a:t>if a mobile user changes cells</a:t>
            </a:r>
            <a:br>
              <a:rPr lang="en-US" altLang="x-none" sz="1800"/>
            </a:br>
            <a:r>
              <a:rPr lang="en-US" altLang="x-none" sz="1800"/>
              <a:t> </a:t>
            </a:r>
            <a:r>
              <a:rPr lang="en-US" altLang="x-none" sz="1800">
                <a:sym typeface="Monotype Sorts" pitchFamily="2" charset="2"/>
              </a:rPr>
              <a:t></a:t>
            </a:r>
            <a:r>
              <a:rPr lang="en-US" altLang="x-none" sz="1800"/>
              <a:t> handover of the connection to the neighbor cell</a:t>
            </a:r>
          </a:p>
        </p:txBody>
      </p:sp>
    </p:spTree>
    <p:extLst>
      <p:ext uri="{BB962C8B-B14F-4D97-AF65-F5344CB8AC3E}">
        <p14:creationId xmlns:p14="http://schemas.microsoft.com/office/powerpoint/2010/main" val="342452165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94561"/>
          <p:cNvSpPr>
            <a:spLocks noGrp="1"/>
          </p:cNvSpPr>
          <p:nvPr>
            <p:ph type="title"/>
          </p:nvPr>
        </p:nvSpPr>
        <p:spPr>
          <a:xfrm>
            <a:off x="1139190" y="274638"/>
            <a:ext cx="6934200" cy="1144587"/>
          </a:xfrm>
        </p:spPr>
        <p:txBody>
          <a:bodyPr wrap="square" lIns="0" tIns="0" rIns="0" bIns="0" anchor="ctr"/>
          <a:lstStyle/>
          <a:p>
            <a:pPr marL="215900" indent="-2159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x-none"/>
              <a:t>GSM: Identification</a:t>
            </a:r>
          </a:p>
        </p:txBody>
      </p:sp>
      <p:sp>
        <p:nvSpPr>
          <p:cNvPr id="194563" name="Text Placeholder 194562"/>
          <p:cNvSpPr>
            <a:spLocks noGrp="1"/>
          </p:cNvSpPr>
          <p:nvPr>
            <p:ph type="body" idx="1"/>
          </p:nvPr>
        </p:nvSpPr>
        <p:spPr>
          <a:xfrm>
            <a:off x="1169353" y="1411288"/>
            <a:ext cx="8351837" cy="4764087"/>
          </a:xfrm>
        </p:spPr>
        <p:txBody>
          <a:bodyPr wrap="square" lIns="0" tIns="0" rIns="0" bIns="0" anchor="t"/>
          <a:lstStyle/>
          <a:p>
            <a:pPr marL="71755"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Identification of Mobile Subscriber</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International Mobile Subscriber Identity (IMSI)</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Temporary IMSI (TMSI)</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Mobile Subscriber ISDN number (MSISDN)</a:t>
            </a:r>
          </a:p>
          <a:p>
            <a:pPr marL="71755"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Identification of Mobile Equipment</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International Mobile Station Equipment Identification (IMEI)</a:t>
            </a:r>
          </a:p>
          <a:p>
            <a:pPr marL="647700" lvl="2"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Mobile Station Roaming Number (MSRN)</a:t>
            </a:r>
          </a:p>
          <a:p>
            <a:pPr marL="71755" indent="0" defTabSz="4572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x-none" sz="2400"/>
          </a:p>
        </p:txBody>
      </p:sp>
    </p:spTree>
    <p:extLst>
      <p:ext uri="{BB962C8B-B14F-4D97-AF65-F5344CB8AC3E}">
        <p14:creationId xmlns:p14="http://schemas.microsoft.com/office/powerpoint/2010/main" val="236070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200705"/>
          <p:cNvSpPr>
            <a:spLocks noGrp="1"/>
          </p:cNvSpPr>
          <p:nvPr>
            <p:ph type="title"/>
          </p:nvPr>
        </p:nvSpPr>
        <p:spPr>
          <a:xfrm>
            <a:off x="817880" y="200343"/>
            <a:ext cx="6934200" cy="1144587"/>
          </a:xfrm>
        </p:spPr>
        <p:txBody>
          <a:bodyPr wrap="square" lIns="0" tIns="0" rIns="0" bIns="0" anchor="ctr"/>
          <a:lstStyle/>
          <a:p>
            <a:pPr marL="215900" indent="-2159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x-none"/>
              <a:t>MSISDN</a:t>
            </a:r>
          </a:p>
        </p:txBody>
      </p:sp>
      <p:sp>
        <p:nvSpPr>
          <p:cNvPr id="200707" name="Text Placeholder 200706"/>
          <p:cNvSpPr>
            <a:spLocks noGrp="1"/>
          </p:cNvSpPr>
          <p:nvPr>
            <p:ph type="body" idx="1"/>
          </p:nvPr>
        </p:nvSpPr>
        <p:spPr>
          <a:xfrm>
            <a:off x="915035" y="1344930"/>
            <a:ext cx="9772015" cy="4827270"/>
          </a:xfrm>
        </p:spPr>
        <p:txBody>
          <a:bodyPr wrap="square" lIns="0" tIns="0" rIns="0" bIns="0" anchor="t"/>
          <a:lstStyle/>
          <a:p>
            <a:pPr marL="503555"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“real telephone number” of a MS</a:t>
            </a:r>
          </a:p>
          <a:p>
            <a:pPr marL="503555"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It is stored centrally in the HLR 	</a:t>
            </a:r>
          </a:p>
          <a:p>
            <a:pPr marL="503555"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MS can have several </a:t>
            </a:r>
            <a:r>
              <a:rPr lang="en-GB" altLang="x-none" sz="2400" dirty="0" err="1"/>
              <a:t>MSISDNs</a:t>
            </a:r>
            <a:r>
              <a:rPr lang="en-GB" altLang="x-none" sz="2400"/>
              <a:t> depending on SIM</a:t>
            </a:r>
          </a:p>
          <a:p>
            <a:pPr marL="503555"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It follows international ISDN numbering plan</a:t>
            </a:r>
          </a:p>
          <a:p>
            <a:pPr marL="1079500" lvl="2"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Country Code (CC):	</a:t>
            </a:r>
            <a:r>
              <a:rPr lang="en-GB" altLang="x-none" sz="2400" dirty="0" err="1"/>
              <a:t>upto</a:t>
            </a:r>
            <a:r>
              <a:rPr lang="en-GB" altLang="x-none" sz="2400"/>
              <a:t> 3 decimal places</a:t>
            </a:r>
          </a:p>
          <a:p>
            <a:pPr marL="1079500" lvl="2"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National Destination Code (NDC): 2-3 decimal places</a:t>
            </a:r>
          </a:p>
          <a:p>
            <a:pPr marL="1079500" lvl="2"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Subscriber Number (SN) : maximal 10 decimal places</a:t>
            </a:r>
          </a:p>
          <a:p>
            <a:pPr marL="1367155" lvl="3" indent="-431800" defTabSz="457200">
              <a:lnSpc>
                <a:spcPct val="9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MSISDN =   CC + NDC + SN</a:t>
            </a:r>
          </a:p>
        </p:txBody>
      </p:sp>
    </p:spTree>
    <p:extLst>
      <p:ext uri="{BB962C8B-B14F-4D97-AF65-F5344CB8AC3E}">
        <p14:creationId xmlns:p14="http://schemas.microsoft.com/office/powerpoint/2010/main" val="338437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96609"/>
          <p:cNvSpPr>
            <a:spLocks noGrp="1"/>
          </p:cNvSpPr>
          <p:nvPr>
            <p:ph type="title"/>
          </p:nvPr>
        </p:nvSpPr>
        <p:spPr>
          <a:xfrm>
            <a:off x="1398270" y="274638"/>
            <a:ext cx="6934200" cy="1144587"/>
          </a:xfrm>
        </p:spPr>
        <p:txBody>
          <a:bodyPr wrap="square" lIns="0" tIns="0" rIns="0" bIns="0" anchor="ctr"/>
          <a:lstStyle/>
          <a:p>
            <a:pPr marL="215900" indent="-2159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x-none"/>
              <a:t>IMSI</a:t>
            </a:r>
          </a:p>
        </p:txBody>
      </p:sp>
      <p:sp>
        <p:nvSpPr>
          <p:cNvPr id="196611" name="Text Placeholder 196610"/>
          <p:cNvSpPr>
            <a:spLocks noGrp="1"/>
          </p:cNvSpPr>
          <p:nvPr>
            <p:ph type="body" idx="1"/>
          </p:nvPr>
        </p:nvSpPr>
        <p:spPr>
          <a:xfrm>
            <a:off x="1358583" y="1344613"/>
            <a:ext cx="8497887" cy="4827587"/>
          </a:xfrm>
        </p:spPr>
        <p:txBody>
          <a:bodyPr wrap="square" lIns="0" tIns="0" rIns="0" bIns="0" anchor="t"/>
          <a:lstStyle/>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latin typeface="Segoe Print" panose="02000600000000000000" charset="0"/>
                <a:cs typeface="Segoe Print" panose="02000600000000000000" charset="0"/>
              </a:rPr>
              <a:t>International Mobile Subscriber Identity</a:t>
            </a:r>
          </a:p>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Stored in SIM, not more than 15 digits</a:t>
            </a:r>
          </a:p>
          <a:p>
            <a:pPr marL="1367155" lvl="3"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3 digits for Mobile Country Code (MCC)</a:t>
            </a:r>
          </a:p>
          <a:p>
            <a:pPr marL="1367155" lvl="3"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3 digits for Mobile Network Code (MNC)</a:t>
            </a:r>
          </a:p>
          <a:p>
            <a:pPr marL="1656080" lvl="4"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It uniquely identifies the home GSM PLMN of the mobile subscriber.</a:t>
            </a:r>
          </a:p>
          <a:p>
            <a:pPr marL="1367155" lvl="3"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Not more than 10 digits for National Mobile Station Identity (MSIN)</a:t>
            </a:r>
          </a:p>
          <a:p>
            <a:pPr marL="1656080" lvl="4"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The first 3 digits identify the logical HLR-ID of the mobile subscriber</a:t>
            </a:r>
          </a:p>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x-none" sz="2000"/>
              <a:t>MNC+MSIN makes National Mobile Station Identity (NMSI)</a:t>
            </a:r>
          </a:p>
        </p:txBody>
      </p:sp>
    </p:spTree>
    <p:extLst>
      <p:ext uri="{BB962C8B-B14F-4D97-AF65-F5344CB8AC3E}">
        <p14:creationId xmlns:p14="http://schemas.microsoft.com/office/powerpoint/2010/main" val="13618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98657"/>
          <p:cNvSpPr>
            <a:spLocks noGrp="1"/>
          </p:cNvSpPr>
          <p:nvPr>
            <p:ph type="title"/>
          </p:nvPr>
        </p:nvSpPr>
        <p:spPr>
          <a:xfrm>
            <a:off x="914400" y="307658"/>
            <a:ext cx="6934200" cy="1144587"/>
          </a:xfrm>
        </p:spPr>
        <p:txBody>
          <a:bodyPr wrap="square" lIns="0" tIns="0" rIns="0" bIns="0" anchor="ctr"/>
          <a:lstStyle/>
          <a:p>
            <a:pPr marL="215900" indent="-2159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x-none"/>
              <a:t>TMSI and LMSI</a:t>
            </a:r>
          </a:p>
        </p:txBody>
      </p:sp>
      <p:sp>
        <p:nvSpPr>
          <p:cNvPr id="198659" name="Text Placeholder 198658"/>
          <p:cNvSpPr>
            <a:spLocks noGrp="1"/>
          </p:cNvSpPr>
          <p:nvPr>
            <p:ph type="body" idx="1"/>
          </p:nvPr>
        </p:nvSpPr>
        <p:spPr>
          <a:xfrm>
            <a:off x="759460" y="1278255"/>
            <a:ext cx="9269095" cy="4763770"/>
          </a:xfrm>
        </p:spPr>
        <p:txBody>
          <a:bodyPr wrap="square" lIns="0" tIns="0" rIns="0" bIns="0" anchor="t"/>
          <a:lstStyle/>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Temporary Mobile Subscriber Identity</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Has only local and temporal significance</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Is assigned by VLR and stored there only</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Is used in place of IMSI for security reasons	</a:t>
            </a:r>
          </a:p>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Local Mobile Subscriber Identity</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Is an additional searching key given by VLR</a:t>
            </a:r>
          </a:p>
          <a:p>
            <a:pPr marL="1079500" lvl="2"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It is also sent to HLR</a:t>
            </a:r>
          </a:p>
          <a:p>
            <a:pPr marL="503555" indent="-431800" defTabSz="4572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x-none" sz="2400"/>
              <a:t>Both are assigned in an operator specific way</a:t>
            </a:r>
          </a:p>
        </p:txBody>
      </p:sp>
    </p:spTree>
    <p:extLst>
      <p:ext uri="{BB962C8B-B14F-4D97-AF65-F5344CB8AC3E}">
        <p14:creationId xmlns:p14="http://schemas.microsoft.com/office/powerpoint/2010/main" val="2381451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Models</a:t>
            </a:r>
            <a:endParaRPr lang="en-IN" dirty="0"/>
          </a:p>
        </p:txBody>
      </p:sp>
      <p:sp>
        <p:nvSpPr>
          <p:cNvPr id="3" name="Content Placeholder 2"/>
          <p:cNvSpPr>
            <a:spLocks noGrp="1"/>
          </p:cNvSpPr>
          <p:nvPr>
            <p:ph idx="1"/>
          </p:nvPr>
        </p:nvSpPr>
        <p:spPr/>
        <p:txBody>
          <a:bodyPr/>
          <a:lstStyle/>
          <a:p>
            <a:r>
              <a:rPr lang="en-US" dirty="0"/>
              <a:t>Mobility models </a:t>
            </a:r>
            <a:r>
              <a:rPr lang="en-US" b="1" dirty="0"/>
              <a:t>characterize the movements of mobile users with respect to their location, velocity and direction over a period of time</a:t>
            </a:r>
            <a:r>
              <a:rPr lang="en-US" dirty="0"/>
              <a:t>. </a:t>
            </a:r>
            <a:endParaRPr lang="en-US" dirty="0" smtClean="0"/>
          </a:p>
          <a:p>
            <a:r>
              <a:rPr lang="en-US" dirty="0" smtClean="0"/>
              <a:t>These </a:t>
            </a:r>
            <a:r>
              <a:rPr lang="en-US" dirty="0"/>
              <a:t>models play an vital role in the design of Mobile Ad Hoc Networks(MANET)</a:t>
            </a:r>
            <a:endParaRPr lang="en-IN" dirty="0"/>
          </a:p>
        </p:txBody>
      </p:sp>
    </p:spTree>
    <p:extLst>
      <p:ext uri="{BB962C8B-B14F-4D97-AF65-F5344CB8AC3E}">
        <p14:creationId xmlns:p14="http://schemas.microsoft.com/office/powerpoint/2010/main" val="345648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3</a:t>
            </a:fld>
            <a:endParaRPr lang="en-GB" dirty="0"/>
          </a:p>
        </p:txBody>
      </p:sp>
      <p:sp>
        <p:nvSpPr>
          <p:cNvPr id="80901" name="Text Placeholder 80900"/>
          <p:cNvSpPr>
            <a:spLocks noGrp="1"/>
          </p:cNvSpPr>
          <p:nvPr/>
        </p:nvSpPr>
        <p:spPr>
          <a:xfrm>
            <a:off x="685800" y="454660"/>
            <a:ext cx="10610850" cy="5641340"/>
          </a:xfrm>
          <a:prstGeom prst="rect">
            <a:avLst/>
          </a:prstGeom>
          <a:noFill/>
          <a:ln w="9525">
            <a:noFill/>
          </a:ln>
        </p:spPr>
        <p:txBody>
          <a:bodyPr/>
          <a:lstStyle>
            <a:lvl1pPr marL="342900" lvl="0" indent="-342900" algn="l" defTabSz="914400" rtl="0" eaLnBrk="0" fontAlgn="base" latinLnBrk="0" hangingPunct="0">
              <a:lnSpc>
                <a:spcPct val="100000"/>
              </a:lnSpc>
              <a:spcBef>
                <a:spcPct val="20000"/>
              </a:spcBef>
              <a:spcAft>
                <a:spcPct val="0"/>
              </a:spcAft>
              <a:buSzPct val="80000"/>
              <a:buFont typeface="Wingdings" panose="05000000000000000000" pitchFamily="2" charset="2"/>
              <a:buChar char="Ø"/>
              <a:defRPr sz="2000" b="1"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q"/>
              <a:defRPr sz="1800" b="1" i="0" u="none" kern="1200" baseline="0">
                <a:solidFill>
                  <a:schemeClr val="accent2"/>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Blip>
                <a:blip r:embed="rId3"/>
              </a:buBlip>
              <a:defRPr sz="1600" b="0" i="0" u="none" kern="1200" baseline="0">
                <a:solidFill>
                  <a:schemeClr val="tx1"/>
                </a:solidFill>
                <a:latin typeface="+mn-lt"/>
                <a:ea typeface="+mn-ea"/>
                <a:cs typeface="+mn-cs"/>
              </a:defRPr>
            </a:lvl3pPr>
            <a:lvl4pPr marL="1562100" lvl="3" indent="-2286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Blip>
                <a:blip r:embed="rId4"/>
              </a:buBlip>
              <a:defRPr sz="1400" b="0" i="0" u="none" kern="1200" baseline="0">
                <a:solidFill>
                  <a:schemeClr val="tx1"/>
                </a:solidFill>
                <a:latin typeface="+mn-lt"/>
                <a:ea typeface="+mn-ea"/>
                <a:cs typeface="+mn-cs"/>
              </a:defRPr>
            </a:lvl4pPr>
            <a:lvl5pPr marL="1981200" lvl="4" indent="-228600" algn="l" defTabSz="914400" rtl="0" eaLnBrk="0" fontAlgn="base" latinLnBrk="0" hangingPunct="0">
              <a:lnSpc>
                <a:spcPct val="100000"/>
              </a:lnSpc>
              <a:spcBef>
                <a:spcPct val="20000"/>
              </a:spcBef>
              <a:spcAft>
                <a:spcPct val="0"/>
              </a:spcAft>
              <a:buSzTx/>
              <a:buFontTx/>
              <a:buBlip>
                <a:blip r:embed="rId5"/>
              </a:buBlip>
              <a:defRPr sz="14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Tx/>
              <a:buSzTx/>
              <a:buFontTx/>
              <a:buBlip>
                <a:blip r:embed="rId5"/>
              </a:buBlip>
              <a:defRPr sz="14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Tx/>
              <a:buSzTx/>
              <a:buFontTx/>
              <a:buBlip>
                <a:blip r:embed="rId5"/>
              </a:buBlip>
              <a:defRPr sz="14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Tx/>
              <a:buSzTx/>
              <a:buFontTx/>
              <a:buBlip>
                <a:blip r:embed="rId5"/>
              </a:buBlip>
              <a:defRPr sz="14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Tx/>
              <a:buSzTx/>
              <a:buFontTx/>
              <a:buBlip>
                <a:blip r:embed="rId5"/>
              </a:buBlip>
              <a:defRPr sz="1400" b="0" i="0" u="none" kern="1200" baseline="0">
                <a:solidFill>
                  <a:schemeClr val="tx1"/>
                </a:solidFill>
                <a:latin typeface="+mn-lt"/>
                <a:ea typeface="+mn-ea"/>
                <a:cs typeface="+mn-cs"/>
              </a:defRPr>
            </a:lvl9pPr>
          </a:lstStyle>
          <a:p>
            <a:r>
              <a:rPr lang="en-US" altLang="x-none" sz="2800" b="0" dirty="0">
                <a:solidFill>
                  <a:schemeClr val="tx1"/>
                </a:solidFill>
              </a:rPr>
              <a:t>GSM</a:t>
            </a:r>
          </a:p>
          <a:p>
            <a:pPr marL="990600" lvl="1" indent="-457200">
              <a:buFont typeface="Wingdings" panose="05000000000000000000" charset="0"/>
              <a:buChar char="q"/>
            </a:pPr>
            <a:r>
              <a:rPr lang="en-US" altLang="x-none" sz="2800" b="0" dirty="0">
                <a:solidFill>
                  <a:schemeClr val="tx1"/>
                </a:solidFill>
              </a:rPr>
              <a:t>formerly: </a:t>
            </a:r>
            <a:r>
              <a:rPr lang="en-US" altLang="x-none" sz="2800" b="0" dirty="0" err="1">
                <a:solidFill>
                  <a:schemeClr val="tx1"/>
                </a:solidFill>
              </a:rPr>
              <a:t>Groupe</a:t>
            </a:r>
            <a:r>
              <a:rPr lang="en-US" altLang="x-none" sz="2800" b="0" dirty="0">
                <a:solidFill>
                  <a:schemeClr val="tx1"/>
                </a:solidFill>
              </a:rPr>
              <a:t> </a:t>
            </a:r>
            <a:r>
              <a:rPr lang="en-US" altLang="x-none" sz="2800" b="0" dirty="0" err="1">
                <a:solidFill>
                  <a:schemeClr val="tx1"/>
                </a:solidFill>
              </a:rPr>
              <a:t>Spéciale</a:t>
            </a:r>
            <a:r>
              <a:rPr lang="en-US" altLang="x-none" sz="2800" b="0" dirty="0">
                <a:solidFill>
                  <a:schemeClr val="tx1"/>
                </a:solidFill>
              </a:rPr>
              <a:t> Mobile (founded 1982)</a:t>
            </a:r>
          </a:p>
          <a:p>
            <a:pPr marL="990600" lvl="1" indent="-457200">
              <a:buFont typeface="Wingdings" panose="05000000000000000000" charset="0"/>
              <a:buChar char="q"/>
            </a:pPr>
            <a:r>
              <a:rPr lang="en-US" altLang="x-none" sz="2800" b="0" dirty="0">
                <a:solidFill>
                  <a:schemeClr val="tx1"/>
                </a:solidFill>
              </a:rPr>
              <a:t>now: Global System for Mobile Communication</a:t>
            </a:r>
          </a:p>
          <a:p>
            <a:pPr marL="990600" lvl="1" indent="-457200">
              <a:buFont typeface="Wingdings" panose="05000000000000000000" charset="0"/>
              <a:buChar char="q"/>
            </a:pPr>
            <a:r>
              <a:rPr lang="en-US" altLang="x-none" sz="2800" b="0" dirty="0">
                <a:solidFill>
                  <a:schemeClr val="tx1"/>
                </a:solidFill>
              </a:rPr>
              <a:t>Pan-European standard (ETSI, European Telecommunications </a:t>
            </a:r>
            <a:r>
              <a:rPr lang="en-US" altLang="x-none" sz="2800" b="0" dirty="0" err="1">
                <a:solidFill>
                  <a:schemeClr val="tx1"/>
                </a:solidFill>
              </a:rPr>
              <a:t>Standardisation</a:t>
            </a:r>
            <a:r>
              <a:rPr lang="en-US" altLang="x-none" sz="2800" b="0" dirty="0">
                <a:solidFill>
                  <a:schemeClr val="tx1"/>
                </a:solidFill>
              </a:rPr>
              <a:t> Institute)</a:t>
            </a:r>
          </a:p>
          <a:p>
            <a:pPr marL="990600" lvl="1" indent="-457200">
              <a:buFont typeface="Wingdings" panose="05000000000000000000" charset="0"/>
              <a:buChar char="q"/>
            </a:pPr>
            <a:r>
              <a:rPr lang="en-US" altLang="x-none" sz="2800" b="0" dirty="0" smtClean="0">
                <a:solidFill>
                  <a:schemeClr val="tx1"/>
                </a:solidFill>
              </a:rPr>
              <a:t>many </a:t>
            </a:r>
            <a:r>
              <a:rPr lang="en-US" altLang="x-none" sz="2800" b="0" dirty="0">
                <a:solidFill>
                  <a:schemeClr val="tx1"/>
                </a:solidFill>
              </a:rPr>
              <a:t>providers all over the world use GSM (more than 130 countries in Asia, Africa, Europe, Australia, America)</a:t>
            </a:r>
          </a:p>
          <a:p>
            <a:pPr marL="990600" lvl="1" indent="-457200">
              <a:buFont typeface="Wingdings" panose="05000000000000000000" charset="0"/>
              <a:buChar char="q"/>
            </a:pPr>
            <a:r>
              <a:rPr lang="en-US" altLang="x-none" sz="2800" b="0" dirty="0">
                <a:solidFill>
                  <a:schemeClr val="tx1"/>
                </a:solidFill>
              </a:rPr>
              <a:t>more than 100 million subscribers</a:t>
            </a:r>
          </a:p>
        </p:txBody>
      </p:sp>
    </p:spTree>
    <p:extLst>
      <p:ext uri="{BB962C8B-B14F-4D97-AF65-F5344CB8AC3E}">
        <p14:creationId xmlns:p14="http://schemas.microsoft.com/office/powerpoint/2010/main" val="369388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GB" smtClean="0"/>
              <a:t>4</a:t>
            </a:fld>
            <a:endParaRPr lang="en-GB"/>
          </a:p>
        </p:txBody>
      </p:sp>
      <p:sp>
        <p:nvSpPr>
          <p:cNvPr id="69634" name="Title 69633"/>
          <p:cNvSpPr>
            <a:spLocks noGrp="1"/>
          </p:cNvSpPr>
          <p:nvPr>
            <p:ph type="title"/>
          </p:nvPr>
        </p:nvSpPr>
        <p:spPr>
          <a:xfrm>
            <a:off x="168910" y="60325"/>
            <a:ext cx="11360785" cy="741680"/>
          </a:xfrm>
        </p:spPr>
        <p:txBody>
          <a:bodyPr anchor="ctr"/>
          <a:lstStyle/>
          <a:p>
            <a:r>
              <a:rPr lang="en-US" altLang="x-none" b="1"/>
              <a:t>Performance characteristics of GSM</a:t>
            </a:r>
          </a:p>
        </p:txBody>
      </p:sp>
      <p:sp>
        <p:nvSpPr>
          <p:cNvPr id="69635" name="Text Placeholder 69634"/>
          <p:cNvSpPr>
            <a:spLocks noGrp="1"/>
          </p:cNvSpPr>
          <p:nvPr/>
        </p:nvSpPr>
        <p:spPr>
          <a:xfrm>
            <a:off x="448310" y="802005"/>
            <a:ext cx="11294745" cy="5594350"/>
          </a:xfrm>
          <a:prstGeom prst="rect">
            <a:avLst/>
          </a:prstGeom>
          <a:noFill/>
          <a:ln w="9525">
            <a:noFill/>
          </a:ln>
        </p:spPr>
        <p:txBody>
          <a:bodyPr/>
          <a:lstStyle>
            <a:lvl1pPr marL="342900" lvl="0" indent="-342900" algn="l" defTabSz="914400" rtl="0" eaLnBrk="0" fontAlgn="base" latinLnBrk="0" hangingPunct="0">
              <a:lnSpc>
                <a:spcPct val="100000"/>
              </a:lnSpc>
              <a:spcBef>
                <a:spcPct val="20000"/>
              </a:spcBef>
              <a:spcAft>
                <a:spcPct val="0"/>
              </a:spcAft>
              <a:buSzPct val="80000"/>
              <a:buFont typeface="Wingdings" panose="05000000000000000000" pitchFamily="2" charset="2"/>
              <a:buChar char="Ø"/>
              <a:defRPr sz="2000" b="1"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q"/>
              <a:defRPr sz="1800" b="1" i="0" u="none" kern="1200" baseline="0">
                <a:solidFill>
                  <a:schemeClr val="accent2"/>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Blip>
                <a:blip r:embed="rId2"/>
              </a:buBlip>
              <a:defRPr sz="1600" b="0" i="0" u="none" kern="1200" baseline="0">
                <a:solidFill>
                  <a:schemeClr val="tx1"/>
                </a:solidFill>
                <a:latin typeface="+mn-lt"/>
                <a:ea typeface="+mn-ea"/>
                <a:cs typeface="+mn-cs"/>
              </a:defRPr>
            </a:lvl3pPr>
            <a:lvl4pPr marL="1562100" lvl="3" indent="-22860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Blip>
                <a:blip r:embed="rId3"/>
              </a:buBlip>
              <a:defRPr sz="1400" b="0" i="0" u="none" kern="1200" baseline="0">
                <a:solidFill>
                  <a:schemeClr val="tx1"/>
                </a:solidFill>
                <a:latin typeface="+mn-lt"/>
                <a:ea typeface="+mn-ea"/>
                <a:cs typeface="+mn-cs"/>
              </a:defRPr>
            </a:lvl4pPr>
            <a:lvl5pPr marL="1981200" lvl="4" indent="-228600" algn="l" defTabSz="914400" rtl="0" eaLnBrk="0" fontAlgn="base" latinLnBrk="0" hangingPunct="0">
              <a:lnSpc>
                <a:spcPct val="100000"/>
              </a:lnSpc>
              <a:spcBef>
                <a:spcPct val="20000"/>
              </a:spcBef>
              <a:spcAft>
                <a:spcPct val="0"/>
              </a:spcAft>
              <a:buSzTx/>
              <a:buFontTx/>
              <a:buBlip>
                <a:blip r:embed="rId4"/>
              </a:buBlip>
              <a:defRPr sz="14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Tx/>
              <a:buSzTx/>
              <a:buFontTx/>
              <a:buBlip>
                <a:blip r:embed="rId4"/>
              </a:buBlip>
              <a:defRPr sz="14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Tx/>
              <a:buSzTx/>
              <a:buFontTx/>
              <a:buBlip>
                <a:blip r:embed="rId4"/>
              </a:buBlip>
              <a:defRPr sz="14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Tx/>
              <a:buSzTx/>
              <a:buFontTx/>
              <a:buBlip>
                <a:blip r:embed="rId4"/>
              </a:buBlip>
              <a:defRPr sz="14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Tx/>
              <a:buSzTx/>
              <a:buFontTx/>
              <a:buBlip>
                <a:blip r:embed="rId4"/>
              </a:buBlip>
              <a:defRPr sz="1400" b="0" i="0" u="none" kern="1200" baseline="0">
                <a:solidFill>
                  <a:schemeClr val="tx1"/>
                </a:solidFill>
                <a:latin typeface="+mn-lt"/>
                <a:ea typeface="+mn-ea"/>
                <a:cs typeface="+mn-cs"/>
              </a:defRPr>
            </a:lvl9pPr>
          </a:lstStyle>
          <a:p>
            <a:pPr>
              <a:lnSpc>
                <a:spcPct val="90000"/>
              </a:lnSpc>
            </a:pPr>
            <a:r>
              <a:rPr lang="en-US" altLang="x-none" sz="2400" b="0">
                <a:solidFill>
                  <a:schemeClr val="tx1"/>
                </a:solidFill>
              </a:rPr>
              <a:t>Communication </a:t>
            </a:r>
          </a:p>
          <a:p>
            <a:pPr lvl="1">
              <a:lnSpc>
                <a:spcPct val="90000"/>
              </a:lnSpc>
            </a:pPr>
            <a:r>
              <a:rPr lang="en-US" altLang="x-none" sz="2400" b="0">
                <a:solidFill>
                  <a:schemeClr val="tx1"/>
                </a:solidFill>
              </a:rPr>
              <a:t>mobile, wireless digital communication; support for voice and data services</a:t>
            </a:r>
          </a:p>
          <a:p>
            <a:pPr>
              <a:lnSpc>
                <a:spcPct val="90000"/>
              </a:lnSpc>
            </a:pPr>
            <a:r>
              <a:rPr lang="en-US" altLang="x-none" sz="2400" b="0">
                <a:solidFill>
                  <a:schemeClr val="tx1"/>
                </a:solidFill>
              </a:rPr>
              <a:t>Total mobility </a:t>
            </a:r>
          </a:p>
          <a:p>
            <a:pPr lvl="1">
              <a:lnSpc>
                <a:spcPct val="90000"/>
              </a:lnSpc>
            </a:pPr>
            <a:r>
              <a:rPr lang="en-US" altLang="x-none" sz="2400" b="0">
                <a:solidFill>
                  <a:schemeClr val="tx1"/>
                </a:solidFill>
              </a:rPr>
              <a:t>international access, chip-card enables use of access points of different providers</a:t>
            </a:r>
          </a:p>
          <a:p>
            <a:pPr>
              <a:lnSpc>
                <a:spcPct val="90000"/>
              </a:lnSpc>
            </a:pPr>
            <a:r>
              <a:rPr lang="en-US" altLang="x-none" sz="2400" b="0">
                <a:solidFill>
                  <a:schemeClr val="tx1"/>
                </a:solidFill>
              </a:rPr>
              <a:t>Worldwide connectivity</a:t>
            </a:r>
          </a:p>
          <a:p>
            <a:pPr lvl="1">
              <a:lnSpc>
                <a:spcPct val="90000"/>
              </a:lnSpc>
            </a:pPr>
            <a:r>
              <a:rPr lang="en-US" altLang="x-none" sz="2400" b="0">
                <a:solidFill>
                  <a:schemeClr val="tx1"/>
                </a:solidFill>
              </a:rPr>
              <a:t>one number, the network handles localization High capacity </a:t>
            </a:r>
          </a:p>
          <a:p>
            <a:pPr lvl="1">
              <a:lnSpc>
                <a:spcPct val="90000"/>
              </a:lnSpc>
            </a:pPr>
            <a:r>
              <a:rPr lang="en-US" altLang="x-none" sz="2400" b="0">
                <a:solidFill>
                  <a:schemeClr val="tx1"/>
                </a:solidFill>
              </a:rPr>
              <a:t>better frequency efficiency, smaller cells, more customers per cell</a:t>
            </a:r>
          </a:p>
          <a:p>
            <a:pPr>
              <a:lnSpc>
                <a:spcPct val="90000"/>
              </a:lnSpc>
            </a:pPr>
            <a:r>
              <a:rPr lang="en-US" altLang="x-none" sz="2400" b="0">
                <a:solidFill>
                  <a:schemeClr val="tx1"/>
                </a:solidFill>
              </a:rPr>
              <a:t>High transmission quality</a:t>
            </a:r>
          </a:p>
          <a:p>
            <a:pPr lvl="1">
              <a:lnSpc>
                <a:spcPct val="90000"/>
              </a:lnSpc>
            </a:pPr>
            <a:r>
              <a:rPr lang="en-US" altLang="x-none" sz="2400" b="0">
                <a:solidFill>
                  <a:schemeClr val="tx1"/>
                </a:solidFill>
              </a:rPr>
              <a:t>high audio quality </a:t>
            </a:r>
          </a:p>
          <a:p>
            <a:pPr lvl="1">
              <a:lnSpc>
                <a:spcPct val="90000"/>
              </a:lnSpc>
            </a:pPr>
            <a:r>
              <a:rPr lang="en-US" altLang="x-none" sz="2400" b="0">
                <a:solidFill>
                  <a:schemeClr val="tx1"/>
                </a:solidFill>
              </a:rPr>
              <a:t>uninterrupted phone calls at higher speeds (e.g., from cars, trains) – better handoffs and </a:t>
            </a:r>
          </a:p>
          <a:p>
            <a:pPr>
              <a:lnSpc>
                <a:spcPct val="90000"/>
              </a:lnSpc>
            </a:pPr>
            <a:r>
              <a:rPr lang="en-US" altLang="x-none" sz="2400" b="0">
                <a:solidFill>
                  <a:schemeClr val="tx1"/>
                </a:solidFill>
              </a:rPr>
              <a:t>Security functions </a:t>
            </a:r>
          </a:p>
          <a:p>
            <a:pPr lvl="1">
              <a:lnSpc>
                <a:spcPct val="90000"/>
              </a:lnSpc>
            </a:pPr>
            <a:r>
              <a:rPr lang="en-US" altLang="x-none" sz="2400" b="0">
                <a:solidFill>
                  <a:schemeClr val="tx1"/>
                </a:solidFill>
              </a:rPr>
              <a:t>access control, authentication via chip-card and PIN</a:t>
            </a:r>
          </a:p>
        </p:txBody>
      </p:sp>
    </p:spTree>
    <p:extLst>
      <p:ext uri="{BB962C8B-B14F-4D97-AF65-F5344CB8AC3E}">
        <p14:creationId xmlns:p14="http://schemas.microsoft.com/office/powerpoint/2010/main" val="199885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1140" name="Title 91139"/>
          <p:cNvSpPr>
            <a:spLocks noGrp="1"/>
          </p:cNvSpPr>
          <p:nvPr>
            <p:ph type="title"/>
          </p:nvPr>
        </p:nvSpPr>
        <p:spPr>
          <a:xfrm>
            <a:off x="304800" y="108585"/>
            <a:ext cx="11360785" cy="581025"/>
          </a:xfrm>
        </p:spPr>
        <p:txBody>
          <a:bodyPr anchor="ctr">
            <a:normAutofit fontScale="90000"/>
          </a:bodyPr>
          <a:lstStyle/>
          <a:p>
            <a:r>
              <a:rPr lang="en-US" altLang="x-none" sz="3600" b="1"/>
              <a:t>GSM: Mobile Services</a:t>
            </a:r>
          </a:p>
        </p:txBody>
      </p:sp>
      <p:sp>
        <p:nvSpPr>
          <p:cNvPr id="91141" name="Text Placeholder 91140"/>
          <p:cNvSpPr>
            <a:spLocks noGrp="1"/>
          </p:cNvSpPr>
          <p:nvPr>
            <p:ph type="body" idx="1"/>
          </p:nvPr>
        </p:nvSpPr>
        <p:spPr>
          <a:xfrm>
            <a:off x="727710" y="1127125"/>
            <a:ext cx="10735945" cy="2819400"/>
          </a:xfrm>
        </p:spPr>
        <p:txBody>
          <a:bodyPr>
            <a:normAutofit fontScale="85000" lnSpcReduction="10000"/>
          </a:bodyPr>
          <a:lstStyle/>
          <a:p>
            <a:pPr marL="285750" indent="-285750" algn="l">
              <a:lnSpc>
                <a:spcPct val="90000"/>
              </a:lnSpc>
              <a:buFont typeface="Wingdings" panose="05000000000000000000" charset="0"/>
              <a:buChar char="Ø"/>
            </a:pPr>
            <a:r>
              <a:rPr lang="en-US" altLang="x-none" sz="2400" dirty="0">
                <a:latin typeface="Times New Roman" panose="02020603050405020304" pitchFamily="18" charset="0"/>
                <a:cs typeface="Times New Roman" panose="02020603050405020304" pitchFamily="18" charset="0"/>
              </a:rPr>
              <a:t>GSM offers</a:t>
            </a:r>
          </a:p>
          <a:p>
            <a:pPr marL="342900" lvl="1" indent="-342900" algn="l">
              <a:lnSpc>
                <a:spcPct val="90000"/>
              </a:lnSpc>
              <a:buFont typeface="Arial" panose="020B0604020202020204" pitchFamily="34" charset="0"/>
              <a:buChar char="•"/>
            </a:pPr>
            <a:r>
              <a:rPr lang="en-US" altLang="x-none" sz="2400" dirty="0">
                <a:latin typeface="Times New Roman" panose="02020603050405020304" pitchFamily="18" charset="0"/>
                <a:cs typeface="Times New Roman" panose="02020603050405020304" pitchFamily="18" charset="0"/>
              </a:rPr>
              <a:t>several types of connections</a:t>
            </a:r>
          </a:p>
          <a:p>
            <a:pPr marL="1162050" lvl="2" indent="0" algn="l">
              <a:lnSpc>
                <a:spcPct val="90000"/>
              </a:lnSpc>
              <a:buFont typeface="Wingdings" panose="05000000000000000000" charset="0"/>
            </a:pPr>
            <a:r>
              <a:rPr lang="en-US" altLang="x-none" sz="2400" dirty="0">
                <a:latin typeface="Times New Roman" panose="02020603050405020304" pitchFamily="18" charset="0"/>
                <a:cs typeface="Times New Roman" panose="02020603050405020304" pitchFamily="18" charset="0"/>
              </a:rPr>
              <a:t>voice connections, data connections, short message service</a:t>
            </a:r>
          </a:p>
          <a:p>
            <a:pPr marL="342900" indent="-342900" algn="l">
              <a:lnSpc>
                <a:spcPct val="90000"/>
              </a:lnSpc>
              <a:buFont typeface="Wingdings" panose="05000000000000000000" charset="0"/>
              <a:buChar char="Ø"/>
            </a:pPr>
            <a:r>
              <a:rPr lang="en-US" altLang="x-none" sz="2400" dirty="0" smtClean="0">
                <a:latin typeface="Times New Roman" panose="02020603050405020304" pitchFamily="18" charset="0"/>
                <a:cs typeface="Times New Roman" panose="02020603050405020304" pitchFamily="18" charset="0"/>
              </a:rPr>
              <a:t>Three </a:t>
            </a:r>
            <a:r>
              <a:rPr lang="en-US" altLang="x-none" sz="2400" dirty="0">
                <a:latin typeface="Times New Roman" panose="02020603050405020304" pitchFamily="18" charset="0"/>
                <a:cs typeface="Times New Roman" panose="02020603050405020304" pitchFamily="18" charset="0"/>
              </a:rPr>
              <a:t>service domains</a:t>
            </a:r>
          </a:p>
          <a:p>
            <a:pPr marL="342900" lvl="1" indent="-342900" algn="l">
              <a:lnSpc>
                <a:spcPct val="90000"/>
              </a:lnSpc>
              <a:buFont typeface="Arial" panose="020B0604020202020204" pitchFamily="34" charset="0"/>
              <a:buChar char="•"/>
            </a:pPr>
            <a:r>
              <a:rPr lang="en-US" altLang="x-none" sz="2400" b="1" dirty="0">
                <a:latin typeface="Times New Roman" panose="02020603050405020304" pitchFamily="18" charset="0"/>
                <a:cs typeface="Times New Roman" panose="02020603050405020304" pitchFamily="18" charset="0"/>
              </a:rPr>
              <a:t>Bearer Services </a:t>
            </a:r>
            <a:r>
              <a:rPr lang="en-US" altLang="x-none" sz="2400" dirty="0">
                <a:latin typeface="Times New Roman" panose="02020603050405020304" pitchFamily="18" charset="0"/>
                <a:cs typeface="Times New Roman" panose="02020603050405020304" pitchFamily="18" charset="0"/>
              </a:rPr>
              <a:t>– interface to the physical medium (transparent for example in the case of voice or non transparent for data services)</a:t>
            </a:r>
          </a:p>
          <a:p>
            <a:pPr marL="342900" lvl="1" indent="-342900" algn="l">
              <a:lnSpc>
                <a:spcPct val="90000"/>
              </a:lnSpc>
              <a:buFont typeface="Arial" panose="020B0604020202020204" pitchFamily="34" charset="0"/>
              <a:buChar char="•"/>
            </a:pPr>
            <a:r>
              <a:rPr lang="en-US" altLang="x-none" sz="2400" b="1" dirty="0" err="1">
                <a:latin typeface="Times New Roman" panose="02020603050405020304" pitchFamily="18" charset="0"/>
                <a:cs typeface="Times New Roman" panose="02020603050405020304" pitchFamily="18" charset="0"/>
              </a:rPr>
              <a:t>Telematic</a:t>
            </a:r>
            <a:r>
              <a:rPr lang="en-US" altLang="x-none" sz="2400" b="1" dirty="0">
                <a:latin typeface="Times New Roman" panose="02020603050405020304" pitchFamily="18" charset="0"/>
                <a:cs typeface="Times New Roman" panose="02020603050405020304" pitchFamily="18" charset="0"/>
              </a:rPr>
              <a:t> Services </a:t>
            </a:r>
            <a:r>
              <a:rPr lang="en-US" altLang="x-none" sz="2400" dirty="0">
                <a:latin typeface="Times New Roman" panose="02020603050405020304" pitchFamily="18" charset="0"/>
                <a:cs typeface="Times New Roman" panose="02020603050405020304" pitchFamily="18" charset="0"/>
              </a:rPr>
              <a:t>– services provided by the system to the end user (e.g., voice, SMS, fax, etc.)</a:t>
            </a:r>
          </a:p>
          <a:p>
            <a:pPr marL="342900" lvl="1" indent="-342900" algn="l">
              <a:lnSpc>
                <a:spcPct val="90000"/>
              </a:lnSpc>
              <a:buFont typeface="Arial" panose="020B0604020202020204" pitchFamily="34" charset="0"/>
              <a:buChar char="•"/>
            </a:pPr>
            <a:r>
              <a:rPr lang="en-US" altLang="x-none" sz="2400" b="1" dirty="0">
                <a:latin typeface="Times New Roman" panose="02020603050405020304" pitchFamily="18" charset="0"/>
                <a:cs typeface="Times New Roman" panose="02020603050405020304" pitchFamily="18" charset="0"/>
              </a:rPr>
              <a:t>Supplementary Services </a:t>
            </a:r>
            <a:r>
              <a:rPr lang="en-US" altLang="x-none" sz="2400" dirty="0">
                <a:latin typeface="Times New Roman" panose="02020603050405020304" pitchFamily="18" charset="0"/>
                <a:cs typeface="Times New Roman" panose="02020603050405020304" pitchFamily="18" charset="0"/>
              </a:rPr>
              <a:t>– associated with the tele services: call forwarding, redirection, etc.</a:t>
            </a:r>
          </a:p>
        </p:txBody>
      </p:sp>
      <p:sp>
        <p:nvSpPr>
          <p:cNvPr id="91142" name="Rectangles 91141"/>
          <p:cNvSpPr/>
          <p:nvPr/>
        </p:nvSpPr>
        <p:spPr>
          <a:xfrm>
            <a:off x="3495675" y="4537075"/>
            <a:ext cx="1371600" cy="11430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GSM-PLMN</a:t>
            </a:r>
          </a:p>
        </p:txBody>
      </p:sp>
      <p:sp>
        <p:nvSpPr>
          <p:cNvPr id="91143" name="Rectangles 91142"/>
          <p:cNvSpPr/>
          <p:nvPr/>
        </p:nvSpPr>
        <p:spPr>
          <a:xfrm>
            <a:off x="5324475" y="4537075"/>
            <a:ext cx="1371600" cy="11430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transit</a:t>
            </a:r>
            <a:endParaRPr>
              <a:latin typeface="Arial" panose="020B0604020202020204" pitchFamily="34" charset="0"/>
            </a:endParaRPr>
          </a:p>
          <a:p>
            <a:pPr algn="ctr"/>
            <a:r>
              <a:rPr dirty="0">
                <a:latin typeface="Arial" panose="020B0604020202020204" pitchFamily="34" charset="0"/>
              </a:rPr>
              <a:t>network</a:t>
            </a:r>
            <a:endParaRPr>
              <a:latin typeface="Arial" panose="020B0604020202020204" pitchFamily="34" charset="0"/>
            </a:endParaRPr>
          </a:p>
          <a:p>
            <a:pPr algn="ctr"/>
            <a:r>
              <a:rPr>
                <a:latin typeface="Arial" panose="020B0604020202020204" pitchFamily="34" charset="0"/>
              </a:rPr>
              <a:t>(PSTN, ISDN)</a:t>
            </a:r>
          </a:p>
        </p:txBody>
      </p:sp>
      <p:sp>
        <p:nvSpPr>
          <p:cNvPr id="91144" name="Rectangles 91143"/>
          <p:cNvSpPr/>
          <p:nvPr/>
        </p:nvSpPr>
        <p:spPr>
          <a:xfrm>
            <a:off x="7153275" y="4537075"/>
            <a:ext cx="1371600" cy="11430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dirty="0">
                <a:latin typeface="Arial" panose="020B0604020202020204" pitchFamily="34" charset="0"/>
              </a:rPr>
              <a:t>source</a:t>
            </a:r>
            <a:r>
              <a:rPr>
                <a:latin typeface="Arial" panose="020B0604020202020204" pitchFamily="34" charset="0"/>
              </a:rPr>
              <a:t>/</a:t>
            </a:r>
          </a:p>
          <a:p>
            <a:pPr algn="ctr"/>
            <a:r>
              <a:rPr dirty="0">
                <a:latin typeface="Arial" panose="020B0604020202020204" pitchFamily="34" charset="0"/>
              </a:rPr>
              <a:t>destination</a:t>
            </a:r>
          </a:p>
          <a:p>
            <a:pPr algn="ctr"/>
            <a:r>
              <a:rPr dirty="0">
                <a:latin typeface="Arial" panose="020B0604020202020204" pitchFamily="34" charset="0"/>
              </a:rPr>
              <a:t>network</a:t>
            </a:r>
            <a:endParaRPr>
              <a:latin typeface="Arial" panose="020B0604020202020204" pitchFamily="34" charset="0"/>
            </a:endParaRPr>
          </a:p>
        </p:txBody>
      </p:sp>
      <p:sp>
        <p:nvSpPr>
          <p:cNvPr id="91147" name="Rectangles 91146"/>
          <p:cNvSpPr/>
          <p:nvPr/>
        </p:nvSpPr>
        <p:spPr>
          <a:xfrm>
            <a:off x="1514475" y="4841875"/>
            <a:ext cx="533400" cy="5334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TE</a:t>
            </a:r>
          </a:p>
        </p:txBody>
      </p:sp>
      <p:sp>
        <p:nvSpPr>
          <p:cNvPr id="91148" name="Rectangles 91147"/>
          <p:cNvSpPr/>
          <p:nvPr/>
        </p:nvSpPr>
        <p:spPr>
          <a:xfrm>
            <a:off x="9363075" y="4841875"/>
            <a:ext cx="533400" cy="5334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TE</a:t>
            </a:r>
          </a:p>
        </p:txBody>
      </p:sp>
      <p:sp>
        <p:nvSpPr>
          <p:cNvPr id="91149" name="Text Box 91148"/>
          <p:cNvSpPr txBox="1"/>
          <p:nvPr/>
        </p:nvSpPr>
        <p:spPr>
          <a:xfrm>
            <a:off x="5309235" y="4048125"/>
            <a:ext cx="1573213" cy="336550"/>
          </a:xfrm>
          <a:prstGeom prst="rect">
            <a:avLst/>
          </a:prstGeom>
          <a:noFill/>
          <a:ln w="9525">
            <a:noFill/>
          </a:ln>
        </p:spPr>
        <p:txBody>
          <a:bodyPr wrap="none" anchor="t">
            <a:spAutoFit/>
          </a:bodyPr>
          <a:lstStyle/>
          <a:p>
            <a:r>
              <a:rPr dirty="0">
                <a:latin typeface="Arial" panose="020B0604020202020204" pitchFamily="34" charset="0"/>
              </a:rPr>
              <a:t>bearer services</a:t>
            </a:r>
            <a:endParaRPr>
              <a:latin typeface="Arial" panose="020B0604020202020204" pitchFamily="34" charset="0"/>
            </a:endParaRPr>
          </a:p>
        </p:txBody>
      </p:sp>
      <p:sp>
        <p:nvSpPr>
          <p:cNvPr id="91150" name="Text Box 91149"/>
          <p:cNvSpPr txBox="1"/>
          <p:nvPr/>
        </p:nvSpPr>
        <p:spPr>
          <a:xfrm>
            <a:off x="5043488" y="5800725"/>
            <a:ext cx="1312862" cy="336550"/>
          </a:xfrm>
          <a:prstGeom prst="rect">
            <a:avLst/>
          </a:prstGeom>
          <a:noFill/>
          <a:ln w="9525">
            <a:noFill/>
          </a:ln>
        </p:spPr>
        <p:txBody>
          <a:bodyPr wrap="none" anchor="t">
            <a:spAutoFit/>
          </a:bodyPr>
          <a:lstStyle/>
          <a:p>
            <a:r>
              <a:rPr dirty="0">
                <a:latin typeface="Arial" panose="020B0604020202020204" pitchFamily="34" charset="0"/>
              </a:rPr>
              <a:t>tele services</a:t>
            </a:r>
            <a:endParaRPr>
              <a:latin typeface="Arial" panose="020B0604020202020204" pitchFamily="34" charset="0"/>
            </a:endParaRPr>
          </a:p>
        </p:txBody>
      </p:sp>
      <p:grpSp>
        <p:nvGrpSpPr>
          <p:cNvPr id="91157" name="Group 91156"/>
          <p:cNvGrpSpPr/>
          <p:nvPr/>
        </p:nvGrpSpPr>
        <p:grpSpPr>
          <a:xfrm>
            <a:off x="1819275" y="5527675"/>
            <a:ext cx="7772400" cy="304800"/>
            <a:chOff x="624" y="3456"/>
            <a:chExt cx="4656" cy="192"/>
          </a:xfrm>
        </p:grpSpPr>
        <p:sp>
          <p:nvSpPr>
            <p:cNvPr id="91154" name="Straight Connector 91153"/>
            <p:cNvSpPr/>
            <p:nvPr/>
          </p:nvSpPr>
          <p:spPr>
            <a:xfrm>
              <a:off x="624" y="3648"/>
              <a:ext cx="4656" cy="0"/>
            </a:xfrm>
            <a:prstGeom prst="line">
              <a:avLst/>
            </a:prstGeom>
            <a:ln w="9525" cap="flat" cmpd="sng">
              <a:solidFill>
                <a:schemeClr val="tx1"/>
              </a:solidFill>
              <a:prstDash val="solid"/>
              <a:headEnd type="none" w="med" len="med"/>
              <a:tailEnd type="none" w="med" len="med"/>
            </a:ln>
          </p:spPr>
        </p:sp>
        <p:sp>
          <p:nvSpPr>
            <p:cNvPr id="91155" name="Straight Connector 91154"/>
            <p:cNvSpPr/>
            <p:nvPr/>
          </p:nvSpPr>
          <p:spPr>
            <a:xfrm flipV="1">
              <a:off x="624" y="3456"/>
              <a:ext cx="0" cy="192"/>
            </a:xfrm>
            <a:prstGeom prst="line">
              <a:avLst/>
            </a:prstGeom>
            <a:ln w="9525" cap="flat" cmpd="sng">
              <a:solidFill>
                <a:schemeClr val="tx1"/>
              </a:solidFill>
              <a:prstDash val="solid"/>
              <a:headEnd type="none" w="med" len="med"/>
              <a:tailEnd type="none" w="med" len="med"/>
            </a:ln>
          </p:spPr>
        </p:sp>
        <p:sp>
          <p:nvSpPr>
            <p:cNvPr id="91156" name="Straight Connector 91155"/>
            <p:cNvSpPr/>
            <p:nvPr/>
          </p:nvSpPr>
          <p:spPr>
            <a:xfrm flipV="1">
              <a:off x="5280" y="3456"/>
              <a:ext cx="0" cy="192"/>
            </a:xfrm>
            <a:prstGeom prst="line">
              <a:avLst/>
            </a:prstGeom>
            <a:ln w="9525" cap="flat" cmpd="sng">
              <a:solidFill>
                <a:schemeClr val="tx1"/>
              </a:solidFill>
              <a:prstDash val="solid"/>
              <a:headEnd type="none" w="med" len="med"/>
              <a:tailEnd type="none" w="med" len="med"/>
            </a:ln>
          </p:spPr>
        </p:sp>
      </p:grpSp>
      <p:grpSp>
        <p:nvGrpSpPr>
          <p:cNvPr id="91158" name="Group 91157"/>
          <p:cNvGrpSpPr/>
          <p:nvPr/>
        </p:nvGrpSpPr>
        <p:grpSpPr>
          <a:xfrm flipV="1">
            <a:off x="2276475" y="4460875"/>
            <a:ext cx="6629400" cy="381000"/>
            <a:chOff x="624" y="3456"/>
            <a:chExt cx="4656" cy="192"/>
          </a:xfrm>
        </p:grpSpPr>
        <p:sp>
          <p:nvSpPr>
            <p:cNvPr id="91159" name="Straight Connector 91158"/>
            <p:cNvSpPr/>
            <p:nvPr/>
          </p:nvSpPr>
          <p:spPr>
            <a:xfrm>
              <a:off x="624" y="3648"/>
              <a:ext cx="4656" cy="0"/>
            </a:xfrm>
            <a:prstGeom prst="line">
              <a:avLst/>
            </a:prstGeom>
            <a:ln w="9525" cap="flat" cmpd="sng">
              <a:solidFill>
                <a:schemeClr val="tx1"/>
              </a:solidFill>
              <a:prstDash val="solid"/>
              <a:headEnd type="none" w="med" len="med"/>
              <a:tailEnd type="none" w="med" len="med"/>
            </a:ln>
          </p:spPr>
        </p:sp>
        <p:sp>
          <p:nvSpPr>
            <p:cNvPr id="91160" name="Straight Connector 91159"/>
            <p:cNvSpPr/>
            <p:nvPr/>
          </p:nvSpPr>
          <p:spPr>
            <a:xfrm flipV="1">
              <a:off x="624" y="3456"/>
              <a:ext cx="0" cy="192"/>
            </a:xfrm>
            <a:prstGeom prst="line">
              <a:avLst/>
            </a:prstGeom>
            <a:ln w="9525" cap="flat" cmpd="sng">
              <a:solidFill>
                <a:schemeClr val="tx1"/>
              </a:solidFill>
              <a:prstDash val="solid"/>
              <a:headEnd type="none" w="med" len="med"/>
              <a:tailEnd type="none" w="med" len="med"/>
            </a:ln>
          </p:spPr>
        </p:sp>
        <p:sp>
          <p:nvSpPr>
            <p:cNvPr id="91161" name="Straight Connector 91160"/>
            <p:cNvSpPr/>
            <p:nvPr/>
          </p:nvSpPr>
          <p:spPr>
            <a:xfrm flipV="1">
              <a:off x="5280" y="3456"/>
              <a:ext cx="0" cy="192"/>
            </a:xfrm>
            <a:prstGeom prst="line">
              <a:avLst/>
            </a:prstGeom>
            <a:ln w="9525" cap="flat" cmpd="sng">
              <a:solidFill>
                <a:schemeClr val="tx1"/>
              </a:solidFill>
              <a:prstDash val="solid"/>
              <a:headEnd type="none" w="med" len="med"/>
              <a:tailEnd type="none" w="med" len="med"/>
            </a:ln>
          </p:spPr>
        </p:sp>
      </p:grpSp>
      <p:sp>
        <p:nvSpPr>
          <p:cNvPr id="91162" name="Straight Connector 91161"/>
          <p:cNvSpPr/>
          <p:nvPr/>
        </p:nvSpPr>
        <p:spPr>
          <a:xfrm>
            <a:off x="2657475" y="5146675"/>
            <a:ext cx="0" cy="228600"/>
          </a:xfrm>
          <a:prstGeom prst="line">
            <a:avLst/>
          </a:prstGeom>
          <a:ln w="9525" cap="flat" cmpd="sng">
            <a:solidFill>
              <a:schemeClr val="tx1"/>
            </a:solidFill>
            <a:prstDash val="solid"/>
            <a:headEnd type="none" w="med" len="med"/>
            <a:tailEnd type="none" w="med" len="med"/>
          </a:ln>
        </p:spPr>
      </p:sp>
      <p:sp>
        <p:nvSpPr>
          <p:cNvPr id="91163" name="Straight Connector 91162"/>
          <p:cNvSpPr/>
          <p:nvPr/>
        </p:nvSpPr>
        <p:spPr>
          <a:xfrm>
            <a:off x="8905875" y="4994275"/>
            <a:ext cx="0" cy="228600"/>
          </a:xfrm>
          <a:prstGeom prst="line">
            <a:avLst/>
          </a:prstGeom>
          <a:ln w="9525" cap="flat" cmpd="sng">
            <a:solidFill>
              <a:schemeClr val="tx1"/>
            </a:solidFill>
            <a:prstDash val="solid"/>
            <a:headEnd type="none" w="med" len="med"/>
            <a:tailEnd type="none" w="med" len="med"/>
          </a:ln>
        </p:spPr>
      </p:sp>
      <p:sp>
        <p:nvSpPr>
          <p:cNvPr id="91164" name="Text Box 91163"/>
          <p:cNvSpPr txBox="1"/>
          <p:nvPr/>
        </p:nvSpPr>
        <p:spPr>
          <a:xfrm>
            <a:off x="1995488" y="5222875"/>
            <a:ext cx="579437" cy="336550"/>
          </a:xfrm>
          <a:prstGeom prst="rect">
            <a:avLst/>
          </a:prstGeom>
          <a:noFill/>
          <a:ln w="9525">
            <a:noFill/>
          </a:ln>
        </p:spPr>
        <p:txBody>
          <a:bodyPr wrap="none" anchor="t">
            <a:spAutoFit/>
          </a:bodyPr>
          <a:lstStyle/>
          <a:p>
            <a:r>
              <a:rPr>
                <a:latin typeface="Arial" panose="020B0604020202020204" pitchFamily="34" charset="0"/>
              </a:rPr>
              <a:t>R, S</a:t>
            </a:r>
          </a:p>
        </p:txBody>
      </p:sp>
      <p:sp>
        <p:nvSpPr>
          <p:cNvPr id="91165" name="Text Box 91164"/>
          <p:cNvSpPr txBox="1"/>
          <p:nvPr/>
        </p:nvSpPr>
        <p:spPr>
          <a:xfrm>
            <a:off x="8448675" y="5222875"/>
            <a:ext cx="976313" cy="336550"/>
          </a:xfrm>
          <a:prstGeom prst="rect">
            <a:avLst/>
          </a:prstGeom>
          <a:noFill/>
          <a:ln w="9525">
            <a:noFill/>
          </a:ln>
        </p:spPr>
        <p:txBody>
          <a:bodyPr wrap="none" anchor="t">
            <a:spAutoFit/>
          </a:bodyPr>
          <a:lstStyle/>
          <a:p>
            <a:r>
              <a:rPr>
                <a:latin typeface="Arial" panose="020B0604020202020204" pitchFamily="34" charset="0"/>
              </a:rPr>
              <a:t>(U, S, R)</a:t>
            </a:r>
          </a:p>
        </p:txBody>
      </p:sp>
      <p:sp>
        <p:nvSpPr>
          <p:cNvPr id="91167" name="Text Box 91166"/>
          <p:cNvSpPr txBox="1"/>
          <p:nvPr/>
        </p:nvSpPr>
        <p:spPr>
          <a:xfrm>
            <a:off x="3038475" y="5222875"/>
            <a:ext cx="446088" cy="336550"/>
          </a:xfrm>
          <a:prstGeom prst="rect">
            <a:avLst/>
          </a:prstGeom>
          <a:noFill/>
          <a:ln w="9525">
            <a:noFill/>
          </a:ln>
        </p:spPr>
        <p:txBody>
          <a:bodyPr wrap="none" anchor="t">
            <a:spAutoFit/>
          </a:bodyPr>
          <a:lstStyle/>
          <a:p>
            <a:r>
              <a:rPr>
                <a:latin typeface="Arial" panose="020B0604020202020204" pitchFamily="34" charset="0"/>
              </a:rPr>
              <a:t>U</a:t>
            </a:r>
            <a:r>
              <a:rPr baseline="-25000">
                <a:latin typeface="Arial" panose="020B0604020202020204" pitchFamily="34" charset="0"/>
              </a:rPr>
              <a:t>m</a:t>
            </a:r>
            <a:endParaRPr>
              <a:latin typeface="Arial" panose="020B0604020202020204" pitchFamily="34" charset="0"/>
            </a:endParaRPr>
          </a:p>
        </p:txBody>
      </p:sp>
      <p:sp>
        <p:nvSpPr>
          <p:cNvPr id="91168" name="Straight Connector 91167"/>
          <p:cNvSpPr/>
          <p:nvPr/>
        </p:nvSpPr>
        <p:spPr>
          <a:xfrm>
            <a:off x="2809875" y="4841875"/>
            <a:ext cx="0" cy="228600"/>
          </a:xfrm>
          <a:prstGeom prst="line">
            <a:avLst/>
          </a:prstGeom>
          <a:ln w="9525" cap="flat" cmpd="sng">
            <a:solidFill>
              <a:schemeClr val="tx1"/>
            </a:solidFill>
            <a:prstDash val="solid"/>
            <a:headEnd type="none" w="med" len="med"/>
            <a:tailEnd type="triangle" w="med" len="med"/>
          </a:ln>
        </p:spPr>
      </p:sp>
      <p:cxnSp>
        <p:nvCxnSpPr>
          <p:cNvPr id="91171" name="Straight Arrow Connector 91170"/>
          <p:cNvCxnSpPr>
            <a:stCxn id="91142" idx="3"/>
            <a:endCxn id="91143" idx="1"/>
          </p:cNvCxnSpPr>
          <p:nvPr/>
        </p:nvCxnSpPr>
        <p:spPr>
          <a:xfrm>
            <a:off x="4867275" y="5119370"/>
            <a:ext cx="457200" cy="0"/>
          </a:xfrm>
          <a:prstGeom prst="straightConnector1">
            <a:avLst/>
          </a:prstGeom>
          <a:ln w="9525" cap="flat" cmpd="sng">
            <a:solidFill>
              <a:schemeClr val="tx1"/>
            </a:solidFill>
            <a:prstDash val="solid"/>
            <a:headEnd type="none" w="med" len="med"/>
            <a:tailEnd type="none" w="med" len="med"/>
          </a:ln>
        </p:spPr>
      </p:cxnSp>
      <p:cxnSp>
        <p:nvCxnSpPr>
          <p:cNvPr id="91172" name="Straight Arrow Connector 91171"/>
          <p:cNvCxnSpPr>
            <a:stCxn id="91143" idx="3"/>
            <a:endCxn id="91144" idx="1"/>
          </p:cNvCxnSpPr>
          <p:nvPr/>
        </p:nvCxnSpPr>
        <p:spPr>
          <a:xfrm>
            <a:off x="6696075" y="5119370"/>
            <a:ext cx="457200" cy="0"/>
          </a:xfrm>
          <a:prstGeom prst="straightConnector1">
            <a:avLst/>
          </a:prstGeom>
          <a:ln w="9525" cap="flat" cmpd="sng">
            <a:solidFill>
              <a:schemeClr val="tx1"/>
            </a:solidFill>
            <a:prstDash val="solid"/>
            <a:headEnd type="none" w="med" len="med"/>
            <a:tailEnd type="none" w="med" len="med"/>
          </a:ln>
        </p:spPr>
      </p:cxnSp>
      <p:cxnSp>
        <p:nvCxnSpPr>
          <p:cNvPr id="91173" name="Straight Arrow Connector 91172"/>
          <p:cNvCxnSpPr>
            <a:stCxn id="91144" idx="3"/>
            <a:endCxn id="91148" idx="1"/>
          </p:cNvCxnSpPr>
          <p:nvPr/>
        </p:nvCxnSpPr>
        <p:spPr>
          <a:xfrm>
            <a:off x="8524875" y="5119370"/>
            <a:ext cx="838200" cy="0"/>
          </a:xfrm>
          <a:prstGeom prst="straightConnector1">
            <a:avLst/>
          </a:prstGeom>
          <a:ln w="9525" cap="flat" cmpd="sng">
            <a:solidFill>
              <a:schemeClr val="tx1"/>
            </a:solidFill>
            <a:prstDash val="solid"/>
            <a:headEnd type="none" w="med" len="med"/>
            <a:tailEnd type="none" w="med" len="med"/>
          </a:ln>
        </p:spPr>
      </p:cxnSp>
      <p:cxnSp>
        <p:nvCxnSpPr>
          <p:cNvPr id="91174" name="Straight Arrow Connector 91173"/>
          <p:cNvCxnSpPr>
            <a:stCxn id="91147" idx="3"/>
            <a:endCxn id="91175" idx="1"/>
          </p:cNvCxnSpPr>
          <p:nvPr/>
        </p:nvCxnSpPr>
        <p:spPr>
          <a:xfrm>
            <a:off x="2047875" y="5108575"/>
            <a:ext cx="457200" cy="0"/>
          </a:xfrm>
          <a:prstGeom prst="straightConnector1">
            <a:avLst/>
          </a:prstGeom>
          <a:ln w="9525" cap="flat" cmpd="sng">
            <a:solidFill>
              <a:schemeClr val="tx1"/>
            </a:solidFill>
            <a:prstDash val="solid"/>
            <a:headEnd type="none" w="med" len="med"/>
            <a:tailEnd type="none" w="med" len="med"/>
          </a:ln>
        </p:spPr>
      </p:cxnSp>
      <p:sp>
        <p:nvSpPr>
          <p:cNvPr id="91175" name="Rectangles 91174"/>
          <p:cNvSpPr/>
          <p:nvPr/>
        </p:nvSpPr>
        <p:spPr>
          <a:xfrm>
            <a:off x="2505075" y="4841875"/>
            <a:ext cx="533400" cy="533400"/>
          </a:xfrm>
          <a:prstGeom prst="rect">
            <a:avLst/>
          </a:prstGeom>
          <a:solidFill>
            <a:schemeClr val="accent3">
              <a:lumMod val="40000"/>
              <a:lumOff val="60000"/>
            </a:schemeClr>
          </a:solidFill>
          <a:ln w="9525" cap="flat" cmpd="sng">
            <a:solidFill>
              <a:schemeClr val="tx1"/>
            </a:solidFill>
            <a:prstDash val="solid"/>
            <a:miter/>
            <a:headEnd type="none" w="med" len="med"/>
            <a:tailEnd type="none" w="med" len="med"/>
          </a:ln>
        </p:spPr>
        <p:txBody>
          <a:bodyPr wrap="none" anchor="ctr"/>
          <a:lstStyle/>
          <a:p>
            <a:pPr algn="ctr"/>
            <a:r>
              <a:rPr>
                <a:latin typeface="Arial" panose="020B0604020202020204" pitchFamily="34" charset="0"/>
              </a:rPr>
              <a:t>MT</a:t>
            </a:r>
          </a:p>
        </p:txBody>
      </p:sp>
      <p:cxnSp>
        <p:nvCxnSpPr>
          <p:cNvPr id="91176" name="Straight Arrow Connector 91175"/>
          <p:cNvCxnSpPr>
            <a:stCxn id="91142" idx="1"/>
            <a:endCxn id="91175" idx="3"/>
          </p:cNvCxnSpPr>
          <p:nvPr/>
        </p:nvCxnSpPr>
        <p:spPr>
          <a:xfrm flipH="1">
            <a:off x="3038475" y="5119370"/>
            <a:ext cx="457200" cy="0"/>
          </a:xfrm>
          <a:prstGeom prst="straightConnector1">
            <a:avLst/>
          </a:prstGeom>
          <a:ln w="9525" cap="flat" cmpd="sng">
            <a:solidFill>
              <a:schemeClr val="tx1"/>
            </a:solidFill>
            <a:prstDash val="solid"/>
            <a:headEnd type="none" w="med" len="med"/>
            <a:tailEnd type="none" w="med" len="med"/>
          </a:ln>
        </p:spPr>
      </p:cxnSp>
      <p:sp>
        <p:nvSpPr>
          <p:cNvPr id="91177" name="Straight Connector 91176"/>
          <p:cNvSpPr/>
          <p:nvPr/>
        </p:nvSpPr>
        <p:spPr>
          <a:xfrm>
            <a:off x="3267075" y="4994275"/>
            <a:ext cx="0" cy="228600"/>
          </a:xfrm>
          <a:prstGeom prst="line">
            <a:avLst/>
          </a:prstGeom>
          <a:ln w="9525" cap="flat" cmpd="sng">
            <a:solidFill>
              <a:schemeClr val="tx1"/>
            </a:solidFill>
            <a:prstDash val="solid"/>
            <a:headEnd type="none" w="med" len="med"/>
            <a:tailEnd type="none" w="med" len="med"/>
          </a:ln>
        </p:spPr>
      </p:sp>
      <p:sp>
        <p:nvSpPr>
          <p:cNvPr id="91178" name="Straight Connector 91177"/>
          <p:cNvSpPr/>
          <p:nvPr/>
        </p:nvSpPr>
        <p:spPr>
          <a:xfrm>
            <a:off x="2276475" y="4994275"/>
            <a:ext cx="0" cy="228600"/>
          </a:xfrm>
          <a:prstGeom prst="line">
            <a:avLst/>
          </a:prstGeom>
          <a:ln w="9525" cap="flat" cmpd="sng">
            <a:solidFill>
              <a:schemeClr val="tx1"/>
            </a:solidFill>
            <a:prstDash val="solid"/>
            <a:headEnd type="none" w="med" len="med"/>
            <a:tailEnd type="none" w="med" len="med"/>
          </a:ln>
        </p:spPr>
      </p:sp>
      <p:sp>
        <p:nvSpPr>
          <p:cNvPr id="91179" name="Rectangles 91178"/>
          <p:cNvSpPr/>
          <p:nvPr/>
        </p:nvSpPr>
        <p:spPr>
          <a:xfrm>
            <a:off x="1438275" y="4384675"/>
            <a:ext cx="1676400" cy="1295400"/>
          </a:xfrm>
          <a:prstGeom prst="rect">
            <a:avLst/>
          </a:prstGeom>
          <a:noFill/>
          <a:ln w="9525" cap="flat" cmpd="sng">
            <a:solidFill>
              <a:schemeClr val="tx1"/>
            </a:solidFill>
            <a:prstDash val="dash"/>
            <a:miter/>
            <a:headEnd type="none" w="med" len="med"/>
            <a:tailEnd type="none" w="med" len="med"/>
          </a:ln>
        </p:spPr>
        <p:txBody>
          <a:bodyPr/>
          <a:lstStyle/>
          <a:p>
            <a:endParaRPr lang="en-US"/>
          </a:p>
        </p:txBody>
      </p:sp>
      <p:sp>
        <p:nvSpPr>
          <p:cNvPr id="91180" name="Text Box 91179"/>
          <p:cNvSpPr txBox="1"/>
          <p:nvPr/>
        </p:nvSpPr>
        <p:spPr>
          <a:xfrm>
            <a:off x="1590675" y="4384675"/>
            <a:ext cx="488950" cy="336550"/>
          </a:xfrm>
          <a:prstGeom prst="rect">
            <a:avLst/>
          </a:prstGeom>
          <a:noFill/>
          <a:ln w="9525">
            <a:noFill/>
          </a:ln>
        </p:spPr>
        <p:txBody>
          <a:bodyPr wrap="none" anchor="t">
            <a:spAutoFit/>
          </a:bodyPr>
          <a:lstStyle/>
          <a:p>
            <a:r>
              <a:rPr lang="en-US" altLang="x-none">
                <a:latin typeface="Arial" panose="020B0604020202020204" pitchFamily="34" charset="0"/>
              </a:rPr>
              <a:t>MS</a:t>
            </a:r>
          </a:p>
        </p:txBody>
      </p:sp>
    </p:spTree>
    <p:extLst>
      <p:ext uri="{BB962C8B-B14F-4D97-AF65-F5344CB8AC3E}">
        <p14:creationId xmlns:p14="http://schemas.microsoft.com/office/powerpoint/2010/main" val="335014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70657"/>
          <p:cNvSpPr>
            <a:spLocks noGrp="1"/>
          </p:cNvSpPr>
          <p:nvPr>
            <p:ph type="title"/>
          </p:nvPr>
        </p:nvSpPr>
        <p:spPr>
          <a:xfrm>
            <a:off x="382580" y="369847"/>
            <a:ext cx="11360800" cy="763500"/>
          </a:xfrm>
        </p:spPr>
        <p:txBody>
          <a:bodyPr anchor="ctr"/>
          <a:lstStyle/>
          <a:p>
            <a:r>
              <a:rPr lang="en-US" altLang="x-none" b="1"/>
              <a:t>Architecture of the GSM system</a:t>
            </a:r>
          </a:p>
        </p:txBody>
      </p:sp>
      <p:sp>
        <p:nvSpPr>
          <p:cNvPr id="70659" name="Text Placeholder 70658"/>
          <p:cNvSpPr>
            <a:spLocks noGrp="1"/>
          </p:cNvSpPr>
          <p:nvPr>
            <p:ph type="body" idx="1"/>
          </p:nvPr>
        </p:nvSpPr>
        <p:spPr>
          <a:xfrm>
            <a:off x="545465" y="990600"/>
            <a:ext cx="11279505" cy="5105400"/>
          </a:xfrm>
        </p:spPr>
        <p:txBody>
          <a:bodyPr/>
          <a:lstStyle/>
          <a:p>
            <a:r>
              <a:rPr lang="en-US" altLang="x-none" sz="2400"/>
              <a:t>GSM is a PLMN (Public Land Mobile Network)</a:t>
            </a:r>
          </a:p>
          <a:p>
            <a:pPr lvl="1"/>
            <a:r>
              <a:rPr lang="en-US" altLang="x-none" sz="2400" i="1"/>
              <a:t>several providers setup mobile networks following the GSM standard within each country</a:t>
            </a:r>
          </a:p>
          <a:p>
            <a:pPr lvl="1"/>
            <a:r>
              <a:rPr lang="en-US" altLang="x-none" sz="2400"/>
              <a:t>components</a:t>
            </a:r>
          </a:p>
          <a:p>
            <a:pPr marL="1504950" lvl="2" indent="-342900">
              <a:buFont typeface="Arial" panose="020B0604020202020204" pitchFamily="34" charset="0"/>
              <a:buChar char="•"/>
            </a:pPr>
            <a:r>
              <a:rPr lang="en-US" altLang="x-none" sz="2400"/>
              <a:t>MS (mobile station)</a:t>
            </a:r>
          </a:p>
          <a:p>
            <a:pPr marL="1504950" lvl="2" indent="-342900">
              <a:buFont typeface="Arial" panose="020B0604020202020204" pitchFamily="34" charset="0"/>
              <a:buChar char="•"/>
            </a:pPr>
            <a:r>
              <a:rPr lang="en-US" altLang="x-none" sz="2400"/>
              <a:t>BS (base station)</a:t>
            </a:r>
          </a:p>
          <a:p>
            <a:pPr marL="1504950" lvl="2" indent="-342900">
              <a:buFont typeface="Arial" panose="020B0604020202020204" pitchFamily="34" charset="0"/>
              <a:buChar char="•"/>
            </a:pPr>
            <a:r>
              <a:rPr lang="en-US" altLang="x-none" sz="2400"/>
              <a:t>MSC (mobile switching center)</a:t>
            </a:r>
          </a:p>
          <a:p>
            <a:pPr marL="1504950" lvl="2" indent="-342900">
              <a:buFont typeface="Arial" panose="020B0604020202020204" pitchFamily="34" charset="0"/>
              <a:buChar char="•"/>
            </a:pPr>
            <a:r>
              <a:rPr lang="en-US" altLang="x-none" sz="2400"/>
              <a:t>LR (location register)</a:t>
            </a:r>
          </a:p>
          <a:p>
            <a:pPr marL="342900" lvl="1" indent="-342900"/>
            <a:r>
              <a:rPr lang="en-US" altLang="x-none" sz="2400"/>
              <a:t>subsystems</a:t>
            </a:r>
          </a:p>
          <a:p>
            <a:pPr marL="1504950" lvl="2" indent="-342900">
              <a:buFont typeface="Arial" panose="020B0604020202020204" pitchFamily="34" charset="0"/>
              <a:buChar char="•"/>
            </a:pPr>
            <a:r>
              <a:rPr lang="en-US" altLang="x-none" sz="2400"/>
              <a:t>RSS (radio subsystem): covers all radio aspects</a:t>
            </a:r>
          </a:p>
          <a:p>
            <a:pPr marL="1504950" lvl="2" indent="-342900">
              <a:buFont typeface="Arial" panose="020B0604020202020204" pitchFamily="34" charset="0"/>
              <a:buChar char="•"/>
            </a:pPr>
            <a:r>
              <a:rPr lang="en-US" altLang="x-none" sz="2400"/>
              <a:t>NSS (network and switching subsystem): call forwarding, handover, switching</a:t>
            </a:r>
          </a:p>
          <a:p>
            <a:pPr marL="1504950" lvl="2" indent="-342900">
              <a:buFont typeface="Arial" panose="020B0604020202020204" pitchFamily="34" charset="0"/>
              <a:buChar char="•"/>
            </a:pPr>
            <a:r>
              <a:rPr lang="en-US" altLang="x-none" sz="2400"/>
              <a:t>OSS (operation subsystem): management of the network</a:t>
            </a:r>
          </a:p>
        </p:txBody>
      </p:sp>
    </p:spTree>
    <p:extLst>
      <p:ext uri="{BB962C8B-B14F-4D97-AF65-F5344CB8AC3E}">
        <p14:creationId xmlns:p14="http://schemas.microsoft.com/office/powerpoint/2010/main" val="95792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6065" y="56157"/>
            <a:ext cx="11360800" cy="763500"/>
          </a:xfrm>
        </p:spPr>
        <p:txBody>
          <a:bodyPr/>
          <a:lstStyle/>
          <a:p>
            <a:r>
              <a:rPr lang="en-US"/>
              <a:t>GSM World Coverage Map</a:t>
            </a:r>
          </a:p>
        </p:txBody>
      </p:sp>
      <p:pic>
        <p:nvPicPr>
          <p:cNvPr id="5" name="Content Placeholder 4"/>
          <p:cNvPicPr>
            <a:picLocks noGrp="1" noChangeAspect="1"/>
          </p:cNvPicPr>
          <p:nvPr>
            <p:ph idx="1"/>
          </p:nvPr>
        </p:nvPicPr>
        <p:blipFill>
          <a:blip r:embed="rId2"/>
          <a:stretch>
            <a:fillRect/>
          </a:stretch>
        </p:blipFill>
        <p:spPr>
          <a:xfrm>
            <a:off x="415290" y="938530"/>
            <a:ext cx="10928985" cy="5342890"/>
          </a:xfrm>
          <a:prstGeom prst="rect">
            <a:avLst/>
          </a:prstGeom>
        </p:spPr>
      </p:pic>
      <p:sp>
        <p:nvSpPr>
          <p:cNvPr id="7" name="Text Box 6"/>
          <p:cNvSpPr txBox="1"/>
          <p:nvPr/>
        </p:nvSpPr>
        <p:spPr>
          <a:xfrm>
            <a:off x="6702425" y="6415405"/>
            <a:ext cx="4641850" cy="306705"/>
          </a:xfrm>
          <a:prstGeom prst="rect">
            <a:avLst/>
          </a:prstGeom>
          <a:noFill/>
        </p:spPr>
        <p:txBody>
          <a:bodyPr wrap="square" rtlCol="0">
            <a:spAutoFit/>
          </a:bodyPr>
          <a:lstStyle/>
          <a:p>
            <a:r>
              <a:rPr lang="en-US"/>
              <a:t>https://www.worldtimezone.com/gsm.html</a:t>
            </a:r>
          </a:p>
        </p:txBody>
      </p:sp>
    </p:spTree>
    <p:extLst>
      <p:ext uri="{BB962C8B-B14F-4D97-AF65-F5344CB8AC3E}">
        <p14:creationId xmlns:p14="http://schemas.microsoft.com/office/powerpoint/2010/main" val="96621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r>
              <a:rPr lang="en-US" altLang="x-none"/>
              <a:t>4.</a:t>
            </a:r>
            <a:fld id="{9A0DB2DC-4C9A-4742-B13C-FB6460FD3503}" type="slidenum">
              <a:rPr lang="en-US" altLang="x-none" sz="1400">
                <a:latin typeface="Arial" panose="020B0604020202020204" pitchFamily="34" charset="0"/>
              </a:rPr>
              <a:t>8</a:t>
            </a:fld>
            <a:endParaRPr lang="en-US" altLang="x-none" sz="1400">
              <a:latin typeface="Arial" panose="020B0604020202020204" pitchFamily="34" charset="0"/>
            </a:endParaRPr>
          </a:p>
        </p:txBody>
      </p:sp>
      <p:graphicFrame>
        <p:nvGraphicFramePr>
          <p:cNvPr id="5" name="Content Placeholder 4"/>
          <p:cNvGraphicFramePr>
            <a:graphicFrameLocks noGrp="1"/>
          </p:cNvGraphicFramePr>
          <p:nvPr>
            <p:ph idx="1"/>
          </p:nvPr>
        </p:nvGraphicFramePr>
        <p:xfrm>
          <a:off x="914400" y="990600"/>
          <a:ext cx="10363200" cy="2286000"/>
        </p:xfrm>
        <a:graphic>
          <a:graphicData uri="http://schemas.openxmlformats.org/drawingml/2006/table">
            <a:tbl>
              <a:tblPr firstRow="1" bandRow="1">
                <a:tableStyleId>{5C22544A-7EE6-4342-B048-85BDC9FD1C3A}</a:tableStyleId>
              </a:tblPr>
              <a:tblGrid>
                <a:gridCol w="898525"/>
                <a:gridCol w="704215"/>
                <a:gridCol w="946785"/>
                <a:gridCol w="4733925"/>
                <a:gridCol w="3079750"/>
              </a:tblGrid>
              <a:tr h="381000">
                <a:tc>
                  <a:txBody>
                    <a:bodyPr/>
                    <a:lstStyle/>
                    <a:p>
                      <a:pPr>
                        <a:buNone/>
                      </a:pPr>
                      <a:r>
                        <a:rPr lang="en-IN" altLang="en-US" sz="1800"/>
                        <a:t>India</a:t>
                      </a:r>
                    </a:p>
                  </a:txBody>
                  <a:tcPr/>
                </a:tc>
                <a:tc>
                  <a:txBody>
                    <a:bodyPr/>
                    <a:lstStyle/>
                    <a:p>
                      <a:pPr>
                        <a:buNone/>
                      </a:pPr>
                      <a:r>
                        <a:rPr lang="en-US" sz="1800">
                          <a:sym typeface="+mn-ea"/>
                        </a:rPr>
                        <a:t>900</a:t>
                      </a:r>
                    </a:p>
                  </a:txBody>
                  <a:tcPr/>
                </a:tc>
                <a:tc>
                  <a:txBody>
                    <a:bodyPr/>
                    <a:lstStyle/>
                    <a:p>
                      <a:pPr>
                        <a:buNone/>
                      </a:pPr>
                      <a:r>
                        <a:rPr lang="en-US" sz="1800">
                          <a:sym typeface="+mn-ea"/>
                        </a:rPr>
                        <a:t>1800</a:t>
                      </a:r>
                    </a:p>
                  </a:txBody>
                  <a:tcPr/>
                </a:tc>
                <a:tc>
                  <a:txBody>
                    <a:bodyPr/>
                    <a:lstStyle/>
                    <a:p>
                      <a:pPr>
                        <a:buNone/>
                      </a:pPr>
                      <a:r>
                        <a:rPr lang="en-US" sz="1800"/>
                        <a:t>3G 900/2100 AirTel; 3G 2100 BSNL; 3G 2100 MTNL; 3G 2100 Tata Docomo; 3G 2100 Vodafone Idea LTD ;</a:t>
                      </a:r>
                    </a:p>
                  </a:txBody>
                  <a:tcPr/>
                </a:tc>
                <a:tc>
                  <a:txBody>
                    <a:bodyPr/>
                    <a:lstStyle/>
                    <a:p>
                      <a:pPr>
                        <a:buNone/>
                      </a:pPr>
                      <a:r>
                        <a:rPr lang="en-US" sz="1800"/>
                        <a:t>4G LTE Vodafone Idea LTD 1800/2100/2500Mhz ; 4G LTE Bharti Airtel 1800/2100/2300Mhz; 4G LTE Jio 850/1800/2300mhz; 4G LTE BSNL 2500Mhz (trial); 4G LTE Tata DoCoMo Teleservices 900/1800/2100/2300Mhz ;</a:t>
                      </a:r>
                    </a:p>
                  </a:txBody>
                  <a:tcPr/>
                </a:tc>
              </a:tr>
            </a:tbl>
          </a:graphicData>
        </a:graphic>
      </p:graphicFrame>
    </p:spTree>
    <p:extLst>
      <p:ext uri="{BB962C8B-B14F-4D97-AF65-F5344CB8AC3E}">
        <p14:creationId xmlns:p14="http://schemas.microsoft.com/office/powerpoint/2010/main" val="73188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32097"/>
          <p:cNvSpPr>
            <a:spLocks noGrp="1"/>
          </p:cNvSpPr>
          <p:nvPr>
            <p:ph type="title"/>
          </p:nvPr>
        </p:nvSpPr>
        <p:spPr>
          <a:xfrm>
            <a:off x="396550" y="227607"/>
            <a:ext cx="11360800" cy="763500"/>
          </a:xfrm>
        </p:spPr>
        <p:txBody>
          <a:bodyPr anchor="ctr"/>
          <a:lstStyle/>
          <a:p>
            <a:r>
              <a:rPr lang="en-US" altLang="x-none"/>
              <a:t>GSM: elements and interfaces</a:t>
            </a:r>
          </a:p>
        </p:txBody>
      </p:sp>
      <p:sp>
        <p:nvSpPr>
          <p:cNvPr id="132100" name="Hexagon 132099"/>
          <p:cNvSpPr/>
          <p:nvPr/>
        </p:nvSpPr>
        <p:spPr>
          <a:xfrm>
            <a:off x="5545138" y="2017713"/>
            <a:ext cx="1600200" cy="1295400"/>
          </a:xfrm>
          <a:prstGeom prst="hexagon">
            <a:avLst>
              <a:gd name="adj" fmla="val 30882"/>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32101" name="Hexagon 132100"/>
          <p:cNvSpPr/>
          <p:nvPr/>
        </p:nvSpPr>
        <p:spPr>
          <a:xfrm>
            <a:off x="4343400" y="1371600"/>
            <a:ext cx="1600200" cy="1295400"/>
          </a:xfrm>
          <a:prstGeom prst="hexagon">
            <a:avLst>
              <a:gd name="adj" fmla="val 30882"/>
              <a:gd name="vf" fmla="val 115470"/>
            </a:avLst>
          </a:prstGeom>
          <a:solidFill>
            <a:schemeClr val="accent3"/>
          </a:solidFill>
          <a:ln w="9525" cap="flat" cmpd="sng">
            <a:solidFill>
              <a:schemeClr val="tx1"/>
            </a:solidFill>
            <a:prstDash val="solid"/>
            <a:miter/>
            <a:headEnd type="none" w="med" len="med"/>
            <a:tailEnd type="none" w="med" len="med"/>
          </a:ln>
        </p:spPr>
        <p:txBody>
          <a:bodyPr/>
          <a:lstStyle/>
          <a:p>
            <a:endParaRPr lang="en-US"/>
          </a:p>
        </p:txBody>
      </p:sp>
      <p:sp>
        <p:nvSpPr>
          <p:cNvPr id="132102" name="Oval 132101"/>
          <p:cNvSpPr/>
          <p:nvPr/>
        </p:nvSpPr>
        <p:spPr>
          <a:xfrm>
            <a:off x="4191000" y="990600"/>
            <a:ext cx="3048000" cy="2895600"/>
          </a:xfrm>
          <a:prstGeom prst="ellipse">
            <a:avLst/>
          </a:prstGeom>
          <a:noFill/>
          <a:ln w="19050" cap="flat" cmpd="sng">
            <a:solidFill>
              <a:schemeClr val="tx1"/>
            </a:solidFill>
            <a:prstDash val="sysDot"/>
            <a:headEnd type="none" w="med" len="med"/>
            <a:tailEnd type="none" w="med" len="med"/>
          </a:ln>
        </p:spPr>
        <p:txBody>
          <a:bodyPr wrap="none" lIns="0" tIns="0" rIns="0" bIns="0" anchor="ctr"/>
          <a:lstStyle/>
          <a:p>
            <a:endParaRPr lang="en-US" altLang="x-none" sz="1000" dirty="0">
              <a:latin typeface="Arial" panose="020B0604020202020204" pitchFamily="34" charset="0"/>
            </a:endParaRPr>
          </a:p>
        </p:txBody>
      </p:sp>
      <p:sp>
        <p:nvSpPr>
          <p:cNvPr id="132103" name="Text Box 132102"/>
          <p:cNvSpPr txBox="1"/>
          <p:nvPr/>
        </p:nvSpPr>
        <p:spPr>
          <a:xfrm>
            <a:off x="3124200" y="4572000"/>
            <a:ext cx="443230" cy="245110"/>
          </a:xfrm>
          <a:prstGeom prst="rect">
            <a:avLst/>
          </a:prstGeom>
          <a:noFill/>
          <a:ln w="9525">
            <a:noFill/>
          </a:ln>
        </p:spPr>
        <p:txBody>
          <a:bodyPr wrap="none" anchor="t">
            <a:spAutoFit/>
          </a:bodyPr>
          <a:lstStyle/>
          <a:p>
            <a:r>
              <a:rPr sz="1000">
                <a:latin typeface="Arial" panose="020B0604020202020204" pitchFamily="34" charset="0"/>
              </a:rPr>
              <a:t>NSS </a:t>
            </a:r>
          </a:p>
        </p:txBody>
      </p:sp>
      <p:sp>
        <p:nvSpPr>
          <p:cNvPr id="132104" name="Oval 132103"/>
          <p:cNvSpPr/>
          <p:nvPr/>
        </p:nvSpPr>
        <p:spPr>
          <a:xfrm>
            <a:off x="4724400" y="1600200"/>
            <a:ext cx="304800" cy="3048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MS</a:t>
            </a:r>
          </a:p>
        </p:txBody>
      </p:sp>
      <p:sp>
        <p:nvSpPr>
          <p:cNvPr id="132105" name="Oval 132104"/>
          <p:cNvSpPr/>
          <p:nvPr/>
        </p:nvSpPr>
        <p:spPr>
          <a:xfrm>
            <a:off x="5257800" y="1600200"/>
            <a:ext cx="304800" cy="3048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MS</a:t>
            </a:r>
          </a:p>
        </p:txBody>
      </p:sp>
      <p:sp>
        <p:nvSpPr>
          <p:cNvPr id="132106" name="Freeform 132105"/>
          <p:cNvSpPr/>
          <p:nvPr/>
        </p:nvSpPr>
        <p:spPr>
          <a:xfrm rot="-5400000">
            <a:off x="4800600" y="2057400"/>
            <a:ext cx="457200" cy="152400"/>
          </a:xfrm>
          <a:custGeom>
            <a:avLst/>
            <a:gdLst/>
            <a:ahLst/>
            <a:cxnLst/>
            <a:rect l="0" t="0" r="0" b="0"/>
            <a:pathLst>
              <a:path w="336" h="96">
                <a:moveTo>
                  <a:pt x="0" y="96"/>
                </a:moveTo>
                <a:lnTo>
                  <a:pt x="192" y="0"/>
                </a:lnTo>
                <a:lnTo>
                  <a:pt x="144" y="96"/>
                </a:lnTo>
                <a:lnTo>
                  <a:pt x="336" y="0"/>
                </a:lnTo>
              </a:path>
            </a:pathLst>
          </a:custGeom>
          <a:noFill/>
          <a:ln w="9525" cap="flat" cmpd="sng">
            <a:solidFill>
              <a:schemeClr val="tx1">
                <a:alpha val="100000"/>
              </a:schemeClr>
            </a:solidFill>
            <a:prstDash val="solid"/>
            <a:headEnd type="triangle" w="med" len="med"/>
            <a:tailEnd type="triangle" w="med" len="med"/>
          </a:ln>
        </p:spPr>
        <p:txBody>
          <a:bodyPr/>
          <a:lstStyle/>
          <a:p>
            <a:endParaRPr lang="en-US"/>
          </a:p>
        </p:txBody>
      </p:sp>
      <p:sp>
        <p:nvSpPr>
          <p:cNvPr id="132107" name="Rectangles 132106"/>
          <p:cNvSpPr/>
          <p:nvPr/>
        </p:nvSpPr>
        <p:spPr>
          <a:xfrm>
            <a:off x="4953000" y="23622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BTS</a:t>
            </a:r>
          </a:p>
        </p:txBody>
      </p:sp>
      <p:sp>
        <p:nvSpPr>
          <p:cNvPr id="132108" name="Rectangles 132107"/>
          <p:cNvSpPr/>
          <p:nvPr/>
        </p:nvSpPr>
        <p:spPr>
          <a:xfrm>
            <a:off x="4191000" y="35814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BSC</a:t>
            </a:r>
          </a:p>
        </p:txBody>
      </p:sp>
      <p:sp>
        <p:nvSpPr>
          <p:cNvPr id="132109" name="Rectangles 132108"/>
          <p:cNvSpPr/>
          <p:nvPr/>
        </p:nvSpPr>
        <p:spPr>
          <a:xfrm>
            <a:off x="6096000" y="48768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GMSC</a:t>
            </a:r>
          </a:p>
        </p:txBody>
      </p:sp>
      <p:sp>
        <p:nvSpPr>
          <p:cNvPr id="132110" name="Rectangles 132109"/>
          <p:cNvSpPr/>
          <p:nvPr/>
        </p:nvSpPr>
        <p:spPr>
          <a:xfrm>
            <a:off x="6324600" y="51054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IWF</a:t>
            </a:r>
          </a:p>
        </p:txBody>
      </p:sp>
      <p:sp>
        <p:nvSpPr>
          <p:cNvPr id="132111" name="Rectangles 132110"/>
          <p:cNvSpPr/>
          <p:nvPr/>
        </p:nvSpPr>
        <p:spPr>
          <a:xfrm>
            <a:off x="5257800" y="56388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OMC</a:t>
            </a:r>
          </a:p>
        </p:txBody>
      </p:sp>
      <p:sp>
        <p:nvSpPr>
          <p:cNvPr id="132112" name="Freeform 132111"/>
          <p:cNvSpPr/>
          <p:nvPr/>
        </p:nvSpPr>
        <p:spPr>
          <a:xfrm rot="5400000" flipH="1">
            <a:off x="5029200" y="2057400"/>
            <a:ext cx="457200" cy="152400"/>
          </a:xfrm>
          <a:custGeom>
            <a:avLst/>
            <a:gdLst/>
            <a:ahLst/>
            <a:cxnLst/>
            <a:rect l="0" t="0" r="0" b="0"/>
            <a:pathLst>
              <a:path w="336" h="96">
                <a:moveTo>
                  <a:pt x="0" y="96"/>
                </a:moveTo>
                <a:lnTo>
                  <a:pt x="192" y="0"/>
                </a:lnTo>
                <a:lnTo>
                  <a:pt x="144" y="96"/>
                </a:lnTo>
                <a:lnTo>
                  <a:pt x="336" y="0"/>
                </a:lnTo>
              </a:path>
            </a:pathLst>
          </a:custGeom>
          <a:noFill/>
          <a:ln w="9525" cap="flat" cmpd="sng">
            <a:solidFill>
              <a:schemeClr val="tx1">
                <a:alpha val="100000"/>
              </a:schemeClr>
            </a:solidFill>
            <a:prstDash val="solid"/>
            <a:headEnd type="triangle" w="med" len="med"/>
            <a:tailEnd type="triangle" w="med" len="med"/>
          </a:ln>
        </p:spPr>
        <p:txBody>
          <a:bodyPr/>
          <a:lstStyle/>
          <a:p>
            <a:endParaRPr lang="en-US"/>
          </a:p>
        </p:txBody>
      </p:sp>
      <p:sp>
        <p:nvSpPr>
          <p:cNvPr id="132113" name="Rectangles 132112"/>
          <p:cNvSpPr/>
          <p:nvPr/>
        </p:nvSpPr>
        <p:spPr>
          <a:xfrm>
            <a:off x="6172200" y="29718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BTS</a:t>
            </a:r>
          </a:p>
        </p:txBody>
      </p:sp>
      <p:sp>
        <p:nvSpPr>
          <p:cNvPr id="132114" name="Rectangles 132113"/>
          <p:cNvSpPr/>
          <p:nvPr/>
        </p:nvSpPr>
        <p:spPr>
          <a:xfrm>
            <a:off x="5410200" y="35814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BSC</a:t>
            </a:r>
          </a:p>
        </p:txBody>
      </p:sp>
      <p:sp>
        <p:nvSpPr>
          <p:cNvPr id="132115" name="Rectangles 132114"/>
          <p:cNvSpPr/>
          <p:nvPr/>
        </p:nvSpPr>
        <p:spPr>
          <a:xfrm>
            <a:off x="4648200" y="41910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MSC</a:t>
            </a:r>
          </a:p>
        </p:txBody>
      </p:sp>
      <p:sp>
        <p:nvSpPr>
          <p:cNvPr id="132116" name="Rectangles 132115"/>
          <p:cNvSpPr/>
          <p:nvPr/>
        </p:nvSpPr>
        <p:spPr>
          <a:xfrm>
            <a:off x="6096000" y="41910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MSC</a:t>
            </a:r>
          </a:p>
        </p:txBody>
      </p:sp>
      <p:cxnSp>
        <p:nvCxnSpPr>
          <p:cNvPr id="132117" name="Straight Arrow Connector 132116"/>
          <p:cNvCxnSpPr>
            <a:stCxn id="132107" idx="2"/>
            <a:endCxn id="132114" idx="0"/>
          </p:cNvCxnSpPr>
          <p:nvPr/>
        </p:nvCxnSpPr>
        <p:spPr>
          <a:xfrm>
            <a:off x="5143500" y="2590800"/>
            <a:ext cx="457200" cy="990600"/>
          </a:xfrm>
          <a:prstGeom prst="straightConnector1">
            <a:avLst/>
          </a:prstGeom>
          <a:ln w="9525" cap="flat" cmpd="sng">
            <a:solidFill>
              <a:schemeClr val="tx1"/>
            </a:solidFill>
            <a:prstDash val="solid"/>
            <a:headEnd type="none" w="med" len="med"/>
            <a:tailEnd type="none" w="med" len="med"/>
          </a:ln>
        </p:spPr>
      </p:cxnSp>
      <p:cxnSp>
        <p:nvCxnSpPr>
          <p:cNvPr id="132118" name="Straight Arrow Connector 132117"/>
          <p:cNvCxnSpPr>
            <a:stCxn id="132113" idx="2"/>
            <a:endCxn id="132114" idx="3"/>
          </p:cNvCxnSpPr>
          <p:nvPr/>
        </p:nvCxnSpPr>
        <p:spPr>
          <a:xfrm flipH="1">
            <a:off x="5791200" y="3200400"/>
            <a:ext cx="571500" cy="495300"/>
          </a:xfrm>
          <a:prstGeom prst="straightConnector1">
            <a:avLst/>
          </a:prstGeom>
          <a:ln w="9525" cap="flat" cmpd="sng">
            <a:solidFill>
              <a:schemeClr val="tx1"/>
            </a:solidFill>
            <a:prstDash val="solid"/>
            <a:headEnd type="none" w="med" len="med"/>
            <a:tailEnd type="none" w="med" len="med"/>
          </a:ln>
        </p:spPr>
      </p:cxnSp>
      <p:cxnSp>
        <p:nvCxnSpPr>
          <p:cNvPr id="132119" name="Straight Arrow Connector 132118"/>
          <p:cNvCxnSpPr>
            <a:stCxn id="132114" idx="2"/>
            <a:endCxn id="132115" idx="0"/>
          </p:cNvCxnSpPr>
          <p:nvPr/>
        </p:nvCxnSpPr>
        <p:spPr>
          <a:xfrm flipH="1">
            <a:off x="4838700" y="3810000"/>
            <a:ext cx="762000" cy="381000"/>
          </a:xfrm>
          <a:prstGeom prst="straightConnector1">
            <a:avLst/>
          </a:prstGeom>
          <a:ln w="12700" cap="flat" cmpd="sng">
            <a:solidFill>
              <a:schemeClr val="tx1"/>
            </a:solidFill>
            <a:prstDash val="solid"/>
            <a:headEnd type="none" w="med" len="med"/>
            <a:tailEnd type="none" w="med" len="med"/>
          </a:ln>
        </p:spPr>
      </p:cxnSp>
      <p:cxnSp>
        <p:nvCxnSpPr>
          <p:cNvPr id="132120" name="Straight Arrow Connector 132119"/>
          <p:cNvCxnSpPr>
            <a:stCxn id="132108" idx="3"/>
            <a:endCxn id="132115" idx="0"/>
          </p:cNvCxnSpPr>
          <p:nvPr/>
        </p:nvCxnSpPr>
        <p:spPr>
          <a:xfrm>
            <a:off x="4572000" y="3695700"/>
            <a:ext cx="266700" cy="495300"/>
          </a:xfrm>
          <a:prstGeom prst="straightConnector1">
            <a:avLst/>
          </a:prstGeom>
          <a:ln w="12700" cap="flat" cmpd="sng">
            <a:solidFill>
              <a:schemeClr val="tx1"/>
            </a:solidFill>
            <a:prstDash val="solid"/>
            <a:headEnd type="none" w="med" len="med"/>
            <a:tailEnd type="none" w="med" len="med"/>
          </a:ln>
        </p:spPr>
      </p:cxnSp>
      <p:cxnSp>
        <p:nvCxnSpPr>
          <p:cNvPr id="132121" name="Straight Arrow Connector 132120"/>
          <p:cNvCxnSpPr>
            <a:stCxn id="132108" idx="0"/>
          </p:cNvCxnSpPr>
          <p:nvPr/>
        </p:nvCxnSpPr>
        <p:spPr>
          <a:xfrm flipH="1" flipV="1">
            <a:off x="4191000" y="3200400"/>
            <a:ext cx="190500" cy="381000"/>
          </a:xfrm>
          <a:prstGeom prst="straightConnector1">
            <a:avLst/>
          </a:prstGeom>
          <a:ln w="9525" cap="flat" cmpd="sng">
            <a:solidFill>
              <a:schemeClr val="tx1"/>
            </a:solidFill>
            <a:prstDash val="solid"/>
            <a:headEnd type="none" w="med" len="med"/>
            <a:tailEnd type="none" w="med" len="med"/>
          </a:ln>
        </p:spPr>
      </p:cxnSp>
      <p:sp>
        <p:nvSpPr>
          <p:cNvPr id="132122" name="Freeform 132121"/>
          <p:cNvSpPr/>
          <p:nvPr/>
        </p:nvSpPr>
        <p:spPr>
          <a:xfrm rot="5400000" flipH="1">
            <a:off x="6210300" y="2705100"/>
            <a:ext cx="381000" cy="152400"/>
          </a:xfrm>
          <a:custGeom>
            <a:avLst/>
            <a:gdLst/>
            <a:ahLst/>
            <a:cxnLst/>
            <a:rect l="0" t="0" r="0" b="0"/>
            <a:pathLst>
              <a:path w="336" h="96">
                <a:moveTo>
                  <a:pt x="0" y="96"/>
                </a:moveTo>
                <a:lnTo>
                  <a:pt x="192" y="0"/>
                </a:lnTo>
                <a:lnTo>
                  <a:pt x="144" y="96"/>
                </a:lnTo>
                <a:lnTo>
                  <a:pt x="336" y="0"/>
                </a:lnTo>
              </a:path>
            </a:pathLst>
          </a:custGeom>
          <a:noFill/>
          <a:ln w="9525" cap="flat" cmpd="sng">
            <a:solidFill>
              <a:schemeClr val="tx1">
                <a:alpha val="100000"/>
              </a:schemeClr>
            </a:solidFill>
            <a:prstDash val="solid"/>
            <a:headEnd type="triangle" w="med" len="med"/>
            <a:tailEnd type="triangle" w="med" len="med"/>
          </a:ln>
        </p:spPr>
        <p:txBody>
          <a:bodyPr/>
          <a:lstStyle/>
          <a:p>
            <a:endParaRPr lang="en-US"/>
          </a:p>
        </p:txBody>
      </p:sp>
      <p:cxnSp>
        <p:nvCxnSpPr>
          <p:cNvPr id="132123" name="Straight Arrow Connector 132122"/>
          <p:cNvCxnSpPr>
            <a:stCxn id="132116" idx="0"/>
          </p:cNvCxnSpPr>
          <p:nvPr/>
        </p:nvCxnSpPr>
        <p:spPr>
          <a:xfrm flipV="1">
            <a:off x="6286500" y="3663950"/>
            <a:ext cx="622300" cy="527050"/>
          </a:xfrm>
          <a:prstGeom prst="straightConnector1">
            <a:avLst/>
          </a:prstGeom>
          <a:ln w="12700" cap="flat" cmpd="sng">
            <a:solidFill>
              <a:schemeClr val="tx1"/>
            </a:solidFill>
            <a:prstDash val="solid"/>
            <a:headEnd type="none" w="med" len="med"/>
            <a:tailEnd type="none" w="med" len="med"/>
          </a:ln>
        </p:spPr>
      </p:cxnSp>
      <p:sp>
        <p:nvSpPr>
          <p:cNvPr id="132124" name="Straight Connector 132123"/>
          <p:cNvSpPr/>
          <p:nvPr/>
        </p:nvSpPr>
        <p:spPr>
          <a:xfrm flipH="1">
            <a:off x="4038600" y="3429000"/>
            <a:ext cx="3505200" cy="0"/>
          </a:xfrm>
          <a:prstGeom prst="line">
            <a:avLst/>
          </a:prstGeom>
          <a:ln w="9525" cap="flat" cmpd="sng">
            <a:solidFill>
              <a:schemeClr val="tx1"/>
            </a:solidFill>
            <a:prstDash val="dash"/>
            <a:headEnd type="none" w="med" len="med"/>
            <a:tailEnd type="none" w="med" len="med"/>
          </a:ln>
        </p:spPr>
      </p:sp>
      <p:sp>
        <p:nvSpPr>
          <p:cNvPr id="132125" name="Text Box 132124"/>
          <p:cNvSpPr txBox="1"/>
          <p:nvPr/>
        </p:nvSpPr>
        <p:spPr>
          <a:xfrm>
            <a:off x="3742055" y="3275013"/>
            <a:ext cx="372745" cy="245110"/>
          </a:xfrm>
          <a:prstGeom prst="rect">
            <a:avLst/>
          </a:prstGeom>
          <a:noFill/>
          <a:ln w="9525">
            <a:noFill/>
          </a:ln>
        </p:spPr>
        <p:txBody>
          <a:bodyPr wrap="none" anchor="t">
            <a:spAutoFit/>
          </a:bodyPr>
          <a:lstStyle/>
          <a:p>
            <a:pPr algn="r"/>
            <a:r>
              <a:rPr sz="1000">
                <a:latin typeface="Arial" panose="020B0604020202020204" pitchFamily="34" charset="0"/>
              </a:rPr>
              <a:t>A</a:t>
            </a:r>
            <a:r>
              <a:rPr sz="1000" baseline="-25000">
                <a:latin typeface="Arial" panose="020B0604020202020204" pitchFamily="34" charset="0"/>
              </a:rPr>
              <a:t>bis</a:t>
            </a:r>
            <a:endParaRPr sz="1000">
              <a:latin typeface="Arial" panose="020B0604020202020204" pitchFamily="34" charset="0"/>
            </a:endParaRPr>
          </a:p>
        </p:txBody>
      </p:sp>
      <p:sp>
        <p:nvSpPr>
          <p:cNvPr id="132126" name="Straight Connector 132125"/>
          <p:cNvSpPr/>
          <p:nvPr/>
        </p:nvSpPr>
        <p:spPr>
          <a:xfrm>
            <a:off x="4724400" y="2133600"/>
            <a:ext cx="838200" cy="0"/>
          </a:xfrm>
          <a:prstGeom prst="line">
            <a:avLst/>
          </a:prstGeom>
          <a:ln w="9525" cap="flat" cmpd="sng">
            <a:solidFill>
              <a:schemeClr val="tx1"/>
            </a:solidFill>
            <a:prstDash val="dash"/>
            <a:headEnd type="none" w="med" len="med"/>
            <a:tailEnd type="none" w="med" len="med"/>
          </a:ln>
        </p:spPr>
      </p:sp>
      <p:sp>
        <p:nvSpPr>
          <p:cNvPr id="132127" name="Text Box 132126"/>
          <p:cNvSpPr txBox="1"/>
          <p:nvPr/>
        </p:nvSpPr>
        <p:spPr>
          <a:xfrm>
            <a:off x="4422775" y="1979613"/>
            <a:ext cx="342900" cy="245110"/>
          </a:xfrm>
          <a:prstGeom prst="rect">
            <a:avLst/>
          </a:prstGeom>
          <a:noFill/>
          <a:ln w="9525">
            <a:noFill/>
          </a:ln>
        </p:spPr>
        <p:txBody>
          <a:bodyPr wrap="none" anchor="t">
            <a:spAutoFit/>
          </a:bodyPr>
          <a:lstStyle/>
          <a:p>
            <a:pPr algn="r"/>
            <a:r>
              <a:rPr sz="1000">
                <a:latin typeface="Arial" panose="020B0604020202020204" pitchFamily="34" charset="0"/>
              </a:rPr>
              <a:t>U</a:t>
            </a:r>
            <a:r>
              <a:rPr sz="1000" baseline="-25000">
                <a:latin typeface="Arial" panose="020B0604020202020204" pitchFamily="34" charset="0"/>
              </a:rPr>
              <a:t>m</a:t>
            </a:r>
            <a:endParaRPr sz="1000">
              <a:latin typeface="Arial" panose="020B0604020202020204" pitchFamily="34" charset="0"/>
            </a:endParaRPr>
          </a:p>
        </p:txBody>
      </p:sp>
      <p:sp>
        <p:nvSpPr>
          <p:cNvPr id="132131" name="Flowchart: Magnetic Disk 132130"/>
          <p:cNvSpPr/>
          <p:nvPr/>
        </p:nvSpPr>
        <p:spPr>
          <a:xfrm>
            <a:off x="4038600" y="5562600"/>
            <a:ext cx="407988" cy="3302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EIR</a:t>
            </a:r>
          </a:p>
        </p:txBody>
      </p:sp>
      <p:sp>
        <p:nvSpPr>
          <p:cNvPr id="132133" name="Flowchart: Magnetic Disk 132132"/>
          <p:cNvSpPr/>
          <p:nvPr/>
        </p:nvSpPr>
        <p:spPr>
          <a:xfrm>
            <a:off x="4724400" y="4800600"/>
            <a:ext cx="407988" cy="330200"/>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HLR</a:t>
            </a:r>
          </a:p>
        </p:txBody>
      </p:sp>
      <p:sp>
        <p:nvSpPr>
          <p:cNvPr id="132137" name="Flowchart: Magnetic Disk 132136"/>
          <p:cNvSpPr/>
          <p:nvPr/>
        </p:nvSpPr>
        <p:spPr>
          <a:xfrm>
            <a:off x="4114800" y="4572000"/>
            <a:ext cx="407988" cy="328613"/>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VLR</a:t>
            </a:r>
          </a:p>
        </p:txBody>
      </p:sp>
      <p:sp>
        <p:nvSpPr>
          <p:cNvPr id="132138" name="Flowchart: Magnetic Disk 132137"/>
          <p:cNvSpPr/>
          <p:nvPr/>
        </p:nvSpPr>
        <p:spPr>
          <a:xfrm>
            <a:off x="5562600" y="4572000"/>
            <a:ext cx="407988" cy="328613"/>
          </a:xfrm>
          <a:prstGeom prst="flowChartMagneticDisk">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VLR</a:t>
            </a:r>
          </a:p>
        </p:txBody>
      </p:sp>
      <p:sp>
        <p:nvSpPr>
          <p:cNvPr id="132140" name="Straight Connector 132139"/>
          <p:cNvSpPr/>
          <p:nvPr/>
        </p:nvSpPr>
        <p:spPr>
          <a:xfrm flipH="1" flipV="1">
            <a:off x="4038600" y="3962400"/>
            <a:ext cx="3505200" cy="0"/>
          </a:xfrm>
          <a:prstGeom prst="line">
            <a:avLst/>
          </a:prstGeom>
          <a:ln w="9525" cap="flat" cmpd="sng">
            <a:solidFill>
              <a:schemeClr val="tx1"/>
            </a:solidFill>
            <a:prstDash val="dash"/>
            <a:headEnd type="none" w="med" len="med"/>
            <a:tailEnd type="none" w="med" len="med"/>
          </a:ln>
        </p:spPr>
      </p:sp>
      <p:sp>
        <p:nvSpPr>
          <p:cNvPr id="132141" name="Text Box 132140"/>
          <p:cNvSpPr txBox="1"/>
          <p:nvPr/>
        </p:nvSpPr>
        <p:spPr>
          <a:xfrm>
            <a:off x="3818890" y="3808413"/>
            <a:ext cx="267335" cy="245110"/>
          </a:xfrm>
          <a:prstGeom prst="rect">
            <a:avLst/>
          </a:prstGeom>
          <a:noFill/>
          <a:ln w="9525">
            <a:noFill/>
          </a:ln>
        </p:spPr>
        <p:txBody>
          <a:bodyPr wrap="none" anchor="t">
            <a:spAutoFit/>
          </a:bodyPr>
          <a:lstStyle/>
          <a:p>
            <a:pPr algn="r"/>
            <a:r>
              <a:rPr sz="1000">
                <a:latin typeface="Arial" panose="020B0604020202020204" pitchFamily="34" charset="0"/>
              </a:rPr>
              <a:t>A</a:t>
            </a:r>
          </a:p>
        </p:txBody>
      </p:sp>
      <p:cxnSp>
        <p:nvCxnSpPr>
          <p:cNvPr id="132142" name="Straight Arrow Connector 132141"/>
          <p:cNvCxnSpPr>
            <a:stCxn id="132116" idx="1"/>
            <a:endCxn id="132115" idx="3"/>
          </p:cNvCxnSpPr>
          <p:nvPr/>
        </p:nvCxnSpPr>
        <p:spPr>
          <a:xfrm flipH="1">
            <a:off x="5029200" y="4305300"/>
            <a:ext cx="1066800" cy="0"/>
          </a:xfrm>
          <a:prstGeom prst="straightConnector1">
            <a:avLst/>
          </a:prstGeom>
          <a:ln w="12700" cap="flat" cmpd="sng">
            <a:solidFill>
              <a:schemeClr val="tx1"/>
            </a:solidFill>
            <a:prstDash val="solid"/>
            <a:headEnd type="none" w="med" len="med"/>
            <a:tailEnd type="none" w="med" len="med"/>
          </a:ln>
        </p:spPr>
      </p:cxnSp>
      <p:cxnSp>
        <p:nvCxnSpPr>
          <p:cNvPr id="132143" name="Straight Arrow Connector 132142"/>
          <p:cNvCxnSpPr>
            <a:stCxn id="132116" idx="2"/>
            <a:endCxn id="132109" idx="0"/>
          </p:cNvCxnSpPr>
          <p:nvPr/>
        </p:nvCxnSpPr>
        <p:spPr>
          <a:xfrm>
            <a:off x="6286500" y="4419600"/>
            <a:ext cx="0" cy="457200"/>
          </a:xfrm>
          <a:prstGeom prst="straightConnector1">
            <a:avLst/>
          </a:prstGeom>
          <a:ln w="12700" cap="flat" cmpd="sng">
            <a:solidFill>
              <a:schemeClr val="tx1"/>
            </a:solidFill>
            <a:prstDash val="solid"/>
            <a:headEnd type="none" w="med" len="med"/>
            <a:tailEnd type="none" w="med" len="med"/>
          </a:ln>
        </p:spPr>
      </p:cxnSp>
      <p:cxnSp>
        <p:nvCxnSpPr>
          <p:cNvPr id="132146" name="Straight Arrow Connector 132145"/>
          <p:cNvCxnSpPr>
            <a:stCxn id="132115" idx="1"/>
            <a:endCxn id="132137" idx="1"/>
          </p:cNvCxnSpPr>
          <p:nvPr/>
        </p:nvCxnSpPr>
        <p:spPr>
          <a:xfrm flipH="1">
            <a:off x="4319588" y="4305300"/>
            <a:ext cx="328612" cy="266700"/>
          </a:xfrm>
          <a:prstGeom prst="straightConnector1">
            <a:avLst/>
          </a:prstGeom>
          <a:ln w="12700" cap="flat" cmpd="sng">
            <a:solidFill>
              <a:schemeClr val="tx1"/>
            </a:solidFill>
            <a:prstDash val="dash"/>
            <a:headEnd type="none" w="med" len="med"/>
            <a:tailEnd type="none" w="med" len="med"/>
          </a:ln>
        </p:spPr>
      </p:cxnSp>
      <p:sp>
        <p:nvSpPr>
          <p:cNvPr id="132154" name="Text Box 132153"/>
          <p:cNvSpPr txBox="1"/>
          <p:nvPr/>
        </p:nvSpPr>
        <p:spPr>
          <a:xfrm>
            <a:off x="6296343" y="1522413"/>
            <a:ext cx="436245" cy="245110"/>
          </a:xfrm>
          <a:prstGeom prst="rect">
            <a:avLst/>
          </a:prstGeom>
          <a:noFill/>
          <a:ln w="9525">
            <a:noFill/>
          </a:ln>
        </p:spPr>
        <p:txBody>
          <a:bodyPr wrap="none" anchor="t">
            <a:spAutoFit/>
          </a:bodyPr>
          <a:lstStyle/>
          <a:p>
            <a:pPr algn="r"/>
            <a:r>
              <a:rPr sz="1000">
                <a:latin typeface="Arial" panose="020B0604020202020204" pitchFamily="34" charset="0"/>
              </a:rPr>
              <a:t>BSS</a:t>
            </a:r>
          </a:p>
        </p:txBody>
      </p:sp>
      <p:sp>
        <p:nvSpPr>
          <p:cNvPr id="132155" name="Text Box 132154"/>
          <p:cNvSpPr txBox="1"/>
          <p:nvPr/>
        </p:nvSpPr>
        <p:spPr>
          <a:xfrm>
            <a:off x="7010400" y="5029200"/>
            <a:ext cx="450215" cy="245110"/>
          </a:xfrm>
          <a:prstGeom prst="rect">
            <a:avLst/>
          </a:prstGeom>
          <a:noFill/>
          <a:ln w="9525">
            <a:noFill/>
          </a:ln>
        </p:spPr>
        <p:txBody>
          <a:bodyPr wrap="none" anchor="t">
            <a:spAutoFit/>
          </a:bodyPr>
          <a:lstStyle/>
          <a:p>
            <a:r>
              <a:rPr sz="1000">
                <a:latin typeface="Arial" panose="020B0604020202020204" pitchFamily="34" charset="0"/>
              </a:rPr>
              <a:t>PDN</a:t>
            </a:r>
          </a:p>
        </p:txBody>
      </p:sp>
      <p:sp>
        <p:nvSpPr>
          <p:cNvPr id="132156" name="Text Box 132155"/>
          <p:cNvSpPr txBox="1"/>
          <p:nvPr/>
        </p:nvSpPr>
        <p:spPr>
          <a:xfrm>
            <a:off x="6705600" y="4800600"/>
            <a:ext cx="894715" cy="245110"/>
          </a:xfrm>
          <a:prstGeom prst="rect">
            <a:avLst/>
          </a:prstGeom>
          <a:noFill/>
          <a:ln w="9525">
            <a:noFill/>
          </a:ln>
        </p:spPr>
        <p:txBody>
          <a:bodyPr wrap="none" anchor="t">
            <a:spAutoFit/>
          </a:bodyPr>
          <a:lstStyle/>
          <a:p>
            <a:r>
              <a:rPr sz="1000">
                <a:latin typeface="Arial" panose="020B0604020202020204" pitchFamily="34" charset="0"/>
              </a:rPr>
              <a:t>ISDN, PSTN</a:t>
            </a:r>
          </a:p>
        </p:txBody>
      </p:sp>
      <p:sp>
        <p:nvSpPr>
          <p:cNvPr id="132158" name="Text Box 132157"/>
          <p:cNvSpPr txBox="1"/>
          <p:nvPr/>
        </p:nvSpPr>
        <p:spPr>
          <a:xfrm>
            <a:off x="3200400" y="2360613"/>
            <a:ext cx="443230" cy="245110"/>
          </a:xfrm>
          <a:prstGeom prst="rect">
            <a:avLst/>
          </a:prstGeom>
          <a:noFill/>
          <a:ln w="9525">
            <a:noFill/>
          </a:ln>
        </p:spPr>
        <p:txBody>
          <a:bodyPr wrap="none" anchor="t">
            <a:spAutoFit/>
          </a:bodyPr>
          <a:lstStyle/>
          <a:p>
            <a:r>
              <a:rPr sz="1000">
                <a:latin typeface="Arial" panose="020B0604020202020204" pitchFamily="34" charset="0"/>
              </a:rPr>
              <a:t>RSS</a:t>
            </a:r>
          </a:p>
        </p:txBody>
      </p:sp>
      <p:sp>
        <p:nvSpPr>
          <p:cNvPr id="132159" name="Text Box 132158"/>
          <p:cNvSpPr txBox="1"/>
          <p:nvPr/>
        </p:nvSpPr>
        <p:spPr>
          <a:xfrm>
            <a:off x="4800600" y="1370013"/>
            <a:ext cx="690245" cy="245110"/>
          </a:xfrm>
          <a:prstGeom prst="rect">
            <a:avLst/>
          </a:prstGeom>
          <a:noFill/>
          <a:ln w="9525">
            <a:noFill/>
          </a:ln>
        </p:spPr>
        <p:txBody>
          <a:bodyPr wrap="none" anchor="t">
            <a:spAutoFit/>
          </a:bodyPr>
          <a:lstStyle/>
          <a:p>
            <a:r>
              <a:rPr sz="1000" dirty="0">
                <a:latin typeface="Arial" panose="020B0604020202020204" pitchFamily="34" charset="0"/>
              </a:rPr>
              <a:t>radio cell</a:t>
            </a:r>
            <a:endParaRPr sz="1000">
              <a:latin typeface="Arial" panose="020B0604020202020204" pitchFamily="34" charset="0"/>
            </a:endParaRPr>
          </a:p>
        </p:txBody>
      </p:sp>
      <p:sp>
        <p:nvSpPr>
          <p:cNvPr id="132161" name="Text Box 132160"/>
          <p:cNvSpPr txBox="1"/>
          <p:nvPr/>
        </p:nvSpPr>
        <p:spPr>
          <a:xfrm>
            <a:off x="6019800" y="1979613"/>
            <a:ext cx="690245" cy="245110"/>
          </a:xfrm>
          <a:prstGeom prst="rect">
            <a:avLst/>
          </a:prstGeom>
          <a:noFill/>
          <a:ln w="9525">
            <a:noFill/>
          </a:ln>
        </p:spPr>
        <p:txBody>
          <a:bodyPr wrap="none" anchor="t">
            <a:spAutoFit/>
          </a:bodyPr>
          <a:lstStyle/>
          <a:p>
            <a:r>
              <a:rPr sz="1000" dirty="0">
                <a:latin typeface="Arial" panose="020B0604020202020204" pitchFamily="34" charset="0"/>
              </a:rPr>
              <a:t>radio cell</a:t>
            </a:r>
            <a:endParaRPr sz="1000">
              <a:latin typeface="Arial" panose="020B0604020202020204" pitchFamily="34" charset="0"/>
            </a:endParaRPr>
          </a:p>
        </p:txBody>
      </p:sp>
      <p:sp>
        <p:nvSpPr>
          <p:cNvPr id="132162" name="Oval 132161"/>
          <p:cNvSpPr/>
          <p:nvPr/>
        </p:nvSpPr>
        <p:spPr>
          <a:xfrm>
            <a:off x="6324600" y="2286000"/>
            <a:ext cx="304800" cy="304800"/>
          </a:xfrm>
          <a:prstGeom prst="ellipse">
            <a:avLst/>
          </a:prstGeom>
          <a:solidFill>
            <a:srgbClr val="DADAF6"/>
          </a:solidFill>
          <a:ln w="9525" cap="flat" cmpd="sng">
            <a:solidFill>
              <a:schemeClr val="tx1"/>
            </a:solidFill>
            <a:prstDash val="solid"/>
            <a:headEnd type="none" w="med" len="med"/>
            <a:tailEnd type="none" w="med" len="med"/>
          </a:ln>
        </p:spPr>
        <p:txBody>
          <a:bodyPr wrap="none" anchor="ctr"/>
          <a:lstStyle/>
          <a:p>
            <a:pPr algn="ctr"/>
            <a:r>
              <a:rPr sz="1000">
                <a:latin typeface="Arial" panose="020B0604020202020204" pitchFamily="34" charset="0"/>
              </a:rPr>
              <a:t>MS</a:t>
            </a:r>
          </a:p>
        </p:txBody>
      </p:sp>
      <p:cxnSp>
        <p:nvCxnSpPr>
          <p:cNvPr id="132163" name="Straight Arrow Connector 132162"/>
          <p:cNvCxnSpPr>
            <a:stCxn id="132114" idx="1"/>
          </p:cNvCxnSpPr>
          <p:nvPr/>
        </p:nvCxnSpPr>
        <p:spPr>
          <a:xfrm flipH="1" flipV="1">
            <a:off x="5105400" y="3276600"/>
            <a:ext cx="304800" cy="419100"/>
          </a:xfrm>
          <a:prstGeom prst="straightConnector1">
            <a:avLst/>
          </a:prstGeom>
          <a:ln w="9525" cap="flat" cmpd="sng">
            <a:solidFill>
              <a:schemeClr val="tx1"/>
            </a:solidFill>
            <a:prstDash val="solid"/>
            <a:headEnd type="none" w="med" len="med"/>
            <a:tailEnd type="none" w="med" len="med"/>
          </a:ln>
        </p:spPr>
      </p:cxnSp>
      <p:sp>
        <p:nvSpPr>
          <p:cNvPr id="132164" name="Left Brace 132163"/>
          <p:cNvSpPr/>
          <p:nvPr/>
        </p:nvSpPr>
        <p:spPr>
          <a:xfrm>
            <a:off x="3581400" y="990600"/>
            <a:ext cx="152400" cy="2971800"/>
          </a:xfrm>
          <a:prstGeom prst="leftBrace">
            <a:avLst>
              <a:gd name="adj1" fmla="val 162500"/>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32165" name="Left Brace 132164"/>
          <p:cNvSpPr/>
          <p:nvPr/>
        </p:nvSpPr>
        <p:spPr>
          <a:xfrm>
            <a:off x="3581400" y="3962400"/>
            <a:ext cx="152400" cy="1447800"/>
          </a:xfrm>
          <a:prstGeom prst="leftBrace">
            <a:avLst>
              <a:gd name="adj1" fmla="val 79166"/>
              <a:gd name="adj2" fmla="val 50000"/>
            </a:avLst>
          </a:prstGeom>
          <a:noFill/>
          <a:ln w="9525" cap="flat" cmpd="sng">
            <a:solidFill>
              <a:schemeClr val="tx1"/>
            </a:solidFill>
            <a:prstDash val="solid"/>
            <a:headEnd type="none" w="med" len="med"/>
            <a:tailEnd type="none" w="med" len="med"/>
          </a:ln>
        </p:spPr>
        <p:txBody>
          <a:bodyPr/>
          <a:lstStyle/>
          <a:p>
            <a:endParaRPr lang="en-US"/>
          </a:p>
        </p:txBody>
      </p:sp>
      <p:cxnSp>
        <p:nvCxnSpPr>
          <p:cNvPr id="132167" name="Straight Arrow Connector 132166"/>
          <p:cNvCxnSpPr/>
          <p:nvPr/>
        </p:nvCxnSpPr>
        <p:spPr>
          <a:xfrm flipV="1">
            <a:off x="6629400" y="4956810"/>
            <a:ext cx="228600" cy="67945"/>
          </a:xfrm>
          <a:prstGeom prst="straightConnector1">
            <a:avLst/>
          </a:prstGeom>
          <a:ln w="12700" cap="flat" cmpd="sng">
            <a:solidFill>
              <a:schemeClr val="tx1"/>
            </a:solidFill>
            <a:prstDash val="solid"/>
            <a:headEnd type="none" w="med" len="med"/>
            <a:tailEnd type="none" w="med" len="med"/>
          </a:ln>
        </p:spPr>
      </p:cxnSp>
      <p:cxnSp>
        <p:nvCxnSpPr>
          <p:cNvPr id="132168" name="Straight Arrow Connector 132167"/>
          <p:cNvCxnSpPr/>
          <p:nvPr/>
        </p:nvCxnSpPr>
        <p:spPr>
          <a:xfrm flipV="1">
            <a:off x="6732905" y="5206365"/>
            <a:ext cx="304800" cy="67945"/>
          </a:xfrm>
          <a:prstGeom prst="straightConnector1">
            <a:avLst/>
          </a:prstGeom>
          <a:ln w="12700" cap="flat" cmpd="sng">
            <a:solidFill>
              <a:schemeClr val="tx1"/>
            </a:solidFill>
            <a:prstDash val="solid"/>
            <a:headEnd type="none" w="med" len="med"/>
            <a:tailEnd type="none" w="med" len="med"/>
          </a:ln>
        </p:spPr>
      </p:cxnSp>
      <p:sp>
        <p:nvSpPr>
          <p:cNvPr id="132169" name="Rectangles 132168"/>
          <p:cNvSpPr/>
          <p:nvPr/>
        </p:nvSpPr>
        <p:spPr>
          <a:xfrm>
            <a:off x="4724400" y="5638800"/>
            <a:ext cx="381000" cy="228600"/>
          </a:xfrm>
          <a:prstGeom prst="rect">
            <a:avLst/>
          </a:prstGeom>
          <a:solidFill>
            <a:srgbClr val="DADAF6"/>
          </a:solidFill>
          <a:ln w="9525" cap="flat" cmpd="sng">
            <a:solidFill>
              <a:schemeClr val="tx1"/>
            </a:solidFill>
            <a:prstDash val="solid"/>
            <a:miter/>
            <a:headEnd type="none" w="med" len="med"/>
            <a:tailEnd type="none" w="med" len="med"/>
          </a:ln>
        </p:spPr>
        <p:txBody>
          <a:bodyPr wrap="none" anchor="ctr"/>
          <a:lstStyle/>
          <a:p>
            <a:pPr algn="ctr"/>
            <a:r>
              <a:rPr sz="1000">
                <a:latin typeface="Arial" panose="020B0604020202020204" pitchFamily="34" charset="0"/>
              </a:rPr>
              <a:t>AUC</a:t>
            </a:r>
          </a:p>
        </p:txBody>
      </p:sp>
      <p:cxnSp>
        <p:nvCxnSpPr>
          <p:cNvPr id="132171" name="Curved Connector 132170"/>
          <p:cNvCxnSpPr>
            <a:stCxn id="132111" idx="0"/>
            <a:endCxn id="132114" idx="2"/>
          </p:cNvCxnSpPr>
          <p:nvPr/>
        </p:nvCxnSpPr>
        <p:spPr>
          <a:xfrm rot="16200000">
            <a:off x="4610100" y="4648200"/>
            <a:ext cx="1828800" cy="152400"/>
          </a:xfrm>
          <a:prstGeom prst="curvedConnector3">
            <a:avLst>
              <a:gd name="adj1" fmla="val 64236"/>
            </a:avLst>
          </a:prstGeom>
          <a:ln w="12700" cap="flat" cmpd="sng">
            <a:solidFill>
              <a:schemeClr val="tx1"/>
            </a:solidFill>
            <a:prstDash val="dash"/>
            <a:headEnd type="none" w="med" len="med"/>
            <a:tailEnd type="none" w="med" len="med"/>
          </a:ln>
        </p:spPr>
      </p:cxnSp>
      <p:sp>
        <p:nvSpPr>
          <p:cNvPr id="132172" name="Left Brace 132171"/>
          <p:cNvSpPr/>
          <p:nvPr/>
        </p:nvSpPr>
        <p:spPr>
          <a:xfrm>
            <a:off x="3581400" y="5410200"/>
            <a:ext cx="152400" cy="609600"/>
          </a:xfrm>
          <a:prstGeom prst="leftBrace">
            <a:avLst>
              <a:gd name="adj1" fmla="val 33333"/>
              <a:gd name="adj2" fmla="val 50000"/>
            </a:avLst>
          </a:prstGeom>
          <a:noFill/>
          <a:ln w="9525" cap="flat" cmpd="sng">
            <a:solidFill>
              <a:schemeClr val="tx1"/>
            </a:solidFill>
            <a:prstDash val="solid"/>
            <a:headEnd type="none" w="med" len="med"/>
            <a:tailEnd type="none" w="med" len="med"/>
          </a:ln>
        </p:spPr>
        <p:txBody>
          <a:bodyPr/>
          <a:lstStyle/>
          <a:p>
            <a:endParaRPr lang="en-US"/>
          </a:p>
        </p:txBody>
      </p:sp>
      <p:sp>
        <p:nvSpPr>
          <p:cNvPr id="132173" name="Text Box 132172"/>
          <p:cNvSpPr txBox="1"/>
          <p:nvPr/>
        </p:nvSpPr>
        <p:spPr>
          <a:xfrm>
            <a:off x="3124200" y="5562600"/>
            <a:ext cx="450850" cy="245110"/>
          </a:xfrm>
          <a:prstGeom prst="rect">
            <a:avLst/>
          </a:prstGeom>
          <a:noFill/>
          <a:ln w="9525">
            <a:noFill/>
          </a:ln>
        </p:spPr>
        <p:txBody>
          <a:bodyPr wrap="none" anchor="t">
            <a:spAutoFit/>
          </a:bodyPr>
          <a:lstStyle/>
          <a:p>
            <a:r>
              <a:rPr sz="1000">
                <a:latin typeface="Arial" panose="020B0604020202020204" pitchFamily="34" charset="0"/>
              </a:rPr>
              <a:t>OSS </a:t>
            </a:r>
          </a:p>
        </p:txBody>
      </p:sp>
      <p:cxnSp>
        <p:nvCxnSpPr>
          <p:cNvPr id="132174" name="Straight Arrow Connector 132173"/>
          <p:cNvCxnSpPr>
            <a:stCxn id="132116" idx="0"/>
          </p:cNvCxnSpPr>
          <p:nvPr/>
        </p:nvCxnSpPr>
        <p:spPr>
          <a:xfrm flipV="1">
            <a:off x="6286500" y="3708400"/>
            <a:ext cx="1123950" cy="482600"/>
          </a:xfrm>
          <a:prstGeom prst="straightConnector1">
            <a:avLst/>
          </a:prstGeom>
          <a:ln w="12700" cap="flat" cmpd="sng">
            <a:solidFill>
              <a:schemeClr val="tx1"/>
            </a:solidFill>
            <a:prstDash val="solid"/>
            <a:headEnd type="none" w="med" len="med"/>
            <a:tailEnd type="none" w="med" len="med"/>
          </a:ln>
        </p:spPr>
      </p:cxnSp>
      <p:cxnSp>
        <p:nvCxnSpPr>
          <p:cNvPr id="132175" name="Straight Arrow Connector 132174"/>
          <p:cNvCxnSpPr>
            <a:stCxn id="132116" idx="1"/>
            <a:endCxn id="132138" idx="1"/>
          </p:cNvCxnSpPr>
          <p:nvPr/>
        </p:nvCxnSpPr>
        <p:spPr>
          <a:xfrm flipH="1">
            <a:off x="5767388" y="4305300"/>
            <a:ext cx="328612" cy="266700"/>
          </a:xfrm>
          <a:prstGeom prst="straightConnector1">
            <a:avLst/>
          </a:prstGeom>
          <a:ln w="12700" cap="flat" cmpd="sng">
            <a:solidFill>
              <a:schemeClr val="tx1"/>
            </a:solidFill>
            <a:prstDash val="dash"/>
            <a:headEnd type="none" w="med" len="med"/>
            <a:tailEnd type="none" w="med" len="med"/>
          </a:ln>
        </p:spPr>
      </p:cxnSp>
      <p:cxnSp>
        <p:nvCxnSpPr>
          <p:cNvPr id="132176" name="Straight Arrow Connector 132175"/>
          <p:cNvCxnSpPr>
            <a:stCxn id="132115" idx="2"/>
            <a:endCxn id="132133" idx="1"/>
          </p:cNvCxnSpPr>
          <p:nvPr/>
        </p:nvCxnSpPr>
        <p:spPr>
          <a:xfrm>
            <a:off x="4838700" y="4419600"/>
            <a:ext cx="90488" cy="381000"/>
          </a:xfrm>
          <a:prstGeom prst="straightConnector1">
            <a:avLst/>
          </a:prstGeom>
          <a:ln w="12700" cap="flat" cmpd="sng">
            <a:solidFill>
              <a:schemeClr val="tx1"/>
            </a:solidFill>
            <a:prstDash val="dash"/>
            <a:headEnd type="none" w="med" len="med"/>
            <a:tailEnd type="none" w="med" len="med"/>
          </a:ln>
        </p:spPr>
      </p:cxnSp>
      <p:cxnSp>
        <p:nvCxnSpPr>
          <p:cNvPr id="132177" name="Straight Arrow Connector 132176"/>
          <p:cNvCxnSpPr>
            <a:stCxn id="132115" idx="2"/>
            <a:endCxn id="132131" idx="1"/>
          </p:cNvCxnSpPr>
          <p:nvPr/>
        </p:nvCxnSpPr>
        <p:spPr>
          <a:xfrm flipH="1">
            <a:off x="4243388" y="4419600"/>
            <a:ext cx="595312" cy="1143000"/>
          </a:xfrm>
          <a:prstGeom prst="straightConnector1">
            <a:avLst/>
          </a:prstGeom>
          <a:ln w="12700" cap="flat" cmpd="sng">
            <a:solidFill>
              <a:schemeClr val="tx1"/>
            </a:solidFill>
            <a:prstDash val="dash"/>
            <a:headEnd type="none" w="med" len="med"/>
            <a:tailEnd type="none" w="med" len="med"/>
          </a:ln>
        </p:spPr>
      </p:cxnSp>
      <p:cxnSp>
        <p:nvCxnSpPr>
          <p:cNvPr id="132178" name="Straight Arrow Connector 132177"/>
          <p:cNvCxnSpPr>
            <a:stCxn id="132133" idx="3"/>
            <a:endCxn id="132169" idx="0"/>
          </p:cNvCxnSpPr>
          <p:nvPr/>
        </p:nvCxnSpPr>
        <p:spPr>
          <a:xfrm flipH="1">
            <a:off x="4914900" y="5130800"/>
            <a:ext cx="14288" cy="508000"/>
          </a:xfrm>
          <a:prstGeom prst="straightConnector1">
            <a:avLst/>
          </a:prstGeom>
          <a:ln w="12700" cap="flat" cmpd="sng">
            <a:solidFill>
              <a:schemeClr val="tx1"/>
            </a:solidFill>
            <a:prstDash val="dash"/>
            <a:headEnd type="none" w="med" len="med"/>
            <a:tailEnd type="none" w="med" len="med"/>
          </a:ln>
        </p:spPr>
      </p:cxnSp>
      <p:cxnSp>
        <p:nvCxnSpPr>
          <p:cNvPr id="132179" name="Straight Arrow Connector 132178"/>
          <p:cNvCxnSpPr>
            <a:stCxn id="132116" idx="2"/>
            <a:endCxn id="132111" idx="0"/>
          </p:cNvCxnSpPr>
          <p:nvPr/>
        </p:nvCxnSpPr>
        <p:spPr>
          <a:xfrm flipH="1">
            <a:off x="5448300" y="4419600"/>
            <a:ext cx="838200" cy="1219200"/>
          </a:xfrm>
          <a:prstGeom prst="straightConnector1">
            <a:avLst/>
          </a:prstGeom>
          <a:ln w="12700" cap="flat" cmpd="sng">
            <a:solidFill>
              <a:schemeClr val="tx1"/>
            </a:solidFill>
            <a:prstDash val="dash"/>
            <a:headEnd type="none" w="med" len="med"/>
            <a:tailEnd type="none" w="med" len="med"/>
          </a:ln>
        </p:spPr>
      </p:cxnSp>
      <p:cxnSp>
        <p:nvCxnSpPr>
          <p:cNvPr id="132180" name="Curved Connector 132179"/>
          <p:cNvCxnSpPr>
            <a:stCxn id="132115" idx="2"/>
            <a:endCxn id="132111" idx="0"/>
          </p:cNvCxnSpPr>
          <p:nvPr/>
        </p:nvCxnSpPr>
        <p:spPr>
          <a:xfrm rot="-5400000" flipH="1">
            <a:off x="4533900" y="4724400"/>
            <a:ext cx="1219200" cy="609600"/>
          </a:xfrm>
          <a:prstGeom prst="curvedConnector3">
            <a:avLst>
              <a:gd name="adj1" fmla="val 26949"/>
            </a:avLst>
          </a:prstGeom>
          <a:ln w="12700" cap="flat" cmpd="sng">
            <a:solidFill>
              <a:schemeClr val="tx1"/>
            </a:solidFill>
            <a:prstDash val="dash"/>
            <a:headEnd type="none" w="med" len="med"/>
            <a:tailEnd type="none" w="med" len="med"/>
          </a:ln>
        </p:spPr>
      </p:cxnSp>
      <p:cxnSp>
        <p:nvCxnSpPr>
          <p:cNvPr id="132181" name="Curved Connector 132180"/>
          <p:cNvCxnSpPr>
            <a:stCxn id="132111" idx="0"/>
            <a:endCxn id="132108" idx="3"/>
          </p:cNvCxnSpPr>
          <p:nvPr/>
        </p:nvCxnSpPr>
        <p:spPr>
          <a:xfrm rot="-16200000" flipH="1">
            <a:off x="4038600" y="4229100"/>
            <a:ext cx="1943100" cy="876300"/>
          </a:xfrm>
          <a:prstGeom prst="curvedConnector2">
            <a:avLst/>
          </a:prstGeom>
          <a:ln w="12700" cap="flat" cmpd="sng">
            <a:solidFill>
              <a:schemeClr val="tx1"/>
            </a:solidFill>
            <a:prstDash val="dash"/>
            <a:headEnd type="none" w="med" len="med"/>
            <a:tailEnd type="none" w="med" len="med"/>
          </a:ln>
        </p:spPr>
      </p:cxnSp>
      <p:cxnSp>
        <p:nvCxnSpPr>
          <p:cNvPr id="132182" name="Straight Arrow Connector 132181"/>
          <p:cNvCxnSpPr>
            <a:stCxn id="132109" idx="2"/>
            <a:endCxn id="132111" idx="0"/>
          </p:cNvCxnSpPr>
          <p:nvPr/>
        </p:nvCxnSpPr>
        <p:spPr>
          <a:xfrm flipH="1">
            <a:off x="5448300" y="5105400"/>
            <a:ext cx="838200" cy="533400"/>
          </a:xfrm>
          <a:prstGeom prst="straightConnector1">
            <a:avLst/>
          </a:prstGeom>
          <a:ln w="12700" cap="flat" cmpd="sng">
            <a:solidFill>
              <a:schemeClr val="tx1"/>
            </a:solidFill>
            <a:prstDash val="dash"/>
            <a:headEnd type="none" w="med" len="med"/>
            <a:tailEnd type="none" w="med" len="med"/>
          </a:ln>
        </p:spPr>
      </p:cxnSp>
      <p:sp>
        <p:nvSpPr>
          <p:cNvPr id="132183" name="Text Box 132182"/>
          <p:cNvSpPr txBox="1"/>
          <p:nvPr/>
        </p:nvSpPr>
        <p:spPr>
          <a:xfrm>
            <a:off x="6705600" y="4572000"/>
            <a:ext cx="682625" cy="245110"/>
          </a:xfrm>
          <a:prstGeom prst="rect">
            <a:avLst/>
          </a:prstGeom>
          <a:noFill/>
          <a:ln w="9525">
            <a:noFill/>
          </a:ln>
        </p:spPr>
        <p:txBody>
          <a:bodyPr wrap="none" anchor="t">
            <a:spAutoFit/>
          </a:bodyPr>
          <a:lstStyle/>
          <a:p>
            <a:r>
              <a:rPr sz="1000" dirty="0">
                <a:latin typeface="Arial" panose="020B0604020202020204" pitchFamily="34" charset="0"/>
              </a:rPr>
              <a:t>signaling</a:t>
            </a:r>
            <a:endParaRPr sz="1000">
              <a:latin typeface="Arial" panose="020B0604020202020204" pitchFamily="34" charset="0"/>
            </a:endParaRPr>
          </a:p>
        </p:txBody>
      </p:sp>
      <p:cxnSp>
        <p:nvCxnSpPr>
          <p:cNvPr id="132184" name="Straight Arrow Connector 132183"/>
          <p:cNvCxnSpPr/>
          <p:nvPr/>
        </p:nvCxnSpPr>
        <p:spPr>
          <a:xfrm flipH="1">
            <a:off x="6553200" y="4694238"/>
            <a:ext cx="228600" cy="296545"/>
          </a:xfrm>
          <a:prstGeom prst="straightConnector1">
            <a:avLst/>
          </a:prstGeom>
          <a:ln w="12700" cap="flat" cmpd="sng">
            <a:solidFill>
              <a:schemeClr val="tx1"/>
            </a:solidFill>
            <a:prstDash val="dash"/>
            <a:headEnd type="none" w="med" len="med"/>
            <a:tailEnd type="none" w="med" len="med"/>
          </a:ln>
        </p:spPr>
      </p:cxnSp>
      <p:sp>
        <p:nvSpPr>
          <p:cNvPr id="132185" name="Straight Connector 132184"/>
          <p:cNvSpPr/>
          <p:nvPr/>
        </p:nvSpPr>
        <p:spPr>
          <a:xfrm flipH="1" flipV="1">
            <a:off x="5257800" y="5410200"/>
            <a:ext cx="914400" cy="0"/>
          </a:xfrm>
          <a:prstGeom prst="line">
            <a:avLst/>
          </a:prstGeom>
          <a:ln w="9525" cap="flat" cmpd="sng">
            <a:solidFill>
              <a:schemeClr val="tx1"/>
            </a:solidFill>
            <a:prstDash val="dash"/>
            <a:headEnd type="none" w="med" len="med"/>
            <a:tailEnd type="none" w="med" len="med"/>
          </a:ln>
        </p:spPr>
      </p:sp>
      <p:sp>
        <p:nvSpPr>
          <p:cNvPr id="132186" name="Text Box 132185"/>
          <p:cNvSpPr txBox="1"/>
          <p:nvPr/>
        </p:nvSpPr>
        <p:spPr>
          <a:xfrm>
            <a:off x="5029835" y="5257800"/>
            <a:ext cx="281940" cy="245110"/>
          </a:xfrm>
          <a:prstGeom prst="rect">
            <a:avLst/>
          </a:prstGeom>
          <a:noFill/>
          <a:ln w="9525">
            <a:noFill/>
          </a:ln>
        </p:spPr>
        <p:txBody>
          <a:bodyPr wrap="none" anchor="t">
            <a:spAutoFit/>
          </a:bodyPr>
          <a:lstStyle/>
          <a:p>
            <a:pPr algn="r"/>
            <a:r>
              <a:rPr sz="1000">
                <a:latin typeface="Arial" panose="020B0604020202020204" pitchFamily="34" charset="0"/>
              </a:rPr>
              <a:t>O</a:t>
            </a:r>
          </a:p>
        </p:txBody>
      </p:sp>
    </p:spTree>
    <p:extLst>
      <p:ext uri="{BB962C8B-B14F-4D97-AF65-F5344CB8AC3E}">
        <p14:creationId xmlns:p14="http://schemas.microsoft.com/office/powerpoint/2010/main" val="836598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2282</TotalTime>
  <Words>1867</Words>
  <Application>Microsoft Office PowerPoint</Application>
  <PresentationFormat>Widescreen</PresentationFormat>
  <Paragraphs>412</Paragraphs>
  <Slides>29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Monotype Sorts</vt:lpstr>
      <vt:lpstr>Segoe Print</vt:lpstr>
      <vt:lpstr>StarBats</vt:lpstr>
      <vt:lpstr>Times New Roman</vt:lpstr>
      <vt:lpstr>Wingdings</vt:lpstr>
      <vt:lpstr>Office Theme</vt:lpstr>
      <vt:lpstr>Module 2</vt:lpstr>
      <vt:lpstr>Mobile Network Architecture</vt:lpstr>
      <vt:lpstr>PowerPoint Presentation</vt:lpstr>
      <vt:lpstr>Performance characteristics of GSM</vt:lpstr>
      <vt:lpstr>GSM: Mobile Services</vt:lpstr>
      <vt:lpstr>Architecture of the GSM system</vt:lpstr>
      <vt:lpstr>GSM World Coverage Map</vt:lpstr>
      <vt:lpstr>PowerPoint Presentation</vt:lpstr>
      <vt:lpstr>GSM: elements and interfaces</vt:lpstr>
      <vt:lpstr>GSM: overview</vt:lpstr>
      <vt:lpstr>GSM: System Architecture</vt:lpstr>
      <vt:lpstr>System architecture: radio subsystem</vt:lpstr>
      <vt:lpstr>Radio subsystem</vt:lpstr>
      <vt:lpstr>Mobile station</vt:lpstr>
      <vt:lpstr>System architecture: network and switching subsystem</vt:lpstr>
      <vt:lpstr>Network and switching subsystem</vt:lpstr>
      <vt:lpstr>Mobile Services Switching Center</vt:lpstr>
      <vt:lpstr>Operation subsystem</vt:lpstr>
      <vt:lpstr>GSM protocol layers for signaling</vt:lpstr>
      <vt:lpstr>PowerPoint Presentation</vt:lpstr>
      <vt:lpstr>PowerPoint Presentation</vt:lpstr>
      <vt:lpstr>PowerPoint Presentation</vt:lpstr>
      <vt:lpstr>PowerPoint Presentation</vt:lpstr>
      <vt:lpstr>GSM: cellular network</vt:lpstr>
      <vt:lpstr>GSM: Identification</vt:lpstr>
      <vt:lpstr>MSISDN</vt:lpstr>
      <vt:lpstr>IMSI</vt:lpstr>
      <vt:lpstr>TMSI and LMSI</vt:lpstr>
      <vt:lpstr>Mobility Models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preeti</dc:creator>
  <cp:lastModifiedBy>preeti</cp:lastModifiedBy>
  <cp:revision>7</cp:revision>
  <dcterms:created xsi:type="dcterms:W3CDTF">2022-07-28T15:35:02Z</dcterms:created>
  <dcterms:modified xsi:type="dcterms:W3CDTF">2022-08-04T05:45:40Z</dcterms:modified>
</cp:coreProperties>
</file>