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y="6858000" cx="12192000"/>
  <p:notesSz cx="6858000" cy="9144000"/>
  <p:embeddedFontLst>
    <p:embeddedFont>
      <p:font typeface="Franklin Gothic"/>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7" roundtripDataSignature="AMtx7mgDSyCfsVDw5Y/TEF09Rk8UFjHM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customschemas.google.com/relationships/presentationmetadata" Target="metadata"/><Relationship Id="rId32" Type="http://schemas.openxmlformats.org/officeDocument/2006/relationships/slide" Target="slides/slide28.xml"/><Relationship Id="rId76" Type="http://schemas.openxmlformats.org/officeDocument/2006/relationships/font" Target="fonts/FranklinGothic-bold.fntdata"/><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Tata Docomo CDMA (Previously called as Tata Indicom), Reliance CDMA and BSNL etc.</a:t>
            </a:r>
            <a:endParaRPr/>
          </a:p>
        </p:txBody>
      </p:sp>
      <p:sp>
        <p:nvSpPr>
          <p:cNvPr id="181" name="Google Shape;18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It is impossible to create a great experience without three ingredients. We will concentrate on third ingredient in the video.</a:t>
            </a:r>
            <a:endParaRPr/>
          </a:p>
        </p:txBody>
      </p:sp>
      <p:sp>
        <p:nvSpPr>
          <p:cNvPr id="223" name="Google Shape;22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Modems were used for computers for using existing PSTN networks (</a:t>
            </a:r>
            <a:r>
              <a:rPr b="0" i="1" lang="en-US" sz="1200">
                <a:solidFill>
                  <a:schemeClr val="dk1"/>
                </a:solidFill>
                <a:latin typeface="Calibri"/>
                <a:ea typeface="Calibri"/>
                <a:cs typeface="Calibri"/>
                <a:sym typeface="Calibri"/>
              </a:rPr>
              <a:t>Public Switched Telephone Network</a:t>
            </a:r>
            <a:r>
              <a:rPr b="0" i="0" lang="en-US"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en-US"/>
              <a:t>Drawbacks of analog signals: Over long distance cannot maintain high quality, carry less information</a:t>
            </a:r>
            <a:endParaRPr/>
          </a:p>
        </p:txBody>
      </p:sp>
      <p:sp>
        <p:nvSpPr>
          <p:cNvPr id="279" name="Google Shape;27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ISDN terminal adapter is used to convert data into isdn format. (</a:t>
            </a:r>
            <a:r>
              <a:rPr b="0" i="1" lang="en-US" sz="1200">
                <a:solidFill>
                  <a:schemeClr val="dk1"/>
                </a:solidFill>
                <a:latin typeface="Calibri"/>
                <a:ea typeface="Calibri"/>
                <a:cs typeface="Calibri"/>
                <a:sym typeface="Calibri"/>
              </a:rPr>
              <a:t>Integrated Services Digital Network</a:t>
            </a:r>
            <a:r>
              <a:rPr b="0" i="0" lang="en-US" sz="1200">
                <a:solidFill>
                  <a:schemeClr val="dk1"/>
                </a:solidFill>
                <a:latin typeface="Calibri"/>
                <a:ea typeface="Calibri"/>
                <a:cs typeface="Calibri"/>
                <a:sym typeface="Calibri"/>
              </a:rPr>
              <a:t> )</a:t>
            </a:r>
            <a:endParaRPr/>
          </a:p>
        </p:txBody>
      </p:sp>
      <p:sp>
        <p:nvSpPr>
          <p:cNvPr id="290" name="Google Shape;29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Dedicated Channel once the connection is established in circuit switched.</a:t>
            </a:r>
            <a:endParaRPr/>
          </a:p>
          <a:p>
            <a:pPr indent="0" lvl="0" marL="0" rtl="0" algn="l">
              <a:spcBef>
                <a:spcPts val="0"/>
              </a:spcBef>
              <a:spcAft>
                <a:spcPts val="0"/>
              </a:spcAft>
              <a:buNone/>
            </a:pPr>
            <a:r>
              <a:rPr lang="en-US"/>
              <a:t>Data is broken into packets and each packet is transferred over various available routes. Protocol (TCP/IP) Packets are assembled at the destination.</a:t>
            </a:r>
            <a:endParaRPr/>
          </a:p>
          <a:p>
            <a:pPr indent="0" lvl="0" marL="0" rtl="0" algn="l">
              <a:spcBef>
                <a:spcPts val="0"/>
              </a:spcBef>
              <a:spcAft>
                <a:spcPts val="0"/>
              </a:spcAft>
              <a:buNone/>
            </a:pPr>
            <a:r>
              <a:t/>
            </a:r>
            <a:endParaRPr/>
          </a:p>
        </p:txBody>
      </p:sp>
      <p:sp>
        <p:nvSpPr>
          <p:cNvPr id="309" name="Google Shape;30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telecommunications in general, a channel is </a:t>
            </a:r>
            <a:r>
              <a:rPr b="1" i="0" lang="en-US" sz="1200">
                <a:solidFill>
                  <a:schemeClr val="dk1"/>
                </a:solidFill>
                <a:latin typeface="Calibri"/>
                <a:ea typeface="Calibri"/>
                <a:cs typeface="Calibri"/>
                <a:sym typeface="Calibri"/>
              </a:rPr>
              <a:t>a separate path through which signals can flow</a:t>
            </a:r>
            <a:r>
              <a:rPr b="0" i="0" lang="en-US" sz="1200">
                <a:solidFill>
                  <a:schemeClr val="dk1"/>
                </a:solidFill>
                <a:latin typeface="Calibri"/>
                <a:ea typeface="Calibri"/>
                <a:cs typeface="Calibri"/>
                <a:sym typeface="Calibri"/>
              </a:rPr>
              <a:t>.</a:t>
            </a:r>
            <a:endParaRPr/>
          </a:p>
        </p:txBody>
      </p:sp>
      <p:sp>
        <p:nvSpPr>
          <p:cNvPr id="336" name="Google Shape;33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the sender being a point in space. The sender now emits a signal with certain</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energy. This signal travels away from the sender at the speed of light as a wave</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with a spherical shape. If there is no obstacle, the sphere continuously grows with the sending energy equally distributed over the sphere’s surface. </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This surface area </a:t>
            </a:r>
            <a:r>
              <a:rPr b="0" i="1" lang="en-US" sz="1100" u="none" cap="none" strike="noStrike">
                <a:solidFill>
                  <a:srgbClr val="000000"/>
                </a:solidFill>
                <a:latin typeface="Arial"/>
                <a:ea typeface="Arial"/>
                <a:cs typeface="Arial"/>
                <a:sym typeface="Arial"/>
              </a:rPr>
              <a:t>s </a:t>
            </a:r>
            <a:r>
              <a:rPr b="0" i="0" lang="en-US" sz="1100" u="none" cap="none" strike="noStrike">
                <a:solidFill>
                  <a:srgbClr val="000000"/>
                </a:solidFill>
                <a:latin typeface="Arial"/>
                <a:ea typeface="Arial"/>
                <a:cs typeface="Arial"/>
                <a:sym typeface="Arial"/>
              </a:rPr>
              <a:t>grows with the increasing distance </a:t>
            </a:r>
            <a:r>
              <a:rPr b="0" i="1" lang="en-US" sz="1100" u="none" cap="none" strike="noStrike">
                <a:solidFill>
                  <a:srgbClr val="000000"/>
                </a:solidFill>
                <a:latin typeface="Arial"/>
                <a:ea typeface="Arial"/>
                <a:cs typeface="Arial"/>
                <a:sym typeface="Arial"/>
              </a:rPr>
              <a:t>d </a:t>
            </a:r>
            <a:r>
              <a:rPr b="0" i="0" lang="en-US" sz="1100" u="none" cap="none" strike="noStrike">
                <a:solidFill>
                  <a:srgbClr val="000000"/>
                </a:solidFill>
                <a:latin typeface="Arial"/>
                <a:ea typeface="Arial"/>
                <a:cs typeface="Arial"/>
                <a:sym typeface="Arial"/>
              </a:rPr>
              <a:t>from the center according to the equation </a:t>
            </a:r>
            <a:r>
              <a:rPr b="0" i="1" lang="en-US" sz="1100" u="none" cap="none" strike="noStrike">
                <a:solidFill>
                  <a:srgbClr val="000000"/>
                </a:solidFill>
                <a:latin typeface="Arial"/>
                <a:ea typeface="Arial"/>
                <a:cs typeface="Arial"/>
                <a:sym typeface="Arial"/>
              </a:rPr>
              <a:t>s </a:t>
            </a:r>
            <a:r>
              <a:rPr b="0" i="0" lang="en-US" sz="1100" u="none" cap="none" strike="noStrike">
                <a:solidFill>
                  <a:srgbClr val="000000"/>
                </a:solidFill>
                <a:latin typeface="Arial"/>
                <a:ea typeface="Arial"/>
                <a:cs typeface="Arial"/>
                <a:sym typeface="Arial"/>
              </a:rPr>
              <a:t>= 4</a:t>
            </a:r>
            <a:r>
              <a:rPr b="0" i="1" lang="en-US" sz="1100" u="none" cap="none" strike="noStrike">
                <a:solidFill>
                  <a:srgbClr val="000000"/>
                </a:solidFill>
                <a:latin typeface="Arial"/>
                <a:ea typeface="Arial"/>
                <a:cs typeface="Arial"/>
                <a:sym typeface="Arial"/>
              </a:rPr>
              <a:t>π d</a:t>
            </a:r>
            <a:r>
              <a:rPr b="0" i="0" lang="en-US" sz="1100" u="none" cap="none" strike="noStrike">
                <a:solidFill>
                  <a:srgbClr val="000000"/>
                </a:solidFill>
                <a:latin typeface="Arial"/>
                <a:ea typeface="Arial"/>
                <a:cs typeface="Arial"/>
                <a:sym typeface="Arial"/>
              </a:rPr>
              <a:t>2.</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Fixed Networks: LAN IEEE 802.11, Mobile Extension for Internet protocol(IP)</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Shadowing also called blocking :Even small obstacles like a simple wall, a truck on the street, or trees in an alley may block the signal.</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Effects like attenuation, scattering, diffraction, and refraction all happen simultaneously and are frequency and time dependent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most severe radio channel impairments, called </a:t>
            </a:r>
            <a:r>
              <a:rPr b="1" i="0" lang="en-US" sz="1100" u="none" cap="none" strike="noStrike">
                <a:solidFill>
                  <a:srgbClr val="000000"/>
                </a:solidFill>
                <a:latin typeface="Arial"/>
                <a:ea typeface="Arial"/>
                <a:cs typeface="Arial"/>
                <a:sym typeface="Arial"/>
              </a:rPr>
              <a:t>multi-path propagation</a:t>
            </a:r>
            <a:r>
              <a:rPr b="0" i="0" lang="en-US" sz="1100" u="none" cap="none" strike="noStrike">
                <a:solidFill>
                  <a:srgbClr val="000000"/>
                </a:solidFill>
                <a:latin typeface="Arial"/>
                <a:ea typeface="Arial"/>
                <a:cs typeface="Arial"/>
                <a:sym typeface="Arial"/>
              </a:rPr>
              <a:t>. </a:t>
            </a:r>
            <a:r>
              <a:rPr b="1" i="0" lang="en-US" sz="1100" u="none" cap="none" strike="noStrike">
                <a:solidFill>
                  <a:srgbClr val="000000"/>
                </a:solidFill>
                <a:latin typeface="Arial"/>
                <a:ea typeface="Arial"/>
                <a:cs typeface="Arial"/>
                <a:sym typeface="Arial"/>
              </a:rPr>
              <a:t>delay spread</a:t>
            </a:r>
            <a:r>
              <a:rPr b="0" i="0" lang="en-US" sz="1100" u="none" cap="none" strike="noStrike">
                <a:solidFill>
                  <a:srgbClr val="000000"/>
                </a:solidFill>
                <a:latin typeface="Arial"/>
                <a:ea typeface="Arial"/>
                <a:cs typeface="Arial"/>
                <a:sym typeface="Arial"/>
              </a:rPr>
              <a:t>: the original signal is spread due</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to different delays of parts of the signal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Due to this interference, the signals of different symbols can cancel each other out leading to misinterpretations at the receiver and causing transmission errors.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Doppler shift causes random frequency shifts.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Many users (car drivers) use the same medium (the highways) with hopefully no interference (i.e., accidents).</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different cars use the same medium (i.e., the same lane) at different points in time (time division multiplexing).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Senders using a certain frequency band can use this band continuously.</a:t>
            </a:r>
            <a:endParaRPr/>
          </a:p>
          <a:p>
            <a:pPr indent="0" lvl="0" marL="0" rtl="0" algn="l">
              <a:spcBef>
                <a:spcPts val="0"/>
              </a:spcBef>
              <a:spcAft>
                <a:spcPts val="0"/>
              </a:spcAft>
              <a:buNone/>
            </a:pPr>
            <a:r>
              <a:t/>
            </a:r>
            <a:endParaRPr/>
          </a:p>
        </p:txBody>
      </p:sp>
      <p:sp>
        <p:nvSpPr>
          <p:cNvPr id="428" name="Google Shape;42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Receiver has to know the code and must separate the channel with user data from the background noise composed of other signals and environmental noise.</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Additionally, a receiver must be precisely synchronized with the transmitter to apply the decoding correctly.</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femtocell</a:t>
            </a:r>
            <a:r>
              <a:rPr b="0" i="0" lang="en-US" sz="1200">
                <a:solidFill>
                  <a:schemeClr val="dk1"/>
                </a:solidFill>
                <a:latin typeface="Calibri"/>
                <a:ea typeface="Calibri"/>
                <a:cs typeface="Calibri"/>
                <a:sym typeface="Calibri"/>
              </a:rPr>
              <a:t> is a small, low-power cellular base station, typically designed for use in a home or small business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SON, or self-organizing networks, use software to help operators automate network functions and control equipment.</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data bits are separated into even and odd bits, the duration of each bit being doubled. The scheme also uses two frequencies: f1, the lower frequency, and f2, the higher frequency, with f2 = 2f1.</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if the even and the odd bit are both 0, then the higher frequency f2 is inverted (i.e., f2 is used with a phase shift of 180°); ● if the even bit is 1, the odd bit 0, then the lower frequency f1 is inverted.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The transmitter ‘selects’ parts of the signal as shown in Figure 2.28 and</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concatenates them. To reconstruct data, the receiver has to compare the incoming</a:t>
            </a:r>
            <a:endParaRPr/>
          </a:p>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signal with the reference signal. One problem of this scheme involves producing a reference signal at the receiver. Transmitter and receiver have to be synchronized very often, e.g., by using special</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rgbClr val="000000"/>
                </a:solidFill>
                <a:latin typeface="Arial"/>
                <a:ea typeface="Arial"/>
                <a:cs typeface="Arial"/>
                <a:sym typeface="Arial"/>
              </a:rPr>
              <a:t>Using this scheme, frequency selective fading only influences some subcarriers, and not the whole signal – an additional benefit of MCM.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All in all, communication may be very difficult using such narrowband signals.</a:t>
            </a:r>
            <a:endParaRPr/>
          </a:p>
          <a:p>
            <a:pPr indent="0" lvl="0" marL="0" rtl="0" algn="l">
              <a:spcBef>
                <a:spcPts val="0"/>
              </a:spcBef>
              <a:spcAft>
                <a:spcPts val="0"/>
              </a:spcAft>
              <a:buNone/>
            </a:pPr>
            <a:r>
              <a:rPr lang="en-US" sz="1100">
                <a:latin typeface="Arial"/>
                <a:ea typeface="Arial"/>
                <a:cs typeface="Arial"/>
                <a:sym typeface="Arial"/>
              </a:rPr>
              <a:t>Depending on receiver characteristics, channels 1, 2, 5, and 6 could be received while the quality of channels 3 and 4 is too bad to reconstruct transmitted data.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DAB: Digital Audio Broadcasting, </a:t>
            </a:r>
            <a:r>
              <a:rPr b="1" i="0" lang="en-US" sz="1200" u="none" strike="noStrike">
                <a:solidFill>
                  <a:schemeClr val="dk1"/>
                </a:solidFill>
                <a:latin typeface="Calibri"/>
                <a:ea typeface="Calibri"/>
                <a:cs typeface="Calibri"/>
                <a:sym typeface="Calibri"/>
              </a:rPr>
              <a:t>GSM – Global System for Mobile communication</a:t>
            </a:r>
            <a:r>
              <a:rPr b="0" i="0" lang="en-US" sz="1200">
                <a:solidFill>
                  <a:schemeClr val="dk1"/>
                </a:solidFill>
                <a:latin typeface="Calibri"/>
                <a:ea typeface="Calibri"/>
                <a:cs typeface="Calibri"/>
                <a:sym typeface="Calibri"/>
              </a:rPr>
              <a:t> , GPS: Global Positioning system</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Rake receiver – to counter the effects of multipath fading</a:t>
            </a:r>
            <a:endParaRPr/>
          </a:p>
        </p:txBody>
      </p:sp>
      <p:sp>
        <p:nvSpPr>
          <p:cNvPr id="600" name="Google Shape;600;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Why so many base stations are installed? Why not less BS which are powerful?</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If one transmitter is far away from another, i.e., outside the interference range, it can reuse the same frequencies. </a:t>
            </a:r>
            <a:endParaRPr/>
          </a:p>
          <a:p>
            <a:pPr indent="0" lvl="0" marL="0" rtl="0" algn="l">
              <a:spcBef>
                <a:spcPts val="0"/>
              </a:spcBef>
              <a:spcAft>
                <a:spcPts val="0"/>
              </a:spcAft>
              <a:buNone/>
            </a:pPr>
            <a:r>
              <a:rPr lang="en-US" sz="1100">
                <a:latin typeface="Arial"/>
                <a:ea typeface="Arial"/>
                <a:cs typeface="Arial"/>
                <a:sym typeface="Arial"/>
              </a:rPr>
              <a:t>On the contrary, they are limited to less possible users per km</a:t>
            </a:r>
            <a:r>
              <a:rPr lang="en-US" sz="800">
                <a:latin typeface="Arial"/>
                <a:ea typeface="Arial"/>
                <a:cs typeface="Arial"/>
                <a:sym typeface="Arial"/>
              </a:rPr>
              <a:t>2</a:t>
            </a:r>
            <a:r>
              <a:rPr lang="en-US" sz="1100">
                <a:latin typeface="Arial"/>
                <a:ea typeface="Arial"/>
                <a:cs typeface="Arial"/>
                <a:sym typeface="Arial"/>
              </a:rPr>
              <a:t>. This is also the reason for using very small cells in cities where many more people use mobile phones.</a:t>
            </a:r>
            <a:endParaRPr/>
          </a:p>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This includes many antennas, switches for call forwarding, location registers to find a mobile station etc, which makes the whole system quite expensive.</a:t>
            </a:r>
            <a:endParaRPr/>
          </a:p>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GSM – Global System for Mobile communication</a:t>
            </a:r>
            <a:r>
              <a:rPr b="0" i="0" lang="en-US" sz="1200">
                <a:solidFill>
                  <a:schemeClr val="dk1"/>
                </a:solidFill>
                <a:latin typeface="Calibri"/>
                <a:ea typeface="Calibri"/>
                <a:cs typeface="Calibri"/>
                <a:sym typeface="Calibri"/>
              </a:rPr>
              <a:t> (Adhoc is a decentralized type of network, No pre installed infrastructure required)</a:t>
            </a:r>
            <a:endParaRPr/>
          </a:p>
          <a:p>
            <a:pPr indent="0" lvl="0" marL="0" rtl="0" algn="l">
              <a:spcBef>
                <a:spcPts val="0"/>
              </a:spcBef>
              <a:spcAft>
                <a:spcPts val="0"/>
              </a:spcAft>
              <a:buNone/>
            </a:pPr>
            <a:r>
              <a:rPr lang="en-US"/>
              <a:t>DAB : Digital Audio Broadcasting (DAB v/s FM) (Not in India, AIR is taking an initiative to change it) Private FM firms are not into it.</a:t>
            </a:r>
            <a:endParaRPr/>
          </a:p>
        </p:txBody>
      </p:sp>
      <p:sp>
        <p:nvSpPr>
          <p:cNvPr id="148" name="Google Shape;14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2"/>
          <p:cNvSpPr/>
          <p:nvPr>
            <p:ph idx="2" type="pic"/>
          </p:nvPr>
        </p:nvSpPr>
        <p:spPr>
          <a:xfrm>
            <a:off x="5183188" y="987425"/>
            <a:ext cx="6172200" cy="4873625"/>
          </a:xfrm>
          <a:prstGeom prst="rect">
            <a:avLst/>
          </a:prstGeom>
          <a:noFill/>
          <a:ln>
            <a:noFill/>
          </a:ln>
        </p:spPr>
      </p:sp>
      <p:sp>
        <p:nvSpPr>
          <p:cNvPr id="71" name="Google Shape;71;p8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8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8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8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5"/>
          <p:cNvSpPr txBox="1"/>
          <p:nvPr>
            <p:ph type="title"/>
          </p:nvPr>
        </p:nvSpPr>
        <p:spPr>
          <a:xfrm>
            <a:off x="415600" y="2867800"/>
            <a:ext cx="11360800" cy="11223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3600"/>
              <a:buFont typeface="Calibri"/>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75"/>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0" name="Shape 30"/>
        <p:cNvGrpSpPr/>
        <p:nvPr/>
      </p:nvGrpSpPr>
      <p:grpSpPr>
        <a:xfrm>
          <a:off x="0" y="0"/>
          <a:ext cx="0" cy="0"/>
          <a:chOff x="0" y="0"/>
          <a:chExt cx="0" cy="0"/>
        </a:xfrm>
      </p:grpSpPr>
      <p:sp>
        <p:nvSpPr>
          <p:cNvPr id="31" name="Google Shape;31;p7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8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8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8.png"/><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8.png"/><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Mobile Computing</a:t>
            </a:r>
            <a:endParaRPr/>
          </a:p>
        </p:txBody>
      </p:sp>
      <p:sp>
        <p:nvSpPr>
          <p:cNvPr id="93" name="Google Shape;9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Unit 1 : Introduction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Objectives of Mobile Computing</a:t>
            </a:r>
            <a:endParaRPr/>
          </a:p>
        </p:txBody>
      </p:sp>
      <p:sp>
        <p:nvSpPr>
          <p:cNvPr id="167" name="Google Shape;16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Type of Application (Native or Mobile Web) : Before designing mobile application you need to determine type of application. ...</a:t>
            </a:r>
            <a:endParaRPr/>
          </a:p>
          <a:p>
            <a:pPr indent="-228600" lvl="0" marL="228600" rtl="0" algn="l">
              <a:lnSpc>
                <a:spcPct val="90000"/>
              </a:lnSpc>
              <a:spcBef>
                <a:spcPts val="1000"/>
              </a:spcBef>
              <a:spcAft>
                <a:spcPts val="0"/>
              </a:spcAft>
              <a:buClr>
                <a:schemeClr val="dk1"/>
              </a:buClr>
              <a:buSzPts val="2800"/>
              <a:buChar char="•"/>
            </a:pPr>
            <a:r>
              <a:rPr lang="en-US"/>
              <a:t>Target device </a:t>
            </a:r>
            <a:endParaRPr/>
          </a:p>
          <a:p>
            <a:pPr indent="-228600" lvl="0" marL="228600" rtl="0" algn="l">
              <a:lnSpc>
                <a:spcPct val="90000"/>
              </a:lnSpc>
              <a:spcBef>
                <a:spcPts val="1000"/>
              </a:spcBef>
              <a:spcAft>
                <a:spcPts val="0"/>
              </a:spcAft>
              <a:buClr>
                <a:schemeClr val="dk1"/>
              </a:buClr>
              <a:buSzPts val="2800"/>
              <a:buChar char="•"/>
            </a:pPr>
            <a:r>
              <a:rPr lang="en-US"/>
              <a:t>User experience</a:t>
            </a:r>
            <a:endParaRPr/>
          </a:p>
          <a:p>
            <a:pPr indent="-228600" lvl="0" marL="228600" rtl="0" algn="l">
              <a:lnSpc>
                <a:spcPct val="90000"/>
              </a:lnSpc>
              <a:spcBef>
                <a:spcPts val="1000"/>
              </a:spcBef>
              <a:spcAft>
                <a:spcPts val="0"/>
              </a:spcAft>
              <a:buClr>
                <a:schemeClr val="dk1"/>
              </a:buClr>
              <a:buSzPts val="2800"/>
              <a:buChar char="•"/>
            </a:pPr>
            <a:r>
              <a:rPr lang="en-US"/>
              <a:t>Resource Constraint </a:t>
            </a:r>
            <a:endParaRPr/>
          </a:p>
          <a:p>
            <a:pPr indent="-228600" lvl="0" marL="228600" rtl="0" algn="l">
              <a:lnSpc>
                <a:spcPct val="90000"/>
              </a:lnSpc>
              <a:spcBef>
                <a:spcPts val="1000"/>
              </a:spcBef>
              <a:spcAft>
                <a:spcPts val="0"/>
              </a:spcAft>
              <a:buClr>
                <a:schemeClr val="dk1"/>
              </a:buClr>
              <a:buSzPts val="2800"/>
              <a:buChar char="•"/>
            </a:pPr>
            <a:r>
              <a:rPr lang="en-US"/>
              <a:t>Multiple Platforms</a:t>
            </a:r>
            <a:endParaRPr/>
          </a:p>
          <a:p>
            <a:pPr indent="-228600" lvl="0" marL="228600" rtl="0" algn="l">
              <a:lnSpc>
                <a:spcPct val="90000"/>
              </a:lnSpc>
              <a:spcBef>
                <a:spcPts val="1000"/>
              </a:spcBef>
              <a:spcAft>
                <a:spcPts val="0"/>
              </a:spcAft>
              <a:buClr>
                <a:schemeClr val="dk1"/>
              </a:buClr>
              <a:buSzPts val="2800"/>
              <a:buChar char="•"/>
            </a:pPr>
            <a:r>
              <a:rPr lang="en-US"/>
              <a:t>Security</a:t>
            </a:r>
            <a:endParaRPr/>
          </a:p>
          <a:p>
            <a:pPr indent="-228600" lvl="0" marL="228600" rtl="0" algn="l">
              <a:lnSpc>
                <a:spcPct val="90000"/>
              </a:lnSpc>
              <a:spcBef>
                <a:spcPts val="1000"/>
              </a:spcBef>
              <a:spcAft>
                <a:spcPts val="0"/>
              </a:spcAft>
              <a:buClr>
                <a:schemeClr val="dk1"/>
              </a:buClr>
              <a:buSzPts val="2800"/>
              <a:buChar char="•"/>
            </a:pPr>
            <a:r>
              <a:rPr lang="en-US"/>
              <a:t>Network Communication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8" name="Google Shape;1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69" name="Google Shape;1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Issues in Mobile Computing</a:t>
            </a:r>
            <a:endParaRPr/>
          </a:p>
        </p:txBody>
      </p:sp>
      <p:sp>
        <p:nvSpPr>
          <p:cNvPr id="175" name="Google Shape;17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Security, secrecy, and privacy</a:t>
            </a:r>
            <a:endParaRPr/>
          </a:p>
          <a:p>
            <a:pPr indent="-228600" lvl="0" marL="228600" rtl="0" algn="l">
              <a:lnSpc>
                <a:spcPct val="90000"/>
              </a:lnSpc>
              <a:spcBef>
                <a:spcPts val="1000"/>
              </a:spcBef>
              <a:spcAft>
                <a:spcPts val="0"/>
              </a:spcAft>
              <a:buClr>
                <a:schemeClr val="dk1"/>
              </a:buClr>
              <a:buSzPct val="100000"/>
              <a:buChar char="•"/>
            </a:pPr>
            <a:r>
              <a:rPr lang="en-US"/>
              <a:t>Resource and spectrum utilizations</a:t>
            </a:r>
            <a:endParaRPr/>
          </a:p>
          <a:p>
            <a:pPr indent="-228600" lvl="0" marL="228600" rtl="0" algn="l">
              <a:lnSpc>
                <a:spcPct val="90000"/>
              </a:lnSpc>
              <a:spcBef>
                <a:spcPts val="1000"/>
              </a:spcBef>
              <a:spcAft>
                <a:spcPts val="0"/>
              </a:spcAft>
              <a:buClr>
                <a:schemeClr val="dk1"/>
              </a:buClr>
              <a:buSzPct val="100000"/>
              <a:buChar char="•"/>
            </a:pPr>
            <a:r>
              <a:rPr lang="en-US"/>
              <a:t>Communication infrastructure</a:t>
            </a:r>
            <a:endParaRPr/>
          </a:p>
          <a:p>
            <a:pPr indent="-228600" lvl="0" marL="228600" rtl="0" algn="l">
              <a:lnSpc>
                <a:spcPct val="90000"/>
              </a:lnSpc>
              <a:spcBef>
                <a:spcPts val="1000"/>
              </a:spcBef>
              <a:spcAft>
                <a:spcPts val="0"/>
              </a:spcAft>
              <a:buClr>
                <a:schemeClr val="dk1"/>
              </a:buClr>
              <a:buSzPct val="100000"/>
              <a:buChar char="•"/>
            </a:pPr>
            <a:r>
              <a:rPr lang="en-US"/>
              <a:t>Energy efficiency enhancement</a:t>
            </a:r>
            <a:endParaRPr/>
          </a:p>
          <a:p>
            <a:pPr indent="-228600" lvl="0" marL="228600" rtl="0" algn="l">
              <a:lnSpc>
                <a:spcPct val="90000"/>
              </a:lnSpc>
              <a:spcBef>
                <a:spcPts val="1000"/>
              </a:spcBef>
              <a:spcAft>
                <a:spcPts val="0"/>
              </a:spcAft>
              <a:buClr>
                <a:schemeClr val="dk1"/>
              </a:buClr>
              <a:buSzPct val="100000"/>
              <a:buChar char="•"/>
            </a:pPr>
            <a:r>
              <a:rPr lang="en-US"/>
              <a:t>Integration of wireless information and power transfer</a:t>
            </a:r>
            <a:endParaRPr/>
          </a:p>
          <a:p>
            <a:pPr indent="-228600" lvl="0" marL="228600" rtl="0" algn="l">
              <a:lnSpc>
                <a:spcPct val="90000"/>
              </a:lnSpc>
              <a:spcBef>
                <a:spcPts val="1000"/>
              </a:spcBef>
              <a:spcAft>
                <a:spcPts val="0"/>
              </a:spcAft>
              <a:buClr>
                <a:schemeClr val="dk1"/>
              </a:buClr>
              <a:buSzPct val="100000"/>
              <a:buChar char="•"/>
            </a:pPr>
            <a:r>
              <a:rPr lang="en-US"/>
              <a:t>Wireless access techniques</a:t>
            </a:r>
            <a:endParaRPr/>
          </a:p>
          <a:p>
            <a:pPr indent="-228600" lvl="0" marL="228600" rtl="0" algn="l">
              <a:lnSpc>
                <a:spcPct val="90000"/>
              </a:lnSpc>
              <a:spcBef>
                <a:spcPts val="1000"/>
              </a:spcBef>
              <a:spcAft>
                <a:spcPts val="0"/>
              </a:spcAft>
              <a:buClr>
                <a:schemeClr val="dk1"/>
              </a:buClr>
              <a:buSzPct val="100000"/>
              <a:buChar char="•"/>
            </a:pPr>
            <a:r>
              <a:rPr lang="en-US"/>
              <a:t>Dynamic architecture and network functions analysis</a:t>
            </a:r>
            <a:endParaRPr/>
          </a:p>
          <a:p>
            <a:pPr indent="-228600" lvl="0" marL="228600" rtl="0" algn="l">
              <a:lnSpc>
                <a:spcPct val="90000"/>
              </a:lnSpc>
              <a:spcBef>
                <a:spcPts val="1000"/>
              </a:spcBef>
              <a:spcAft>
                <a:spcPts val="0"/>
              </a:spcAft>
              <a:buClr>
                <a:schemeClr val="dk1"/>
              </a:buClr>
              <a:buSzPct val="100000"/>
              <a:buChar char="•"/>
            </a:pPr>
            <a:r>
              <a:rPr lang="en-US"/>
              <a:t>Coding and modulation</a:t>
            </a:r>
            <a:endParaRPr/>
          </a:p>
          <a:p>
            <a:pPr indent="-228600" lvl="0" marL="228600" rtl="0" algn="l">
              <a:lnSpc>
                <a:spcPct val="90000"/>
              </a:lnSpc>
              <a:spcBef>
                <a:spcPts val="1000"/>
              </a:spcBef>
              <a:spcAft>
                <a:spcPts val="0"/>
              </a:spcAft>
              <a:buClr>
                <a:schemeClr val="dk1"/>
              </a:buClr>
              <a:buSzPct val="100000"/>
              <a:buChar char="•"/>
            </a:pPr>
            <a:r>
              <a:rPr lang="en-US"/>
              <a:t>Resource and interference management</a:t>
            </a:r>
            <a:endParaRPr/>
          </a:p>
          <a:p>
            <a:pPr indent="0" lvl="0" marL="0" rtl="0" algn="l">
              <a:lnSpc>
                <a:spcPct val="90000"/>
              </a:lnSpc>
              <a:spcBef>
                <a:spcPts val="1000"/>
              </a:spcBef>
              <a:spcAft>
                <a:spcPts val="0"/>
              </a:spcAft>
              <a:buClr>
                <a:schemeClr val="dk1"/>
              </a:buClr>
              <a:buSzPct val="100000"/>
              <a:buNone/>
            </a:pPr>
            <a:r>
              <a:rPr lang="en-US" sz="1100"/>
              <a:t>https://www.frontiersin.org/articles/10.3389/frcmn.2020.00001/full</a:t>
            </a:r>
            <a:endParaRPr sz="1100"/>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76" name="Google Shape;1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77" name="Google Shape;1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types of Mobile Networks</a:t>
            </a:r>
            <a:endParaRPr/>
          </a:p>
        </p:txBody>
      </p:sp>
      <p:sp>
        <p:nvSpPr>
          <p:cNvPr id="184" name="Google Shape;1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grpSp>
        <p:nvGrpSpPr>
          <p:cNvPr id="185" name="Google Shape;185;p12"/>
          <p:cNvGrpSpPr/>
          <p:nvPr/>
        </p:nvGrpSpPr>
        <p:grpSpPr>
          <a:xfrm>
            <a:off x="2209800" y="1970343"/>
            <a:ext cx="8229599" cy="3507031"/>
            <a:chOff x="0" y="370142"/>
            <a:chExt cx="8229599" cy="3507031"/>
          </a:xfrm>
        </p:grpSpPr>
        <p:sp>
          <p:nvSpPr>
            <p:cNvPr id="186" name="Google Shape;186;p12"/>
            <p:cNvSpPr/>
            <p:nvPr/>
          </p:nvSpPr>
          <p:spPr>
            <a:xfrm>
              <a:off x="0" y="370142"/>
              <a:ext cx="2020366" cy="2020400"/>
            </a:xfrm>
            <a:prstGeom prst="ellipse">
              <a:avLst/>
            </a:prstGeom>
            <a:solidFill>
              <a:srgbClr val="599BD5">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
            <p:cNvSpPr txBox="1"/>
            <p:nvPr/>
          </p:nvSpPr>
          <p:spPr>
            <a:xfrm>
              <a:off x="295876" y="666023"/>
              <a:ext cx="1428614" cy="142863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b="0" i="0" lang="en-US" sz="1400" u="none" cap="none" strike="noStrike">
                  <a:solidFill>
                    <a:schemeClr val="dk1"/>
                  </a:solidFill>
                  <a:latin typeface="Calibri"/>
                  <a:ea typeface="Calibri"/>
                  <a:cs typeface="Calibri"/>
                  <a:sym typeface="Calibri"/>
                </a:rPr>
                <a:t>GSM : </a:t>
              </a:r>
              <a:r>
                <a:rPr b="1" i="0" lang="en-US" sz="1400" u="none" cap="none" strike="noStrike">
                  <a:solidFill>
                    <a:schemeClr val="dk1"/>
                  </a:solidFill>
                  <a:latin typeface="Calibri"/>
                  <a:ea typeface="Calibri"/>
                  <a:cs typeface="Calibri"/>
                  <a:sym typeface="Calibri"/>
                </a:rPr>
                <a:t>Global System for Mobile communication</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49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(2G, 900MHz, 1900MHz Bands)</a:t>
              </a:r>
              <a:endParaRPr b="0" i="0" sz="1400" u="none" cap="none" strike="noStrike">
                <a:solidFill>
                  <a:schemeClr val="dk1"/>
                </a:solidFill>
                <a:latin typeface="Calibri"/>
                <a:ea typeface="Calibri"/>
                <a:cs typeface="Calibri"/>
                <a:sym typeface="Calibri"/>
              </a:endParaRPr>
            </a:p>
          </p:txBody>
        </p:sp>
        <p:sp>
          <p:nvSpPr>
            <p:cNvPr id="188" name="Google Shape;188;p12"/>
            <p:cNvSpPr/>
            <p:nvPr/>
          </p:nvSpPr>
          <p:spPr>
            <a:xfrm>
              <a:off x="1034460" y="1856773"/>
              <a:ext cx="2020366" cy="2020400"/>
            </a:xfrm>
            <a:prstGeom prst="ellipse">
              <a:avLst/>
            </a:prstGeom>
            <a:solidFill>
              <a:srgbClr val="599BD5">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
            <p:cNvSpPr txBox="1"/>
            <p:nvPr/>
          </p:nvSpPr>
          <p:spPr>
            <a:xfrm>
              <a:off x="1330336" y="2152654"/>
              <a:ext cx="1428614" cy="142863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CDMA – Code Division Multiple Access </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490"/>
                </a:spcBef>
                <a:spcAft>
                  <a:spcPts val="0"/>
                </a:spcAft>
                <a:buClr>
                  <a:schemeClr val="dk1"/>
                </a:buClr>
                <a:buSzPts val="1400"/>
                <a:buFont typeface="Calibri"/>
                <a:buChar char="•"/>
              </a:pPr>
              <a:r>
                <a:rPr b="1" i="0" lang="en-US" sz="1400" u="none" cap="none" strike="noStrike">
                  <a:solidFill>
                    <a:schemeClr val="dk1"/>
                  </a:solidFill>
                  <a:latin typeface="Calibri"/>
                  <a:ea typeface="Calibri"/>
                  <a:cs typeface="Calibri"/>
                  <a:sym typeface="Calibri"/>
                </a:rPr>
                <a:t>(3G Wireless, 450,800,1900MHz Bands)</a:t>
              </a:r>
              <a:endParaRPr b="0" i="0" sz="1400" u="none" cap="none" strike="noStrike">
                <a:solidFill>
                  <a:schemeClr val="dk1"/>
                </a:solidFill>
                <a:latin typeface="Calibri"/>
                <a:ea typeface="Calibri"/>
                <a:cs typeface="Calibri"/>
                <a:sym typeface="Calibri"/>
              </a:endParaRPr>
            </a:p>
          </p:txBody>
        </p:sp>
        <p:sp>
          <p:nvSpPr>
            <p:cNvPr id="190" name="Google Shape;190;p12"/>
            <p:cNvSpPr/>
            <p:nvPr/>
          </p:nvSpPr>
          <p:spPr>
            <a:xfrm>
              <a:off x="2069744" y="370142"/>
              <a:ext cx="2020366" cy="2020400"/>
            </a:xfrm>
            <a:prstGeom prst="ellipse">
              <a:avLst/>
            </a:prstGeom>
            <a:solidFill>
              <a:srgbClr val="599BD5">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
            <p:cNvSpPr txBox="1"/>
            <p:nvPr/>
          </p:nvSpPr>
          <p:spPr>
            <a:xfrm>
              <a:off x="2365620" y="666023"/>
              <a:ext cx="1428614" cy="142863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LTE - Long Term Evolution</a:t>
              </a:r>
              <a:r>
                <a:rPr b="0"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49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(4G , for GSM </a:t>
              </a:r>
              <a:r>
                <a:rPr b="0" i="1" lang="en-US" sz="1400" u="none" cap="none" strike="noStrike">
                  <a:solidFill>
                    <a:schemeClr val="dk1"/>
                  </a:solidFill>
                  <a:latin typeface="Calibri"/>
                  <a:ea typeface="Calibri"/>
                  <a:cs typeface="Calibri"/>
                  <a:sym typeface="Calibri"/>
                </a:rPr>
                <a:t>700, 750, 800 , 850 , 1800 , 1900 , 2100 , 2600 MHz</a:t>
              </a:r>
              <a:endParaRPr b="0" i="0" sz="1400" u="none" cap="none" strike="noStrike">
                <a:solidFill>
                  <a:schemeClr val="dk1"/>
                </a:solidFill>
                <a:latin typeface="Calibri"/>
                <a:ea typeface="Calibri"/>
                <a:cs typeface="Calibri"/>
                <a:sym typeface="Calibri"/>
              </a:endParaRPr>
            </a:p>
          </p:txBody>
        </p:sp>
        <p:sp>
          <p:nvSpPr>
            <p:cNvPr id="192" name="Google Shape;192;p12"/>
            <p:cNvSpPr/>
            <p:nvPr/>
          </p:nvSpPr>
          <p:spPr>
            <a:xfrm>
              <a:off x="3104205" y="1856773"/>
              <a:ext cx="2020366" cy="2020400"/>
            </a:xfrm>
            <a:prstGeom prst="ellipse">
              <a:avLst/>
            </a:prstGeom>
            <a:solidFill>
              <a:srgbClr val="599BD5">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
            <p:cNvSpPr txBox="1"/>
            <p:nvPr/>
          </p:nvSpPr>
          <p:spPr>
            <a:xfrm>
              <a:off x="3400081" y="2152654"/>
              <a:ext cx="1428614" cy="142863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UMTS – Universal Mobile Telecommunications System</a:t>
              </a:r>
              <a:r>
                <a:rPr b="0"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49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(3G Technology WCDMA)</a:t>
              </a:r>
              <a:endParaRPr b="0" i="0" sz="1400" u="none" cap="none" strike="noStrike">
                <a:solidFill>
                  <a:schemeClr val="dk1"/>
                </a:solidFill>
                <a:latin typeface="Calibri"/>
                <a:ea typeface="Calibri"/>
                <a:cs typeface="Calibri"/>
                <a:sym typeface="Calibri"/>
              </a:endParaRPr>
            </a:p>
          </p:txBody>
        </p:sp>
        <p:sp>
          <p:nvSpPr>
            <p:cNvPr id="194" name="Google Shape;194;p12"/>
            <p:cNvSpPr/>
            <p:nvPr/>
          </p:nvSpPr>
          <p:spPr>
            <a:xfrm>
              <a:off x="4139488" y="370142"/>
              <a:ext cx="2020366" cy="2020400"/>
            </a:xfrm>
            <a:prstGeom prst="ellipse">
              <a:avLst/>
            </a:prstGeom>
            <a:solidFill>
              <a:srgbClr val="599BD5">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txBox="1"/>
            <p:nvPr/>
          </p:nvSpPr>
          <p:spPr>
            <a:xfrm>
              <a:off x="4435364" y="666023"/>
              <a:ext cx="1428614" cy="142863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HSDPA - High Speed Downlink Packet Access</a:t>
              </a:r>
              <a:r>
                <a:rPr b="0"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49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Advanced to 3G ,3.5 G</a:t>
              </a:r>
              <a:endParaRPr b="0" i="0" sz="1400" u="none" cap="none" strike="noStrike">
                <a:solidFill>
                  <a:schemeClr val="dk1"/>
                </a:solidFill>
                <a:latin typeface="Calibri"/>
                <a:ea typeface="Calibri"/>
                <a:cs typeface="Calibri"/>
                <a:sym typeface="Calibri"/>
              </a:endParaRPr>
            </a:p>
          </p:txBody>
        </p:sp>
        <p:sp>
          <p:nvSpPr>
            <p:cNvPr id="196" name="Google Shape;196;p12"/>
            <p:cNvSpPr/>
            <p:nvPr/>
          </p:nvSpPr>
          <p:spPr>
            <a:xfrm>
              <a:off x="5173949" y="1856773"/>
              <a:ext cx="2020366" cy="2020400"/>
            </a:xfrm>
            <a:prstGeom prst="ellipse">
              <a:avLst/>
            </a:prstGeom>
            <a:solidFill>
              <a:srgbClr val="599BD5">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txBox="1"/>
            <p:nvPr/>
          </p:nvSpPr>
          <p:spPr>
            <a:xfrm>
              <a:off x="5469825" y="2152654"/>
              <a:ext cx="1428614" cy="142863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HSUPA – High Speed Uplink Packet Access</a:t>
              </a:r>
              <a:endParaRPr b="0" i="0" sz="1400" u="none" cap="none" strike="noStrike">
                <a:solidFill>
                  <a:schemeClr val="dk1"/>
                </a:solidFill>
                <a:latin typeface="Calibri"/>
                <a:ea typeface="Calibri"/>
                <a:cs typeface="Calibri"/>
                <a:sym typeface="Calibri"/>
              </a:endParaRPr>
            </a:p>
          </p:txBody>
        </p:sp>
        <p:sp>
          <p:nvSpPr>
            <p:cNvPr id="198" name="Google Shape;198;p12"/>
            <p:cNvSpPr/>
            <p:nvPr/>
          </p:nvSpPr>
          <p:spPr>
            <a:xfrm>
              <a:off x="6209233" y="370142"/>
              <a:ext cx="2020366" cy="2020400"/>
            </a:xfrm>
            <a:prstGeom prst="ellipse">
              <a:avLst/>
            </a:prstGeom>
            <a:solidFill>
              <a:srgbClr val="599BD5">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
            <p:cNvSpPr txBox="1"/>
            <p:nvPr/>
          </p:nvSpPr>
          <p:spPr>
            <a:xfrm>
              <a:off x="6505109" y="666023"/>
              <a:ext cx="1428614" cy="142863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EV-DO – Evolution Data-Only</a:t>
              </a:r>
              <a:r>
                <a:rPr b="0"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49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It mainly runs on CDMA Networks for 3G</a:t>
              </a:r>
              <a:endParaRPr b="0" i="0" sz="1400" u="none" cap="none" strike="noStrike">
                <a:solidFill>
                  <a:schemeClr val="dk1"/>
                </a:solidFill>
                <a:latin typeface="Calibri"/>
                <a:ea typeface="Calibri"/>
                <a:cs typeface="Calibri"/>
                <a:sym typeface="Calibri"/>
              </a:endParaRPr>
            </a:p>
          </p:txBody>
        </p:sp>
      </p:grpSp>
      <p:sp>
        <p:nvSpPr>
          <p:cNvPr id="200" name="Google Shape;20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Mobile Network</a:t>
            </a:r>
            <a:endParaRPr/>
          </a:p>
        </p:txBody>
      </p:sp>
      <p:sp>
        <p:nvSpPr>
          <p:cNvPr id="206" name="Google Shape;20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pic>
        <p:nvPicPr>
          <p:cNvPr descr="https://2.bp.blogspot.com/-u2wywLH_56w/VJ6e2v49T7I/AAAAAAAAAbI/0sXUr6oROGo/s1600/graphLTE2.jpg" id="207" name="Google Shape;207;p13"/>
          <p:cNvPicPr preferRelativeResize="0"/>
          <p:nvPr>
            <p:ph idx="1" type="body"/>
          </p:nvPr>
        </p:nvPicPr>
        <p:blipFill rotWithShape="1">
          <a:blip r:embed="rId3">
            <a:alphaModFix/>
          </a:blip>
          <a:srcRect b="0" l="0" r="0" t="0"/>
          <a:stretch/>
        </p:blipFill>
        <p:spPr>
          <a:xfrm>
            <a:off x="1676401" y="1524001"/>
            <a:ext cx="6396867" cy="2127713"/>
          </a:xfrm>
          <a:prstGeom prst="rect">
            <a:avLst/>
          </a:prstGeom>
          <a:noFill/>
          <a:ln>
            <a:noFill/>
          </a:ln>
        </p:spPr>
      </p:pic>
      <p:pic>
        <p:nvPicPr>
          <p:cNvPr descr="A graphic explaining that 5G is the fifth generation wireless network, highlighting key features and use-cases: mobile broadband, massive IoT, and mission-critical services." id="208" name="Google Shape;208;p13"/>
          <p:cNvPicPr preferRelativeResize="0"/>
          <p:nvPr/>
        </p:nvPicPr>
        <p:blipFill rotWithShape="1">
          <a:blip r:embed="rId4">
            <a:alphaModFix/>
          </a:blip>
          <a:srcRect b="0" l="0" r="0" t="0"/>
          <a:stretch/>
        </p:blipFill>
        <p:spPr>
          <a:xfrm>
            <a:off x="6858000" y="1981200"/>
            <a:ext cx="3810000" cy="3810000"/>
          </a:xfrm>
          <a:prstGeom prst="rect">
            <a:avLst/>
          </a:prstGeom>
          <a:noFill/>
          <a:ln>
            <a:noFill/>
          </a:ln>
        </p:spPr>
      </p:pic>
      <p:sp>
        <p:nvSpPr>
          <p:cNvPr id="209" name="Google Shape;209;p13"/>
          <p:cNvSpPr txBox="1"/>
          <p:nvPr/>
        </p:nvSpPr>
        <p:spPr>
          <a:xfrm>
            <a:off x="1905000" y="4038601"/>
            <a:ext cx="464820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Designed to connect virtually everyone and everything together including machines, objects, and devices.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Deliver higher multi-Gbps peak data speeds</a:t>
            </a:r>
            <a:endParaRPr b="0" i="0" sz="1800" u="none" cap="none" strike="noStrike">
              <a:solidFill>
                <a:schemeClr val="dk1"/>
              </a:solidFill>
              <a:latin typeface="Calibri"/>
              <a:ea typeface="Calibri"/>
              <a:cs typeface="Calibri"/>
              <a:sym typeface="Calibri"/>
            </a:endParaRPr>
          </a:p>
        </p:txBody>
      </p:sp>
      <p:sp>
        <p:nvSpPr>
          <p:cNvPr id="210" name="Google Shape;2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Mobile and Wireless Services</a:t>
            </a:r>
            <a:endParaRPr/>
          </a:p>
        </p:txBody>
      </p:sp>
      <p:pic>
        <p:nvPicPr>
          <p:cNvPr id="216" name="Google Shape;216;p14"/>
          <p:cNvPicPr preferRelativeResize="0"/>
          <p:nvPr>
            <p:ph idx="1" type="body"/>
          </p:nvPr>
        </p:nvPicPr>
        <p:blipFill rotWithShape="1">
          <a:blip r:embed="rId3">
            <a:alphaModFix/>
          </a:blip>
          <a:srcRect b="0" l="0" r="0" t="0"/>
          <a:stretch/>
        </p:blipFill>
        <p:spPr>
          <a:xfrm>
            <a:off x="2057401" y="1417639"/>
            <a:ext cx="7764367" cy="4525963"/>
          </a:xfrm>
          <a:prstGeom prst="rect">
            <a:avLst/>
          </a:prstGeom>
          <a:noFill/>
          <a:ln>
            <a:noFill/>
          </a:ln>
        </p:spPr>
      </p:pic>
      <p:sp>
        <p:nvSpPr>
          <p:cNvPr id="217" name="Google Shape;21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218" name="Google Shape;218;p14"/>
          <p:cNvSpPr txBox="1"/>
          <p:nvPr/>
        </p:nvSpPr>
        <p:spPr>
          <a:xfrm>
            <a:off x="1524000" y="6356351"/>
            <a:ext cx="32004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http://www.</a:t>
            </a:r>
            <a:r>
              <a:rPr b="1" i="0" lang="en-US" sz="1200" u="none" cap="none" strike="noStrike">
                <a:solidFill>
                  <a:schemeClr val="dk1"/>
                </a:solidFill>
                <a:latin typeface="Calibri"/>
                <a:ea typeface="Calibri"/>
                <a:cs typeface="Calibri"/>
                <a:sym typeface="Calibri"/>
              </a:rPr>
              <a:t>jochenschiller</a:t>
            </a:r>
            <a:r>
              <a:rPr b="0" i="0" lang="en-US" sz="1200" u="none" cap="none" strike="noStrike">
                <a:solidFill>
                  <a:schemeClr val="dk1"/>
                </a:solidFill>
                <a:latin typeface="Calibri"/>
                <a:ea typeface="Calibri"/>
                <a:cs typeface="Calibri"/>
                <a:sym typeface="Calibri"/>
              </a:rPr>
              <a:t>.de/ MC SS05 1.1</a:t>
            </a:r>
            <a:endParaRPr/>
          </a:p>
        </p:txBody>
      </p:sp>
      <p:sp>
        <p:nvSpPr>
          <p:cNvPr id="219" name="Google Shape;21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15"/>
          <p:cNvGrpSpPr/>
          <p:nvPr/>
        </p:nvGrpSpPr>
        <p:grpSpPr>
          <a:xfrm>
            <a:off x="2152650" y="304800"/>
            <a:ext cx="5162550" cy="743535"/>
            <a:chOff x="0" y="0"/>
            <a:chExt cx="5162550" cy="743535"/>
          </a:xfrm>
        </p:grpSpPr>
        <p:sp>
          <p:nvSpPr>
            <p:cNvPr id="226" name="Google Shape;226;p15"/>
            <p:cNvSpPr/>
            <p:nvPr/>
          </p:nvSpPr>
          <p:spPr>
            <a:xfrm>
              <a:off x="0" y="0"/>
              <a:ext cx="5162550" cy="74353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txBox="1"/>
            <p:nvPr/>
          </p:nvSpPr>
          <p:spPr>
            <a:xfrm>
              <a:off x="36296" y="36296"/>
              <a:ext cx="5089958" cy="670943"/>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None/>
              </a:pPr>
              <a:r>
                <a:rPr lang="en-US" sz="3100">
                  <a:solidFill>
                    <a:schemeClr val="lt1"/>
                  </a:solidFill>
                  <a:latin typeface="Calibri"/>
                  <a:ea typeface="Calibri"/>
                  <a:cs typeface="Calibri"/>
                  <a:sym typeface="Calibri"/>
                </a:rPr>
                <a:t>Two Aspects of Mobility</a:t>
              </a:r>
              <a:endParaRPr sz="3100">
                <a:solidFill>
                  <a:schemeClr val="lt1"/>
                </a:solidFill>
                <a:latin typeface="Calibri"/>
                <a:ea typeface="Calibri"/>
                <a:cs typeface="Calibri"/>
                <a:sym typeface="Calibri"/>
              </a:endParaRPr>
            </a:p>
          </p:txBody>
        </p:sp>
      </p:grpSp>
      <p:grpSp>
        <p:nvGrpSpPr>
          <p:cNvPr id="228" name="Google Shape;228;p15"/>
          <p:cNvGrpSpPr/>
          <p:nvPr/>
        </p:nvGrpSpPr>
        <p:grpSpPr>
          <a:xfrm>
            <a:off x="1905000" y="1447800"/>
            <a:ext cx="7908036" cy="2057398"/>
            <a:chOff x="0" y="0"/>
            <a:chExt cx="7908036" cy="2057398"/>
          </a:xfrm>
        </p:grpSpPr>
        <p:cxnSp>
          <p:nvCxnSpPr>
            <p:cNvPr id="229" name="Google Shape;229;p15"/>
            <p:cNvCxnSpPr/>
            <p:nvPr/>
          </p:nvCxnSpPr>
          <p:spPr>
            <a:xfrm>
              <a:off x="0" y="0"/>
              <a:ext cx="7908036"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sp>
          <p:nvSpPr>
            <p:cNvPr id="230" name="Google Shape;230;p15"/>
            <p:cNvSpPr/>
            <p:nvPr/>
          </p:nvSpPr>
          <p:spPr>
            <a:xfrm>
              <a:off x="0" y="0"/>
              <a:ext cx="1581607" cy="10286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txBox="1"/>
            <p:nvPr/>
          </p:nvSpPr>
          <p:spPr>
            <a:xfrm>
              <a:off x="0" y="0"/>
              <a:ext cx="1581607" cy="1028699"/>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None/>
              </a:pPr>
              <a:r>
                <a:rPr lang="en-US" sz="2600">
                  <a:solidFill>
                    <a:schemeClr val="dk1"/>
                  </a:solidFill>
                  <a:latin typeface="Calibri"/>
                  <a:ea typeface="Calibri"/>
                  <a:cs typeface="Calibri"/>
                  <a:sym typeface="Calibri"/>
                </a:rPr>
                <a:t>User Mobility</a:t>
              </a:r>
              <a:endParaRPr sz="2600">
                <a:solidFill>
                  <a:schemeClr val="dk1"/>
                </a:solidFill>
                <a:latin typeface="Calibri"/>
                <a:ea typeface="Calibri"/>
                <a:cs typeface="Calibri"/>
                <a:sym typeface="Calibri"/>
              </a:endParaRPr>
            </a:p>
          </p:txBody>
        </p:sp>
        <p:sp>
          <p:nvSpPr>
            <p:cNvPr id="232" name="Google Shape;232;p15"/>
            <p:cNvSpPr/>
            <p:nvPr/>
          </p:nvSpPr>
          <p:spPr>
            <a:xfrm>
              <a:off x="1700227" y="46713"/>
              <a:ext cx="6207808" cy="9342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nvSpPr>
          <p:spPr>
            <a:xfrm>
              <a:off x="1700227" y="46713"/>
              <a:ext cx="6207808" cy="934268"/>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User mobility refers to a user who has access to the same or similar telecommunication services at different places, i.e., the user can be mobile, and the services will follow.</a:t>
              </a:r>
              <a:endParaRPr sz="1800">
                <a:solidFill>
                  <a:schemeClr val="dk1"/>
                </a:solidFill>
                <a:latin typeface="Calibri"/>
                <a:ea typeface="Calibri"/>
                <a:cs typeface="Calibri"/>
                <a:sym typeface="Calibri"/>
              </a:endParaRPr>
            </a:p>
          </p:txBody>
        </p:sp>
        <p:cxnSp>
          <p:nvCxnSpPr>
            <p:cNvPr id="234" name="Google Shape;234;p15"/>
            <p:cNvCxnSpPr/>
            <p:nvPr/>
          </p:nvCxnSpPr>
          <p:spPr>
            <a:xfrm>
              <a:off x="1581607" y="980981"/>
              <a:ext cx="6326428" cy="0"/>
            </a:xfrm>
            <a:prstGeom prst="straightConnector1">
              <a:avLst/>
            </a:prstGeom>
            <a:solidFill>
              <a:srgbClr val="599BD5"/>
            </a:solidFill>
            <a:ln cap="flat" cmpd="sng" w="12700">
              <a:solidFill>
                <a:srgbClr val="C3D4EB"/>
              </a:solidFill>
              <a:prstDash val="solid"/>
              <a:miter lim="800000"/>
              <a:headEnd len="sm" w="sm" type="none"/>
              <a:tailEnd len="sm" w="sm" type="none"/>
            </a:ln>
          </p:spPr>
        </p:cxnSp>
        <p:cxnSp>
          <p:nvCxnSpPr>
            <p:cNvPr id="235" name="Google Shape;235;p15"/>
            <p:cNvCxnSpPr/>
            <p:nvPr/>
          </p:nvCxnSpPr>
          <p:spPr>
            <a:xfrm>
              <a:off x="0" y="1028699"/>
              <a:ext cx="7908036"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sp>
          <p:nvSpPr>
            <p:cNvPr id="236" name="Google Shape;236;p15"/>
            <p:cNvSpPr/>
            <p:nvPr/>
          </p:nvSpPr>
          <p:spPr>
            <a:xfrm>
              <a:off x="0" y="1028699"/>
              <a:ext cx="1581607" cy="10286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txBox="1"/>
            <p:nvPr/>
          </p:nvSpPr>
          <p:spPr>
            <a:xfrm>
              <a:off x="0" y="1028699"/>
              <a:ext cx="1581607" cy="1028699"/>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None/>
              </a:pPr>
              <a:r>
                <a:rPr lang="en-US" sz="2600">
                  <a:solidFill>
                    <a:schemeClr val="dk1"/>
                  </a:solidFill>
                  <a:latin typeface="Calibri"/>
                  <a:ea typeface="Calibri"/>
                  <a:cs typeface="Calibri"/>
                  <a:sym typeface="Calibri"/>
                </a:rPr>
                <a:t>Device Portability</a:t>
              </a:r>
              <a:endParaRPr sz="2600">
                <a:solidFill>
                  <a:schemeClr val="dk1"/>
                </a:solidFill>
                <a:latin typeface="Calibri"/>
                <a:ea typeface="Calibri"/>
                <a:cs typeface="Calibri"/>
                <a:sym typeface="Calibri"/>
              </a:endParaRPr>
            </a:p>
          </p:txBody>
        </p:sp>
        <p:sp>
          <p:nvSpPr>
            <p:cNvPr id="238" name="Google Shape;238;p15"/>
            <p:cNvSpPr/>
            <p:nvPr/>
          </p:nvSpPr>
          <p:spPr>
            <a:xfrm>
              <a:off x="1700227" y="1075413"/>
              <a:ext cx="6207808" cy="9342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txBox="1"/>
            <p:nvPr/>
          </p:nvSpPr>
          <p:spPr>
            <a:xfrm>
              <a:off x="1700227" y="1075413"/>
              <a:ext cx="6207808" cy="934268"/>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None/>
              </a:pPr>
              <a:r>
                <a:rPr lang="en-US" sz="1600">
                  <a:solidFill>
                    <a:schemeClr val="dk1"/>
                  </a:solidFill>
                  <a:latin typeface="Calibri"/>
                  <a:ea typeface="Calibri"/>
                  <a:cs typeface="Calibri"/>
                  <a:sym typeface="Calibri"/>
                </a:rPr>
                <a:t>Device portability refers to  the communication device moves (with or without a user). Many mechanisms in the network and inside the device have to make sure that communication is still possible while the device is moving. E.g; Mobile Phone System</a:t>
              </a:r>
              <a:endParaRPr sz="1600">
                <a:solidFill>
                  <a:schemeClr val="dk1"/>
                </a:solidFill>
                <a:latin typeface="Calibri"/>
                <a:ea typeface="Calibri"/>
                <a:cs typeface="Calibri"/>
                <a:sym typeface="Calibri"/>
              </a:endParaRPr>
            </a:p>
          </p:txBody>
        </p:sp>
        <p:cxnSp>
          <p:nvCxnSpPr>
            <p:cNvPr id="240" name="Google Shape;240;p15"/>
            <p:cNvCxnSpPr/>
            <p:nvPr/>
          </p:nvCxnSpPr>
          <p:spPr>
            <a:xfrm>
              <a:off x="1581607" y="2009681"/>
              <a:ext cx="6326428" cy="0"/>
            </a:xfrm>
            <a:prstGeom prst="straightConnector1">
              <a:avLst/>
            </a:prstGeom>
            <a:solidFill>
              <a:srgbClr val="599BD5"/>
            </a:solidFill>
            <a:ln cap="flat" cmpd="sng" w="12700">
              <a:solidFill>
                <a:srgbClr val="C3D4EB"/>
              </a:solidFill>
              <a:prstDash val="solid"/>
              <a:miter lim="800000"/>
              <a:headEnd len="sm" w="sm" type="none"/>
              <a:tailEnd len="sm" w="sm" type="none"/>
            </a:ln>
          </p:spPr>
        </p:cxnSp>
      </p:grpSp>
      <p:sp>
        <p:nvSpPr>
          <p:cNvPr id="241" name="Google Shape;241;p15"/>
          <p:cNvSpPr/>
          <p:nvPr/>
        </p:nvSpPr>
        <p:spPr>
          <a:xfrm>
            <a:off x="1905000" y="3950616"/>
            <a:ext cx="6248400" cy="1502976"/>
          </a:xfrm>
          <a:prstGeom prst="rect">
            <a:avLst/>
          </a:prstGeom>
          <a:noFill/>
          <a:ln>
            <a:noFill/>
          </a:ln>
        </p:spPr>
        <p:txBody>
          <a:bodyPr anchorCtr="0" anchor="t" bIns="45700" lIns="91425" spcFirstLastPara="1" rIns="91425" wrap="square" tIns="45700">
            <a:spAutoFit/>
          </a:bodyPr>
          <a:lstStyle/>
          <a:p>
            <a:pPr indent="0" lvl="0" marL="0" marR="0" rtl="0" algn="l">
              <a:lnSpc>
                <a:spcPct val="78571"/>
              </a:lnSpc>
              <a:spcBef>
                <a:spcPts val="0"/>
              </a:spcBef>
              <a:spcAft>
                <a:spcPts val="0"/>
              </a:spcAft>
              <a:buNone/>
            </a:pPr>
            <a:r>
              <a:rPr lang="en-US" sz="1800">
                <a:solidFill>
                  <a:schemeClr val="dk1"/>
                </a:solidFill>
                <a:latin typeface="Calibri"/>
                <a:ea typeface="Calibri"/>
                <a:cs typeface="Calibri"/>
                <a:sym typeface="Calibri"/>
              </a:rPr>
              <a:t>Wireless       V/s   Mobile        Examples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2800">
                <a:solidFill>
                  <a:srgbClr val="FF3300"/>
                </a:solidFill>
                <a:latin typeface="Calibri"/>
                <a:ea typeface="Calibri"/>
                <a:cs typeface="Calibri"/>
                <a:sym typeface="Calibri"/>
              </a:rPr>
              <a:t>🗶		🗶</a:t>
            </a:r>
            <a:r>
              <a:rPr lang="en-US" sz="2800">
                <a:solidFill>
                  <a:srgbClr val="00CC00"/>
                </a:solidFill>
                <a:latin typeface="Calibri"/>
                <a:ea typeface="Calibri"/>
                <a:cs typeface="Calibri"/>
                <a:sym typeface="Calibri"/>
              </a:rPr>
              <a:t> 	</a:t>
            </a:r>
            <a:r>
              <a:rPr lang="en-US" sz="1800">
                <a:solidFill>
                  <a:schemeClr val="dk1"/>
                </a:solidFill>
                <a:latin typeface="Calibri"/>
                <a:ea typeface="Calibri"/>
                <a:cs typeface="Calibri"/>
                <a:sym typeface="Calibri"/>
              </a:rPr>
              <a:t>stationary computer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2800">
                <a:solidFill>
                  <a:srgbClr val="FF3300"/>
                </a:solidFill>
                <a:latin typeface="Calibri"/>
                <a:ea typeface="Calibri"/>
                <a:cs typeface="Calibri"/>
                <a:sym typeface="Calibri"/>
              </a:rPr>
              <a:t>🗶		</a:t>
            </a:r>
            <a:r>
              <a:rPr lang="en-US" sz="2800">
                <a:solidFill>
                  <a:srgbClr val="00CC00"/>
                </a:solidFill>
                <a:latin typeface="Calibri"/>
                <a:ea typeface="Calibri"/>
                <a:cs typeface="Calibri"/>
                <a:sym typeface="Calibri"/>
              </a:rPr>
              <a:t>✔ 	</a:t>
            </a:r>
            <a:r>
              <a:rPr lang="en-US" sz="1800">
                <a:solidFill>
                  <a:schemeClr val="dk1"/>
                </a:solidFill>
                <a:latin typeface="Calibri"/>
                <a:ea typeface="Calibri"/>
                <a:cs typeface="Calibri"/>
                <a:sym typeface="Calibri"/>
              </a:rPr>
              <a:t>notebook in a hotel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2800">
                <a:solidFill>
                  <a:srgbClr val="00CC00"/>
                </a:solidFill>
                <a:latin typeface="Calibri"/>
                <a:ea typeface="Calibri"/>
                <a:cs typeface="Calibri"/>
                <a:sym typeface="Calibri"/>
              </a:rPr>
              <a:t>✔	</a:t>
            </a:r>
            <a:r>
              <a:rPr lang="en-US" sz="2800">
                <a:solidFill>
                  <a:srgbClr val="FF3300"/>
                </a:solidFill>
                <a:latin typeface="Calibri"/>
                <a:ea typeface="Calibri"/>
                <a:cs typeface="Calibri"/>
                <a:sym typeface="Calibri"/>
              </a:rPr>
              <a:t>	🗶</a:t>
            </a:r>
            <a:r>
              <a:rPr lang="en-US" sz="2800">
                <a:solidFill>
                  <a:srgbClr val="00CC00"/>
                </a:solidFill>
                <a:latin typeface="Calibri"/>
                <a:ea typeface="Calibri"/>
                <a:cs typeface="Calibri"/>
                <a:sym typeface="Calibri"/>
              </a:rPr>
              <a:t> 	</a:t>
            </a:r>
            <a:r>
              <a:rPr lang="en-US" sz="1800">
                <a:solidFill>
                  <a:schemeClr val="dk1"/>
                </a:solidFill>
                <a:latin typeface="Calibri"/>
                <a:ea typeface="Calibri"/>
                <a:cs typeface="Calibri"/>
                <a:sym typeface="Calibri"/>
              </a:rPr>
              <a:t>wireless LANs in historic buildings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lang="en-US" sz="2800">
                <a:solidFill>
                  <a:srgbClr val="00CC00"/>
                </a:solidFill>
                <a:latin typeface="Calibri"/>
                <a:ea typeface="Calibri"/>
                <a:cs typeface="Calibri"/>
                <a:sym typeface="Calibri"/>
              </a:rPr>
              <a:t>✔	</a:t>
            </a:r>
            <a:r>
              <a:rPr lang="en-US" sz="2800">
                <a:solidFill>
                  <a:srgbClr val="FF3300"/>
                </a:solidFill>
                <a:latin typeface="Calibri"/>
                <a:ea typeface="Calibri"/>
                <a:cs typeface="Calibri"/>
                <a:sym typeface="Calibri"/>
              </a:rPr>
              <a:t>	</a:t>
            </a:r>
            <a:r>
              <a:rPr lang="en-US" sz="2800">
                <a:solidFill>
                  <a:srgbClr val="00CC00"/>
                </a:solidFill>
                <a:latin typeface="Calibri"/>
                <a:ea typeface="Calibri"/>
                <a:cs typeface="Calibri"/>
                <a:sym typeface="Calibri"/>
              </a:rPr>
              <a:t>✔ 	</a:t>
            </a:r>
            <a:r>
              <a:rPr lang="en-US" sz="1800">
                <a:solidFill>
                  <a:schemeClr val="dk1"/>
                </a:solidFill>
                <a:latin typeface="Calibri"/>
                <a:ea typeface="Calibri"/>
                <a:cs typeface="Calibri"/>
                <a:sym typeface="Calibri"/>
              </a:rPr>
              <a:t>Personal Digital Assistant (PDA)</a:t>
            </a:r>
            <a:endParaRPr sz="1800">
              <a:solidFill>
                <a:schemeClr val="dk1"/>
              </a:solidFill>
              <a:latin typeface="Calibri"/>
              <a:ea typeface="Calibri"/>
              <a:cs typeface="Calibri"/>
              <a:sym typeface="Calibri"/>
            </a:endParaRPr>
          </a:p>
        </p:txBody>
      </p:sp>
      <p:sp>
        <p:nvSpPr>
          <p:cNvPr id="242" name="Google Shape;24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243" name="Google Shape;24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Effects of device Portability</a:t>
            </a:r>
            <a:endParaRPr/>
          </a:p>
        </p:txBody>
      </p:sp>
      <p:sp>
        <p:nvSpPr>
          <p:cNvPr id="249" name="Google Shape;249;p16"/>
          <p:cNvSpPr txBox="1"/>
          <p:nvPr>
            <p:ph idx="1" type="body"/>
          </p:nvPr>
        </p:nvSpPr>
        <p:spPr>
          <a:xfrm>
            <a:off x="1905000" y="1417639"/>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90000"/>
              </a:lnSpc>
              <a:spcBef>
                <a:spcPts val="0"/>
              </a:spcBef>
              <a:spcAft>
                <a:spcPts val="0"/>
              </a:spcAft>
              <a:buClr>
                <a:schemeClr val="dk1"/>
              </a:buClr>
              <a:buSzPct val="100000"/>
              <a:buChar char="•"/>
            </a:pPr>
            <a:r>
              <a:rPr b="1" lang="en-US" sz="4200"/>
              <a:t>Power consumption</a:t>
            </a:r>
            <a:endParaRPr/>
          </a:p>
          <a:p>
            <a:pPr indent="-228600" lvl="1" marL="685800" rtl="0" algn="l">
              <a:lnSpc>
                <a:spcPct val="90000"/>
              </a:lnSpc>
              <a:spcBef>
                <a:spcPts val="500"/>
              </a:spcBef>
              <a:spcAft>
                <a:spcPts val="0"/>
              </a:spcAft>
              <a:buClr>
                <a:schemeClr val="dk1"/>
              </a:buClr>
              <a:buSzPct val="100000"/>
              <a:buChar char="•"/>
            </a:pPr>
            <a:r>
              <a:rPr lang="en-US" sz="3600"/>
              <a:t>limited computing power, low quality displays, small disks due to limited battery capacity</a:t>
            </a:r>
            <a:endParaRPr/>
          </a:p>
          <a:p>
            <a:pPr indent="-228600" lvl="1" marL="685800" rtl="0" algn="l">
              <a:lnSpc>
                <a:spcPct val="90000"/>
              </a:lnSpc>
              <a:spcBef>
                <a:spcPts val="500"/>
              </a:spcBef>
              <a:spcAft>
                <a:spcPts val="0"/>
              </a:spcAft>
              <a:buClr>
                <a:schemeClr val="dk1"/>
              </a:buClr>
              <a:buSzPct val="100000"/>
              <a:buChar char="•"/>
            </a:pPr>
            <a:r>
              <a:rPr lang="en-US" sz="3600"/>
              <a:t>CPU: </a:t>
            </a:r>
            <a:r>
              <a:rPr lang="en-US" sz="3600">
                <a:solidFill>
                  <a:schemeClr val="accent2"/>
                </a:solidFill>
              </a:rPr>
              <a:t>power consumption ~ CV</a:t>
            </a:r>
            <a:r>
              <a:rPr baseline="30000" lang="en-US" sz="3600">
                <a:solidFill>
                  <a:schemeClr val="accent2"/>
                </a:solidFill>
              </a:rPr>
              <a:t>2</a:t>
            </a:r>
            <a:r>
              <a:rPr lang="en-US" sz="3600">
                <a:solidFill>
                  <a:schemeClr val="accent2"/>
                </a:solidFill>
              </a:rPr>
              <a:t>f</a:t>
            </a:r>
            <a:endParaRPr/>
          </a:p>
          <a:p>
            <a:pPr indent="-228600" lvl="2" marL="1143000" rtl="0" algn="l">
              <a:lnSpc>
                <a:spcPct val="90000"/>
              </a:lnSpc>
              <a:spcBef>
                <a:spcPts val="500"/>
              </a:spcBef>
              <a:spcAft>
                <a:spcPts val="0"/>
              </a:spcAft>
              <a:buClr>
                <a:schemeClr val="dk1"/>
              </a:buClr>
              <a:buSzPct val="100000"/>
              <a:buChar char="•"/>
            </a:pPr>
            <a:r>
              <a:rPr lang="en-US" sz="3600"/>
              <a:t>C: internal capacity, reduced by integration</a:t>
            </a:r>
            <a:endParaRPr/>
          </a:p>
          <a:p>
            <a:pPr indent="-228600" lvl="2" marL="1143000" rtl="0" algn="l">
              <a:lnSpc>
                <a:spcPct val="90000"/>
              </a:lnSpc>
              <a:spcBef>
                <a:spcPts val="500"/>
              </a:spcBef>
              <a:spcAft>
                <a:spcPts val="0"/>
              </a:spcAft>
              <a:buClr>
                <a:schemeClr val="dk1"/>
              </a:buClr>
              <a:buSzPct val="100000"/>
              <a:buChar char="•"/>
            </a:pPr>
            <a:r>
              <a:rPr lang="en-US" sz="3600"/>
              <a:t>V: supply voltage, can be reduced to a certain limit</a:t>
            </a:r>
            <a:endParaRPr/>
          </a:p>
          <a:p>
            <a:pPr indent="-228600" lvl="2" marL="1143000" rtl="0" algn="l">
              <a:lnSpc>
                <a:spcPct val="90000"/>
              </a:lnSpc>
              <a:spcBef>
                <a:spcPts val="500"/>
              </a:spcBef>
              <a:spcAft>
                <a:spcPts val="0"/>
              </a:spcAft>
              <a:buClr>
                <a:schemeClr val="dk1"/>
              </a:buClr>
              <a:buSzPct val="100000"/>
              <a:buChar char="•"/>
            </a:pPr>
            <a:r>
              <a:rPr lang="en-US" sz="3600"/>
              <a:t>f: clock frequency, can be reduced temporally</a:t>
            </a:r>
            <a:endParaRPr/>
          </a:p>
          <a:p>
            <a:pPr indent="-228600" lvl="0" marL="228600" rtl="0" algn="l">
              <a:lnSpc>
                <a:spcPct val="90000"/>
              </a:lnSpc>
              <a:spcBef>
                <a:spcPts val="1000"/>
              </a:spcBef>
              <a:spcAft>
                <a:spcPts val="0"/>
              </a:spcAft>
              <a:buClr>
                <a:schemeClr val="dk1"/>
              </a:buClr>
              <a:buSzPct val="100000"/>
              <a:buChar char="•"/>
            </a:pPr>
            <a:r>
              <a:rPr b="1" lang="en-US" sz="4200"/>
              <a:t>Loss of data</a:t>
            </a:r>
            <a:endParaRPr/>
          </a:p>
          <a:p>
            <a:pPr indent="-228600" lvl="1" marL="685800" rtl="0" algn="l">
              <a:lnSpc>
                <a:spcPct val="90000"/>
              </a:lnSpc>
              <a:spcBef>
                <a:spcPts val="500"/>
              </a:spcBef>
              <a:spcAft>
                <a:spcPts val="0"/>
              </a:spcAft>
              <a:buClr>
                <a:schemeClr val="dk1"/>
              </a:buClr>
              <a:buSzPct val="100000"/>
              <a:buChar char="•"/>
            </a:pPr>
            <a:r>
              <a:rPr lang="en-US" sz="3600"/>
              <a:t>higher probability, has to be included in advance into the design (e.g., defects, theft)</a:t>
            </a:r>
            <a:endParaRPr/>
          </a:p>
          <a:p>
            <a:pPr indent="-228600" lvl="0" marL="228600" rtl="0" algn="l">
              <a:lnSpc>
                <a:spcPct val="90000"/>
              </a:lnSpc>
              <a:spcBef>
                <a:spcPts val="1000"/>
              </a:spcBef>
              <a:spcAft>
                <a:spcPts val="0"/>
              </a:spcAft>
              <a:buClr>
                <a:schemeClr val="dk1"/>
              </a:buClr>
              <a:buSzPct val="100000"/>
              <a:buChar char="•"/>
            </a:pPr>
            <a:r>
              <a:rPr b="1" lang="en-US" sz="4200"/>
              <a:t>Limited user interfaces</a:t>
            </a:r>
            <a:endParaRPr/>
          </a:p>
          <a:p>
            <a:pPr indent="-228600" lvl="1" marL="685800" rtl="0" algn="l">
              <a:lnSpc>
                <a:spcPct val="90000"/>
              </a:lnSpc>
              <a:spcBef>
                <a:spcPts val="500"/>
              </a:spcBef>
              <a:spcAft>
                <a:spcPts val="0"/>
              </a:spcAft>
              <a:buClr>
                <a:schemeClr val="dk1"/>
              </a:buClr>
              <a:buSzPct val="100000"/>
              <a:buChar char="•"/>
            </a:pPr>
            <a:r>
              <a:rPr lang="en-US" sz="3600"/>
              <a:t>compromise between size of fingers and portability</a:t>
            </a:r>
            <a:endParaRPr/>
          </a:p>
          <a:p>
            <a:pPr indent="-228600" lvl="1" marL="685800" rtl="0" algn="l">
              <a:lnSpc>
                <a:spcPct val="90000"/>
              </a:lnSpc>
              <a:spcBef>
                <a:spcPts val="500"/>
              </a:spcBef>
              <a:spcAft>
                <a:spcPts val="0"/>
              </a:spcAft>
              <a:buClr>
                <a:schemeClr val="dk1"/>
              </a:buClr>
              <a:buSzPct val="100000"/>
              <a:buChar char="•"/>
            </a:pPr>
            <a:r>
              <a:rPr lang="en-US" sz="3600"/>
              <a:t>integration of character/voice recognition, abstract symbols</a:t>
            </a:r>
            <a:endParaRPr/>
          </a:p>
          <a:p>
            <a:pPr indent="-228600" lvl="0" marL="228600" rtl="0" algn="l">
              <a:lnSpc>
                <a:spcPct val="90000"/>
              </a:lnSpc>
              <a:spcBef>
                <a:spcPts val="1000"/>
              </a:spcBef>
              <a:spcAft>
                <a:spcPts val="0"/>
              </a:spcAft>
              <a:buClr>
                <a:schemeClr val="dk1"/>
              </a:buClr>
              <a:buSzPct val="100000"/>
              <a:buChar char="•"/>
            </a:pPr>
            <a:r>
              <a:rPr b="1" lang="en-US" sz="4200"/>
              <a:t>Limited memory</a:t>
            </a:r>
            <a:endParaRPr/>
          </a:p>
          <a:p>
            <a:pPr indent="-228600" lvl="1" marL="685800" rtl="0" algn="l">
              <a:lnSpc>
                <a:spcPct val="90000"/>
              </a:lnSpc>
              <a:spcBef>
                <a:spcPts val="500"/>
              </a:spcBef>
              <a:spcAft>
                <a:spcPts val="0"/>
              </a:spcAft>
              <a:buClr>
                <a:schemeClr val="dk1"/>
              </a:buClr>
              <a:buSzPct val="100000"/>
              <a:buChar char="•"/>
            </a:pPr>
            <a:r>
              <a:rPr lang="en-US" sz="3600"/>
              <a:t>limited value of mass memories with moving parts</a:t>
            </a:r>
            <a:endParaRPr/>
          </a:p>
          <a:p>
            <a:pPr indent="-228600" lvl="1" marL="685800" rtl="0" algn="l">
              <a:lnSpc>
                <a:spcPct val="90000"/>
              </a:lnSpc>
              <a:spcBef>
                <a:spcPts val="500"/>
              </a:spcBef>
              <a:spcAft>
                <a:spcPts val="0"/>
              </a:spcAft>
              <a:buClr>
                <a:schemeClr val="dk1"/>
              </a:buClr>
              <a:buSzPct val="100000"/>
              <a:buChar char="•"/>
            </a:pPr>
            <a:r>
              <a:rPr lang="en-US" sz="3600"/>
              <a:t>flash-memory or ? as alternative</a:t>
            </a:r>
            <a:endParaRPr/>
          </a:p>
          <a:p>
            <a:pPr indent="-144145" lvl="0" marL="228600" rtl="0" algn="l">
              <a:lnSpc>
                <a:spcPct val="90000"/>
              </a:lnSpc>
              <a:spcBef>
                <a:spcPts val="1000"/>
              </a:spcBef>
              <a:spcAft>
                <a:spcPts val="0"/>
              </a:spcAft>
              <a:buClr>
                <a:schemeClr val="dk1"/>
              </a:buClr>
              <a:buSzPct val="100000"/>
              <a:buNone/>
            </a:pPr>
            <a:r>
              <a:t/>
            </a:r>
            <a:endParaRPr/>
          </a:p>
        </p:txBody>
      </p:sp>
      <p:sp>
        <p:nvSpPr>
          <p:cNvPr id="250" name="Google Shape;25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251" name="Google Shape;25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txBox="1"/>
          <p:nvPr>
            <p:ph type="title"/>
          </p:nvPr>
        </p:nvSpPr>
        <p:spPr>
          <a:xfrm>
            <a:off x="1981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Wireless Networks in comparison with Fixed Networks</a:t>
            </a:r>
            <a:endParaRPr/>
          </a:p>
        </p:txBody>
      </p:sp>
      <p:sp>
        <p:nvSpPr>
          <p:cNvPr id="257" name="Google Shape;25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914400" lvl="0" marL="914400" rtl="0" algn="l">
              <a:lnSpc>
                <a:spcPct val="90000"/>
              </a:lnSpc>
              <a:spcBef>
                <a:spcPts val="0"/>
              </a:spcBef>
              <a:spcAft>
                <a:spcPts val="0"/>
              </a:spcAft>
              <a:buClr>
                <a:schemeClr val="dk1"/>
              </a:buClr>
              <a:buSzPct val="100000"/>
              <a:buFont typeface="Calibri"/>
              <a:buAutoNum type="arabicPeriod"/>
            </a:pPr>
            <a:r>
              <a:rPr lang="en-US"/>
              <a:t>Higher loss-rates due to interference</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emissions of, e.g., engines, lightning</a:t>
            </a:r>
            <a:endParaRPr/>
          </a:p>
          <a:p>
            <a:pPr indent="-914400" lvl="0" marL="914400" rtl="0" algn="l">
              <a:lnSpc>
                <a:spcPct val="90000"/>
              </a:lnSpc>
              <a:spcBef>
                <a:spcPts val="1000"/>
              </a:spcBef>
              <a:spcAft>
                <a:spcPts val="0"/>
              </a:spcAft>
              <a:buClr>
                <a:schemeClr val="dk1"/>
              </a:buClr>
              <a:buSzPct val="100000"/>
              <a:buFont typeface="Calibri"/>
              <a:buAutoNum type="arabicPeriod"/>
            </a:pPr>
            <a:r>
              <a:rPr lang="en-US"/>
              <a:t>Restrictive regulations of frequencies</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frequencies have to be coordinated, useful frequencies are almost all occupied</a:t>
            </a:r>
            <a:endParaRPr/>
          </a:p>
          <a:p>
            <a:pPr indent="-914400" lvl="0" marL="914400" rtl="0" algn="l">
              <a:lnSpc>
                <a:spcPct val="90000"/>
              </a:lnSpc>
              <a:spcBef>
                <a:spcPts val="1000"/>
              </a:spcBef>
              <a:spcAft>
                <a:spcPts val="0"/>
              </a:spcAft>
              <a:buClr>
                <a:schemeClr val="dk1"/>
              </a:buClr>
              <a:buSzPct val="100000"/>
              <a:buFont typeface="Calibri"/>
              <a:buAutoNum type="arabicPeriod"/>
            </a:pPr>
            <a:r>
              <a:rPr lang="en-US"/>
              <a:t>Low transmission rates</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local some Mbit/s, regional currently, e.g., 53kbit/s with GSM/GPRS</a:t>
            </a:r>
            <a:endParaRPr/>
          </a:p>
          <a:p>
            <a:pPr indent="-914400" lvl="0" marL="914400" rtl="0" algn="l">
              <a:lnSpc>
                <a:spcPct val="90000"/>
              </a:lnSpc>
              <a:spcBef>
                <a:spcPts val="1000"/>
              </a:spcBef>
              <a:spcAft>
                <a:spcPts val="0"/>
              </a:spcAft>
              <a:buClr>
                <a:schemeClr val="dk1"/>
              </a:buClr>
              <a:buSzPct val="100000"/>
              <a:buFont typeface="Calibri"/>
              <a:buAutoNum type="arabicPeriod"/>
            </a:pPr>
            <a:r>
              <a:rPr lang="en-US"/>
              <a:t>Higher delays, higher jitter</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connection setup time with GSM in the second range, several hundred milliseconds for other wireless systems</a:t>
            </a:r>
            <a:endParaRPr/>
          </a:p>
          <a:p>
            <a:pPr indent="-914400" lvl="0" marL="914400" rtl="0" algn="l">
              <a:lnSpc>
                <a:spcPct val="90000"/>
              </a:lnSpc>
              <a:spcBef>
                <a:spcPts val="1000"/>
              </a:spcBef>
              <a:spcAft>
                <a:spcPts val="0"/>
              </a:spcAft>
              <a:buClr>
                <a:schemeClr val="dk1"/>
              </a:buClr>
              <a:buSzPct val="100000"/>
              <a:buFont typeface="Calibri"/>
              <a:buAutoNum type="arabicPeriod"/>
            </a:pPr>
            <a:r>
              <a:rPr lang="en-US"/>
              <a:t>Lower security, simpler active attacking</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radio interface accessible for everyone, base station can be simulated, thus attracting calls from mobile phones</a:t>
            </a:r>
            <a:endParaRPr/>
          </a:p>
          <a:p>
            <a:pPr indent="-914400" lvl="0" marL="914400" rtl="0" algn="l">
              <a:lnSpc>
                <a:spcPct val="90000"/>
              </a:lnSpc>
              <a:spcBef>
                <a:spcPts val="1000"/>
              </a:spcBef>
              <a:spcAft>
                <a:spcPts val="0"/>
              </a:spcAft>
              <a:buClr>
                <a:schemeClr val="dk1"/>
              </a:buClr>
              <a:buSzPct val="100000"/>
              <a:buFont typeface="Calibri"/>
              <a:buAutoNum type="arabicPeriod"/>
            </a:pPr>
            <a:r>
              <a:rPr lang="en-US"/>
              <a:t>Always shared medium</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secure access mechanisms important</a:t>
            </a:r>
            <a:endParaRPr/>
          </a:p>
        </p:txBody>
      </p:sp>
      <p:sp>
        <p:nvSpPr>
          <p:cNvPr id="258" name="Google Shape;25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259" name="Google Shape;25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History of Telecommunication </a:t>
            </a:r>
            <a:endParaRPr/>
          </a:p>
        </p:txBody>
      </p:sp>
      <p:sp>
        <p:nvSpPr>
          <p:cNvPr id="265" name="Google Shape;26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pic>
        <p:nvPicPr>
          <p:cNvPr descr="Wireless technology evolution | Download Scientific Diagram" id="266" name="Google Shape;266;p18"/>
          <p:cNvPicPr preferRelativeResize="0"/>
          <p:nvPr>
            <p:ph idx="1" type="body"/>
          </p:nvPr>
        </p:nvPicPr>
        <p:blipFill rotWithShape="1">
          <a:blip r:embed="rId3">
            <a:alphaModFix/>
          </a:blip>
          <a:srcRect b="0" l="0" r="0" t="0"/>
          <a:stretch/>
        </p:blipFill>
        <p:spPr>
          <a:xfrm>
            <a:off x="2133600" y="1448276"/>
            <a:ext cx="8077200" cy="4419125"/>
          </a:xfrm>
          <a:prstGeom prst="rect">
            <a:avLst/>
          </a:prstGeom>
          <a:noFill/>
          <a:ln>
            <a:noFill/>
          </a:ln>
        </p:spPr>
      </p:pic>
      <p:sp>
        <p:nvSpPr>
          <p:cNvPr id="267" name="Google Shape;2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Cellular Subscribers World Wide</a:t>
            </a:r>
            <a:endParaRPr/>
          </a:p>
        </p:txBody>
      </p:sp>
      <p:sp>
        <p:nvSpPr>
          <p:cNvPr id="273" name="Google Shape;27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pic>
        <p:nvPicPr>
          <p:cNvPr descr="Mobile Phone Market Forecast | 2019" id="274" name="Google Shape;274;p19"/>
          <p:cNvPicPr preferRelativeResize="0"/>
          <p:nvPr>
            <p:ph idx="1" type="body"/>
          </p:nvPr>
        </p:nvPicPr>
        <p:blipFill rotWithShape="1">
          <a:blip r:embed="rId3">
            <a:alphaModFix/>
          </a:blip>
          <a:srcRect b="0" l="0" r="0" t="0"/>
          <a:stretch/>
        </p:blipFill>
        <p:spPr>
          <a:xfrm>
            <a:off x="2133600" y="1417639"/>
            <a:ext cx="7467600" cy="4391025"/>
          </a:xfrm>
          <a:prstGeom prst="rect">
            <a:avLst/>
          </a:prstGeom>
          <a:noFill/>
          <a:ln>
            <a:noFill/>
          </a:ln>
        </p:spPr>
      </p:pic>
      <p:sp>
        <p:nvSpPr>
          <p:cNvPr id="275" name="Google Shape;27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Outline</a:t>
            </a:r>
            <a:endParaRPr/>
          </a:p>
        </p:txBody>
      </p:sp>
      <p:sp>
        <p:nvSpPr>
          <p:cNvPr id="99" name="Google Shape;9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Overview of Wireless and Mobile Infrastructure</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Preliminary Concepts</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Design Objectives and Performance Issues</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Radio resource Management</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Propagation and Path Loss Models</a:t>
            </a:r>
            <a:endParaRPr/>
          </a:p>
          <a:p>
            <a:pPr indent="-228600" lvl="0" marL="228600" rtl="0" algn="l">
              <a:lnSpc>
                <a:spcPct val="90000"/>
              </a:lnSpc>
              <a:spcBef>
                <a:spcPts val="1000"/>
              </a:spcBef>
              <a:spcAft>
                <a:spcPts val="0"/>
              </a:spcAft>
              <a:buClr>
                <a:schemeClr val="dk1"/>
              </a:buClr>
              <a:buSzPts val="2800"/>
              <a:buChar char="•"/>
            </a:pPr>
            <a:r>
              <a:rPr lang="en-US"/>
              <a:t>Channel Interference and Frequency Reuse</a:t>
            </a:r>
            <a:endParaRPr/>
          </a:p>
          <a:p>
            <a:pPr indent="-228600" lvl="0" marL="228600" rtl="0" algn="l">
              <a:lnSpc>
                <a:spcPct val="90000"/>
              </a:lnSpc>
              <a:spcBef>
                <a:spcPts val="1000"/>
              </a:spcBef>
              <a:spcAft>
                <a:spcPts val="0"/>
              </a:spcAft>
              <a:buClr>
                <a:schemeClr val="dk1"/>
              </a:buClr>
              <a:buSzPts val="2800"/>
              <a:buChar char="•"/>
            </a:pPr>
            <a:r>
              <a:rPr lang="en-US"/>
              <a:t>Cell Splitting</a:t>
            </a:r>
            <a:endParaRPr/>
          </a:p>
          <a:p>
            <a:pPr indent="-228600" lvl="0" marL="228600" rtl="0" algn="l">
              <a:lnSpc>
                <a:spcPct val="90000"/>
              </a:lnSpc>
              <a:spcBef>
                <a:spcPts val="1000"/>
              </a:spcBef>
              <a:spcAft>
                <a:spcPts val="0"/>
              </a:spcAft>
              <a:buClr>
                <a:schemeClr val="dk1"/>
              </a:buClr>
              <a:buSzPts val="2800"/>
              <a:buChar char="•"/>
            </a:pPr>
            <a:r>
              <a:rPr lang="en-US"/>
              <a:t>Channel Assignment</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Overview of Generations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01" name="Google Shape;10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type="title"/>
          </p:nvPr>
        </p:nvSpPr>
        <p:spPr>
          <a:xfrm>
            <a:off x="1981200" y="274638"/>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Common Services in Communication  PSTN</a:t>
            </a:r>
            <a:endParaRPr/>
          </a:p>
        </p:txBody>
      </p:sp>
      <p:pic>
        <p:nvPicPr>
          <p:cNvPr id="282" name="Google Shape;282;p20"/>
          <p:cNvPicPr preferRelativeResize="0"/>
          <p:nvPr>
            <p:ph idx="1" type="body"/>
          </p:nvPr>
        </p:nvPicPr>
        <p:blipFill rotWithShape="1">
          <a:blip r:embed="rId3">
            <a:alphaModFix/>
          </a:blip>
          <a:srcRect b="0" l="0" r="0" t="0"/>
          <a:stretch/>
        </p:blipFill>
        <p:spPr>
          <a:xfrm>
            <a:off x="2081213" y="2057400"/>
            <a:ext cx="5157787" cy="3429000"/>
          </a:xfrm>
          <a:prstGeom prst="rect">
            <a:avLst/>
          </a:prstGeom>
          <a:noFill/>
          <a:ln>
            <a:noFill/>
          </a:ln>
        </p:spPr>
      </p:pic>
      <p:sp>
        <p:nvSpPr>
          <p:cNvPr id="283" name="Google Shape;28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284" name="Google Shape;284;p20"/>
          <p:cNvSpPr txBox="1"/>
          <p:nvPr/>
        </p:nvSpPr>
        <p:spPr>
          <a:xfrm>
            <a:off x="2514600" y="1524000"/>
            <a:ext cx="28194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 of Analog Signals only</a:t>
            </a:r>
            <a:endParaRPr sz="1800">
              <a:solidFill>
                <a:schemeClr val="dk1"/>
              </a:solidFill>
              <a:latin typeface="Calibri"/>
              <a:ea typeface="Calibri"/>
              <a:cs typeface="Calibri"/>
              <a:sym typeface="Calibri"/>
            </a:endParaRPr>
          </a:p>
        </p:txBody>
      </p:sp>
      <p:pic>
        <p:nvPicPr>
          <p:cNvPr id="285" name="Google Shape;285;p20"/>
          <p:cNvPicPr preferRelativeResize="0"/>
          <p:nvPr/>
        </p:nvPicPr>
        <p:blipFill rotWithShape="1">
          <a:blip r:embed="rId4">
            <a:alphaModFix/>
          </a:blip>
          <a:srcRect b="0" l="0" r="0" t="0"/>
          <a:stretch/>
        </p:blipFill>
        <p:spPr>
          <a:xfrm>
            <a:off x="3962401" y="2057401"/>
            <a:ext cx="6105525" cy="2819399"/>
          </a:xfrm>
          <a:prstGeom prst="rect">
            <a:avLst/>
          </a:prstGeom>
          <a:noFill/>
          <a:ln>
            <a:noFill/>
          </a:ln>
        </p:spPr>
      </p:pic>
      <p:sp>
        <p:nvSpPr>
          <p:cNvPr id="286" name="Google Shape;28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ISDN</a:t>
            </a:r>
            <a:endParaRPr/>
          </a:p>
        </p:txBody>
      </p:sp>
      <p:sp>
        <p:nvSpPr>
          <p:cNvPr id="293" name="Google Shape;29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Char char="•"/>
            </a:pPr>
            <a:r>
              <a:rPr lang="en-US" sz="2000"/>
              <a:t>Digital network to transmit voice, image, video and text over circuit switched PSTN</a:t>
            </a:r>
            <a:endParaRPr/>
          </a:p>
          <a:p>
            <a:pPr indent="-101600" lvl="0" marL="228600" rtl="0" algn="l">
              <a:lnSpc>
                <a:spcPct val="90000"/>
              </a:lnSpc>
              <a:spcBef>
                <a:spcPts val="1000"/>
              </a:spcBef>
              <a:spcAft>
                <a:spcPts val="0"/>
              </a:spcAft>
              <a:buClr>
                <a:schemeClr val="dk1"/>
              </a:buClr>
              <a:buSzPts val="2000"/>
              <a:buFont typeface="Arial"/>
              <a:buNone/>
            </a:pPr>
            <a:r>
              <a:t/>
            </a:r>
            <a:endParaRPr sz="2000"/>
          </a:p>
        </p:txBody>
      </p:sp>
      <p:sp>
        <p:nvSpPr>
          <p:cNvPr id="294" name="Google Shape;29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pic>
        <p:nvPicPr>
          <p:cNvPr id="295" name="Google Shape;295;p21"/>
          <p:cNvPicPr preferRelativeResize="0"/>
          <p:nvPr/>
        </p:nvPicPr>
        <p:blipFill rotWithShape="1">
          <a:blip r:embed="rId3">
            <a:alphaModFix/>
          </a:blip>
          <a:srcRect b="0" l="0" r="0" t="0"/>
          <a:stretch/>
        </p:blipFill>
        <p:spPr>
          <a:xfrm>
            <a:off x="2286001" y="2438400"/>
            <a:ext cx="7038975" cy="3238500"/>
          </a:xfrm>
          <a:prstGeom prst="rect">
            <a:avLst/>
          </a:prstGeom>
          <a:noFill/>
          <a:ln>
            <a:noFill/>
          </a:ln>
        </p:spPr>
      </p:pic>
      <p:sp>
        <p:nvSpPr>
          <p:cNvPr id="296" name="Google Shape;29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ADSL:</a:t>
            </a:r>
            <a:r>
              <a:rPr i="1" lang="en-US"/>
              <a:t> Asymmetric Digital Subscriber line</a:t>
            </a:r>
            <a:endParaRPr/>
          </a:p>
        </p:txBody>
      </p:sp>
      <p:sp>
        <p:nvSpPr>
          <p:cNvPr id="302" name="Google Shape;302;p22"/>
          <p:cNvSpPr txBox="1"/>
          <p:nvPr>
            <p:ph idx="1" type="body"/>
          </p:nvPr>
        </p:nvSpPr>
        <p:spPr>
          <a:xfrm>
            <a:off x="1996911" y="1449846"/>
            <a:ext cx="4327689" cy="19029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Char char="•"/>
            </a:pPr>
            <a:r>
              <a:rPr lang="en-US" sz="2000"/>
              <a:t>Type of Broadband internet connection.</a:t>
            </a:r>
            <a:endParaRPr/>
          </a:p>
          <a:p>
            <a:pPr indent="-228600" lvl="0" marL="228600" rtl="0" algn="l">
              <a:lnSpc>
                <a:spcPct val="90000"/>
              </a:lnSpc>
              <a:spcBef>
                <a:spcPts val="1000"/>
              </a:spcBef>
              <a:spcAft>
                <a:spcPts val="0"/>
              </a:spcAft>
              <a:buClr>
                <a:schemeClr val="dk1"/>
              </a:buClr>
              <a:buSzPts val="1800"/>
              <a:buFont typeface="Arial"/>
              <a:buChar char="•"/>
            </a:pPr>
            <a:r>
              <a:rPr lang="en-US" sz="1800"/>
              <a:t>ADSL uses analog sinusoidal carrier waves for data transmission. The waves are modulated and demodulated at the customer premises with ADSL modems.</a:t>
            </a:r>
            <a:endParaRPr sz="2000"/>
          </a:p>
          <a:p>
            <a:pPr indent="-101600" lvl="0" marL="228600" rtl="0" algn="l">
              <a:lnSpc>
                <a:spcPct val="90000"/>
              </a:lnSpc>
              <a:spcBef>
                <a:spcPts val="1000"/>
              </a:spcBef>
              <a:spcAft>
                <a:spcPts val="0"/>
              </a:spcAft>
              <a:buClr>
                <a:schemeClr val="dk1"/>
              </a:buClr>
              <a:buSzPts val="2000"/>
              <a:buNone/>
            </a:pPr>
            <a:r>
              <a:t/>
            </a:r>
            <a:endParaRPr sz="2000"/>
          </a:p>
        </p:txBody>
      </p:sp>
      <p:sp>
        <p:nvSpPr>
          <p:cNvPr id="303" name="Google Shape;30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pic>
        <p:nvPicPr>
          <p:cNvPr descr="https://www.tutorialspoint.com/assets/questions/media/19092/end_office_of_telephone.jpg" id="304" name="Google Shape;304;p22"/>
          <p:cNvPicPr preferRelativeResize="0"/>
          <p:nvPr/>
        </p:nvPicPr>
        <p:blipFill rotWithShape="1">
          <a:blip r:embed="rId3">
            <a:alphaModFix/>
          </a:blip>
          <a:srcRect b="0" l="0" r="0" t="0"/>
          <a:stretch/>
        </p:blipFill>
        <p:spPr>
          <a:xfrm>
            <a:off x="6400801" y="1449847"/>
            <a:ext cx="3914775" cy="4230875"/>
          </a:xfrm>
          <a:prstGeom prst="rect">
            <a:avLst/>
          </a:prstGeom>
          <a:noFill/>
          <a:ln>
            <a:noFill/>
          </a:ln>
        </p:spPr>
      </p:pic>
      <p:sp>
        <p:nvSpPr>
          <p:cNvPr id="305" name="Google Shape;30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Circuit Switched V/S Packet switched</a:t>
            </a:r>
            <a:endParaRPr/>
          </a:p>
        </p:txBody>
      </p:sp>
      <p:pic>
        <p:nvPicPr>
          <p:cNvPr id="312" name="Google Shape;312;p23"/>
          <p:cNvPicPr preferRelativeResize="0"/>
          <p:nvPr>
            <p:ph idx="1" type="body"/>
          </p:nvPr>
        </p:nvPicPr>
        <p:blipFill rotWithShape="1">
          <a:blip r:embed="rId3">
            <a:alphaModFix/>
          </a:blip>
          <a:srcRect b="0" l="0" r="0" t="0"/>
          <a:stretch/>
        </p:blipFill>
        <p:spPr>
          <a:xfrm>
            <a:off x="1981200" y="1524000"/>
            <a:ext cx="4114800" cy="3429000"/>
          </a:xfrm>
          <a:prstGeom prst="rect">
            <a:avLst/>
          </a:prstGeom>
          <a:noFill/>
          <a:ln>
            <a:noFill/>
          </a:ln>
        </p:spPr>
      </p:pic>
      <p:sp>
        <p:nvSpPr>
          <p:cNvPr id="313" name="Google Shape;3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pic>
        <p:nvPicPr>
          <p:cNvPr id="314" name="Google Shape;314;p23"/>
          <p:cNvPicPr preferRelativeResize="0"/>
          <p:nvPr/>
        </p:nvPicPr>
        <p:blipFill rotWithShape="1">
          <a:blip r:embed="rId4">
            <a:alphaModFix/>
          </a:blip>
          <a:srcRect b="0" l="0" r="0" t="0"/>
          <a:stretch/>
        </p:blipFill>
        <p:spPr>
          <a:xfrm>
            <a:off x="6248400" y="1524000"/>
            <a:ext cx="4267200" cy="3429000"/>
          </a:xfrm>
          <a:prstGeom prst="rect">
            <a:avLst/>
          </a:prstGeom>
          <a:noFill/>
          <a:ln>
            <a:noFill/>
          </a:ln>
        </p:spPr>
      </p:pic>
      <p:sp>
        <p:nvSpPr>
          <p:cNvPr id="315" name="Google Shape;315;p23"/>
          <p:cNvSpPr txBox="1"/>
          <p:nvPr/>
        </p:nvSpPr>
        <p:spPr>
          <a:xfrm>
            <a:off x="1905000" y="5257800"/>
            <a:ext cx="41148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Circuit Switched Network</a:t>
            </a:r>
            <a:endParaRPr sz="1800">
              <a:solidFill>
                <a:schemeClr val="dk1"/>
              </a:solidFill>
              <a:latin typeface="Calibri"/>
              <a:ea typeface="Calibri"/>
              <a:cs typeface="Calibri"/>
              <a:sym typeface="Calibri"/>
            </a:endParaRPr>
          </a:p>
        </p:txBody>
      </p:sp>
      <p:sp>
        <p:nvSpPr>
          <p:cNvPr id="316" name="Google Shape;316;p23"/>
          <p:cNvSpPr txBox="1"/>
          <p:nvPr/>
        </p:nvSpPr>
        <p:spPr>
          <a:xfrm>
            <a:off x="6400800" y="5231876"/>
            <a:ext cx="41148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Packet Switched Network</a:t>
            </a:r>
            <a:endParaRPr sz="1800">
              <a:solidFill>
                <a:schemeClr val="dk1"/>
              </a:solidFill>
              <a:latin typeface="Calibri"/>
              <a:ea typeface="Calibri"/>
              <a:cs typeface="Calibri"/>
              <a:sym typeface="Calibri"/>
            </a:endParaRPr>
          </a:p>
        </p:txBody>
      </p:sp>
      <p:sp>
        <p:nvSpPr>
          <p:cNvPr id="317" name="Google Shape;31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Simple Reference Model</a:t>
            </a:r>
            <a:endParaRPr/>
          </a:p>
        </p:txBody>
      </p:sp>
      <p:pic>
        <p:nvPicPr>
          <p:cNvPr id="323" name="Google Shape;323;p24"/>
          <p:cNvPicPr preferRelativeResize="0"/>
          <p:nvPr>
            <p:ph idx="1" type="body"/>
          </p:nvPr>
        </p:nvPicPr>
        <p:blipFill rotWithShape="1">
          <a:blip r:embed="rId3">
            <a:alphaModFix/>
          </a:blip>
          <a:srcRect b="0" l="0" r="0" t="0"/>
          <a:stretch/>
        </p:blipFill>
        <p:spPr>
          <a:xfrm>
            <a:off x="2598290" y="1383860"/>
            <a:ext cx="6995420" cy="4525963"/>
          </a:xfrm>
          <a:prstGeom prst="rect">
            <a:avLst/>
          </a:prstGeom>
          <a:noFill/>
          <a:ln>
            <a:noFill/>
          </a:ln>
        </p:spPr>
      </p:pic>
      <p:sp>
        <p:nvSpPr>
          <p:cNvPr id="324" name="Google Shape;32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325" name="Google Shape;32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1526357" y="304800"/>
            <a:ext cx="73914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Overlay Networks: Global Goal</a:t>
            </a:r>
            <a:endParaRPr/>
          </a:p>
        </p:txBody>
      </p:sp>
      <p:pic>
        <p:nvPicPr>
          <p:cNvPr id="331" name="Google Shape;331;p25"/>
          <p:cNvPicPr preferRelativeResize="0"/>
          <p:nvPr>
            <p:ph idx="1" type="body"/>
          </p:nvPr>
        </p:nvPicPr>
        <p:blipFill rotWithShape="1">
          <a:blip r:embed="rId3">
            <a:alphaModFix/>
          </a:blip>
          <a:srcRect b="0" l="0" r="0" t="0"/>
          <a:stretch/>
        </p:blipFill>
        <p:spPr>
          <a:xfrm>
            <a:off x="2590800" y="1295401"/>
            <a:ext cx="7244656" cy="4525963"/>
          </a:xfrm>
          <a:prstGeom prst="rect">
            <a:avLst/>
          </a:prstGeom>
          <a:noFill/>
          <a:ln>
            <a:noFill/>
          </a:ln>
        </p:spPr>
      </p:pic>
      <p:sp>
        <p:nvSpPr>
          <p:cNvPr id="332" name="Google Shape;33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Engineering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Radio resource management (RRM)</a:t>
            </a:r>
            <a:endParaRPr/>
          </a:p>
        </p:txBody>
      </p:sp>
      <p:sp>
        <p:nvSpPr>
          <p:cNvPr id="339" name="Google Shape;33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System level management of co-channel interference, Radio resources, and other radio transmission characteristics in wireless communication systems</a:t>
            </a:r>
            <a:r>
              <a:rPr lang="en-US"/>
              <a:t>.</a:t>
            </a:r>
            <a:endParaRPr/>
          </a:p>
          <a:p>
            <a:pPr indent="-228600" lvl="0" marL="228600" rtl="0" algn="l">
              <a:lnSpc>
                <a:spcPct val="90000"/>
              </a:lnSpc>
              <a:spcBef>
                <a:spcPts val="1000"/>
              </a:spcBef>
              <a:spcAft>
                <a:spcPts val="0"/>
              </a:spcAft>
              <a:buClr>
                <a:schemeClr val="dk1"/>
              </a:buClr>
              <a:buSzPts val="2800"/>
              <a:buChar char="•"/>
            </a:pPr>
            <a:r>
              <a:rPr lang="en-US"/>
              <a:t>Cellular networks, wireless local area networks, wireless sensor systems, and radio broadcasting networks.</a:t>
            </a:r>
            <a:endParaRPr/>
          </a:p>
        </p:txBody>
      </p:sp>
      <p:sp>
        <p:nvSpPr>
          <p:cNvPr id="340" name="Google Shape;34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341" name="Google Shape;34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7"/>
          <p:cNvSpPr txBox="1"/>
          <p:nvPr>
            <p:ph type="title"/>
          </p:nvPr>
        </p:nvSpPr>
        <p:spPr>
          <a:xfrm>
            <a:off x="1873407" y="313136"/>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Signal Propagation</a:t>
            </a:r>
            <a:endParaRPr/>
          </a:p>
        </p:txBody>
      </p:sp>
      <p:sp>
        <p:nvSpPr>
          <p:cNvPr id="347" name="Google Shape;347;p27"/>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348" name="Google Shape;348;p27"/>
          <p:cNvSpPr txBox="1"/>
          <p:nvPr/>
        </p:nvSpPr>
        <p:spPr>
          <a:xfrm>
            <a:off x="5942126" y="1286550"/>
            <a:ext cx="5624400" cy="440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Transmission range</a:t>
            </a:r>
            <a:r>
              <a:rPr lang="en-US" sz="2000">
                <a:solidFill>
                  <a:schemeClr val="dk1"/>
                </a:solidFill>
                <a:latin typeface="Calibri"/>
                <a:ea typeface="Calibri"/>
                <a:cs typeface="Calibri"/>
                <a:sym typeface="Calibri"/>
              </a:rPr>
              <a:t>: Within a certain radius of the sender transmission is possible, i.e., a receiver receives the signals with an error rate low enough to be able to communicate and can also act as sender.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Detection range</a:t>
            </a:r>
            <a:r>
              <a:rPr lang="en-US" sz="2000">
                <a:solidFill>
                  <a:schemeClr val="dk1"/>
                </a:solidFill>
                <a:latin typeface="Calibri"/>
                <a:ea typeface="Calibri"/>
                <a:cs typeface="Calibri"/>
                <a:sym typeface="Calibri"/>
              </a:rPr>
              <a:t>: Within a second radius, detection of the transmission is possible, i.e., the transmitted power is large enough to differ from background noise. However, the error rate is too high to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Interference range</a:t>
            </a:r>
            <a:r>
              <a:rPr lang="en-US" sz="2000">
                <a:solidFill>
                  <a:schemeClr val="dk1"/>
                </a:solidFill>
                <a:latin typeface="Calibri"/>
                <a:ea typeface="Calibri"/>
                <a:cs typeface="Calibri"/>
                <a:sym typeface="Calibri"/>
              </a:rPr>
              <a:t>: Within a third even larger radius, the sender may interfere with other transmission by adding to the background noise. A receiver will not be able to detect the signals, but the signals may disturb other signals.</a:t>
            </a:r>
            <a:endParaRPr sz="2000">
              <a:solidFill>
                <a:schemeClr val="dk1"/>
              </a:solidFill>
              <a:latin typeface="Calibri"/>
              <a:ea typeface="Calibri"/>
              <a:cs typeface="Calibri"/>
              <a:sym typeface="Calibri"/>
            </a:endParaRPr>
          </a:p>
        </p:txBody>
      </p:sp>
      <p:pic>
        <p:nvPicPr>
          <p:cNvPr id="349" name="Google Shape;349;p27"/>
          <p:cNvPicPr preferRelativeResize="0"/>
          <p:nvPr/>
        </p:nvPicPr>
        <p:blipFill rotWithShape="1">
          <a:blip r:embed="rId3">
            <a:alphaModFix/>
          </a:blip>
          <a:srcRect b="0" l="0" r="0" t="0"/>
          <a:stretch/>
        </p:blipFill>
        <p:spPr>
          <a:xfrm>
            <a:off x="1400524" y="1952304"/>
            <a:ext cx="3457575" cy="331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8"/>
          <p:cNvSpPr txBox="1"/>
          <p:nvPr>
            <p:ph type="title"/>
          </p:nvPr>
        </p:nvSpPr>
        <p:spPr>
          <a:xfrm>
            <a:off x="1854554" y="463965"/>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Path loss of radio signals</a:t>
            </a:r>
            <a:endParaRPr/>
          </a:p>
        </p:txBody>
      </p:sp>
      <p:sp>
        <p:nvSpPr>
          <p:cNvPr id="355" name="Google Shape;355;p28"/>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356" name="Google Shape;356;p28"/>
          <p:cNvSpPr txBox="1"/>
          <p:nvPr/>
        </p:nvSpPr>
        <p:spPr>
          <a:xfrm>
            <a:off x="1957633" y="1791093"/>
            <a:ext cx="7739406"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free space radio signals propagate as light.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If such a straight line exists between a sender and a receiver it is called </a:t>
            </a:r>
            <a:r>
              <a:rPr b="1" lang="en-US" sz="2000">
                <a:solidFill>
                  <a:schemeClr val="dk1"/>
                </a:solidFill>
                <a:latin typeface="Calibri"/>
                <a:ea typeface="Calibri"/>
                <a:cs typeface="Calibri"/>
                <a:sym typeface="Calibri"/>
              </a:rPr>
              <a:t>line-of-sight (LOS)</a:t>
            </a:r>
            <a:r>
              <a:rPr lang="en-US" sz="2000">
                <a:solidFill>
                  <a:schemeClr val="dk1"/>
                </a:solidFill>
                <a:latin typeface="Calibri"/>
                <a:ea typeface="Calibri"/>
                <a:cs typeface="Calibri"/>
                <a:sym typeface="Calibri"/>
              </a:rPr>
              <a: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signal still experiences the </a:t>
            </a:r>
            <a:r>
              <a:rPr b="1" lang="en-US" sz="2000">
                <a:solidFill>
                  <a:schemeClr val="dk1"/>
                </a:solidFill>
                <a:latin typeface="Calibri"/>
                <a:ea typeface="Calibri"/>
                <a:cs typeface="Calibri"/>
                <a:sym typeface="Calibri"/>
              </a:rPr>
              <a:t>free space loss even in vacuum</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Received power </a:t>
            </a:r>
            <a:r>
              <a:rPr i="1" lang="en-US" sz="2000">
                <a:solidFill>
                  <a:schemeClr val="dk1"/>
                </a:solidFill>
                <a:latin typeface="Calibri"/>
                <a:ea typeface="Calibri"/>
                <a:cs typeface="Calibri"/>
                <a:sym typeface="Calibri"/>
              </a:rPr>
              <a:t>Pr </a:t>
            </a:r>
            <a:r>
              <a:rPr lang="en-US" sz="2000">
                <a:solidFill>
                  <a:schemeClr val="dk1"/>
                </a:solidFill>
                <a:latin typeface="Calibri"/>
                <a:ea typeface="Calibri"/>
                <a:cs typeface="Calibri"/>
                <a:sym typeface="Calibri"/>
              </a:rPr>
              <a:t>is proportional to 1/</a:t>
            </a:r>
            <a:r>
              <a:rPr i="1" lang="en-US" sz="2000">
                <a:solidFill>
                  <a:schemeClr val="dk1"/>
                </a:solidFill>
                <a:latin typeface="Calibri"/>
                <a:ea typeface="Calibri"/>
                <a:cs typeface="Calibri"/>
                <a:sym typeface="Calibri"/>
              </a:rPr>
              <a:t>d</a:t>
            </a:r>
            <a:r>
              <a:rPr lang="en-US" sz="2000">
                <a:solidFill>
                  <a:schemeClr val="dk1"/>
                </a:solidFill>
                <a:latin typeface="Calibri"/>
                <a:ea typeface="Calibri"/>
                <a:cs typeface="Calibri"/>
                <a:sym typeface="Calibri"/>
              </a:rPr>
              <a:t>2 with </a:t>
            </a:r>
            <a:r>
              <a:rPr i="1" lang="en-US" sz="2000">
                <a:solidFill>
                  <a:schemeClr val="dk1"/>
                </a:solidFill>
                <a:latin typeface="Calibri"/>
                <a:ea typeface="Calibri"/>
                <a:cs typeface="Calibri"/>
                <a:sym typeface="Calibri"/>
              </a:rPr>
              <a:t>d </a:t>
            </a:r>
            <a:r>
              <a:rPr lang="en-US" sz="2000">
                <a:solidFill>
                  <a:schemeClr val="dk1"/>
                </a:solidFill>
                <a:latin typeface="Calibri"/>
                <a:ea typeface="Calibri"/>
                <a:cs typeface="Calibri"/>
                <a:sym typeface="Calibri"/>
              </a:rPr>
              <a:t>being the distance between sender and receiver. (</a:t>
            </a:r>
            <a:r>
              <a:rPr b="1" lang="en-US" sz="2000">
                <a:solidFill>
                  <a:schemeClr val="dk1"/>
                </a:solidFill>
                <a:latin typeface="Calibri"/>
                <a:ea typeface="Calibri"/>
                <a:cs typeface="Calibri"/>
                <a:sym typeface="Calibri"/>
              </a:rPr>
              <a:t>inverse square law</a:t>
            </a:r>
            <a:r>
              <a:rPr lang="en-US" sz="2000">
                <a:solidFill>
                  <a:schemeClr val="dk1"/>
                </a:solidFill>
                <a:latin typeface="Calibri"/>
                <a:ea typeface="Calibri"/>
                <a:cs typeface="Calibri"/>
                <a:sym typeface="Calibri"/>
              </a:rPr>
              <a: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radio transmission takes place through the atmosphere – signals travel through air, rain, snow, fog, dust particles, smog etc.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While the </a:t>
            </a:r>
            <a:r>
              <a:rPr b="1" lang="en-US" sz="2000">
                <a:solidFill>
                  <a:schemeClr val="dk1"/>
                </a:solidFill>
                <a:latin typeface="Calibri"/>
                <a:ea typeface="Calibri"/>
                <a:cs typeface="Calibri"/>
                <a:sym typeface="Calibri"/>
              </a:rPr>
              <a:t>path loss </a:t>
            </a:r>
            <a:r>
              <a:rPr lang="en-US" sz="2000">
                <a:solidFill>
                  <a:schemeClr val="dk1"/>
                </a:solidFill>
                <a:latin typeface="Calibri"/>
                <a:ea typeface="Calibri"/>
                <a:cs typeface="Calibri"/>
                <a:sym typeface="Calibri"/>
              </a:rPr>
              <a:t>or </a:t>
            </a:r>
            <a:r>
              <a:rPr b="1" lang="en-US" sz="2000">
                <a:solidFill>
                  <a:schemeClr val="dk1"/>
                </a:solidFill>
                <a:latin typeface="Calibri"/>
                <a:ea typeface="Calibri"/>
                <a:cs typeface="Calibri"/>
                <a:sym typeface="Calibri"/>
              </a:rPr>
              <a:t>attenuation </a:t>
            </a:r>
            <a:r>
              <a:rPr lang="en-US" sz="2000">
                <a:solidFill>
                  <a:schemeClr val="dk1"/>
                </a:solidFill>
                <a:latin typeface="Calibri"/>
                <a:ea typeface="Calibri"/>
                <a:cs typeface="Calibri"/>
                <a:sym typeface="Calibri"/>
              </a:rPr>
              <a:t>does not cause too much trouble for short distances, the atmosphere heavily influences transmission over long distances.</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9"/>
          <p:cNvSpPr txBox="1"/>
          <p:nvPr>
            <p:ph type="title"/>
          </p:nvPr>
        </p:nvSpPr>
        <p:spPr>
          <a:xfrm>
            <a:off x="1845127" y="539379"/>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Radio Waves : Three Fundamental Propagations</a:t>
            </a:r>
            <a:endParaRPr/>
          </a:p>
        </p:txBody>
      </p:sp>
      <p:sp>
        <p:nvSpPr>
          <p:cNvPr id="362" name="Google Shape;362;p29"/>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363" name="Google Shape;363;p29"/>
          <p:cNvSpPr txBox="1"/>
          <p:nvPr/>
        </p:nvSpPr>
        <p:spPr>
          <a:xfrm>
            <a:off x="1882220" y="2073897"/>
            <a:ext cx="838858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Ground wave </a:t>
            </a:r>
            <a:r>
              <a:rPr lang="en-US" sz="2000">
                <a:solidFill>
                  <a:schemeClr val="dk1"/>
                </a:solidFill>
                <a:latin typeface="Calibri"/>
                <a:ea typeface="Calibri"/>
                <a:cs typeface="Calibri"/>
                <a:sym typeface="Calibri"/>
              </a:rPr>
              <a:t>(&lt;2 MHz): Waves with low frequencies follow the earth’s surface and can propagate long distances. These waves are used for, e.g., submarine communication or AM radio.</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Sky wave </a:t>
            </a:r>
            <a:r>
              <a:rPr lang="en-US" sz="2000">
                <a:solidFill>
                  <a:schemeClr val="dk1"/>
                </a:solidFill>
                <a:latin typeface="Calibri"/>
                <a:ea typeface="Calibri"/>
                <a:cs typeface="Calibri"/>
                <a:sym typeface="Calibri"/>
              </a:rPr>
              <a:t>(2–30 MHz): Many international broadcasts and amateur radio use these short waves that are reflected2 at the ionosphere. This way the waves can bounce back and forth between the ionosphere and the earth’s surface, travelling around the world.</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Line-of-sight </a:t>
            </a:r>
            <a:r>
              <a:rPr lang="en-US" sz="2000">
                <a:solidFill>
                  <a:schemeClr val="dk1"/>
                </a:solidFill>
                <a:latin typeface="Calibri"/>
                <a:ea typeface="Calibri"/>
                <a:cs typeface="Calibri"/>
                <a:sym typeface="Calibri"/>
              </a:rPr>
              <a:t>(&gt;30 MHz): Mobile phone systems, satellite systems, cordless telephones etc. use even higher frequencies.</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Mobile Computing?</a:t>
            </a:r>
            <a:endParaRPr/>
          </a:p>
        </p:txBody>
      </p:sp>
      <p:sp>
        <p:nvSpPr>
          <p:cNvPr id="108" name="Google Shape;10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Arial"/>
              <a:buChar char="•"/>
            </a:pPr>
            <a:r>
              <a:rPr b="1" lang="en-US" sz="2400"/>
              <a:t>Mobile refers to access in motion, no restriction on geographic location.</a:t>
            </a:r>
            <a:endParaRPr/>
          </a:p>
          <a:p>
            <a:pPr indent="-228600" lvl="0" marL="228600" rtl="0" algn="l">
              <a:lnSpc>
                <a:spcPct val="90000"/>
              </a:lnSpc>
              <a:spcBef>
                <a:spcPts val="1000"/>
              </a:spcBef>
              <a:spcAft>
                <a:spcPts val="0"/>
              </a:spcAft>
              <a:buClr>
                <a:schemeClr val="dk1"/>
              </a:buClr>
              <a:buSzPts val="2400"/>
              <a:buFont typeface="Arial"/>
              <a:buChar char="•"/>
            </a:pPr>
            <a:r>
              <a:rPr b="1" lang="en-US" sz="2400"/>
              <a:t>With mobility comes lot of issues, techniques and solutions.</a:t>
            </a:r>
            <a:endParaRPr/>
          </a:p>
          <a:p>
            <a:pPr indent="-228600" lvl="0" marL="228600" rtl="0" algn="l">
              <a:lnSpc>
                <a:spcPct val="90000"/>
              </a:lnSpc>
              <a:spcBef>
                <a:spcPts val="1000"/>
              </a:spcBef>
              <a:spcAft>
                <a:spcPts val="0"/>
              </a:spcAft>
              <a:buClr>
                <a:schemeClr val="dk1"/>
              </a:buClr>
              <a:buSzPts val="2400"/>
              <a:buFont typeface="Arial"/>
              <a:buChar char="•"/>
            </a:pPr>
            <a:r>
              <a:rPr b="1" lang="en-US" sz="2400"/>
              <a:t>80% of the world’s workforce is mobile.</a:t>
            </a:r>
            <a:endParaRPr/>
          </a:p>
          <a:p>
            <a:pPr indent="-228600" lvl="1" marL="685800" rtl="0" algn="l">
              <a:lnSpc>
                <a:spcPct val="90000"/>
              </a:lnSpc>
              <a:spcBef>
                <a:spcPts val="500"/>
              </a:spcBef>
              <a:spcAft>
                <a:spcPts val="0"/>
              </a:spcAft>
              <a:buClr>
                <a:schemeClr val="dk1"/>
              </a:buClr>
              <a:buSzPts val="2000"/>
              <a:buFont typeface="Arial"/>
              <a:buChar char="•"/>
            </a:pPr>
            <a:r>
              <a:rPr lang="en-US" sz="2000"/>
              <a:t>The demand for mobile communication creates the need for integration of wireless networks into existing fixed networks</a:t>
            </a:r>
            <a:endParaRPr b="1" sz="2000"/>
          </a:p>
          <a:p>
            <a:pPr indent="-76200" lvl="0" marL="228600" rtl="0" algn="l">
              <a:lnSpc>
                <a:spcPct val="90000"/>
              </a:lnSpc>
              <a:spcBef>
                <a:spcPts val="1000"/>
              </a:spcBef>
              <a:spcAft>
                <a:spcPts val="0"/>
              </a:spcAft>
              <a:buClr>
                <a:schemeClr val="dk1"/>
              </a:buClr>
              <a:buSzPts val="2400"/>
              <a:buNone/>
            </a:pPr>
            <a:r>
              <a:t/>
            </a:r>
            <a:endParaRPr b="1" sz="2400"/>
          </a:p>
          <a:p>
            <a:pPr indent="-76200" lvl="0" marL="228600" rtl="0" algn="l">
              <a:lnSpc>
                <a:spcPct val="90000"/>
              </a:lnSpc>
              <a:spcBef>
                <a:spcPts val="1000"/>
              </a:spcBef>
              <a:spcAft>
                <a:spcPts val="0"/>
              </a:spcAft>
              <a:buClr>
                <a:schemeClr val="dk1"/>
              </a:buClr>
              <a:buSzPts val="2400"/>
              <a:buNone/>
            </a:pPr>
            <a:r>
              <a:t/>
            </a:r>
            <a:endParaRPr b="1" sz="2400"/>
          </a:p>
          <a:p>
            <a:pPr indent="-76200" lvl="0" marL="228600" rtl="0" algn="l">
              <a:lnSpc>
                <a:spcPct val="90000"/>
              </a:lnSpc>
              <a:spcBef>
                <a:spcPts val="1000"/>
              </a:spcBef>
              <a:spcAft>
                <a:spcPts val="0"/>
              </a:spcAft>
              <a:buClr>
                <a:schemeClr val="dk1"/>
              </a:buClr>
              <a:buSzPts val="2400"/>
              <a:buNone/>
            </a:pPr>
            <a:r>
              <a:t/>
            </a:r>
            <a:endParaRPr sz="2400"/>
          </a:p>
        </p:txBody>
      </p:sp>
      <p:sp>
        <p:nvSpPr>
          <p:cNvPr id="109" name="Google Shape;10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10" name="Google Shape;1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0"/>
          <p:cNvSpPr txBox="1"/>
          <p:nvPr>
            <p:ph type="title"/>
          </p:nvPr>
        </p:nvSpPr>
        <p:spPr>
          <a:xfrm>
            <a:off x="1854554" y="435685"/>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Effects of Signal Propagation</a:t>
            </a:r>
            <a:endParaRPr/>
          </a:p>
        </p:txBody>
      </p:sp>
      <p:sp>
        <p:nvSpPr>
          <p:cNvPr id="369" name="Google Shape;369;p30"/>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370" name="Google Shape;370;p30"/>
          <p:cNvPicPr preferRelativeResize="0"/>
          <p:nvPr/>
        </p:nvPicPr>
        <p:blipFill rotWithShape="1">
          <a:blip r:embed="rId3">
            <a:alphaModFix/>
          </a:blip>
          <a:srcRect b="0" l="0" r="0" t="0"/>
          <a:stretch/>
        </p:blipFill>
        <p:spPr>
          <a:xfrm>
            <a:off x="2977822" y="1552459"/>
            <a:ext cx="6622986" cy="2335344"/>
          </a:xfrm>
          <a:prstGeom prst="rect">
            <a:avLst/>
          </a:prstGeom>
          <a:noFill/>
          <a:ln>
            <a:noFill/>
          </a:ln>
        </p:spPr>
      </p:pic>
      <p:pic>
        <p:nvPicPr>
          <p:cNvPr id="371" name="Google Shape;371;p30"/>
          <p:cNvPicPr preferRelativeResize="0"/>
          <p:nvPr/>
        </p:nvPicPr>
        <p:blipFill rotWithShape="1">
          <a:blip r:embed="rId4">
            <a:alphaModFix/>
          </a:blip>
          <a:srcRect b="0" l="0" r="0" t="0"/>
          <a:stretch/>
        </p:blipFill>
        <p:spPr>
          <a:xfrm>
            <a:off x="3471667" y="4138368"/>
            <a:ext cx="5286375" cy="1990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31"/>
          <p:cNvPicPr preferRelativeResize="0"/>
          <p:nvPr/>
        </p:nvPicPr>
        <p:blipFill rotWithShape="1">
          <a:blip r:embed="rId3">
            <a:alphaModFix/>
          </a:blip>
          <a:srcRect b="0" l="0" r="0" t="0"/>
          <a:stretch/>
        </p:blipFill>
        <p:spPr>
          <a:xfrm>
            <a:off x="1677062" y="1055875"/>
            <a:ext cx="8083726" cy="2912811"/>
          </a:xfrm>
          <a:prstGeom prst="rect">
            <a:avLst/>
          </a:prstGeom>
          <a:noFill/>
          <a:ln>
            <a:noFill/>
          </a:ln>
        </p:spPr>
      </p:pic>
      <p:sp>
        <p:nvSpPr>
          <p:cNvPr id="377" name="Google Shape;377;p31"/>
          <p:cNvSpPr txBox="1"/>
          <p:nvPr>
            <p:ph type="title"/>
          </p:nvPr>
        </p:nvSpPr>
        <p:spPr>
          <a:xfrm>
            <a:off x="1769677" y="322563"/>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Multipath Propagation</a:t>
            </a:r>
            <a:endParaRPr/>
          </a:p>
        </p:txBody>
      </p:sp>
      <p:sp>
        <p:nvSpPr>
          <p:cNvPr id="378" name="Google Shape;378;p31"/>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379" name="Google Shape;379;p31"/>
          <p:cNvSpPr/>
          <p:nvPr/>
        </p:nvSpPr>
        <p:spPr>
          <a:xfrm>
            <a:off x="2511422" y="3814797"/>
            <a:ext cx="70371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Delay spread</a:t>
            </a:r>
            <a:r>
              <a:rPr lang="en-US" sz="1800">
                <a:solidFill>
                  <a:schemeClr val="dk1"/>
                </a:solidFill>
                <a:latin typeface="Arial"/>
                <a:ea typeface="Arial"/>
                <a:cs typeface="Arial"/>
                <a:sym typeface="Arial"/>
              </a:rPr>
              <a:t>: the original signal is spread due to different delays of parts of the signal</a:t>
            </a:r>
            <a:endParaRPr sz="1800">
              <a:solidFill>
                <a:schemeClr val="dk1"/>
              </a:solidFill>
              <a:latin typeface="Calibri"/>
              <a:ea typeface="Calibri"/>
              <a:cs typeface="Calibri"/>
              <a:sym typeface="Calibri"/>
            </a:endParaRPr>
          </a:p>
        </p:txBody>
      </p:sp>
      <p:sp>
        <p:nvSpPr>
          <p:cNvPr id="380" name="Google Shape;380;p31"/>
          <p:cNvSpPr/>
          <p:nvPr/>
        </p:nvSpPr>
        <p:spPr>
          <a:xfrm>
            <a:off x="2080182" y="4332664"/>
            <a:ext cx="791627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Typical values for delay spread are approximately 3 </a:t>
            </a:r>
            <a:r>
              <a:rPr i="1" lang="en-US" sz="1800">
                <a:solidFill>
                  <a:schemeClr val="dk1"/>
                </a:solidFill>
                <a:latin typeface="Times"/>
                <a:ea typeface="Times"/>
                <a:cs typeface="Times"/>
                <a:sym typeface="Times"/>
              </a:rPr>
              <a:t>μ</a:t>
            </a:r>
            <a:r>
              <a:rPr lang="en-US" sz="1800">
                <a:solidFill>
                  <a:schemeClr val="dk1"/>
                </a:solidFill>
                <a:latin typeface="Arial"/>
                <a:ea typeface="Arial"/>
                <a:cs typeface="Arial"/>
                <a:sym typeface="Arial"/>
              </a:rPr>
              <a:t>s in cities, up to 12 </a:t>
            </a:r>
            <a:r>
              <a:rPr i="1" lang="en-US" sz="1800">
                <a:solidFill>
                  <a:schemeClr val="dk1"/>
                </a:solidFill>
                <a:latin typeface="Times"/>
                <a:ea typeface="Times"/>
                <a:cs typeface="Times"/>
                <a:sym typeface="Times"/>
              </a:rPr>
              <a:t>μ</a:t>
            </a:r>
            <a:r>
              <a:rPr lang="en-US" sz="1800">
                <a:solidFill>
                  <a:schemeClr val="dk1"/>
                </a:solidFill>
                <a:latin typeface="Arial"/>
                <a:ea typeface="Arial"/>
                <a:cs typeface="Arial"/>
                <a:sym typeface="Arial"/>
              </a:rPr>
              <a:t>s can be observed. GSM, for example, can tolerate up to 16 </a:t>
            </a:r>
            <a:r>
              <a:rPr i="1" lang="en-US" sz="1800">
                <a:solidFill>
                  <a:schemeClr val="dk1"/>
                </a:solidFill>
                <a:latin typeface="Times"/>
                <a:ea typeface="Times"/>
                <a:cs typeface="Times"/>
                <a:sym typeface="Times"/>
              </a:rPr>
              <a:t>μ</a:t>
            </a:r>
            <a:r>
              <a:rPr lang="en-US" sz="1800">
                <a:solidFill>
                  <a:schemeClr val="dk1"/>
                </a:solidFill>
                <a:latin typeface="Arial"/>
                <a:ea typeface="Arial"/>
                <a:cs typeface="Arial"/>
                <a:sym typeface="Arial"/>
              </a:rPr>
              <a:t>s of delay spread, i.e., almost a 5 km path difference.</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2"/>
          <p:cNvSpPr txBox="1"/>
          <p:nvPr>
            <p:ph type="title"/>
          </p:nvPr>
        </p:nvSpPr>
        <p:spPr>
          <a:xfrm>
            <a:off x="1797957" y="200014"/>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Multipath Propagation</a:t>
            </a:r>
            <a:endParaRPr/>
          </a:p>
        </p:txBody>
      </p:sp>
      <p:sp>
        <p:nvSpPr>
          <p:cNvPr id="386" name="Google Shape;386;p32"/>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descr="Multipath propagation in outdoor scenario | Download Scientific ..." id="387" name="Google Shape;387;p32"/>
          <p:cNvPicPr preferRelativeResize="0"/>
          <p:nvPr/>
        </p:nvPicPr>
        <p:blipFill rotWithShape="1">
          <a:blip r:embed="rId3">
            <a:alphaModFix/>
          </a:blip>
          <a:srcRect b="0" l="0" r="0" t="0"/>
          <a:stretch/>
        </p:blipFill>
        <p:spPr>
          <a:xfrm>
            <a:off x="2348879" y="1126859"/>
            <a:ext cx="6358347" cy="348587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type="title"/>
          </p:nvPr>
        </p:nvSpPr>
        <p:spPr>
          <a:xfrm>
            <a:off x="1769677" y="303709"/>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Effects of Delay Spread</a:t>
            </a:r>
            <a:endParaRPr/>
          </a:p>
        </p:txBody>
      </p:sp>
      <p:sp>
        <p:nvSpPr>
          <p:cNvPr id="393" name="Google Shape;393;p33"/>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394" name="Google Shape;394;p33"/>
          <p:cNvSpPr txBox="1"/>
          <p:nvPr/>
        </p:nvSpPr>
        <p:spPr>
          <a:xfrm>
            <a:off x="2042474" y="1282046"/>
            <a:ext cx="7953984" cy="563231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Short impulse will be smeared out into a broader impulse, or rather into several weaker impulses.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At the receiver, both impulses interfere, i.e., they overlap in time. The energy intended for one symbol now spills over to the adjacent symbol, an effect which is called </a:t>
            </a:r>
            <a:r>
              <a:rPr b="1" lang="en-US" sz="2000">
                <a:solidFill>
                  <a:schemeClr val="dk1"/>
                </a:solidFill>
                <a:latin typeface="Calibri"/>
                <a:ea typeface="Calibri"/>
                <a:cs typeface="Calibri"/>
                <a:sym typeface="Calibri"/>
              </a:rPr>
              <a:t>inter-symbol interference (ISI)</a:t>
            </a:r>
            <a:r>
              <a:rPr lang="en-US" sz="2000">
                <a:solidFill>
                  <a:schemeClr val="dk1"/>
                </a:solidFill>
                <a:latin typeface="Calibri"/>
                <a:ea typeface="Calibri"/>
                <a:cs typeface="Calibri"/>
                <a:sym typeface="Calibri"/>
              </a:rPr>
              <a: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ISI limits the bandwidth of a radio channel with multi-path</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propagation.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Avoid ISI:</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1. Channel characteristics should be known.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2. Sender may first transmit a </a:t>
            </a:r>
            <a:r>
              <a:rPr b="1" lang="en-US" sz="2000">
                <a:solidFill>
                  <a:schemeClr val="dk1"/>
                </a:solidFill>
                <a:latin typeface="Calibri"/>
                <a:ea typeface="Calibri"/>
                <a:cs typeface="Calibri"/>
                <a:sym typeface="Calibri"/>
              </a:rPr>
              <a:t>training sequence </a:t>
            </a:r>
            <a:r>
              <a:rPr lang="en-US" sz="2000">
                <a:solidFill>
                  <a:schemeClr val="dk1"/>
                </a:solidFill>
                <a:latin typeface="Calibri"/>
                <a:ea typeface="Calibri"/>
                <a:cs typeface="Calibri"/>
                <a:sym typeface="Calibri"/>
              </a:rPr>
              <a:t>known by 	the receiver. The receiver then compares the received signal 	to the original training sequence.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3.  Programs an </a:t>
            </a:r>
            <a:r>
              <a:rPr b="1" lang="en-US" sz="2000">
                <a:solidFill>
                  <a:schemeClr val="dk1"/>
                </a:solidFill>
                <a:latin typeface="Calibri"/>
                <a:ea typeface="Calibri"/>
                <a:cs typeface="Calibri"/>
                <a:sym typeface="Calibri"/>
              </a:rPr>
              <a:t>equalizer </a:t>
            </a:r>
            <a:r>
              <a:rPr lang="en-US" sz="2000">
                <a:solidFill>
                  <a:schemeClr val="dk1"/>
                </a:solidFill>
                <a:latin typeface="Calibri"/>
                <a:ea typeface="Calibri"/>
                <a:cs typeface="Calibri"/>
                <a:sym typeface="Calibri"/>
              </a:rPr>
              <a:t>that compensates for the 	distortion.</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4"/>
          <p:cNvSpPr txBox="1"/>
          <p:nvPr>
            <p:ph type="title"/>
          </p:nvPr>
        </p:nvSpPr>
        <p:spPr>
          <a:xfrm>
            <a:off x="1910499" y="397978"/>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Effects of Signal Propagation</a:t>
            </a:r>
            <a:endParaRPr/>
          </a:p>
        </p:txBody>
      </p:sp>
      <p:sp>
        <p:nvSpPr>
          <p:cNvPr id="400" name="Google Shape;400;p34"/>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401" name="Google Shape;401;p34"/>
          <p:cNvSpPr/>
          <p:nvPr/>
        </p:nvSpPr>
        <p:spPr>
          <a:xfrm>
            <a:off x="1910500" y="1905572"/>
            <a:ext cx="8342721" cy="412420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ISI and delay spread already occur in the case of fixed radio transmitters and receivers, the situation is even worse if receivers, or senders, or both, move.</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Fading</a:t>
            </a:r>
            <a:endParaRPr/>
          </a:p>
          <a:p>
            <a:pPr indent="-342900" lvl="1" marL="811213"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The power of the received signal changes considerably over time. These quick changes in the received power are also called </a:t>
            </a:r>
            <a:r>
              <a:rPr b="1" i="0" lang="en-US" sz="1800" u="none" cap="none" strike="noStrike">
                <a:solidFill>
                  <a:schemeClr val="dk1"/>
                </a:solidFill>
                <a:latin typeface="Calibri"/>
                <a:ea typeface="Calibri"/>
                <a:cs typeface="Calibri"/>
                <a:sym typeface="Calibri"/>
              </a:rPr>
              <a:t>short-term fading.</a:t>
            </a:r>
            <a:endParaRPr/>
          </a:p>
          <a:p>
            <a:pPr indent="-342900" lvl="1" marL="811213" marR="0" rtl="0" algn="l">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Depending on the different paths the signals take, these signals may have a different phase and cancel each other.</a:t>
            </a:r>
            <a:endParaRPr/>
          </a:p>
          <a:p>
            <a:pPr indent="-342900" lvl="1" marL="811213" marR="0" rtl="0" algn="l">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The receiver now has to try to constantly adapt to the varying channel characteristics, e.g., by changing the parameters of the equalizer.</a:t>
            </a:r>
            <a:endParaRPr/>
          </a:p>
          <a:p>
            <a:pPr indent="-342900" lvl="1" marL="811213" marR="0" rtl="0" algn="l">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If receiver is very fast, it cannot adapt fast enough and the error rate of transmission is high.</a:t>
            </a:r>
            <a:endParaRPr/>
          </a:p>
          <a:p>
            <a:pPr indent="0" lvl="1" marL="468313"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215900" lvl="1" marL="811213" marR="0" rtl="0" algn="l">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type="title"/>
          </p:nvPr>
        </p:nvSpPr>
        <p:spPr>
          <a:xfrm>
            <a:off x="1750208" y="322563"/>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Fading</a:t>
            </a:r>
            <a:endParaRPr/>
          </a:p>
        </p:txBody>
      </p:sp>
      <p:sp>
        <p:nvSpPr>
          <p:cNvPr id="407" name="Google Shape;407;p35"/>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408" name="Google Shape;408;p35"/>
          <p:cNvPicPr preferRelativeResize="0"/>
          <p:nvPr/>
        </p:nvPicPr>
        <p:blipFill rotWithShape="1">
          <a:blip r:embed="rId3">
            <a:alphaModFix/>
          </a:blip>
          <a:srcRect b="0" l="0" r="0" t="0"/>
          <a:stretch/>
        </p:blipFill>
        <p:spPr>
          <a:xfrm>
            <a:off x="2587020" y="1921841"/>
            <a:ext cx="3171825" cy="2524125"/>
          </a:xfrm>
          <a:prstGeom prst="rect">
            <a:avLst/>
          </a:prstGeom>
          <a:noFill/>
          <a:ln>
            <a:noFill/>
          </a:ln>
        </p:spPr>
      </p:pic>
      <p:sp>
        <p:nvSpPr>
          <p:cNvPr id="409" name="Google Shape;409;p35"/>
          <p:cNvSpPr/>
          <p:nvPr/>
        </p:nvSpPr>
        <p:spPr>
          <a:xfrm>
            <a:off x="5973158" y="1957189"/>
            <a:ext cx="4572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Quick changes in the received power are also called </a:t>
            </a:r>
            <a:r>
              <a:rPr b="1" lang="en-US" sz="1800">
                <a:solidFill>
                  <a:schemeClr val="dk1"/>
                </a:solidFill>
                <a:latin typeface="Arial"/>
                <a:ea typeface="Arial"/>
                <a:cs typeface="Arial"/>
                <a:sym typeface="Arial"/>
              </a:rPr>
              <a:t>short-term fading</a:t>
            </a: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Long-term fading, shown here as the average power over time.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6"/>
          <p:cNvSpPr txBox="1"/>
          <p:nvPr>
            <p:ph type="title"/>
          </p:nvPr>
        </p:nvSpPr>
        <p:spPr>
          <a:xfrm>
            <a:off x="1816846" y="454539"/>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Multiplexing</a:t>
            </a:r>
            <a:endParaRPr/>
          </a:p>
        </p:txBody>
      </p:sp>
      <p:sp>
        <p:nvSpPr>
          <p:cNvPr id="415" name="Google Shape;415;p36"/>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416" name="Google Shape;416;p36"/>
          <p:cNvSpPr txBox="1"/>
          <p:nvPr/>
        </p:nvSpPr>
        <p:spPr>
          <a:xfrm>
            <a:off x="1844511" y="2187020"/>
            <a:ext cx="8512404" cy="424731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telecommunications and computer networks</a:t>
            </a:r>
            <a:endParaRPr/>
          </a:p>
          <a:p>
            <a:pPr indent="-342900" lvl="1" marL="8001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Multiplexing is a method by which multiple analog or digital signals are combined into one signal over a shared medium. </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Multiplexing describes how several users can share a medium with minimum or no interference.</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Multiplexing can be carried out in four dimensions:</a:t>
            </a:r>
            <a:endParaRPr/>
          </a:p>
          <a:p>
            <a:pPr indent="0" lvl="0" marL="0" marR="0" rtl="0" algn="l">
              <a:lnSpc>
                <a:spcPct val="150000"/>
              </a:lnSpc>
              <a:spcBef>
                <a:spcPts val="0"/>
              </a:spcBef>
              <a:spcAft>
                <a:spcPts val="0"/>
              </a:spcAft>
              <a:buNone/>
            </a:pPr>
            <a:r>
              <a:rPr b="1" lang="en-US" sz="2000">
                <a:solidFill>
                  <a:schemeClr val="dk1"/>
                </a:solidFill>
                <a:latin typeface="Calibri"/>
                <a:ea typeface="Calibri"/>
                <a:cs typeface="Calibri"/>
                <a:sym typeface="Calibri"/>
              </a:rPr>
              <a:t>      	space</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time</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frequency</a:t>
            </a:r>
            <a:r>
              <a:rPr lang="en-US" sz="2000">
                <a:solidFill>
                  <a:schemeClr val="dk1"/>
                </a:solidFill>
                <a:latin typeface="Calibri"/>
                <a:ea typeface="Calibri"/>
                <a:cs typeface="Calibri"/>
                <a:sym typeface="Calibri"/>
              </a:rPr>
              <a:t>, and </a:t>
            </a:r>
            <a:r>
              <a:rPr b="1" lang="en-US" sz="2000">
                <a:solidFill>
                  <a:schemeClr val="dk1"/>
                </a:solidFill>
                <a:latin typeface="Calibri"/>
                <a:ea typeface="Calibri"/>
                <a:cs typeface="Calibri"/>
                <a:sym typeface="Calibri"/>
              </a:rPr>
              <a:t>code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7"/>
          <p:cNvSpPr txBox="1"/>
          <p:nvPr>
            <p:ph type="title"/>
          </p:nvPr>
        </p:nvSpPr>
        <p:spPr>
          <a:xfrm>
            <a:off x="1750208" y="379124"/>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SDM : Space Division Multiplexing</a:t>
            </a:r>
            <a:endParaRPr/>
          </a:p>
        </p:txBody>
      </p:sp>
      <p:sp>
        <p:nvSpPr>
          <p:cNvPr id="422" name="Google Shape;422;p37"/>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423" name="Google Shape;423;p37"/>
          <p:cNvPicPr preferRelativeResize="0"/>
          <p:nvPr/>
        </p:nvPicPr>
        <p:blipFill rotWithShape="1">
          <a:blip r:embed="rId3">
            <a:alphaModFix/>
          </a:blip>
          <a:srcRect b="0" l="0" r="0" t="0"/>
          <a:stretch/>
        </p:blipFill>
        <p:spPr>
          <a:xfrm>
            <a:off x="1418586" y="1366870"/>
            <a:ext cx="4399323" cy="4039313"/>
          </a:xfrm>
          <a:prstGeom prst="rect">
            <a:avLst/>
          </a:prstGeom>
          <a:noFill/>
          <a:ln>
            <a:noFill/>
          </a:ln>
        </p:spPr>
      </p:pic>
      <p:sp>
        <p:nvSpPr>
          <p:cNvPr id="424" name="Google Shape;424;p37"/>
          <p:cNvSpPr/>
          <p:nvPr/>
        </p:nvSpPr>
        <p:spPr>
          <a:xfrm>
            <a:off x="5817909" y="1366870"/>
            <a:ext cx="5682792" cy="438581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Space is represented via circles indicating the interference range.</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space between the interference ranges is called </a:t>
            </a:r>
            <a:r>
              <a:rPr b="1" lang="en-US" sz="1800">
                <a:solidFill>
                  <a:schemeClr val="dk1"/>
                </a:solidFill>
                <a:latin typeface="Calibri"/>
                <a:ea typeface="Calibri"/>
                <a:cs typeface="Calibri"/>
                <a:sym typeface="Calibri"/>
              </a:rPr>
              <a:t>guard space</a:t>
            </a:r>
            <a:r>
              <a:rPr lang="en-US" sz="1800">
                <a:solidFill>
                  <a:schemeClr val="dk1"/>
                </a:solidFill>
                <a:latin typeface="Calibri"/>
                <a:ea typeface="Calibri"/>
                <a:cs typeface="Calibri"/>
                <a:sym typeface="Calibri"/>
              </a:rPr>
              <a:t>.</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wireless transmission, SDM implies a separate sender for each communication channel with a wide enough distance between senders.</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Waste of space, principle used by the old analog telephone system.</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type="title"/>
          </p:nvPr>
        </p:nvSpPr>
        <p:spPr>
          <a:xfrm>
            <a:off x="1835700" y="247148"/>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Frequency Division Multiplexing</a:t>
            </a:r>
            <a:endParaRPr/>
          </a:p>
        </p:txBody>
      </p:sp>
      <p:sp>
        <p:nvSpPr>
          <p:cNvPr id="431" name="Google Shape;431;p38"/>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432" name="Google Shape;432;p38"/>
          <p:cNvSpPr/>
          <p:nvPr/>
        </p:nvSpPr>
        <p:spPr>
          <a:xfrm>
            <a:off x="680370" y="1302351"/>
            <a:ext cx="7253925" cy="466281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Calibri"/>
              <a:buAutoNum type="arabicPeriod"/>
            </a:pPr>
            <a:r>
              <a:rPr b="1" lang="en-US" sz="1800">
                <a:solidFill>
                  <a:schemeClr val="dk1"/>
                </a:solidFill>
                <a:latin typeface="Arial"/>
                <a:ea typeface="Arial"/>
                <a:cs typeface="Arial"/>
                <a:sym typeface="Arial"/>
              </a:rPr>
              <a:t>Frequency division multiplexing (FDM) </a:t>
            </a:r>
            <a:r>
              <a:rPr lang="en-US" sz="1800">
                <a:solidFill>
                  <a:schemeClr val="dk1"/>
                </a:solidFill>
                <a:latin typeface="Arial"/>
                <a:ea typeface="Arial"/>
                <a:cs typeface="Arial"/>
                <a:sym typeface="Arial"/>
              </a:rPr>
              <a:t>describes schemes to subdivide the frequency dimension into several non-overlapping frequency bands.</a:t>
            </a:r>
            <a:endParaRPr/>
          </a:p>
          <a:p>
            <a:pPr indent="-342900" lvl="0" marL="342900" marR="0" rtl="0" algn="l">
              <a:lnSpc>
                <a:spcPct val="150000"/>
              </a:lnSpc>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Guard spaces </a:t>
            </a:r>
            <a:r>
              <a:rPr lang="en-US" sz="1800">
                <a:solidFill>
                  <a:schemeClr val="dk1"/>
                </a:solidFill>
                <a:latin typeface="Calibri"/>
                <a:ea typeface="Calibri"/>
                <a:cs typeface="Calibri"/>
                <a:sym typeface="Calibri"/>
              </a:rPr>
              <a:t>are needed to avoid frequency band overlapping (also called </a:t>
            </a:r>
            <a:r>
              <a:rPr b="1" lang="en-US" sz="1800">
                <a:solidFill>
                  <a:schemeClr val="dk1"/>
                </a:solidFill>
                <a:latin typeface="Calibri"/>
                <a:ea typeface="Calibri"/>
                <a:cs typeface="Calibri"/>
                <a:sym typeface="Calibri"/>
              </a:rPr>
              <a:t>adjacent channel interference</a:t>
            </a:r>
            <a:r>
              <a:rPr lang="en-US" sz="1800">
                <a:solidFill>
                  <a:schemeClr val="dk1"/>
                </a:solidFill>
                <a:latin typeface="Calibri"/>
                <a:ea typeface="Calibri"/>
                <a:cs typeface="Calibri"/>
                <a:sym typeface="Calibri"/>
              </a:rPr>
              <a:t>).</a:t>
            </a:r>
            <a:endParaRPr/>
          </a:p>
          <a:p>
            <a:pPr indent="-342900" lvl="0" marL="342900" marR="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Scheme is used for radio stations within the same region, where each radio station has its own frequency.</a:t>
            </a:r>
            <a:endParaRPr/>
          </a:p>
          <a:p>
            <a:pPr indent="-342900" lvl="0" marL="342900" marR="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Radio stations broadcast 24 hours a day, mobile communication typically takes place for only a few minutes at a time. </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Assigning a separate frequency for each possible communication scenario would be a tremendous waste of (scarce) frequency resources.</a:t>
            </a:r>
            <a:endParaRPr sz="1800">
              <a:solidFill>
                <a:schemeClr val="dk1"/>
              </a:solidFill>
              <a:latin typeface="Calibri"/>
              <a:ea typeface="Calibri"/>
              <a:cs typeface="Calibri"/>
              <a:sym typeface="Calibri"/>
            </a:endParaRPr>
          </a:p>
        </p:txBody>
      </p:sp>
      <p:pic>
        <p:nvPicPr>
          <p:cNvPr id="433" name="Google Shape;433;p38"/>
          <p:cNvPicPr preferRelativeResize="0"/>
          <p:nvPr/>
        </p:nvPicPr>
        <p:blipFill rotWithShape="1">
          <a:blip r:embed="rId3">
            <a:alphaModFix/>
          </a:blip>
          <a:srcRect b="0" l="0" r="0" t="0"/>
          <a:stretch/>
        </p:blipFill>
        <p:spPr>
          <a:xfrm>
            <a:off x="8054459" y="1943408"/>
            <a:ext cx="3832053" cy="24547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9"/>
          <p:cNvSpPr txBox="1"/>
          <p:nvPr>
            <p:ph type="title"/>
          </p:nvPr>
        </p:nvSpPr>
        <p:spPr>
          <a:xfrm>
            <a:off x="1845126" y="379124"/>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Time Division Multiplexing</a:t>
            </a:r>
            <a:endParaRPr/>
          </a:p>
        </p:txBody>
      </p:sp>
      <p:sp>
        <p:nvSpPr>
          <p:cNvPr id="439" name="Google Shape;439;p39"/>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440" name="Google Shape;440;p39"/>
          <p:cNvSpPr/>
          <p:nvPr/>
        </p:nvSpPr>
        <p:spPr>
          <a:xfrm>
            <a:off x="1985914" y="1560259"/>
            <a:ext cx="8010545" cy="255454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Calibri"/>
              <a:buAutoNum type="arabicPeriod"/>
            </a:pPr>
            <a:r>
              <a:rPr lang="en-US" sz="2000">
                <a:solidFill>
                  <a:schemeClr val="dk1"/>
                </a:solidFill>
                <a:latin typeface="Arial"/>
                <a:ea typeface="Arial"/>
                <a:cs typeface="Arial"/>
                <a:sym typeface="Arial"/>
              </a:rPr>
              <a:t>Flexible multiplexing scheme for typical mobile communications is </a:t>
            </a:r>
            <a:r>
              <a:rPr b="1" lang="en-US" sz="2000">
                <a:solidFill>
                  <a:schemeClr val="dk1"/>
                </a:solidFill>
                <a:latin typeface="Arial"/>
                <a:ea typeface="Arial"/>
                <a:cs typeface="Arial"/>
                <a:sym typeface="Arial"/>
              </a:rPr>
              <a:t>time division multiplexing (TDM)</a:t>
            </a:r>
            <a:r>
              <a:rPr lang="en-US" sz="2000">
                <a:solidFill>
                  <a:schemeClr val="dk1"/>
                </a:solidFill>
                <a:latin typeface="Arial"/>
                <a:ea typeface="Arial"/>
                <a:cs typeface="Arial"/>
                <a:sym typeface="Arial"/>
              </a:rPr>
              <a:t>.</a:t>
            </a:r>
            <a:endParaRPr/>
          </a:p>
          <a:p>
            <a:pPr indent="-457200" lvl="0" marL="4572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Channel ki is given the whole bandwidth for a certain amount of time, i.e., all senders use the same frequency but at different points in time.</a:t>
            </a:r>
            <a:endParaRPr/>
          </a:p>
          <a:p>
            <a:pPr indent="-457200" lvl="0" marL="4572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Guard spaces, represent time gaps.</a:t>
            </a:r>
            <a:endParaRPr/>
          </a:p>
          <a:p>
            <a:pPr indent="-457200" lvl="0" marL="4572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If two transmissions overlap in time, this is called co-channel interference.</a:t>
            </a:r>
            <a:endParaRPr/>
          </a:p>
          <a:p>
            <a:pPr indent="-330200" lvl="0" marL="457200" marR="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p:txBody>
      </p:sp>
      <p:pic>
        <p:nvPicPr>
          <p:cNvPr id="441" name="Google Shape;441;p39"/>
          <p:cNvPicPr preferRelativeResize="0"/>
          <p:nvPr/>
        </p:nvPicPr>
        <p:blipFill rotWithShape="1">
          <a:blip r:embed="rId3">
            <a:alphaModFix/>
          </a:blip>
          <a:srcRect b="0" l="0" r="0" t="0"/>
          <a:stretch/>
        </p:blipFill>
        <p:spPr>
          <a:xfrm>
            <a:off x="4512298" y="3795032"/>
            <a:ext cx="4801483" cy="26849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Importance of Mobile Communication</a:t>
            </a:r>
            <a:endParaRPr/>
          </a:p>
        </p:txBody>
      </p:sp>
      <p:sp>
        <p:nvSpPr>
          <p:cNvPr id="116" name="Google Shape;116;p4"/>
          <p:cNvSpPr txBox="1"/>
          <p:nvPr>
            <p:ph idx="1" type="body"/>
          </p:nvPr>
        </p:nvSpPr>
        <p:spPr>
          <a:xfrm>
            <a:off x="1976487" y="1406641"/>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Font typeface="Arial"/>
              <a:buChar char="•"/>
            </a:pPr>
            <a:r>
              <a:rPr b="1" lang="en-US" sz="2400"/>
              <a:t>Location Flexibility</a:t>
            </a:r>
            <a:endParaRPr/>
          </a:p>
          <a:p>
            <a:pPr indent="-228600" lvl="1" marL="685800" rtl="0" algn="l">
              <a:lnSpc>
                <a:spcPct val="90000"/>
              </a:lnSpc>
              <a:spcBef>
                <a:spcPts val="500"/>
              </a:spcBef>
              <a:spcAft>
                <a:spcPts val="0"/>
              </a:spcAft>
              <a:buClr>
                <a:schemeClr val="dk1"/>
              </a:buClr>
              <a:buSzPct val="100000"/>
              <a:buFont typeface="Arial"/>
              <a:buChar char="•"/>
            </a:pPr>
            <a:r>
              <a:rPr lang="en-US" sz="1800"/>
              <a:t>This has enabled users to work from anywhere as long as there is a connection established. A user can work without being in a fixed position. </a:t>
            </a:r>
            <a:endParaRPr/>
          </a:p>
          <a:p>
            <a:pPr indent="-228600" lvl="0" marL="228600" rtl="0" algn="l">
              <a:lnSpc>
                <a:spcPct val="90000"/>
              </a:lnSpc>
              <a:spcBef>
                <a:spcPts val="1000"/>
              </a:spcBef>
              <a:spcAft>
                <a:spcPts val="0"/>
              </a:spcAft>
              <a:buClr>
                <a:schemeClr val="dk1"/>
              </a:buClr>
              <a:buSzPct val="100000"/>
              <a:buFont typeface="Arial"/>
              <a:buChar char="•"/>
            </a:pPr>
            <a:r>
              <a:rPr b="1" lang="en-US" sz="2400"/>
              <a:t>Saves Time</a:t>
            </a:r>
            <a:endParaRPr/>
          </a:p>
          <a:p>
            <a:pPr indent="-228600" lvl="1" marL="685800" rtl="0" algn="l">
              <a:lnSpc>
                <a:spcPct val="90000"/>
              </a:lnSpc>
              <a:spcBef>
                <a:spcPts val="500"/>
              </a:spcBef>
              <a:spcAft>
                <a:spcPts val="0"/>
              </a:spcAft>
              <a:buClr>
                <a:schemeClr val="dk1"/>
              </a:buClr>
              <a:buSzPct val="100000"/>
              <a:buFont typeface="Arial"/>
              <a:buChar char="•"/>
            </a:pPr>
            <a:r>
              <a:rPr lang="en-US" sz="1800"/>
              <a:t>The time consumed or wasted while travelling from different locations or to the office and back, has been slashed</a:t>
            </a:r>
            <a:endParaRPr/>
          </a:p>
          <a:p>
            <a:pPr indent="-228600" lvl="0" marL="228600" rtl="0" algn="l">
              <a:lnSpc>
                <a:spcPct val="90000"/>
              </a:lnSpc>
              <a:spcBef>
                <a:spcPts val="1000"/>
              </a:spcBef>
              <a:spcAft>
                <a:spcPts val="0"/>
              </a:spcAft>
              <a:buClr>
                <a:schemeClr val="dk1"/>
              </a:buClr>
              <a:buSzPct val="100000"/>
              <a:buFont typeface="Arial"/>
              <a:buChar char="•"/>
            </a:pPr>
            <a:r>
              <a:rPr b="1" lang="en-US" sz="2400"/>
              <a:t>Enhanced Productivity</a:t>
            </a:r>
            <a:endParaRPr/>
          </a:p>
          <a:p>
            <a:pPr indent="-228600" lvl="1" marL="685800" rtl="0" algn="l">
              <a:lnSpc>
                <a:spcPct val="90000"/>
              </a:lnSpc>
              <a:spcBef>
                <a:spcPts val="500"/>
              </a:spcBef>
              <a:spcAft>
                <a:spcPts val="0"/>
              </a:spcAft>
              <a:buClr>
                <a:schemeClr val="dk1"/>
              </a:buClr>
              <a:buSzPct val="100000"/>
              <a:buFont typeface="Arial"/>
              <a:buChar char="•"/>
            </a:pPr>
            <a:r>
              <a:rPr lang="en-US" sz="1800"/>
              <a:t>Users can work efficiently and effectively from whichever location they find comfortable. This in turn enhances their productivity level.</a:t>
            </a:r>
            <a:endParaRPr/>
          </a:p>
          <a:p>
            <a:pPr indent="-228600" lvl="0" marL="228600" rtl="0" algn="l">
              <a:lnSpc>
                <a:spcPct val="90000"/>
              </a:lnSpc>
              <a:spcBef>
                <a:spcPts val="1000"/>
              </a:spcBef>
              <a:spcAft>
                <a:spcPts val="0"/>
              </a:spcAft>
              <a:buClr>
                <a:schemeClr val="dk1"/>
              </a:buClr>
              <a:buSzPct val="100000"/>
              <a:buFont typeface="Arial"/>
              <a:buChar char="•"/>
            </a:pPr>
            <a:r>
              <a:rPr b="1" lang="en-US" sz="2400"/>
              <a:t>Ease of Research</a:t>
            </a:r>
            <a:endParaRPr/>
          </a:p>
          <a:p>
            <a:pPr indent="-228600" lvl="1" marL="685800" rtl="0" algn="l">
              <a:lnSpc>
                <a:spcPct val="90000"/>
              </a:lnSpc>
              <a:spcBef>
                <a:spcPts val="500"/>
              </a:spcBef>
              <a:spcAft>
                <a:spcPts val="0"/>
              </a:spcAft>
              <a:buClr>
                <a:schemeClr val="dk1"/>
              </a:buClr>
              <a:buSzPct val="100000"/>
              <a:buFont typeface="Arial"/>
              <a:buChar char="•"/>
            </a:pPr>
            <a:r>
              <a:rPr lang="en-US" sz="1800"/>
              <a:t>Research has been made easier, since users earlier were required to go to the field and search for facts and feed them back into the system. </a:t>
            </a:r>
            <a:endParaRPr/>
          </a:p>
          <a:p>
            <a:pPr indent="-228600" lvl="0" marL="228600" rtl="0" algn="l">
              <a:lnSpc>
                <a:spcPct val="90000"/>
              </a:lnSpc>
              <a:spcBef>
                <a:spcPts val="1000"/>
              </a:spcBef>
              <a:spcAft>
                <a:spcPts val="0"/>
              </a:spcAft>
              <a:buClr>
                <a:schemeClr val="dk1"/>
              </a:buClr>
              <a:buSzPct val="100000"/>
              <a:buFont typeface="Arial"/>
              <a:buChar char="•"/>
            </a:pPr>
            <a:r>
              <a:rPr b="1" lang="en-US" sz="2400"/>
              <a:t>Entertainment</a:t>
            </a:r>
            <a:endParaRPr/>
          </a:p>
          <a:p>
            <a:pPr indent="-228600" lvl="0" marL="228600" rtl="0" algn="l">
              <a:lnSpc>
                <a:spcPct val="90000"/>
              </a:lnSpc>
              <a:spcBef>
                <a:spcPts val="1000"/>
              </a:spcBef>
              <a:spcAft>
                <a:spcPts val="0"/>
              </a:spcAft>
              <a:buClr>
                <a:schemeClr val="dk1"/>
              </a:buClr>
              <a:buSzPct val="100000"/>
              <a:buFont typeface="Arial"/>
              <a:buChar char="•"/>
            </a:pPr>
            <a:r>
              <a:rPr b="1" lang="en-US" sz="2400"/>
              <a:t>Business processes are now easily available</a:t>
            </a:r>
            <a:endParaRPr/>
          </a:p>
        </p:txBody>
      </p:sp>
      <p:sp>
        <p:nvSpPr>
          <p:cNvPr id="117" name="Google Shape;11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18" name="Google Shape;11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1873408" y="680781"/>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Time and Frequency Division Multiplexing (Used by GSM)</a:t>
            </a:r>
            <a:endParaRPr/>
          </a:p>
        </p:txBody>
      </p:sp>
      <p:sp>
        <p:nvSpPr>
          <p:cNvPr id="447" name="Google Shape;447;p40"/>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448" name="Google Shape;448;p40"/>
          <p:cNvPicPr preferRelativeResize="0"/>
          <p:nvPr/>
        </p:nvPicPr>
        <p:blipFill rotWithShape="1">
          <a:blip r:embed="rId3">
            <a:alphaModFix/>
          </a:blip>
          <a:srcRect b="0" l="0" r="0" t="0"/>
          <a:stretch/>
        </p:blipFill>
        <p:spPr>
          <a:xfrm>
            <a:off x="2943814" y="2586431"/>
            <a:ext cx="6191250" cy="3438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2024558" y="256575"/>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b="1" lang="en-US"/>
              <a:t>Code division multiplexing</a:t>
            </a:r>
            <a:br>
              <a:rPr b="1" lang="en-US"/>
            </a:br>
            <a:r>
              <a:rPr b="1" lang="en-US"/>
              <a:t>(CDM)</a:t>
            </a:r>
            <a:endParaRPr/>
          </a:p>
        </p:txBody>
      </p:sp>
      <p:sp>
        <p:nvSpPr>
          <p:cNvPr id="454" name="Google Shape;454;p41"/>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455" name="Google Shape;455;p41"/>
          <p:cNvSpPr/>
          <p:nvPr/>
        </p:nvSpPr>
        <p:spPr>
          <a:xfrm>
            <a:off x="2126050" y="1520446"/>
            <a:ext cx="8144758"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Separation is now achieved by assigning each channel its own ‘code’, </a:t>
            </a:r>
            <a:r>
              <a:rPr b="1" lang="en-US" sz="1800">
                <a:solidFill>
                  <a:schemeClr val="dk1"/>
                </a:solidFill>
                <a:latin typeface="Arial"/>
                <a:ea typeface="Arial"/>
                <a:cs typeface="Arial"/>
                <a:sym typeface="Arial"/>
              </a:rPr>
              <a:t>guard spaces </a:t>
            </a:r>
            <a:r>
              <a:rPr lang="en-US" sz="1800">
                <a:solidFill>
                  <a:schemeClr val="dk1"/>
                </a:solidFill>
                <a:latin typeface="Arial"/>
                <a:ea typeface="Arial"/>
                <a:cs typeface="Arial"/>
                <a:sym typeface="Arial"/>
              </a:rPr>
              <a:t>are realized by using codes with the necessary ‘distance’ in code space, e.g., </a:t>
            </a:r>
            <a:r>
              <a:rPr b="1" lang="en-US" sz="1800">
                <a:solidFill>
                  <a:schemeClr val="dk1"/>
                </a:solidFill>
                <a:latin typeface="Arial"/>
                <a:ea typeface="Arial"/>
                <a:cs typeface="Arial"/>
                <a:sym typeface="Arial"/>
              </a:rPr>
              <a:t>orthogonal codes</a:t>
            </a:r>
            <a:r>
              <a:rPr lang="en-US" sz="1800">
                <a:solidFill>
                  <a:schemeClr val="dk1"/>
                </a:solidFill>
                <a:latin typeface="Arial"/>
                <a:ea typeface="Arial"/>
                <a:cs typeface="Arial"/>
                <a:sym typeface="Arial"/>
              </a:rPr>
              <a: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CDM for wireless transmission is that it gives good protection against interference and tapping.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Receiver is highly complex.</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456" name="Google Shape;456;p41"/>
          <p:cNvPicPr preferRelativeResize="0"/>
          <p:nvPr/>
        </p:nvPicPr>
        <p:blipFill rotWithShape="1">
          <a:blip r:embed="rId3">
            <a:alphaModFix/>
          </a:blip>
          <a:srcRect b="0" l="0" r="0" t="0"/>
          <a:stretch/>
        </p:blipFill>
        <p:spPr>
          <a:xfrm>
            <a:off x="7093430" y="3134164"/>
            <a:ext cx="2903029" cy="360815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2"/>
          <p:cNvSpPr txBox="1"/>
          <p:nvPr>
            <p:ph type="title"/>
          </p:nvPr>
        </p:nvSpPr>
        <p:spPr>
          <a:xfrm>
            <a:off x="1750208" y="473392"/>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Modulation Techniques</a:t>
            </a:r>
            <a:endParaRPr/>
          </a:p>
        </p:txBody>
      </p:sp>
      <p:sp>
        <p:nvSpPr>
          <p:cNvPr id="462" name="Google Shape;462;p42"/>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463" name="Google Shape;463;p42"/>
          <p:cNvSpPr/>
          <p:nvPr/>
        </p:nvSpPr>
        <p:spPr>
          <a:xfrm>
            <a:off x="1995341" y="1358459"/>
            <a:ext cx="8163613"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Calibri"/>
                <a:ea typeface="Calibri"/>
                <a:cs typeface="Calibri"/>
                <a:sym typeface="Calibri"/>
              </a:rPr>
              <a:t>g</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 = </a:t>
            </a:r>
            <a:r>
              <a:rPr i="1" lang="en-US" sz="1800">
                <a:solidFill>
                  <a:schemeClr val="dk1"/>
                </a:solidFill>
                <a:latin typeface="Calibri"/>
                <a:ea typeface="Calibri"/>
                <a:cs typeface="Calibri"/>
                <a:sym typeface="Calibri"/>
              </a:rPr>
              <a:t>At </a:t>
            </a:r>
            <a:r>
              <a:rPr lang="en-US" sz="1800">
                <a:solidFill>
                  <a:schemeClr val="dk1"/>
                </a:solidFill>
                <a:latin typeface="Calibri"/>
                <a:ea typeface="Calibri"/>
                <a:cs typeface="Calibri"/>
                <a:sym typeface="Calibri"/>
              </a:rPr>
              <a:t>cos(2</a:t>
            </a:r>
            <a:r>
              <a:rPr i="1" lang="en-US" sz="1800">
                <a:solidFill>
                  <a:schemeClr val="dk1"/>
                </a:solidFill>
                <a:latin typeface="Calibri"/>
                <a:ea typeface="Calibri"/>
                <a:cs typeface="Calibri"/>
                <a:sym typeface="Calibri"/>
              </a:rPr>
              <a:t>π ftt </a:t>
            </a: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φt</a:t>
            </a:r>
            <a:r>
              <a:rPr lang="en-US" sz="1800">
                <a:solidFill>
                  <a:schemeClr val="dk1"/>
                </a:solidFill>
                <a:latin typeface="Calibri"/>
                <a:ea typeface="Calibri"/>
                <a:cs typeface="Calibri"/>
                <a:sym typeface="Calibri"/>
              </a:rPr>
              <a:t>) Signal Representation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amplitude </a:t>
            </a:r>
            <a:r>
              <a:rPr i="1" lang="en-US" sz="1800">
                <a:solidFill>
                  <a:schemeClr val="dk1"/>
                </a:solidFill>
                <a:latin typeface="Calibri"/>
                <a:ea typeface="Calibri"/>
                <a:cs typeface="Calibri"/>
                <a:sym typeface="Calibri"/>
              </a:rPr>
              <a:t>At</a:t>
            </a:r>
            <a:r>
              <a:rPr lang="en-US" sz="1800">
                <a:solidFill>
                  <a:schemeClr val="dk1"/>
                </a:solidFill>
                <a:latin typeface="Calibri"/>
                <a:ea typeface="Calibri"/>
                <a:cs typeface="Calibri"/>
                <a:sym typeface="Calibri"/>
              </a:rPr>
              <a:t>, frequency </a:t>
            </a:r>
            <a:r>
              <a:rPr i="1" lang="en-US" sz="1800">
                <a:solidFill>
                  <a:schemeClr val="dk1"/>
                </a:solidFill>
                <a:latin typeface="Calibri"/>
                <a:ea typeface="Calibri"/>
                <a:cs typeface="Calibri"/>
                <a:sym typeface="Calibri"/>
              </a:rPr>
              <a:t>ft</a:t>
            </a:r>
            <a:r>
              <a:rPr lang="en-US" sz="1800">
                <a:solidFill>
                  <a:schemeClr val="dk1"/>
                </a:solidFill>
                <a:latin typeface="Calibri"/>
                <a:ea typeface="Calibri"/>
                <a:cs typeface="Calibri"/>
                <a:sym typeface="Calibri"/>
              </a:rPr>
              <a:t>, and phase </a:t>
            </a:r>
            <a:r>
              <a:rPr i="1" lang="en-US" sz="1800">
                <a:solidFill>
                  <a:schemeClr val="dk1"/>
                </a:solidFill>
                <a:latin typeface="Calibri"/>
                <a:ea typeface="Calibri"/>
                <a:cs typeface="Calibri"/>
                <a:sym typeface="Calibri"/>
              </a:rPr>
              <a:t>φt </a:t>
            </a:r>
            <a:r>
              <a:rPr lang="en-US" sz="1800">
                <a:solidFill>
                  <a:schemeClr val="dk1"/>
                </a:solidFill>
                <a:latin typeface="Calibri"/>
                <a:ea typeface="Calibri"/>
                <a:cs typeface="Calibri"/>
                <a:sym typeface="Calibri"/>
              </a:rPr>
              <a:t>which may be varied in accordance with data or another modulating signal.</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Digital modulation : </a:t>
            </a:r>
            <a:r>
              <a:rPr lang="en-US" sz="1800">
                <a:solidFill>
                  <a:schemeClr val="dk1"/>
                </a:solidFill>
                <a:latin typeface="Calibri"/>
                <a:ea typeface="Calibri"/>
                <a:cs typeface="Calibri"/>
                <a:sym typeface="Calibri"/>
              </a:rPr>
              <a:t>digital data (0 and 1) is translated into an analog signal (baseband signal). Required if digital data has to be transmitted over a medium that only allows for analog transmission.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wireless networks, digital transmission cannot be used.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binary bit-stream has to be translated into an analog signal first.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Schemes used for this translation are:</a:t>
            </a:r>
            <a:endParaRPr/>
          </a:p>
          <a:p>
            <a:pPr indent="-179387" lvl="1" marL="811213"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amplitude shift keying (ASK)</a:t>
            </a:r>
            <a:endParaRPr/>
          </a:p>
          <a:p>
            <a:pPr indent="-179387" lvl="1" marL="811212" marR="0" rtl="0" algn="l">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	frequency shift keying (FSK)</a:t>
            </a:r>
            <a:endParaRPr/>
          </a:p>
          <a:p>
            <a:pPr indent="-179387" lvl="1" marL="811212" marR="0" rtl="0" algn="l">
              <a:spcBef>
                <a:spcPts val="0"/>
              </a:spcBef>
              <a:spcAft>
                <a:spcPts val="0"/>
              </a:spcAft>
              <a:buClr>
                <a:schemeClr val="dk1"/>
              </a:buClr>
              <a:buSzPts val="1800"/>
              <a:buFont typeface="Calibri"/>
              <a:buAutoNum type="arabicPeriod"/>
            </a:pPr>
            <a:r>
              <a:rPr lang="en-US"/>
              <a:t>  </a:t>
            </a:r>
            <a:r>
              <a:rPr b="1" lang="en-US" sz="1800">
                <a:solidFill>
                  <a:schemeClr val="dk1"/>
                </a:solidFill>
                <a:latin typeface="Calibri"/>
                <a:ea typeface="Calibri"/>
                <a:cs typeface="Calibri"/>
                <a:sym typeface="Calibri"/>
              </a:rPr>
              <a:t>phase shift keying (PSK)</a:t>
            </a:r>
            <a:r>
              <a:rPr lang="en-US" sz="1800">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digital modulation translates a 1 Mbit/s bit-stream into a baseband signal with a bandwidth of 1 MHz.</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wireless transmission, an </a:t>
            </a:r>
            <a:r>
              <a:rPr b="1" lang="en-US" sz="1800">
                <a:solidFill>
                  <a:schemeClr val="dk1"/>
                </a:solidFill>
                <a:latin typeface="Calibri"/>
                <a:ea typeface="Calibri"/>
                <a:cs typeface="Calibri"/>
                <a:sym typeface="Calibri"/>
              </a:rPr>
              <a:t>analog modulation </a:t>
            </a:r>
            <a:r>
              <a:rPr lang="en-US" sz="1800">
                <a:solidFill>
                  <a:schemeClr val="dk1"/>
                </a:solidFill>
                <a:latin typeface="Calibri"/>
                <a:ea typeface="Calibri"/>
                <a:cs typeface="Calibri"/>
                <a:sym typeface="Calibri"/>
              </a:rPr>
              <a:t>that shifts the center frequency of the baseband signal generated by the digital modulation up to the radio carrier is needed</a:t>
            </a:r>
            <a:endParaRPr/>
          </a:p>
          <a:p>
            <a:pPr indent="-65087" lvl="1" marL="811213"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3"/>
          <p:cNvSpPr txBox="1"/>
          <p:nvPr>
            <p:ph type="title"/>
          </p:nvPr>
        </p:nvSpPr>
        <p:spPr>
          <a:xfrm>
            <a:off x="415600" y="2867800"/>
            <a:ext cx="113608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why</a:t>
            </a:r>
            <a:br>
              <a:rPr lang="en-US"/>
            </a:br>
            <a:r>
              <a:rPr lang="en-US"/>
              <a:t>this baseband signal cannot be directly transmitted in a wireless system?</a:t>
            </a:r>
            <a:endParaRPr/>
          </a:p>
        </p:txBody>
      </p:sp>
      <p:sp>
        <p:nvSpPr>
          <p:cNvPr id="469" name="Google Shape;469;p43"/>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470" name="Google Shape;470;p43"/>
          <p:cNvSpPr txBox="1"/>
          <p:nvPr/>
        </p:nvSpPr>
        <p:spPr>
          <a:xfrm>
            <a:off x="2212158" y="904973"/>
            <a:ext cx="746602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Brain Storming</a:t>
            </a:r>
            <a:endParaRPr sz="2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4"/>
          <p:cNvSpPr txBox="1"/>
          <p:nvPr>
            <p:ph type="title"/>
          </p:nvPr>
        </p:nvSpPr>
        <p:spPr>
          <a:xfrm>
            <a:off x="1958249" y="258902"/>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Reasons</a:t>
            </a:r>
            <a:endParaRPr/>
          </a:p>
        </p:txBody>
      </p:sp>
      <p:sp>
        <p:nvSpPr>
          <p:cNvPr id="476" name="Google Shape;476;p44"/>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477" name="Google Shape;477;p44"/>
          <p:cNvSpPr/>
          <p:nvPr/>
        </p:nvSpPr>
        <p:spPr>
          <a:xfrm>
            <a:off x="902368" y="1503242"/>
            <a:ext cx="10010274" cy="341632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Antennas</a:t>
            </a:r>
            <a:r>
              <a:rPr lang="en-US" sz="1800">
                <a:solidFill>
                  <a:schemeClr val="dk1"/>
                </a:solidFill>
                <a:latin typeface="Calibri"/>
                <a:ea typeface="Calibri"/>
                <a:cs typeface="Calibri"/>
                <a:sym typeface="Calibri"/>
              </a:rPr>
              <a:t>: An antenna must be the order of magnitude of the signal’s wavelength in size to be effective. For the 1 MHz signal in the example this would result in an antenna some hundred meters high.</a:t>
            </a:r>
            <a:endParaRPr/>
          </a:p>
          <a:p>
            <a:pPr indent="-285750" lvl="0" marL="28575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Frequency division multiplexing</a:t>
            </a:r>
            <a:r>
              <a:rPr lang="en-US" sz="1800">
                <a:solidFill>
                  <a:schemeClr val="dk1"/>
                </a:solidFill>
                <a:latin typeface="Calibri"/>
                <a:ea typeface="Calibri"/>
                <a:cs typeface="Calibri"/>
                <a:sym typeface="Calibri"/>
              </a:rPr>
              <a:t>: Using only baseband transmission, FDM could not be applied. Analog modulation shifts the baseband signals to different carrier frequencies. The higher the carrier frequency, the more bandwidth that is available for many baseband signals.</a:t>
            </a:r>
            <a:endParaRPr/>
          </a:p>
          <a:p>
            <a:pPr indent="-285750" lvl="0" marL="28575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Medium characteristics</a:t>
            </a:r>
            <a:r>
              <a:rPr lang="en-US" sz="1800">
                <a:solidFill>
                  <a:schemeClr val="dk1"/>
                </a:solidFill>
                <a:latin typeface="Calibri"/>
                <a:ea typeface="Calibri"/>
                <a:cs typeface="Calibri"/>
                <a:sym typeface="Calibri"/>
              </a:rPr>
              <a:t>: Path-loss, penetration of obstacles, reflection, 	scattering, and diffraction –depend heavily on the wavelength of the 	signal. </a:t>
            </a:r>
            <a:endParaRPr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Depending on the application, the right carrier frequency with the desired characteristics has to be chosen.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1750208" y="275428"/>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Modulation : Radio Transmitter for digital Data</a:t>
            </a:r>
            <a:endParaRPr/>
          </a:p>
        </p:txBody>
      </p:sp>
      <p:sp>
        <p:nvSpPr>
          <p:cNvPr id="483" name="Google Shape;483;p45"/>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484" name="Google Shape;484;p45"/>
          <p:cNvPicPr preferRelativeResize="0"/>
          <p:nvPr/>
        </p:nvPicPr>
        <p:blipFill rotWithShape="1">
          <a:blip r:embed="rId3">
            <a:alphaModFix/>
          </a:blip>
          <a:srcRect b="0" l="0" r="0" t="0"/>
          <a:stretch/>
        </p:blipFill>
        <p:spPr>
          <a:xfrm>
            <a:off x="2564736" y="2234154"/>
            <a:ext cx="7431723" cy="25476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6"/>
          <p:cNvSpPr txBox="1"/>
          <p:nvPr>
            <p:ph type="title"/>
          </p:nvPr>
        </p:nvSpPr>
        <p:spPr>
          <a:xfrm>
            <a:off x="1750208" y="266002"/>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Demodulation and data reconstruction</a:t>
            </a:r>
            <a:br>
              <a:rPr lang="en-US"/>
            </a:br>
            <a:r>
              <a:rPr lang="en-US"/>
              <a:t>in a receiver</a:t>
            </a:r>
            <a:endParaRPr/>
          </a:p>
        </p:txBody>
      </p:sp>
      <p:sp>
        <p:nvSpPr>
          <p:cNvPr id="490" name="Google Shape;490;p46"/>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491" name="Google Shape;491;p46"/>
          <p:cNvPicPr preferRelativeResize="0"/>
          <p:nvPr/>
        </p:nvPicPr>
        <p:blipFill rotWithShape="1">
          <a:blip r:embed="rId3">
            <a:alphaModFix/>
          </a:blip>
          <a:srcRect b="0" l="0" r="0" t="0"/>
          <a:stretch/>
        </p:blipFill>
        <p:spPr>
          <a:xfrm>
            <a:off x="2238613" y="2321596"/>
            <a:ext cx="7543791" cy="229753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7"/>
          <p:cNvSpPr txBox="1"/>
          <p:nvPr>
            <p:ph type="title"/>
          </p:nvPr>
        </p:nvSpPr>
        <p:spPr>
          <a:xfrm>
            <a:off x="1845127" y="529953"/>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b="1" lang="en-US"/>
              <a:t>Amplitude shift keying (ASK)</a:t>
            </a:r>
            <a:r>
              <a:rPr lang="en-US"/>
              <a:t>, the most simple digital modulation scheme.</a:t>
            </a:r>
            <a:endParaRPr/>
          </a:p>
        </p:txBody>
      </p:sp>
      <p:sp>
        <p:nvSpPr>
          <p:cNvPr id="497" name="Google Shape;497;p47"/>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498" name="Google Shape;498;p47"/>
          <p:cNvPicPr preferRelativeResize="0"/>
          <p:nvPr/>
        </p:nvPicPr>
        <p:blipFill rotWithShape="1">
          <a:blip r:embed="rId3">
            <a:alphaModFix/>
          </a:blip>
          <a:srcRect b="0" l="0" r="0" t="0"/>
          <a:stretch/>
        </p:blipFill>
        <p:spPr>
          <a:xfrm>
            <a:off x="2567381" y="2337209"/>
            <a:ext cx="3324225" cy="2409825"/>
          </a:xfrm>
          <a:prstGeom prst="rect">
            <a:avLst/>
          </a:prstGeom>
          <a:noFill/>
          <a:ln>
            <a:noFill/>
          </a:ln>
        </p:spPr>
      </p:pic>
      <p:sp>
        <p:nvSpPr>
          <p:cNvPr id="499" name="Google Shape;499;p47"/>
          <p:cNvSpPr/>
          <p:nvPr/>
        </p:nvSpPr>
        <p:spPr>
          <a:xfrm>
            <a:off x="5891605" y="2337208"/>
            <a:ext cx="4572000"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two binary values, 1 and 0, are represented by two different amplitudes.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simple scheme only requires low bandwidth, but is very susceptible to interference.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Effects like multi-path propagation, noise, or path loss heavily influence the amplitude.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8"/>
          <p:cNvSpPr txBox="1"/>
          <p:nvPr>
            <p:ph type="title"/>
          </p:nvPr>
        </p:nvSpPr>
        <p:spPr>
          <a:xfrm>
            <a:off x="1863981" y="567660"/>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b="1" lang="en-US"/>
              <a:t>Binary FSK</a:t>
            </a:r>
            <a:br>
              <a:rPr b="1" lang="en-US"/>
            </a:br>
            <a:r>
              <a:rPr b="1" lang="en-US"/>
              <a:t>(BFSK)</a:t>
            </a:r>
            <a:endParaRPr/>
          </a:p>
        </p:txBody>
      </p:sp>
      <p:sp>
        <p:nvSpPr>
          <p:cNvPr id="505" name="Google Shape;505;p48"/>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506" name="Google Shape;506;p48"/>
          <p:cNvPicPr preferRelativeResize="0"/>
          <p:nvPr/>
        </p:nvPicPr>
        <p:blipFill rotWithShape="1">
          <a:blip r:embed="rId3">
            <a:alphaModFix/>
          </a:blip>
          <a:srcRect b="0" l="0" r="0" t="0"/>
          <a:stretch/>
        </p:blipFill>
        <p:spPr>
          <a:xfrm>
            <a:off x="2081970" y="2681394"/>
            <a:ext cx="3267075" cy="2238375"/>
          </a:xfrm>
          <a:prstGeom prst="rect">
            <a:avLst/>
          </a:prstGeom>
          <a:noFill/>
          <a:ln>
            <a:noFill/>
          </a:ln>
        </p:spPr>
      </p:pic>
      <p:sp>
        <p:nvSpPr>
          <p:cNvPr id="507" name="Google Shape;507;p48"/>
          <p:cNvSpPr/>
          <p:nvPr/>
        </p:nvSpPr>
        <p:spPr>
          <a:xfrm>
            <a:off x="5565860" y="2457555"/>
            <a:ext cx="4572000" cy="252376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One frequency f1 to the binary 1 and another frequency f2 to the binary 0.</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implement FSK is to switch between two oscillators, one with the frequency f1 and the other with f2, depending on the input.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9"/>
          <p:cNvSpPr txBox="1"/>
          <p:nvPr>
            <p:ph type="title"/>
          </p:nvPr>
        </p:nvSpPr>
        <p:spPr>
          <a:xfrm>
            <a:off x="1854554" y="350843"/>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b="1" lang="en-US"/>
              <a:t>Phase shift keying (PSK)</a:t>
            </a:r>
            <a:endParaRPr/>
          </a:p>
        </p:txBody>
      </p:sp>
      <p:sp>
        <p:nvSpPr>
          <p:cNvPr id="513" name="Google Shape;513;p49"/>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514" name="Google Shape;514;p49"/>
          <p:cNvPicPr preferRelativeResize="0"/>
          <p:nvPr/>
        </p:nvPicPr>
        <p:blipFill rotWithShape="1">
          <a:blip r:embed="rId3">
            <a:alphaModFix/>
          </a:blip>
          <a:srcRect b="0" l="0" r="0" t="0"/>
          <a:stretch/>
        </p:blipFill>
        <p:spPr>
          <a:xfrm>
            <a:off x="2185988" y="2029153"/>
            <a:ext cx="3248025" cy="2276475"/>
          </a:xfrm>
          <a:prstGeom prst="rect">
            <a:avLst/>
          </a:prstGeom>
          <a:noFill/>
          <a:ln>
            <a:noFill/>
          </a:ln>
        </p:spPr>
      </p:pic>
      <p:sp>
        <p:nvSpPr>
          <p:cNvPr id="515" name="Google Shape;515;p49"/>
          <p:cNvSpPr/>
          <p:nvPr/>
        </p:nvSpPr>
        <p:spPr>
          <a:xfrm>
            <a:off x="5698808" y="2252991"/>
            <a:ext cx="4572000" cy="317009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Phase shift of 180° or </a:t>
            </a:r>
            <a:r>
              <a:rPr i="1" lang="en-US" sz="2000">
                <a:solidFill>
                  <a:schemeClr val="dk1"/>
                </a:solidFill>
                <a:latin typeface="Times"/>
                <a:ea typeface="Times"/>
                <a:cs typeface="Times"/>
                <a:sym typeface="Times"/>
              </a:rPr>
              <a:t>π </a:t>
            </a:r>
            <a:r>
              <a:rPr lang="en-US" sz="2000">
                <a:solidFill>
                  <a:schemeClr val="dk1"/>
                </a:solidFill>
                <a:latin typeface="Arial"/>
                <a:ea typeface="Arial"/>
                <a:cs typeface="Arial"/>
                <a:sym typeface="Arial"/>
              </a:rPr>
              <a:t>as the 0 follows the 1.</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Shifting the phase by 180° each time the value of data changes, is also called </a:t>
            </a:r>
            <a:r>
              <a:rPr b="1" lang="en-US" sz="2000">
                <a:solidFill>
                  <a:schemeClr val="dk1"/>
                </a:solidFill>
                <a:latin typeface="Calibri"/>
                <a:ea typeface="Calibri"/>
                <a:cs typeface="Calibri"/>
                <a:sym typeface="Calibri"/>
              </a:rPr>
              <a:t>binary PSK (BPSK).</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receive the signal correctly, the receiver must synchronize in frequency and phase with the transmitter. This can be done using a </a:t>
            </a:r>
            <a:r>
              <a:rPr b="1" lang="en-US" sz="2000">
                <a:solidFill>
                  <a:schemeClr val="dk1"/>
                </a:solidFill>
                <a:latin typeface="Calibri"/>
                <a:ea typeface="Calibri"/>
                <a:cs typeface="Calibri"/>
                <a:sym typeface="Calibri"/>
              </a:rPr>
              <a:t>phase lock loop (PLL)</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Heterogeneous  </a:t>
            </a:r>
            <a:endParaRPr/>
          </a:p>
        </p:txBody>
      </p:sp>
      <p:pic>
        <p:nvPicPr>
          <p:cNvPr id="125" name="Google Shape;125;p5"/>
          <p:cNvPicPr preferRelativeResize="0"/>
          <p:nvPr>
            <p:ph idx="1" type="body"/>
          </p:nvPr>
        </p:nvPicPr>
        <p:blipFill rotWithShape="1">
          <a:blip r:embed="rId3">
            <a:alphaModFix/>
          </a:blip>
          <a:srcRect b="0" l="0" r="0" t="0"/>
          <a:stretch/>
        </p:blipFill>
        <p:spPr>
          <a:xfrm>
            <a:off x="2209801" y="1295401"/>
            <a:ext cx="7512545" cy="4525963"/>
          </a:xfrm>
          <a:prstGeom prst="rect">
            <a:avLst/>
          </a:prstGeom>
          <a:noFill/>
          <a:ln>
            <a:noFill/>
          </a:ln>
        </p:spPr>
      </p:pic>
      <p:sp>
        <p:nvSpPr>
          <p:cNvPr id="126" name="Google Shape;12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27" name="Google Shape;1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0"/>
          <p:cNvSpPr txBox="1"/>
          <p:nvPr>
            <p:ph type="title"/>
          </p:nvPr>
        </p:nvSpPr>
        <p:spPr>
          <a:xfrm>
            <a:off x="1958248" y="520526"/>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Advanced frequency shift keying</a:t>
            </a:r>
            <a:endParaRPr/>
          </a:p>
        </p:txBody>
      </p:sp>
      <p:sp>
        <p:nvSpPr>
          <p:cNvPr id="521" name="Google Shape;521;p50"/>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522" name="Google Shape;522;p50"/>
          <p:cNvSpPr/>
          <p:nvPr/>
        </p:nvSpPr>
        <p:spPr>
          <a:xfrm>
            <a:off x="3040435" y="1341405"/>
            <a:ext cx="635622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MSK is basically BFSK without abrupt phase changes.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523" name="Google Shape;523;p50"/>
          <p:cNvPicPr preferRelativeResize="0"/>
          <p:nvPr/>
        </p:nvPicPr>
        <p:blipFill rotWithShape="1">
          <a:blip r:embed="rId3">
            <a:alphaModFix/>
          </a:blip>
          <a:srcRect b="0" l="0" r="0" t="0"/>
          <a:stretch/>
        </p:blipFill>
        <p:spPr>
          <a:xfrm>
            <a:off x="1958249" y="2168165"/>
            <a:ext cx="4788201" cy="3783906"/>
          </a:xfrm>
          <a:prstGeom prst="rect">
            <a:avLst/>
          </a:prstGeom>
          <a:noFill/>
          <a:ln>
            <a:noFill/>
          </a:ln>
        </p:spPr>
      </p:pic>
      <p:sp>
        <p:nvSpPr>
          <p:cNvPr id="524" name="Google Shape;524;p50"/>
          <p:cNvSpPr txBox="1"/>
          <p:nvPr/>
        </p:nvSpPr>
        <p:spPr>
          <a:xfrm>
            <a:off x="6937879" y="1857586"/>
            <a:ext cx="3977700" cy="4032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data bits are separated into even and odd bits, the duration of each bit being doubled.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 scheme also uses two frequencies: f1, the lower frequency, and f2, the higher frequency, with f2 = 2f1.</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if the even and the odd bit are both 0, then the higher frequency f2 is inverted (i.e., f2 is used with a phase shift of 180°); ● if the even bit is 1, the odd bit 0, then the lower frequency f1 is inverted.</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if the even bit is 0 and the odd bit is 1, as in columns 1 to 3, f1 is taken without changing the phase,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if both bits are 1 then the original f2 is taken.</a:t>
            </a:r>
            <a:endParaRPr sz="16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1"/>
          <p:cNvSpPr txBox="1"/>
          <p:nvPr>
            <p:ph type="title"/>
          </p:nvPr>
        </p:nvSpPr>
        <p:spPr>
          <a:xfrm>
            <a:off x="1863981" y="426258"/>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Advanced phase shift keying</a:t>
            </a:r>
            <a:endParaRPr/>
          </a:p>
        </p:txBody>
      </p:sp>
      <p:sp>
        <p:nvSpPr>
          <p:cNvPr id="530" name="Google Shape;530;p51"/>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531" name="Google Shape;531;p51"/>
          <p:cNvPicPr preferRelativeResize="0"/>
          <p:nvPr/>
        </p:nvPicPr>
        <p:blipFill rotWithShape="1">
          <a:blip r:embed="rId3">
            <a:alphaModFix/>
          </a:blip>
          <a:srcRect b="0" l="0" r="0" t="0"/>
          <a:stretch/>
        </p:blipFill>
        <p:spPr>
          <a:xfrm>
            <a:off x="2209997" y="1331742"/>
            <a:ext cx="4076700" cy="4667250"/>
          </a:xfrm>
          <a:prstGeom prst="rect">
            <a:avLst/>
          </a:prstGeom>
          <a:noFill/>
          <a:ln>
            <a:noFill/>
          </a:ln>
        </p:spPr>
      </p:pic>
      <p:sp>
        <p:nvSpPr>
          <p:cNvPr id="532" name="Google Shape;532;p51"/>
          <p:cNvSpPr/>
          <p:nvPr/>
        </p:nvSpPr>
        <p:spPr>
          <a:xfrm>
            <a:off x="6179576" y="1927116"/>
            <a:ext cx="4091233"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QPSK (and other PSK schemes)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can be realized in two variants.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The phase shift can always be relative to a </a:t>
            </a:r>
            <a:r>
              <a:rPr b="1" lang="en-US" sz="1800">
                <a:solidFill>
                  <a:schemeClr val="dk1"/>
                </a:solidFill>
                <a:latin typeface="Arial"/>
                <a:ea typeface="Arial"/>
                <a:cs typeface="Arial"/>
                <a:sym typeface="Arial"/>
              </a:rPr>
              <a:t>reference signal </a:t>
            </a:r>
            <a:r>
              <a:rPr lang="en-US" sz="1800">
                <a:solidFill>
                  <a:schemeClr val="dk1"/>
                </a:solidFill>
                <a:latin typeface="Arial"/>
                <a:ea typeface="Arial"/>
                <a:cs typeface="Arial"/>
                <a:sym typeface="Arial"/>
              </a:rPr>
              <a:t>(with the same frequency).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If this scheme is used, a phase shift of 0 means that the signal is in phase with the reference signal.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 QPSK signal will then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exhibit a phase shift of 45° for the data 11, 135° for 10, 225° for 00, and 315° for 01 – with all phase shifts being relative to the reference signal.</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2"/>
          <p:cNvSpPr txBox="1"/>
          <p:nvPr>
            <p:ph type="title"/>
          </p:nvPr>
        </p:nvSpPr>
        <p:spPr>
          <a:xfrm>
            <a:off x="1675444" y="209441"/>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b="1" lang="en-US"/>
              <a:t>Quadrature amplitude modulation (QAM)</a:t>
            </a:r>
            <a:endParaRPr/>
          </a:p>
        </p:txBody>
      </p:sp>
      <p:sp>
        <p:nvSpPr>
          <p:cNvPr id="538" name="Google Shape;538;p52"/>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539" name="Google Shape;539;p52"/>
          <p:cNvPicPr preferRelativeResize="0"/>
          <p:nvPr/>
        </p:nvPicPr>
        <p:blipFill rotWithShape="1">
          <a:blip r:embed="rId3">
            <a:alphaModFix/>
          </a:blip>
          <a:srcRect b="0" l="0" r="0" t="0"/>
          <a:stretch/>
        </p:blipFill>
        <p:spPr>
          <a:xfrm>
            <a:off x="3021683" y="1640264"/>
            <a:ext cx="6004956" cy="2934240"/>
          </a:xfrm>
          <a:prstGeom prst="rect">
            <a:avLst/>
          </a:prstGeom>
          <a:noFill/>
          <a:ln>
            <a:noFill/>
          </a:ln>
        </p:spPr>
      </p:pic>
      <p:sp>
        <p:nvSpPr>
          <p:cNvPr id="540" name="Google Shape;540;p52"/>
          <p:cNvSpPr txBox="1"/>
          <p:nvPr/>
        </p:nvSpPr>
        <p:spPr>
          <a:xfrm>
            <a:off x="2051902" y="4883027"/>
            <a:ext cx="8229599"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Three different amplitudes and 12 angles are combined coding 4 bits per phase/amplitude change.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more ‘points’ used in the phase domain, the harder it is to separate them.</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3"/>
          <p:cNvSpPr txBox="1"/>
          <p:nvPr>
            <p:ph type="title"/>
          </p:nvPr>
        </p:nvSpPr>
        <p:spPr>
          <a:xfrm>
            <a:off x="1750208" y="463965"/>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Multi-carrier modulation</a:t>
            </a:r>
            <a:endParaRPr/>
          </a:p>
        </p:txBody>
      </p:sp>
      <p:sp>
        <p:nvSpPr>
          <p:cNvPr id="546" name="Google Shape;546;p53"/>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547" name="Google Shape;547;p53"/>
          <p:cNvPicPr preferRelativeResize="0"/>
          <p:nvPr/>
        </p:nvPicPr>
        <p:blipFill rotWithShape="1">
          <a:blip r:embed="rId3">
            <a:alphaModFix/>
          </a:blip>
          <a:srcRect b="0" l="0" r="0" t="0"/>
          <a:stretch/>
        </p:blipFill>
        <p:spPr>
          <a:xfrm>
            <a:off x="1914722" y="1657350"/>
            <a:ext cx="3879620" cy="2792102"/>
          </a:xfrm>
          <a:prstGeom prst="rect">
            <a:avLst/>
          </a:prstGeom>
          <a:noFill/>
          <a:ln>
            <a:noFill/>
          </a:ln>
        </p:spPr>
      </p:pic>
      <p:pic>
        <p:nvPicPr>
          <p:cNvPr id="548" name="Google Shape;548;p53"/>
          <p:cNvPicPr preferRelativeResize="0"/>
          <p:nvPr/>
        </p:nvPicPr>
        <p:blipFill rotWithShape="1">
          <a:blip r:embed="rId4">
            <a:alphaModFix/>
          </a:blip>
          <a:srcRect b="0" l="0" r="0" t="0"/>
          <a:stretch/>
        </p:blipFill>
        <p:spPr>
          <a:xfrm>
            <a:off x="2052871" y="4350722"/>
            <a:ext cx="7915275" cy="1866900"/>
          </a:xfrm>
          <a:prstGeom prst="rect">
            <a:avLst/>
          </a:prstGeom>
          <a:noFill/>
          <a:ln>
            <a:noFill/>
          </a:ln>
        </p:spPr>
      </p:pic>
      <p:sp>
        <p:nvSpPr>
          <p:cNvPr id="549" name="Google Shape;549;p53"/>
          <p:cNvSpPr/>
          <p:nvPr/>
        </p:nvSpPr>
        <p:spPr>
          <a:xfrm>
            <a:off x="5595244" y="1317053"/>
            <a:ext cx="4572000"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MCM has good ISI mitigation property.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Higher bit rates are more vulnerable to ISI.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MCM splits the high bit rate stream into many lower bit rate streams.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Each stream is sent using an independent carrier frequency.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If, for example, n symbols/s have to be transmitted, each subcarrier transmits n/c symbols/s with c being the number of subcarriers.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One symbol could, for example represent 2 bit as in QPSK</a:t>
            </a:r>
            <a:endParaRPr sz="16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4"/>
          <p:cNvSpPr txBox="1"/>
          <p:nvPr>
            <p:ph type="title"/>
          </p:nvPr>
        </p:nvSpPr>
        <p:spPr>
          <a:xfrm>
            <a:off x="1750208" y="407405"/>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Spread Spectrum</a:t>
            </a:r>
            <a:endParaRPr/>
          </a:p>
        </p:txBody>
      </p:sp>
      <p:sp>
        <p:nvSpPr>
          <p:cNvPr id="555" name="Google Shape;555;p54"/>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556" name="Google Shape;556;p54"/>
          <p:cNvSpPr/>
          <p:nvPr/>
        </p:nvSpPr>
        <p:spPr>
          <a:xfrm>
            <a:off x="2428974" y="1529705"/>
            <a:ext cx="7567485"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Spread spectrum </a:t>
            </a:r>
            <a:r>
              <a:rPr lang="en-US" sz="2000">
                <a:solidFill>
                  <a:schemeClr val="dk1"/>
                </a:solidFill>
                <a:latin typeface="Arial"/>
                <a:ea typeface="Arial"/>
                <a:cs typeface="Arial"/>
                <a:sym typeface="Arial"/>
              </a:rPr>
              <a:t>techniques involve spreading the bandwidth needed to transmit data.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Advantages: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 Resistance to </a:t>
            </a:r>
            <a:r>
              <a:rPr b="1" lang="en-US" sz="2000">
                <a:solidFill>
                  <a:schemeClr val="dk1"/>
                </a:solidFill>
                <a:latin typeface="Calibri"/>
                <a:ea typeface="Calibri"/>
                <a:cs typeface="Calibri"/>
                <a:sym typeface="Calibri"/>
              </a:rPr>
              <a:t>narrowband interference.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pic>
        <p:nvPicPr>
          <p:cNvPr id="557" name="Google Shape;557;p54"/>
          <p:cNvPicPr preferRelativeResize="0"/>
          <p:nvPr/>
        </p:nvPicPr>
        <p:blipFill rotWithShape="1">
          <a:blip r:embed="rId3">
            <a:alphaModFix/>
          </a:blip>
          <a:srcRect b="0" l="0" r="0" t="0"/>
          <a:stretch/>
        </p:blipFill>
        <p:spPr>
          <a:xfrm>
            <a:off x="2271946" y="3222421"/>
            <a:ext cx="7477125" cy="29337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5"/>
          <p:cNvSpPr txBox="1"/>
          <p:nvPr>
            <p:ph type="title"/>
          </p:nvPr>
        </p:nvSpPr>
        <p:spPr>
          <a:xfrm>
            <a:off x="1835700" y="313136"/>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Narrow Band Interference without spread spectrum</a:t>
            </a:r>
            <a:endParaRPr/>
          </a:p>
        </p:txBody>
      </p:sp>
      <p:sp>
        <p:nvSpPr>
          <p:cNvPr id="563" name="Google Shape;563;p55"/>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564" name="Google Shape;564;p55"/>
          <p:cNvPicPr preferRelativeResize="0"/>
          <p:nvPr/>
        </p:nvPicPr>
        <p:blipFill rotWithShape="1">
          <a:blip r:embed="rId3">
            <a:alphaModFix/>
          </a:blip>
          <a:srcRect b="0" l="0" r="0" t="0"/>
          <a:stretch/>
        </p:blipFill>
        <p:spPr>
          <a:xfrm>
            <a:off x="1978059" y="2025339"/>
            <a:ext cx="4292337" cy="2562225"/>
          </a:xfrm>
          <a:prstGeom prst="rect">
            <a:avLst/>
          </a:prstGeom>
          <a:noFill/>
          <a:ln>
            <a:noFill/>
          </a:ln>
        </p:spPr>
      </p:pic>
      <p:sp>
        <p:nvSpPr>
          <p:cNvPr id="565" name="Google Shape;565;p55"/>
          <p:cNvSpPr/>
          <p:nvPr/>
        </p:nvSpPr>
        <p:spPr>
          <a:xfrm>
            <a:off x="6270396" y="1726526"/>
            <a:ext cx="4274763"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Six different channels use FDM for multiplexing, each channel has its own narrow frequency band for transmission.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Between each frequency band a guard space is needed to avoid adjacent channel interference.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Channel quality also changes over time – the diagram only shows a snapshot at one moment.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Narrowband interference destroys the transmission of channels 3 and 4. </a:t>
            </a: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6"/>
          <p:cNvSpPr txBox="1"/>
          <p:nvPr>
            <p:ph type="title"/>
          </p:nvPr>
        </p:nvSpPr>
        <p:spPr>
          <a:xfrm>
            <a:off x="1901688" y="501672"/>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Spread Spectrum to avoid Narrow Band Interference</a:t>
            </a:r>
            <a:endParaRPr/>
          </a:p>
        </p:txBody>
      </p:sp>
      <p:sp>
        <p:nvSpPr>
          <p:cNvPr id="571" name="Google Shape;571;p56"/>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572" name="Google Shape;572;p56"/>
          <p:cNvPicPr preferRelativeResize="0"/>
          <p:nvPr/>
        </p:nvPicPr>
        <p:blipFill rotWithShape="1">
          <a:blip r:embed="rId3">
            <a:alphaModFix/>
          </a:blip>
          <a:srcRect b="0" l="0" r="0" t="0"/>
          <a:stretch/>
        </p:blipFill>
        <p:spPr>
          <a:xfrm>
            <a:off x="1619890" y="1512209"/>
            <a:ext cx="4297002" cy="1966283"/>
          </a:xfrm>
          <a:prstGeom prst="rect">
            <a:avLst/>
          </a:prstGeom>
          <a:noFill/>
          <a:ln>
            <a:noFill/>
          </a:ln>
        </p:spPr>
      </p:pic>
      <p:sp>
        <p:nvSpPr>
          <p:cNvPr id="573" name="Google Shape;573;p56"/>
          <p:cNvSpPr/>
          <p:nvPr/>
        </p:nvSpPr>
        <p:spPr>
          <a:xfrm>
            <a:off x="2183226" y="3519532"/>
            <a:ext cx="8087583" cy="255454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All narrowband signals are now spread into broadband signals using the same frequency range.</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Application shows the tight coupling of CDM and spread spectrum to recover signal at the receiver.</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One disadvantage is the increased complexity of receivers that have to despread a signal.</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Another problem is ,Large frequency band is needed due to the spreading of the signal.</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7"/>
          <p:cNvSpPr txBox="1"/>
          <p:nvPr>
            <p:ph type="title"/>
          </p:nvPr>
        </p:nvSpPr>
        <p:spPr>
          <a:xfrm>
            <a:off x="1929968" y="388550"/>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Spreading the spectrum can be achieved in two different ways</a:t>
            </a:r>
            <a:endParaRPr/>
          </a:p>
        </p:txBody>
      </p:sp>
      <p:sp>
        <p:nvSpPr>
          <p:cNvPr id="579" name="Google Shape;579;p57"/>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580" name="Google Shape;580;p57"/>
          <p:cNvSpPr/>
          <p:nvPr/>
        </p:nvSpPr>
        <p:spPr>
          <a:xfrm>
            <a:off x="6425938" y="1681982"/>
            <a:ext cx="3638748"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Franklin Gothic"/>
                <a:ea typeface="Franklin Gothic"/>
                <a:cs typeface="Franklin Gothic"/>
                <a:sym typeface="Franklin Gothic"/>
              </a:rPr>
              <a:t>Direct sequence spread spectrum (DSSS): S</a:t>
            </a:r>
            <a:r>
              <a:rPr lang="en-US" sz="2000">
                <a:solidFill>
                  <a:schemeClr val="dk1"/>
                </a:solidFill>
                <a:latin typeface="Calibri"/>
                <a:ea typeface="Calibri"/>
                <a:cs typeface="Calibri"/>
                <a:sym typeface="Calibri"/>
              </a:rPr>
              <a:t>ystem take a user bit stream and perform an (XOR) with a so-called </a:t>
            </a:r>
            <a:r>
              <a:rPr b="1" lang="en-US" sz="2000">
                <a:solidFill>
                  <a:schemeClr val="dk1"/>
                </a:solidFill>
                <a:latin typeface="Calibri"/>
                <a:ea typeface="Calibri"/>
                <a:cs typeface="Calibri"/>
                <a:sym typeface="Calibri"/>
              </a:rPr>
              <a:t>chipping sequence.</a:t>
            </a:r>
            <a:endParaRPr sz="2000">
              <a:solidFill>
                <a:schemeClr val="dk1"/>
              </a:solidFill>
              <a:latin typeface="Franklin Gothic"/>
              <a:ea typeface="Franklin Gothic"/>
              <a:cs typeface="Franklin Gothic"/>
              <a:sym typeface="Franklin Gothic"/>
            </a:endParaRPr>
          </a:p>
          <a:p>
            <a:pPr indent="-330200" lvl="0" marL="457200" marR="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p:txBody>
      </p:sp>
      <p:pic>
        <p:nvPicPr>
          <p:cNvPr id="581" name="Google Shape;581;p57"/>
          <p:cNvPicPr preferRelativeResize="0"/>
          <p:nvPr/>
        </p:nvPicPr>
        <p:blipFill rotWithShape="1">
          <a:blip r:embed="rId3">
            <a:alphaModFix/>
          </a:blip>
          <a:srcRect b="0" l="0" r="0" t="0"/>
          <a:stretch/>
        </p:blipFill>
        <p:spPr>
          <a:xfrm>
            <a:off x="1834888" y="1691943"/>
            <a:ext cx="4591050" cy="434458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8"/>
          <p:cNvSpPr txBox="1"/>
          <p:nvPr>
            <p:ph type="title"/>
          </p:nvPr>
        </p:nvSpPr>
        <p:spPr>
          <a:xfrm>
            <a:off x="1825622" y="369698"/>
            <a:ext cx="8520600" cy="516423"/>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DSSS</a:t>
            </a:r>
            <a:endParaRPr/>
          </a:p>
        </p:txBody>
      </p:sp>
      <p:sp>
        <p:nvSpPr>
          <p:cNvPr id="587" name="Google Shape;587;p58"/>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588" name="Google Shape;588;p58"/>
          <p:cNvSpPr/>
          <p:nvPr/>
        </p:nvSpPr>
        <p:spPr>
          <a:xfrm>
            <a:off x="1929354" y="1303462"/>
            <a:ext cx="8341455"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Result is either the sequence 0110101 (if the user bit equals 0) or its complement 1001010 (if the user bit equals 1).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While each user bit has a duration tb, the chipping sequence consists of smaller pulses, called </a:t>
            </a:r>
            <a:r>
              <a:rPr b="1" lang="en-US" sz="2400">
                <a:solidFill>
                  <a:schemeClr val="dk1"/>
                </a:solidFill>
                <a:latin typeface="Arial"/>
                <a:ea typeface="Arial"/>
                <a:cs typeface="Arial"/>
                <a:sym typeface="Arial"/>
              </a:rPr>
              <a:t>chips</a:t>
            </a:r>
            <a:r>
              <a:rPr lang="en-US" sz="2400">
                <a:solidFill>
                  <a:schemeClr val="dk1"/>
                </a:solidFill>
                <a:latin typeface="Arial"/>
                <a:ea typeface="Arial"/>
                <a:cs typeface="Arial"/>
                <a:sym typeface="Arial"/>
              </a:rPr>
              <a:t>, with a duration tc.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If the chipping sequence is generated properly it appears as random noise: this sequence is also sometimes called </a:t>
            </a:r>
            <a:r>
              <a:rPr b="1" lang="en-US" sz="2400">
                <a:solidFill>
                  <a:schemeClr val="dk1"/>
                </a:solidFill>
                <a:latin typeface="Arial"/>
                <a:ea typeface="Arial"/>
                <a:cs typeface="Arial"/>
                <a:sym typeface="Arial"/>
              </a:rPr>
              <a:t>pseudo-noise </a:t>
            </a:r>
            <a:r>
              <a:rPr lang="en-US" sz="2400">
                <a:solidFill>
                  <a:schemeClr val="dk1"/>
                </a:solidFill>
                <a:latin typeface="Arial"/>
                <a:ea typeface="Arial"/>
                <a:cs typeface="Arial"/>
                <a:sym typeface="Arial"/>
              </a:rPr>
              <a:t>sequence. The </a:t>
            </a:r>
            <a:r>
              <a:rPr b="1" lang="en-US" sz="2400">
                <a:solidFill>
                  <a:schemeClr val="dk1"/>
                </a:solidFill>
                <a:latin typeface="Arial"/>
                <a:ea typeface="Arial"/>
                <a:cs typeface="Arial"/>
                <a:sym typeface="Arial"/>
              </a:rPr>
              <a:t>spreading factor </a:t>
            </a:r>
            <a:r>
              <a:rPr lang="en-US" sz="2400">
                <a:solidFill>
                  <a:schemeClr val="dk1"/>
                </a:solidFill>
                <a:latin typeface="Arial"/>
                <a:ea typeface="Arial"/>
                <a:cs typeface="Arial"/>
                <a:sym typeface="Arial"/>
              </a:rPr>
              <a:t>s = tb/tc determines the bandwidth of the resulting signal.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If the original signal needs a bandwidth w, the resulting signal needs s·w after spreading.</a:t>
            </a:r>
            <a:endParaRPr sz="24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9"/>
          <p:cNvSpPr txBox="1"/>
          <p:nvPr>
            <p:ph type="title"/>
          </p:nvPr>
        </p:nvSpPr>
        <p:spPr>
          <a:xfrm>
            <a:off x="1892261" y="350843"/>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DSSS Transmitter and Receiver</a:t>
            </a:r>
            <a:endParaRPr/>
          </a:p>
        </p:txBody>
      </p:sp>
      <p:sp>
        <p:nvSpPr>
          <p:cNvPr id="594" name="Google Shape;594;p59"/>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595" name="Google Shape;595;p59"/>
          <p:cNvPicPr preferRelativeResize="0"/>
          <p:nvPr/>
        </p:nvPicPr>
        <p:blipFill rotWithShape="1">
          <a:blip r:embed="rId3">
            <a:alphaModFix/>
          </a:blip>
          <a:srcRect b="0" l="0" r="0" t="0"/>
          <a:stretch/>
        </p:blipFill>
        <p:spPr>
          <a:xfrm>
            <a:off x="3207717" y="1473144"/>
            <a:ext cx="5286375" cy="2276475"/>
          </a:xfrm>
          <a:prstGeom prst="rect">
            <a:avLst/>
          </a:prstGeom>
          <a:noFill/>
          <a:ln>
            <a:noFill/>
          </a:ln>
        </p:spPr>
      </p:pic>
      <p:pic>
        <p:nvPicPr>
          <p:cNvPr id="596" name="Google Shape;596;p59"/>
          <p:cNvPicPr preferRelativeResize="0"/>
          <p:nvPr/>
        </p:nvPicPr>
        <p:blipFill rotWithShape="1">
          <a:blip r:embed="rId4">
            <a:alphaModFix/>
          </a:blip>
          <a:srcRect b="0" l="0" r="0" t="0"/>
          <a:stretch/>
        </p:blipFill>
        <p:spPr>
          <a:xfrm>
            <a:off x="1991658" y="3690102"/>
            <a:ext cx="7924800" cy="238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a:t>
            </a:r>
            <a:endParaRPr/>
          </a:p>
        </p:txBody>
      </p:sp>
      <p:sp>
        <p:nvSpPr>
          <p:cNvPr id="134" name="Google Shape;134;p6"/>
          <p:cNvSpPr txBox="1"/>
          <p:nvPr>
            <p:ph idx="1" type="body"/>
          </p:nvPr>
        </p:nvSpPr>
        <p:spPr>
          <a:xfrm>
            <a:off x="1905000" y="1371601"/>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Vehicles</a:t>
            </a:r>
            <a:endParaRPr/>
          </a:p>
          <a:p>
            <a:pPr indent="-228600" lvl="1" marL="685800" rtl="0" algn="l">
              <a:lnSpc>
                <a:spcPct val="90000"/>
              </a:lnSpc>
              <a:spcBef>
                <a:spcPts val="500"/>
              </a:spcBef>
              <a:spcAft>
                <a:spcPts val="0"/>
              </a:spcAft>
              <a:buClr>
                <a:schemeClr val="dk1"/>
              </a:buClr>
              <a:buSzPct val="100000"/>
              <a:buChar char="•"/>
            </a:pPr>
            <a:r>
              <a:rPr lang="en-US"/>
              <a:t>transmission of news, road condition, weather, music via DAB</a:t>
            </a:r>
            <a:endParaRPr/>
          </a:p>
          <a:p>
            <a:pPr indent="-228600" lvl="1" marL="685800" rtl="0" algn="l">
              <a:lnSpc>
                <a:spcPct val="90000"/>
              </a:lnSpc>
              <a:spcBef>
                <a:spcPts val="500"/>
              </a:spcBef>
              <a:spcAft>
                <a:spcPts val="0"/>
              </a:spcAft>
              <a:buClr>
                <a:schemeClr val="dk1"/>
              </a:buClr>
              <a:buSzPct val="100000"/>
              <a:buChar char="•"/>
            </a:pPr>
            <a:r>
              <a:rPr lang="en-US"/>
              <a:t>personal communication using GSM</a:t>
            </a:r>
            <a:endParaRPr/>
          </a:p>
          <a:p>
            <a:pPr indent="-228600" lvl="1" marL="685800" rtl="0" algn="l">
              <a:lnSpc>
                <a:spcPct val="90000"/>
              </a:lnSpc>
              <a:spcBef>
                <a:spcPts val="500"/>
              </a:spcBef>
              <a:spcAft>
                <a:spcPts val="0"/>
              </a:spcAft>
              <a:buClr>
                <a:schemeClr val="dk1"/>
              </a:buClr>
              <a:buSzPct val="100000"/>
              <a:buChar char="•"/>
            </a:pPr>
            <a:r>
              <a:rPr lang="en-US"/>
              <a:t>position via GPS</a:t>
            </a:r>
            <a:endParaRPr/>
          </a:p>
          <a:p>
            <a:pPr indent="-228600" lvl="1" marL="685800" rtl="0" algn="l">
              <a:lnSpc>
                <a:spcPct val="90000"/>
              </a:lnSpc>
              <a:spcBef>
                <a:spcPts val="500"/>
              </a:spcBef>
              <a:spcAft>
                <a:spcPts val="0"/>
              </a:spcAft>
              <a:buClr>
                <a:schemeClr val="dk1"/>
              </a:buClr>
              <a:buSzPct val="100000"/>
              <a:buChar char="•"/>
            </a:pPr>
            <a:r>
              <a:rPr lang="en-US"/>
              <a:t>local ad-hoc network with vehicles close-by to prevent accidents, guidance system, redundancy </a:t>
            </a:r>
            <a:endParaRPr/>
          </a:p>
          <a:p>
            <a:pPr indent="-228600" lvl="1" marL="685800" rtl="0" algn="l">
              <a:lnSpc>
                <a:spcPct val="90000"/>
              </a:lnSpc>
              <a:spcBef>
                <a:spcPts val="500"/>
              </a:spcBef>
              <a:spcAft>
                <a:spcPts val="0"/>
              </a:spcAft>
              <a:buClr>
                <a:schemeClr val="dk1"/>
              </a:buClr>
              <a:buSzPct val="100000"/>
              <a:buChar char="•"/>
            </a:pPr>
            <a:r>
              <a:rPr lang="en-US"/>
              <a:t>vehicle data (e.g., from busses, high-speed trains) can be transmitted in advance for maintenance </a:t>
            </a:r>
            <a:endParaRPr/>
          </a:p>
          <a:p>
            <a:pPr indent="-228600" lvl="0" marL="228600" rtl="0" algn="l">
              <a:lnSpc>
                <a:spcPct val="90000"/>
              </a:lnSpc>
              <a:spcBef>
                <a:spcPts val="1000"/>
              </a:spcBef>
              <a:spcAft>
                <a:spcPts val="0"/>
              </a:spcAft>
              <a:buClr>
                <a:schemeClr val="dk1"/>
              </a:buClr>
              <a:buSzPct val="100000"/>
              <a:buChar char="•"/>
            </a:pPr>
            <a:r>
              <a:rPr lang="en-US"/>
              <a:t>Emergencies</a:t>
            </a:r>
            <a:endParaRPr/>
          </a:p>
          <a:p>
            <a:pPr indent="-228600" lvl="1" marL="685800" rtl="0" algn="l">
              <a:lnSpc>
                <a:spcPct val="90000"/>
              </a:lnSpc>
              <a:spcBef>
                <a:spcPts val="500"/>
              </a:spcBef>
              <a:spcAft>
                <a:spcPts val="0"/>
              </a:spcAft>
              <a:buClr>
                <a:schemeClr val="dk1"/>
              </a:buClr>
              <a:buSzPct val="100000"/>
              <a:buChar char="•"/>
            </a:pPr>
            <a:r>
              <a:rPr lang="en-US"/>
              <a:t>early transmission of patient data to the hospital, current status, first diagnosis</a:t>
            </a:r>
            <a:endParaRPr/>
          </a:p>
          <a:p>
            <a:pPr indent="-228600" lvl="1" marL="685800" rtl="0" algn="l">
              <a:lnSpc>
                <a:spcPct val="90000"/>
              </a:lnSpc>
              <a:spcBef>
                <a:spcPts val="500"/>
              </a:spcBef>
              <a:spcAft>
                <a:spcPts val="0"/>
              </a:spcAft>
              <a:buClr>
                <a:schemeClr val="dk1"/>
              </a:buClr>
              <a:buSzPct val="100000"/>
              <a:buChar char="•"/>
            </a:pPr>
            <a:r>
              <a:rPr lang="en-US"/>
              <a:t>replacement of a fixed infrastructure in case of earthquakes, hurricanes, fire etc.</a:t>
            </a:r>
            <a:endParaRPr/>
          </a:p>
          <a:p>
            <a:pPr indent="-228600" lvl="1" marL="685800" rtl="0" algn="l">
              <a:lnSpc>
                <a:spcPct val="90000"/>
              </a:lnSpc>
              <a:spcBef>
                <a:spcPts val="500"/>
              </a:spcBef>
              <a:spcAft>
                <a:spcPts val="0"/>
              </a:spcAft>
              <a:buClr>
                <a:schemeClr val="dk1"/>
              </a:buClr>
              <a:buSzPct val="100000"/>
              <a:buChar char="•"/>
            </a:pPr>
            <a:r>
              <a:rPr lang="en-US"/>
              <a:t>Disaster Management like crisis, floods, pandemic, ...</a:t>
            </a:r>
            <a:endParaRPr/>
          </a:p>
        </p:txBody>
      </p:sp>
      <p:sp>
        <p:nvSpPr>
          <p:cNvPr id="135" name="Google Shape;1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36" name="Google Shape;1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0"/>
          <p:cNvSpPr txBox="1"/>
          <p:nvPr>
            <p:ph type="title"/>
          </p:nvPr>
        </p:nvSpPr>
        <p:spPr>
          <a:xfrm>
            <a:off x="1901687" y="511099"/>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Challenges in DSSS</a:t>
            </a:r>
            <a:endParaRPr/>
          </a:p>
        </p:txBody>
      </p:sp>
      <p:sp>
        <p:nvSpPr>
          <p:cNvPr id="603" name="Google Shape;603;p60"/>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604" name="Google Shape;604;p60"/>
          <p:cNvSpPr txBox="1"/>
          <p:nvPr/>
        </p:nvSpPr>
        <p:spPr>
          <a:xfrm>
            <a:off x="1816232" y="1772240"/>
            <a:ext cx="8180227" cy="455509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Receiver has to know the chipping sequence.</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Sequences at the sender and receiver have to be precisely synchronized because the receiver calculates the product of a chip with the incoming signal.</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Chip Sequence:</a:t>
            </a:r>
            <a:endParaRPr/>
          </a:p>
          <a:p>
            <a:pPr indent="0" lvl="0" marL="0" marR="0" rtl="0" algn="l">
              <a:lnSpc>
                <a:spcPct val="150000"/>
              </a:lnSpc>
              <a:spcBef>
                <a:spcPts val="0"/>
              </a:spcBef>
              <a:spcAft>
                <a:spcPts val="0"/>
              </a:spcAft>
              <a:buNone/>
            </a:pPr>
            <a:r>
              <a:rPr lang="en-US" sz="2000">
                <a:solidFill>
                  <a:schemeClr val="dk1"/>
                </a:solidFill>
                <a:latin typeface="Calibri"/>
                <a:ea typeface="Calibri"/>
                <a:cs typeface="Calibri"/>
                <a:sym typeface="Calibri"/>
              </a:rPr>
              <a:t>	Sending the user data 01 and applying the 11-chip Barker 	code 10110111000 results in the spread ‘signal’  	011011100001001000111.</a:t>
            </a:r>
            <a:endParaRPr/>
          </a:p>
          <a:p>
            <a:pPr indent="0" lvl="0" marL="0" marR="0" rtl="0" algn="l">
              <a:lnSpc>
                <a:spcPct val="150000"/>
              </a:lnSpc>
              <a:spcBef>
                <a:spcPts val="0"/>
              </a:spcBef>
              <a:spcAft>
                <a:spcPts val="0"/>
              </a:spcAft>
              <a:buNone/>
            </a:pPr>
            <a:r>
              <a:rPr lang="en-US" sz="2000">
                <a:solidFill>
                  <a:schemeClr val="dk1"/>
                </a:solidFill>
                <a:latin typeface="Calibri"/>
                <a:ea typeface="Calibri"/>
                <a:cs typeface="Calibri"/>
                <a:sym typeface="Calibri"/>
              </a:rPr>
              <a:t>There are several paths and signals due to multi path propagation, so there is need of rake receiver.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1"/>
          <p:cNvSpPr txBox="1"/>
          <p:nvPr>
            <p:ph type="title"/>
          </p:nvPr>
        </p:nvSpPr>
        <p:spPr>
          <a:xfrm>
            <a:off x="1826273" y="379123"/>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b="1" lang="en-US"/>
              <a:t>Frequency hopping spread spectrum (FHSS) </a:t>
            </a:r>
            <a:endParaRPr/>
          </a:p>
        </p:txBody>
      </p:sp>
      <p:sp>
        <p:nvSpPr>
          <p:cNvPr id="610" name="Google Shape;610;p61"/>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611" name="Google Shape;611;p61"/>
          <p:cNvSpPr txBox="1"/>
          <p:nvPr/>
        </p:nvSpPr>
        <p:spPr>
          <a:xfrm>
            <a:off x="1948206" y="2055044"/>
            <a:ext cx="8248454" cy="317009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Total available bandwidth is split into many channels of smaller bandwidth plus guard spaces between the channels.</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Transmitter and receiver stay on one of these channels for a certain time and then hop to another channel.</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pattern of channel usage is called the </a:t>
            </a:r>
            <a:r>
              <a:rPr b="1" lang="en-US" sz="2000">
                <a:solidFill>
                  <a:schemeClr val="dk1"/>
                </a:solidFill>
                <a:latin typeface="Calibri"/>
                <a:ea typeface="Calibri"/>
                <a:cs typeface="Calibri"/>
                <a:sym typeface="Calibri"/>
              </a:rPr>
              <a:t>hopping sequence</a:t>
            </a:r>
            <a:r>
              <a:rPr lang="en-US" sz="2000">
                <a:solidFill>
                  <a:schemeClr val="dk1"/>
                </a:solidFill>
                <a:latin typeface="Calibri"/>
                <a:ea typeface="Calibri"/>
                <a:cs typeface="Calibri"/>
                <a:sym typeface="Calibri"/>
              </a:rPr>
              <a:t>, the time spend on a channel with a certain frequency is called the       </a:t>
            </a:r>
            <a:r>
              <a:rPr b="1" lang="en-US" sz="2000">
                <a:solidFill>
                  <a:schemeClr val="dk1"/>
                </a:solidFill>
                <a:latin typeface="Calibri"/>
                <a:ea typeface="Calibri"/>
                <a:cs typeface="Calibri"/>
                <a:sym typeface="Calibri"/>
              </a:rPr>
              <a:t>dwell time</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2"/>
          <p:cNvSpPr txBox="1"/>
          <p:nvPr>
            <p:ph type="title"/>
          </p:nvPr>
        </p:nvSpPr>
        <p:spPr>
          <a:xfrm>
            <a:off x="1845126" y="313136"/>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FHSS: Slow and Fast</a:t>
            </a:r>
            <a:endParaRPr/>
          </a:p>
        </p:txBody>
      </p:sp>
      <p:sp>
        <p:nvSpPr>
          <p:cNvPr id="617" name="Google Shape;617;p62"/>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618" name="Google Shape;618;p62"/>
          <p:cNvPicPr preferRelativeResize="0"/>
          <p:nvPr/>
        </p:nvPicPr>
        <p:blipFill rotWithShape="1">
          <a:blip r:embed="rId3">
            <a:alphaModFix/>
          </a:blip>
          <a:srcRect b="0" l="0" r="0" t="0"/>
          <a:stretch/>
        </p:blipFill>
        <p:spPr>
          <a:xfrm>
            <a:off x="2244316" y="1492904"/>
            <a:ext cx="7477125" cy="46672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3"/>
          <p:cNvSpPr txBox="1"/>
          <p:nvPr>
            <p:ph type="title"/>
          </p:nvPr>
        </p:nvSpPr>
        <p:spPr>
          <a:xfrm>
            <a:off x="1750208" y="341417"/>
            <a:ext cx="8520600" cy="836935"/>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FHSS: Transmitter &amp; Receiver</a:t>
            </a:r>
            <a:endParaRPr/>
          </a:p>
        </p:txBody>
      </p:sp>
      <p:sp>
        <p:nvSpPr>
          <p:cNvPr id="624" name="Google Shape;624;p63"/>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625" name="Google Shape;625;p63"/>
          <p:cNvPicPr preferRelativeResize="0"/>
          <p:nvPr/>
        </p:nvPicPr>
        <p:blipFill rotWithShape="1">
          <a:blip r:embed="rId3">
            <a:alphaModFix/>
          </a:blip>
          <a:srcRect b="0" l="0" r="0" t="0"/>
          <a:stretch/>
        </p:blipFill>
        <p:spPr>
          <a:xfrm>
            <a:off x="2192038" y="1178351"/>
            <a:ext cx="8078771" cy="479257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4"/>
          <p:cNvSpPr txBox="1"/>
          <p:nvPr>
            <p:ph type="title"/>
          </p:nvPr>
        </p:nvSpPr>
        <p:spPr>
          <a:xfrm>
            <a:off x="1901687" y="416831"/>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DSSS V/s FHSS</a:t>
            </a:r>
            <a:endParaRPr/>
          </a:p>
        </p:txBody>
      </p:sp>
      <p:sp>
        <p:nvSpPr>
          <p:cNvPr id="631" name="Google Shape;631;p64"/>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632" name="Google Shape;632;p64"/>
          <p:cNvSpPr/>
          <p:nvPr/>
        </p:nvSpPr>
        <p:spPr>
          <a:xfrm>
            <a:off x="1366887" y="2090173"/>
            <a:ext cx="8924041" cy="33239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FHSS systems only use a portion of the total band at any time, while DSSS systems always use the total bandwidth available. </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DSSS systems are more resistant to fading and multi-path effects. </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DSSS signals are much harder to detect – without knowing the spreading code, detection is virtually impossible. </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If each sender has its own pseudo-random number sequence for spreading the signal (DSSS or FHSS), the system implements CDM.</a:t>
            </a:r>
            <a:endParaRPr sz="20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5"/>
          <p:cNvSpPr txBox="1"/>
          <p:nvPr>
            <p:ph type="title"/>
          </p:nvPr>
        </p:nvSpPr>
        <p:spPr>
          <a:xfrm>
            <a:off x="1750208" y="454539"/>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Cellular Systems – Frequency Reuse</a:t>
            </a:r>
            <a:endParaRPr/>
          </a:p>
        </p:txBody>
      </p:sp>
      <p:sp>
        <p:nvSpPr>
          <p:cNvPr id="638" name="Google Shape;638;p65"/>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639" name="Google Shape;639;p65"/>
          <p:cNvSpPr/>
          <p:nvPr/>
        </p:nvSpPr>
        <p:spPr>
          <a:xfrm>
            <a:off x="2231010" y="1576839"/>
            <a:ext cx="7645138" cy="2677656"/>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Cellular systems for mobile communications implement SDM. </a:t>
            </a:r>
            <a:endParaRPr/>
          </a:p>
          <a:p>
            <a:pPr indent="-285750" lvl="0" marL="28575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Each transmitter, called a </a:t>
            </a:r>
            <a:r>
              <a:rPr b="1" lang="en-US" sz="2000">
                <a:solidFill>
                  <a:schemeClr val="dk1"/>
                </a:solidFill>
                <a:latin typeface="Calibri"/>
                <a:ea typeface="Calibri"/>
                <a:cs typeface="Calibri"/>
                <a:sym typeface="Calibri"/>
              </a:rPr>
              <a:t>base station</a:t>
            </a:r>
            <a:r>
              <a:rPr lang="en-US" sz="2000">
                <a:solidFill>
                  <a:schemeClr val="dk1"/>
                </a:solidFill>
                <a:latin typeface="Calibri"/>
                <a:ea typeface="Calibri"/>
                <a:cs typeface="Calibri"/>
                <a:sym typeface="Calibri"/>
              </a:rPr>
              <a:t>, covers a certain area, a </a:t>
            </a:r>
            <a:r>
              <a:rPr b="1" lang="en-US" sz="2000">
                <a:solidFill>
                  <a:schemeClr val="dk1"/>
                </a:solidFill>
                <a:latin typeface="Calibri"/>
                <a:ea typeface="Calibri"/>
                <a:cs typeface="Calibri"/>
                <a:sym typeface="Calibri"/>
              </a:rPr>
              <a:t>cell</a:t>
            </a:r>
            <a:r>
              <a:rPr lang="en-US" sz="2000">
                <a:solidFill>
                  <a:schemeClr val="dk1"/>
                </a:solidFill>
                <a:latin typeface="Calibri"/>
                <a:ea typeface="Calibri"/>
                <a:cs typeface="Calibri"/>
                <a:sym typeface="Calibri"/>
              </a:rPr>
              <a:t>.</a:t>
            </a:r>
            <a:endParaRPr/>
          </a:p>
          <a:p>
            <a:pPr indent="-285750" lvl="0" marL="28575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Mobile telecommunication systems, a mobile station within the cell around a base station communicates with this base station and vice versa.</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640" name="Google Shape;640;p65"/>
          <p:cNvPicPr preferRelativeResize="0"/>
          <p:nvPr/>
        </p:nvPicPr>
        <p:blipFill rotWithShape="1">
          <a:blip r:embed="rId3">
            <a:alphaModFix/>
          </a:blip>
          <a:srcRect b="0" l="0" r="0" t="0"/>
          <a:stretch/>
        </p:blipFill>
        <p:spPr>
          <a:xfrm>
            <a:off x="2231010" y="4062345"/>
            <a:ext cx="6076950" cy="2628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Cell Splitting</a:t>
            </a:r>
            <a:endParaRPr/>
          </a:p>
        </p:txBody>
      </p:sp>
      <p:sp>
        <p:nvSpPr>
          <p:cNvPr id="646" name="Google Shape;646;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Cell splitting is </a:t>
            </a:r>
            <a:r>
              <a:rPr b="1" lang="en-US"/>
              <a:t>the process of subdividing a congested cell into smaller cells, each with its own base station and a corresponding reduction in antenna height and transmitter power</a:t>
            </a:r>
            <a:r>
              <a:rPr lang="en-US"/>
              <a:t>. </a:t>
            </a:r>
            <a:endParaRPr/>
          </a:p>
          <a:p>
            <a:pPr indent="-228600" lvl="0" marL="228600" rtl="0" algn="l">
              <a:lnSpc>
                <a:spcPct val="90000"/>
              </a:lnSpc>
              <a:spcBef>
                <a:spcPts val="1000"/>
              </a:spcBef>
              <a:spcAft>
                <a:spcPts val="0"/>
              </a:spcAft>
              <a:buClr>
                <a:schemeClr val="dk1"/>
              </a:buClr>
              <a:buSzPts val="2800"/>
              <a:buChar char="•"/>
            </a:pPr>
            <a:r>
              <a:rPr lang="en-US"/>
              <a:t>Cell splitting increases the capacity of a cellular system since it increases the number of times that channels are reused.</a:t>
            </a:r>
            <a:endParaRPr/>
          </a:p>
        </p:txBody>
      </p:sp>
      <p:sp>
        <p:nvSpPr>
          <p:cNvPr id="647" name="Google Shape;64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48" name="Google Shape;648;p66"/>
          <p:cNvPicPr preferRelativeResize="0"/>
          <p:nvPr/>
        </p:nvPicPr>
        <p:blipFill rotWithShape="1">
          <a:blip r:embed="rId3">
            <a:alphaModFix/>
          </a:blip>
          <a:srcRect b="0" l="0" r="0" t="0"/>
          <a:stretch/>
        </p:blipFill>
        <p:spPr>
          <a:xfrm>
            <a:off x="3327662" y="4148832"/>
            <a:ext cx="4592228" cy="220751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7"/>
          <p:cNvSpPr txBox="1"/>
          <p:nvPr>
            <p:ph type="title"/>
          </p:nvPr>
        </p:nvSpPr>
        <p:spPr>
          <a:xfrm>
            <a:off x="1835700" y="275429"/>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Advantages of Small Cells</a:t>
            </a:r>
            <a:endParaRPr/>
          </a:p>
        </p:txBody>
      </p:sp>
      <p:sp>
        <p:nvSpPr>
          <p:cNvPr id="654" name="Google Shape;654;p67"/>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655" name="Google Shape;655;p67"/>
          <p:cNvSpPr/>
          <p:nvPr/>
        </p:nvSpPr>
        <p:spPr>
          <a:xfrm>
            <a:off x="1131216" y="1397729"/>
            <a:ext cx="10501460" cy="470898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Higher capacity</a:t>
            </a:r>
            <a:r>
              <a:rPr lang="en-US" sz="2000">
                <a:solidFill>
                  <a:schemeClr val="dk1"/>
                </a:solidFill>
                <a:latin typeface="Arial"/>
                <a:ea typeface="Arial"/>
                <a:cs typeface="Arial"/>
                <a:sym typeface="Arial"/>
              </a:rPr>
              <a:t>: Implementing SDM allows frequency reuse. As most mobile phone systems assign frequencies to certain users (or certain hopping patterns), this frequency is blocked for other users. But frequencies are a scarce resource and, the number of concurrent users per cell is very limited. </a:t>
            </a:r>
            <a:r>
              <a:rPr b="1" lang="en-US" sz="2000">
                <a:solidFill>
                  <a:schemeClr val="dk1"/>
                </a:solidFill>
                <a:latin typeface="Arial"/>
                <a:ea typeface="Arial"/>
                <a:cs typeface="Arial"/>
                <a:sym typeface="Arial"/>
              </a:rPr>
              <a:t>Huge cells do not allow for more users. </a:t>
            </a:r>
            <a:endParaRPr b="1" sz="105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Less transmission power</a:t>
            </a:r>
            <a:r>
              <a:rPr lang="en-US" sz="2000">
                <a:solidFill>
                  <a:schemeClr val="dk1"/>
                </a:solidFill>
                <a:latin typeface="Arial"/>
                <a:ea typeface="Arial"/>
                <a:cs typeface="Arial"/>
                <a:sym typeface="Arial"/>
              </a:rPr>
              <a:t>: A receiver far away from a base station would need much more transmit power than the current few Watts. </a:t>
            </a:r>
            <a:endParaRPr/>
          </a:p>
          <a:p>
            <a:pPr indent="-342900" lvl="0" marL="342900" marR="0" rtl="0" algn="l">
              <a:lnSpc>
                <a:spcPct val="150000"/>
              </a:lnSpc>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Local interference only</a:t>
            </a:r>
            <a:r>
              <a:rPr lang="en-US" sz="2000">
                <a:solidFill>
                  <a:schemeClr val="dk1"/>
                </a:solidFill>
                <a:latin typeface="Arial"/>
                <a:ea typeface="Arial"/>
                <a:cs typeface="Arial"/>
                <a:sym typeface="Arial"/>
              </a:rPr>
              <a:t>: With small cells, mobile stations and base stations only have to deal with ‘local’ interference.</a:t>
            </a:r>
            <a:endParaRPr/>
          </a:p>
          <a:p>
            <a:pPr indent="-342900" lvl="0" marL="342900" marR="0" rtl="0" algn="l">
              <a:lnSpc>
                <a:spcPct val="150000"/>
              </a:lnSpc>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Robustness</a:t>
            </a:r>
            <a:r>
              <a:rPr lang="en-US" sz="2000">
                <a:solidFill>
                  <a:schemeClr val="dk1"/>
                </a:solidFill>
                <a:latin typeface="Arial"/>
                <a:ea typeface="Arial"/>
                <a:cs typeface="Arial"/>
                <a:sym typeface="Arial"/>
              </a:rPr>
              <a:t>: Cellular systems are decentralized and so, more robust against the failure of single components. </a:t>
            </a:r>
            <a:endParaRPr sz="20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8"/>
          <p:cNvSpPr txBox="1"/>
          <p:nvPr>
            <p:ph type="title"/>
          </p:nvPr>
        </p:nvSpPr>
        <p:spPr>
          <a:xfrm>
            <a:off x="1901687" y="511099"/>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Disadvantages of Small Cells</a:t>
            </a:r>
            <a:endParaRPr/>
          </a:p>
        </p:txBody>
      </p:sp>
      <p:sp>
        <p:nvSpPr>
          <p:cNvPr id="661" name="Google Shape;661;p68"/>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662" name="Google Shape;662;p68"/>
          <p:cNvSpPr/>
          <p:nvPr/>
        </p:nvSpPr>
        <p:spPr>
          <a:xfrm>
            <a:off x="1027521" y="1463299"/>
            <a:ext cx="10269089" cy="281461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Infrastructure needed</a:t>
            </a:r>
            <a:r>
              <a:rPr lang="en-US" sz="2000">
                <a:solidFill>
                  <a:schemeClr val="dk1"/>
                </a:solidFill>
                <a:latin typeface="Calibri"/>
                <a:ea typeface="Calibri"/>
                <a:cs typeface="Calibri"/>
                <a:sym typeface="Calibri"/>
              </a:rPr>
              <a:t>: Cellular systems need a complex infrastructure to connect all base stations. </a:t>
            </a:r>
            <a:endParaRPr/>
          </a:p>
          <a:p>
            <a:pPr indent="-171450" lvl="0" marL="171450" marR="0" rtl="0" algn="l">
              <a:lnSpc>
                <a:spcPct val="150000"/>
              </a:lnSpc>
              <a:spcBef>
                <a:spcPts val="0"/>
              </a:spcBef>
              <a:spcAft>
                <a:spcPts val="0"/>
              </a:spcAft>
              <a:buClr>
                <a:schemeClr val="dk1"/>
              </a:buClr>
              <a:buSzPts val="1050"/>
              <a:buFont typeface="Noto Sans Symbols"/>
              <a:buChar char="▪"/>
            </a:pPr>
            <a:r>
              <a:rPr lang="en-US" sz="105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Handover needed</a:t>
            </a:r>
            <a:r>
              <a:rPr lang="en-US" sz="2000">
                <a:solidFill>
                  <a:schemeClr val="dk1"/>
                </a:solidFill>
                <a:latin typeface="Calibri"/>
                <a:ea typeface="Calibri"/>
                <a:cs typeface="Calibri"/>
                <a:sym typeface="Calibri"/>
              </a:rPr>
              <a:t>: The mobile station has to perform a handover when changing from one cell to another. Depending on the cell size and the speed of movement, this can happen quite often.</a:t>
            </a:r>
            <a:endParaRPr/>
          </a:p>
          <a:p>
            <a:pPr indent="-171450" lvl="0" marL="171450" marR="0" rtl="0" algn="l">
              <a:lnSpc>
                <a:spcPct val="150000"/>
              </a:lnSpc>
              <a:spcBef>
                <a:spcPts val="0"/>
              </a:spcBef>
              <a:spcAft>
                <a:spcPts val="0"/>
              </a:spcAft>
              <a:buClr>
                <a:schemeClr val="dk1"/>
              </a:buClr>
              <a:buSzPts val="1050"/>
              <a:buFont typeface="Noto Sans Symbols"/>
              <a:buChar char="▪"/>
            </a:pPr>
            <a:r>
              <a:rPr lang="en-US" sz="105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Frequency planning</a:t>
            </a:r>
            <a:r>
              <a:rPr lang="en-US" sz="2000">
                <a:solidFill>
                  <a:schemeClr val="dk1"/>
                </a:solidFill>
                <a:latin typeface="Calibri"/>
                <a:ea typeface="Calibri"/>
                <a:cs typeface="Calibri"/>
                <a:sym typeface="Calibri"/>
              </a:rPr>
              <a:t>: To avoid interference between transmitters using the same frequencies, frequencies have to be distributed carefully. </a:t>
            </a:r>
            <a:endParaRPr sz="20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9"/>
          <p:cNvSpPr txBox="1"/>
          <p:nvPr>
            <p:ph type="title"/>
          </p:nvPr>
        </p:nvSpPr>
        <p:spPr>
          <a:xfrm>
            <a:off x="1835700" y="369697"/>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Channel Allocation-Cellular System with 3 Cell Cluster</a:t>
            </a:r>
            <a:endParaRPr/>
          </a:p>
        </p:txBody>
      </p:sp>
      <p:sp>
        <p:nvSpPr>
          <p:cNvPr id="668" name="Google Shape;668;p69"/>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669" name="Google Shape;669;p69"/>
          <p:cNvSpPr/>
          <p:nvPr/>
        </p:nvSpPr>
        <p:spPr>
          <a:xfrm>
            <a:off x="2221584" y="4607954"/>
            <a:ext cx="77488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All cells within a cluster use disjointed sets of frequencies. One cell in the cluster uses set f</a:t>
            </a:r>
            <a:r>
              <a:rPr lang="en-US" sz="1000">
                <a:solidFill>
                  <a:schemeClr val="dk1"/>
                </a:solidFill>
                <a:latin typeface="Arial"/>
                <a:ea typeface="Arial"/>
                <a:cs typeface="Arial"/>
                <a:sym typeface="Arial"/>
              </a:rPr>
              <a:t>1</a:t>
            </a:r>
            <a:r>
              <a:rPr lang="en-US" sz="1800">
                <a:solidFill>
                  <a:schemeClr val="dk1"/>
                </a:solidFill>
                <a:latin typeface="Arial"/>
                <a:ea typeface="Arial"/>
                <a:cs typeface="Arial"/>
                <a:sym typeface="Arial"/>
              </a:rPr>
              <a:t>, another cell f</a:t>
            </a:r>
            <a:r>
              <a:rPr lang="en-US" sz="1000">
                <a:solidFill>
                  <a:schemeClr val="dk1"/>
                </a:solidFill>
                <a:latin typeface="Arial"/>
                <a:ea typeface="Arial"/>
                <a:cs typeface="Arial"/>
                <a:sym typeface="Arial"/>
              </a:rPr>
              <a:t>2</a:t>
            </a:r>
            <a:r>
              <a:rPr lang="en-US" sz="1800">
                <a:solidFill>
                  <a:schemeClr val="dk1"/>
                </a:solidFill>
                <a:latin typeface="Arial"/>
                <a:ea typeface="Arial"/>
                <a:cs typeface="Arial"/>
                <a:sym typeface="Arial"/>
              </a:rPr>
              <a:t>, and the third cell f</a:t>
            </a:r>
            <a:r>
              <a:rPr lang="en-US" sz="1000">
                <a:solidFill>
                  <a:schemeClr val="dk1"/>
                </a:solidFill>
                <a:latin typeface="Arial"/>
                <a:ea typeface="Arial"/>
                <a:cs typeface="Arial"/>
                <a:sym typeface="Arial"/>
              </a:rPr>
              <a:t>3</a:t>
            </a:r>
            <a:r>
              <a:rPr lang="en-US" sz="1800">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p:txBody>
      </p:sp>
      <p:pic>
        <p:nvPicPr>
          <p:cNvPr id="670" name="Google Shape;670;p69"/>
          <p:cNvPicPr preferRelativeResize="0"/>
          <p:nvPr/>
        </p:nvPicPr>
        <p:blipFill rotWithShape="1">
          <a:blip r:embed="rId3">
            <a:alphaModFix/>
          </a:blip>
          <a:srcRect b="0" l="0" r="0" t="0"/>
          <a:stretch/>
        </p:blipFill>
        <p:spPr>
          <a:xfrm>
            <a:off x="2472081" y="1491997"/>
            <a:ext cx="2609850" cy="2362200"/>
          </a:xfrm>
          <a:prstGeom prst="rect">
            <a:avLst/>
          </a:prstGeom>
          <a:noFill/>
          <a:ln>
            <a:noFill/>
          </a:ln>
        </p:spPr>
      </p:pic>
      <p:sp>
        <p:nvSpPr>
          <p:cNvPr id="671" name="Google Shape;671;p69"/>
          <p:cNvSpPr txBox="1"/>
          <p:nvPr/>
        </p:nvSpPr>
        <p:spPr>
          <a:xfrm>
            <a:off x="5583945" y="2034312"/>
            <a:ext cx="4270343"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Fixed Channel Allocation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Dynamic Channel Allocation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Borrowing Channel Allocation</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a:t>
            </a:r>
            <a:endParaRPr/>
          </a:p>
        </p:txBody>
      </p:sp>
      <p:sp>
        <p:nvSpPr>
          <p:cNvPr id="142" name="Google Shape;14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Travelling salesmen</a:t>
            </a:r>
            <a:endParaRPr/>
          </a:p>
          <a:p>
            <a:pPr indent="-228600" lvl="1" marL="819150" rtl="0" algn="l">
              <a:lnSpc>
                <a:spcPct val="90000"/>
              </a:lnSpc>
              <a:spcBef>
                <a:spcPts val="500"/>
              </a:spcBef>
              <a:spcAft>
                <a:spcPts val="0"/>
              </a:spcAft>
              <a:buClr>
                <a:schemeClr val="dk1"/>
              </a:buClr>
              <a:buSzPct val="100000"/>
              <a:buChar char="•"/>
            </a:pPr>
            <a:r>
              <a:rPr lang="en-US"/>
              <a:t>direct access to customer files stored in a central location</a:t>
            </a:r>
            <a:endParaRPr/>
          </a:p>
          <a:p>
            <a:pPr indent="-228600" lvl="1" marL="819150" rtl="0" algn="l">
              <a:lnSpc>
                <a:spcPct val="90000"/>
              </a:lnSpc>
              <a:spcBef>
                <a:spcPts val="500"/>
              </a:spcBef>
              <a:spcAft>
                <a:spcPts val="0"/>
              </a:spcAft>
              <a:buClr>
                <a:schemeClr val="dk1"/>
              </a:buClr>
              <a:buSzPct val="100000"/>
              <a:buChar char="•"/>
            </a:pPr>
            <a:r>
              <a:rPr lang="en-US"/>
              <a:t>consistent databases for all agents</a:t>
            </a:r>
            <a:endParaRPr/>
          </a:p>
          <a:p>
            <a:pPr indent="-228600" lvl="1" marL="819150" rtl="0" algn="l">
              <a:lnSpc>
                <a:spcPct val="90000"/>
              </a:lnSpc>
              <a:spcBef>
                <a:spcPts val="500"/>
              </a:spcBef>
              <a:spcAft>
                <a:spcPts val="0"/>
              </a:spcAft>
              <a:buClr>
                <a:schemeClr val="dk1"/>
              </a:buClr>
              <a:buSzPct val="100000"/>
              <a:buChar char="•"/>
            </a:pPr>
            <a:r>
              <a:rPr lang="en-US"/>
              <a:t>mobile office</a:t>
            </a:r>
            <a:endParaRPr/>
          </a:p>
          <a:p>
            <a:pPr indent="-228600" lvl="0" marL="228600" rtl="0" algn="l">
              <a:lnSpc>
                <a:spcPct val="90000"/>
              </a:lnSpc>
              <a:spcBef>
                <a:spcPts val="1000"/>
              </a:spcBef>
              <a:spcAft>
                <a:spcPts val="0"/>
              </a:spcAft>
              <a:buClr>
                <a:schemeClr val="dk1"/>
              </a:buClr>
              <a:buSzPct val="100000"/>
              <a:buChar char="•"/>
            </a:pPr>
            <a:r>
              <a:rPr lang="en-US"/>
              <a:t>Replacement of fixed networks</a:t>
            </a:r>
            <a:endParaRPr/>
          </a:p>
          <a:p>
            <a:pPr indent="-228600" lvl="1" marL="819150" rtl="0" algn="l">
              <a:lnSpc>
                <a:spcPct val="90000"/>
              </a:lnSpc>
              <a:spcBef>
                <a:spcPts val="500"/>
              </a:spcBef>
              <a:spcAft>
                <a:spcPts val="0"/>
              </a:spcAft>
              <a:buClr>
                <a:schemeClr val="dk1"/>
              </a:buClr>
              <a:buSzPct val="100000"/>
              <a:buChar char="•"/>
            </a:pPr>
            <a:r>
              <a:rPr lang="en-US"/>
              <a:t>remote sensors, e.g., weather, earth activities</a:t>
            </a:r>
            <a:endParaRPr/>
          </a:p>
          <a:p>
            <a:pPr indent="-228600" lvl="1" marL="819150" rtl="0" algn="l">
              <a:lnSpc>
                <a:spcPct val="90000"/>
              </a:lnSpc>
              <a:spcBef>
                <a:spcPts val="500"/>
              </a:spcBef>
              <a:spcAft>
                <a:spcPts val="0"/>
              </a:spcAft>
              <a:buClr>
                <a:schemeClr val="dk1"/>
              </a:buClr>
              <a:buSzPct val="100000"/>
              <a:buChar char="•"/>
            </a:pPr>
            <a:r>
              <a:rPr lang="en-US"/>
              <a:t>flexibility for trade shows</a:t>
            </a:r>
            <a:endParaRPr/>
          </a:p>
          <a:p>
            <a:pPr indent="-228600" lvl="1" marL="819150" rtl="0" algn="l">
              <a:lnSpc>
                <a:spcPct val="90000"/>
              </a:lnSpc>
              <a:spcBef>
                <a:spcPts val="500"/>
              </a:spcBef>
              <a:spcAft>
                <a:spcPts val="0"/>
              </a:spcAft>
              <a:buClr>
                <a:schemeClr val="dk1"/>
              </a:buClr>
              <a:buSzPct val="100000"/>
              <a:buChar char="•"/>
            </a:pPr>
            <a:r>
              <a:rPr lang="en-US"/>
              <a:t>LANs in historic buildings</a:t>
            </a:r>
            <a:endParaRPr/>
          </a:p>
          <a:p>
            <a:pPr indent="-228600" lvl="0" marL="228600" rtl="0" algn="l">
              <a:lnSpc>
                <a:spcPct val="90000"/>
              </a:lnSpc>
              <a:spcBef>
                <a:spcPts val="1000"/>
              </a:spcBef>
              <a:spcAft>
                <a:spcPts val="0"/>
              </a:spcAft>
              <a:buClr>
                <a:schemeClr val="dk1"/>
              </a:buClr>
              <a:buSzPct val="100000"/>
              <a:buChar char="•"/>
            </a:pPr>
            <a:r>
              <a:rPr lang="en-US"/>
              <a:t>Entertainment, education, ...</a:t>
            </a:r>
            <a:endParaRPr/>
          </a:p>
          <a:p>
            <a:pPr indent="-228600" lvl="1" marL="819150" rtl="0" algn="l">
              <a:lnSpc>
                <a:spcPct val="90000"/>
              </a:lnSpc>
              <a:spcBef>
                <a:spcPts val="500"/>
              </a:spcBef>
              <a:spcAft>
                <a:spcPts val="0"/>
              </a:spcAft>
              <a:buClr>
                <a:schemeClr val="dk1"/>
              </a:buClr>
              <a:buSzPct val="100000"/>
              <a:buChar char="•"/>
            </a:pPr>
            <a:r>
              <a:rPr lang="en-US"/>
              <a:t>outdoor Internet access </a:t>
            </a:r>
            <a:endParaRPr/>
          </a:p>
          <a:p>
            <a:pPr indent="-228600" lvl="1" marL="819150" rtl="0" algn="l">
              <a:lnSpc>
                <a:spcPct val="90000"/>
              </a:lnSpc>
              <a:spcBef>
                <a:spcPts val="500"/>
              </a:spcBef>
              <a:spcAft>
                <a:spcPts val="0"/>
              </a:spcAft>
              <a:buClr>
                <a:schemeClr val="dk1"/>
              </a:buClr>
              <a:buSzPct val="100000"/>
              <a:buChar char="•"/>
            </a:pPr>
            <a:r>
              <a:rPr lang="en-US"/>
              <a:t>intelligent travel guide with up-to-date</a:t>
            </a:r>
            <a:br>
              <a:rPr lang="en-US"/>
            </a:br>
            <a:r>
              <a:rPr lang="en-US"/>
              <a:t>location dependent information</a:t>
            </a:r>
            <a:endParaRPr/>
          </a:p>
          <a:p>
            <a:pPr indent="-228600" lvl="1" marL="819150" rtl="0" algn="l">
              <a:lnSpc>
                <a:spcPct val="90000"/>
              </a:lnSpc>
              <a:spcBef>
                <a:spcPts val="500"/>
              </a:spcBef>
              <a:spcAft>
                <a:spcPts val="0"/>
              </a:spcAft>
              <a:buClr>
                <a:schemeClr val="dk1"/>
              </a:buClr>
              <a:buSzPct val="100000"/>
              <a:buChar char="•"/>
            </a:pPr>
            <a:r>
              <a:rPr lang="en-US"/>
              <a:t>ad-hoc networks for multi user games </a:t>
            </a:r>
            <a:endParaRPr/>
          </a:p>
        </p:txBody>
      </p:sp>
      <p:sp>
        <p:nvSpPr>
          <p:cNvPr id="143" name="Google Shape;1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44" name="Google Shape;1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0"/>
          <p:cNvSpPr txBox="1"/>
          <p:nvPr>
            <p:ph type="title"/>
          </p:nvPr>
        </p:nvSpPr>
        <p:spPr>
          <a:xfrm>
            <a:off x="1750208" y="313136"/>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Cellular systems using CDM</a:t>
            </a:r>
            <a:endParaRPr/>
          </a:p>
        </p:txBody>
      </p:sp>
      <p:sp>
        <p:nvSpPr>
          <p:cNvPr id="677" name="Google Shape;677;p70"/>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678" name="Google Shape;678;p70"/>
          <p:cNvSpPr/>
          <p:nvPr/>
        </p:nvSpPr>
        <p:spPr>
          <a:xfrm>
            <a:off x="1947914" y="1435437"/>
            <a:ext cx="8597244"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Users are separated through the code they use, not through the frequency.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Cell size depends on the current load.</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CDM cells </a:t>
            </a:r>
            <a:r>
              <a:rPr lang="en-US" sz="2000">
                <a:solidFill>
                  <a:schemeClr val="dk1"/>
                </a:solidFill>
                <a:latin typeface="Calibri"/>
                <a:ea typeface="Calibri"/>
                <a:cs typeface="Calibri"/>
                <a:sym typeface="Calibri"/>
              </a:rPr>
              <a:t>are commonly said to ‘</a:t>
            </a:r>
            <a:r>
              <a:rPr b="1" lang="en-US" sz="2000">
                <a:solidFill>
                  <a:schemeClr val="dk1"/>
                </a:solidFill>
                <a:latin typeface="Calibri"/>
                <a:ea typeface="Calibri"/>
                <a:cs typeface="Calibri"/>
                <a:sym typeface="Calibri"/>
              </a:rPr>
              <a:t>breathe</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Cell can cover a larger area under a light load, it shrinks if the load increases.</a:t>
            </a:r>
            <a:endParaRPr sz="2000">
              <a:solidFill>
                <a:schemeClr val="dk1"/>
              </a:solidFill>
              <a:latin typeface="Calibri"/>
              <a:ea typeface="Calibri"/>
              <a:cs typeface="Calibri"/>
              <a:sym typeface="Calibri"/>
            </a:endParaRPr>
          </a:p>
        </p:txBody>
      </p:sp>
      <p:pic>
        <p:nvPicPr>
          <p:cNvPr id="679" name="Google Shape;679;p70"/>
          <p:cNvPicPr preferRelativeResize="0"/>
          <p:nvPr/>
        </p:nvPicPr>
        <p:blipFill rotWithShape="1">
          <a:blip r:embed="rId3">
            <a:alphaModFix/>
          </a:blip>
          <a:srcRect b="0" l="0" r="0" t="0"/>
          <a:stretch/>
        </p:blipFill>
        <p:spPr>
          <a:xfrm>
            <a:off x="2795243" y="3265701"/>
            <a:ext cx="5753100" cy="24193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1"/>
          <p:cNvSpPr txBox="1"/>
          <p:nvPr>
            <p:ph type="title"/>
          </p:nvPr>
        </p:nvSpPr>
        <p:spPr>
          <a:xfrm>
            <a:off x="396746" y="2650983"/>
            <a:ext cx="11360800" cy="1122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lang="en-US"/>
              <a:t>Thank You</a:t>
            </a:r>
            <a:endParaRPr/>
          </a:p>
        </p:txBody>
      </p:sp>
      <p:sp>
        <p:nvSpPr>
          <p:cNvPr id="685" name="Google Shape;685;p71"/>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Road Traffic Monitoring</a:t>
            </a:r>
            <a:endParaRPr/>
          </a:p>
        </p:txBody>
      </p:sp>
      <p:pic>
        <p:nvPicPr>
          <p:cNvPr id="151" name="Google Shape;151;p8"/>
          <p:cNvPicPr preferRelativeResize="0"/>
          <p:nvPr>
            <p:ph idx="1" type="body"/>
          </p:nvPr>
        </p:nvPicPr>
        <p:blipFill rotWithShape="1">
          <a:blip r:embed="rId3">
            <a:alphaModFix/>
          </a:blip>
          <a:srcRect b="0" l="0" r="0" t="0"/>
          <a:stretch/>
        </p:blipFill>
        <p:spPr>
          <a:xfrm>
            <a:off x="2302407" y="1295401"/>
            <a:ext cx="7587187" cy="4525963"/>
          </a:xfrm>
          <a:prstGeom prst="rect">
            <a:avLst/>
          </a:prstGeom>
          <a:noFill/>
          <a:ln>
            <a:noFill/>
          </a:ln>
        </p:spPr>
      </p:pic>
      <p:sp>
        <p:nvSpPr>
          <p:cNvPr id="152" name="Google Shape;1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53" name="Google Shape;1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Services Provided</a:t>
            </a:r>
            <a:endParaRPr/>
          </a:p>
        </p:txBody>
      </p:sp>
      <p:sp>
        <p:nvSpPr>
          <p:cNvPr id="159" name="Google Shape;15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685800" lvl="0" marL="685800" rtl="0" algn="l">
              <a:lnSpc>
                <a:spcPct val="90000"/>
              </a:lnSpc>
              <a:spcBef>
                <a:spcPts val="0"/>
              </a:spcBef>
              <a:spcAft>
                <a:spcPts val="0"/>
              </a:spcAft>
              <a:buClr>
                <a:schemeClr val="dk1"/>
              </a:buClr>
              <a:buSzPct val="100000"/>
              <a:buFont typeface="Noto Sans Symbols"/>
              <a:buChar char="❑"/>
            </a:pPr>
            <a:r>
              <a:rPr lang="en-US"/>
              <a:t>Location aware services</a:t>
            </a:r>
            <a:endParaRPr/>
          </a:p>
          <a:p>
            <a:pPr indent="-228600" lvl="1" marL="685800" rtl="0" algn="l">
              <a:lnSpc>
                <a:spcPct val="90000"/>
              </a:lnSpc>
              <a:spcBef>
                <a:spcPts val="500"/>
              </a:spcBef>
              <a:spcAft>
                <a:spcPts val="0"/>
              </a:spcAft>
              <a:buClr>
                <a:schemeClr val="dk1"/>
              </a:buClr>
              <a:buSzPct val="100000"/>
              <a:buFont typeface="Noto Sans Symbols"/>
              <a:buChar char="❑"/>
            </a:pPr>
            <a:r>
              <a:rPr lang="en-US"/>
              <a:t>what services, e.g., printer, fax, phone, server etc. exist in the local environment</a:t>
            </a:r>
            <a:endParaRPr/>
          </a:p>
          <a:p>
            <a:pPr indent="-685800" lvl="0" marL="685800" rtl="0" algn="l">
              <a:lnSpc>
                <a:spcPct val="90000"/>
              </a:lnSpc>
              <a:spcBef>
                <a:spcPts val="1000"/>
              </a:spcBef>
              <a:spcAft>
                <a:spcPts val="0"/>
              </a:spcAft>
              <a:buClr>
                <a:schemeClr val="dk1"/>
              </a:buClr>
              <a:buSzPct val="100000"/>
              <a:buFont typeface="Noto Sans Symbols"/>
              <a:buChar char="❑"/>
            </a:pPr>
            <a:r>
              <a:rPr lang="en-US"/>
              <a:t>Follow-on services</a:t>
            </a:r>
            <a:endParaRPr/>
          </a:p>
          <a:p>
            <a:pPr indent="-228600" lvl="1" marL="685800" rtl="0" algn="l">
              <a:lnSpc>
                <a:spcPct val="90000"/>
              </a:lnSpc>
              <a:spcBef>
                <a:spcPts val="500"/>
              </a:spcBef>
              <a:spcAft>
                <a:spcPts val="0"/>
              </a:spcAft>
              <a:buClr>
                <a:schemeClr val="dk1"/>
              </a:buClr>
              <a:buSzPct val="100000"/>
              <a:buFont typeface="Noto Sans Symbols"/>
              <a:buChar char="❑"/>
            </a:pPr>
            <a:r>
              <a:rPr lang="en-US"/>
              <a:t>automatic call-forwarding, transmission of the actual workspace to the current location</a:t>
            </a:r>
            <a:endParaRPr/>
          </a:p>
          <a:p>
            <a:pPr indent="-685800" lvl="0" marL="685800" rtl="0" algn="l">
              <a:lnSpc>
                <a:spcPct val="90000"/>
              </a:lnSpc>
              <a:spcBef>
                <a:spcPts val="1000"/>
              </a:spcBef>
              <a:spcAft>
                <a:spcPts val="0"/>
              </a:spcAft>
              <a:buClr>
                <a:schemeClr val="dk1"/>
              </a:buClr>
              <a:buSzPct val="100000"/>
              <a:buFont typeface="Noto Sans Symbols"/>
              <a:buChar char="❑"/>
            </a:pPr>
            <a:r>
              <a:rPr lang="en-US"/>
              <a:t>Information services</a:t>
            </a:r>
            <a:endParaRPr/>
          </a:p>
          <a:p>
            <a:pPr indent="-228600" lvl="1" marL="685800" rtl="0" algn="l">
              <a:lnSpc>
                <a:spcPct val="90000"/>
              </a:lnSpc>
              <a:spcBef>
                <a:spcPts val="500"/>
              </a:spcBef>
              <a:spcAft>
                <a:spcPts val="0"/>
              </a:spcAft>
              <a:buClr>
                <a:schemeClr val="dk1"/>
              </a:buClr>
              <a:buSzPct val="100000"/>
              <a:buFont typeface="Noto Sans Symbols"/>
              <a:buChar char="❑"/>
            </a:pPr>
            <a:r>
              <a:rPr lang="en-US"/>
              <a:t>„push“: e.g., current special offers in the supermarket</a:t>
            </a:r>
            <a:endParaRPr/>
          </a:p>
          <a:p>
            <a:pPr indent="-228600" lvl="1" marL="685800" rtl="0" algn="l">
              <a:lnSpc>
                <a:spcPct val="90000"/>
              </a:lnSpc>
              <a:spcBef>
                <a:spcPts val="500"/>
              </a:spcBef>
              <a:spcAft>
                <a:spcPts val="0"/>
              </a:spcAft>
              <a:buClr>
                <a:schemeClr val="dk1"/>
              </a:buClr>
              <a:buSzPct val="100000"/>
              <a:buFont typeface="Noto Sans Symbols"/>
              <a:buChar char="❑"/>
            </a:pPr>
            <a:r>
              <a:rPr lang="en-US"/>
              <a:t>„pull“: e.g., where is the Black Forrest Cherry Cake?</a:t>
            </a:r>
            <a:endParaRPr/>
          </a:p>
          <a:p>
            <a:pPr indent="-685800" lvl="0" marL="685800" rtl="0" algn="l">
              <a:lnSpc>
                <a:spcPct val="90000"/>
              </a:lnSpc>
              <a:spcBef>
                <a:spcPts val="1000"/>
              </a:spcBef>
              <a:spcAft>
                <a:spcPts val="0"/>
              </a:spcAft>
              <a:buClr>
                <a:schemeClr val="dk1"/>
              </a:buClr>
              <a:buSzPct val="100000"/>
              <a:buFont typeface="Noto Sans Symbols"/>
              <a:buChar char="❑"/>
            </a:pPr>
            <a:r>
              <a:rPr lang="en-US"/>
              <a:t>Support services</a:t>
            </a:r>
            <a:endParaRPr/>
          </a:p>
          <a:p>
            <a:pPr indent="-228600" lvl="1" marL="685800" rtl="0" algn="l">
              <a:lnSpc>
                <a:spcPct val="90000"/>
              </a:lnSpc>
              <a:spcBef>
                <a:spcPts val="500"/>
              </a:spcBef>
              <a:spcAft>
                <a:spcPts val="0"/>
              </a:spcAft>
              <a:buClr>
                <a:schemeClr val="dk1"/>
              </a:buClr>
              <a:buSzPct val="100000"/>
              <a:buFont typeface="Noto Sans Symbols"/>
              <a:buChar char="❑"/>
            </a:pPr>
            <a:r>
              <a:rPr lang="en-US"/>
              <a:t>caches, intermediate results, state information etc. „follow“ the mobile device through the fixed network</a:t>
            </a:r>
            <a:endParaRPr/>
          </a:p>
          <a:p>
            <a:pPr indent="-685800" lvl="0" marL="685800" rtl="0" algn="l">
              <a:lnSpc>
                <a:spcPct val="90000"/>
              </a:lnSpc>
              <a:spcBef>
                <a:spcPts val="1000"/>
              </a:spcBef>
              <a:spcAft>
                <a:spcPts val="0"/>
              </a:spcAft>
              <a:buClr>
                <a:schemeClr val="dk1"/>
              </a:buClr>
              <a:buSzPct val="100000"/>
              <a:buFont typeface="Noto Sans Symbols"/>
              <a:buChar char="❑"/>
            </a:pPr>
            <a:r>
              <a:rPr lang="en-US"/>
              <a:t>Privacy</a:t>
            </a:r>
            <a:endParaRPr/>
          </a:p>
          <a:p>
            <a:pPr indent="-228600" lvl="1" marL="685800" rtl="0" algn="l">
              <a:lnSpc>
                <a:spcPct val="90000"/>
              </a:lnSpc>
              <a:spcBef>
                <a:spcPts val="500"/>
              </a:spcBef>
              <a:spcAft>
                <a:spcPts val="0"/>
              </a:spcAft>
              <a:buClr>
                <a:schemeClr val="dk1"/>
              </a:buClr>
              <a:buSzPct val="100000"/>
              <a:buChar char="•"/>
            </a:pPr>
            <a:r>
              <a:rPr lang="en-US"/>
              <a:t>who should gain knowledge about the location</a:t>
            </a:r>
            <a:endParaRPr/>
          </a:p>
        </p:txBody>
      </p:sp>
      <p:sp>
        <p:nvSpPr>
          <p:cNvPr id="160" name="Google Shape;1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Preeti Godabole</a:t>
            </a:r>
            <a:endParaRPr/>
          </a:p>
        </p:txBody>
      </p:sp>
      <p:sp>
        <p:nvSpPr>
          <p:cNvPr id="161" name="Google Shape;1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2022-07-14T06:45:20Z</dcterms:created>
  <dc:creator>preeti</dc:creator>
</cp:coreProperties>
</file>