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86" r:id="rId10"/>
    <p:sldId id="263" r:id="rId11"/>
    <p:sldId id="264" r:id="rId12"/>
    <p:sldId id="287" r:id="rId13"/>
    <p:sldId id="266" r:id="rId14"/>
    <p:sldId id="288" r:id="rId15"/>
    <p:sldId id="271" r:id="rId16"/>
    <p:sldId id="289" r:id="rId17"/>
    <p:sldId id="272" r:id="rId18"/>
    <p:sldId id="270" r:id="rId19"/>
    <p:sldId id="290" r:id="rId20"/>
    <p:sldId id="269" r:id="rId21"/>
    <p:sldId id="268" r:id="rId22"/>
    <p:sldId id="291" r:id="rId23"/>
    <p:sldId id="298" r:id="rId24"/>
    <p:sldId id="267" r:id="rId25"/>
    <p:sldId id="292" r:id="rId26"/>
    <p:sldId id="293" r:id="rId27"/>
    <p:sldId id="273" r:id="rId28"/>
    <p:sldId id="294" r:id="rId29"/>
    <p:sldId id="295" r:id="rId30"/>
    <p:sldId id="274" r:id="rId31"/>
    <p:sldId id="296" r:id="rId32"/>
    <p:sldId id="297" r:id="rId33"/>
    <p:sldId id="275" r:id="rId34"/>
    <p:sldId id="276" r:id="rId35"/>
    <p:sldId id="277" r:id="rId36"/>
    <p:sldId id="281" r:id="rId37"/>
    <p:sldId id="278" r:id="rId38"/>
    <p:sldId id="279" r:id="rId39"/>
    <p:sldId id="280" r:id="rId40"/>
    <p:sldId id="282" r:id="rId41"/>
    <p:sldId id="283" r:id="rId42"/>
    <p:sldId id="284" r:id="rId43"/>
    <p:sldId id="28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4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285FB15-12F2-4146-B20A-D51B53B099B1}"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CF166-190C-491D-9E2D-58C8D4C9087E}" type="slidenum">
              <a:rPr lang="en-IN" smtClean="0"/>
              <a:t>‹#›</a:t>
            </a:fld>
            <a:endParaRPr lang="en-IN"/>
          </a:p>
        </p:txBody>
      </p:sp>
    </p:spTree>
    <p:extLst>
      <p:ext uri="{BB962C8B-B14F-4D97-AF65-F5344CB8AC3E}">
        <p14:creationId xmlns:p14="http://schemas.microsoft.com/office/powerpoint/2010/main" val="59506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85FB15-12F2-4146-B20A-D51B53B099B1}"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CF166-190C-491D-9E2D-58C8D4C9087E}" type="slidenum">
              <a:rPr lang="en-IN" smtClean="0"/>
              <a:t>‹#›</a:t>
            </a:fld>
            <a:endParaRPr lang="en-IN"/>
          </a:p>
        </p:txBody>
      </p:sp>
    </p:spTree>
    <p:extLst>
      <p:ext uri="{BB962C8B-B14F-4D97-AF65-F5344CB8AC3E}">
        <p14:creationId xmlns:p14="http://schemas.microsoft.com/office/powerpoint/2010/main" val="553000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85FB15-12F2-4146-B20A-D51B53B099B1}"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CF166-190C-491D-9E2D-58C8D4C9087E}" type="slidenum">
              <a:rPr lang="en-IN" smtClean="0"/>
              <a:t>‹#›</a:t>
            </a:fld>
            <a:endParaRPr lang="en-IN"/>
          </a:p>
        </p:txBody>
      </p:sp>
    </p:spTree>
    <p:extLst>
      <p:ext uri="{BB962C8B-B14F-4D97-AF65-F5344CB8AC3E}">
        <p14:creationId xmlns:p14="http://schemas.microsoft.com/office/powerpoint/2010/main" val="2467980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85FB15-12F2-4146-B20A-D51B53B099B1}"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CF166-190C-491D-9E2D-58C8D4C9087E}" type="slidenum">
              <a:rPr lang="en-IN" smtClean="0"/>
              <a:t>‹#›</a:t>
            </a:fld>
            <a:endParaRPr lang="en-IN"/>
          </a:p>
        </p:txBody>
      </p:sp>
    </p:spTree>
    <p:extLst>
      <p:ext uri="{BB962C8B-B14F-4D97-AF65-F5344CB8AC3E}">
        <p14:creationId xmlns:p14="http://schemas.microsoft.com/office/powerpoint/2010/main" val="20740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85FB15-12F2-4146-B20A-D51B53B099B1}"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CF166-190C-491D-9E2D-58C8D4C9087E}" type="slidenum">
              <a:rPr lang="en-IN" smtClean="0"/>
              <a:t>‹#›</a:t>
            </a:fld>
            <a:endParaRPr lang="en-IN"/>
          </a:p>
        </p:txBody>
      </p:sp>
    </p:spTree>
    <p:extLst>
      <p:ext uri="{BB962C8B-B14F-4D97-AF65-F5344CB8AC3E}">
        <p14:creationId xmlns:p14="http://schemas.microsoft.com/office/powerpoint/2010/main" val="2345186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285FB15-12F2-4146-B20A-D51B53B099B1}"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CF166-190C-491D-9E2D-58C8D4C9087E}" type="slidenum">
              <a:rPr lang="en-IN" smtClean="0"/>
              <a:t>‹#›</a:t>
            </a:fld>
            <a:endParaRPr lang="en-IN"/>
          </a:p>
        </p:txBody>
      </p:sp>
    </p:spTree>
    <p:extLst>
      <p:ext uri="{BB962C8B-B14F-4D97-AF65-F5344CB8AC3E}">
        <p14:creationId xmlns:p14="http://schemas.microsoft.com/office/powerpoint/2010/main" val="3247944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285FB15-12F2-4146-B20A-D51B53B099B1}" type="datetimeFigureOut">
              <a:rPr lang="en-IN" smtClean="0"/>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7CF166-190C-491D-9E2D-58C8D4C9087E}" type="slidenum">
              <a:rPr lang="en-IN" smtClean="0"/>
              <a:t>‹#›</a:t>
            </a:fld>
            <a:endParaRPr lang="en-IN"/>
          </a:p>
        </p:txBody>
      </p:sp>
    </p:spTree>
    <p:extLst>
      <p:ext uri="{BB962C8B-B14F-4D97-AF65-F5344CB8AC3E}">
        <p14:creationId xmlns:p14="http://schemas.microsoft.com/office/powerpoint/2010/main" val="1723989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285FB15-12F2-4146-B20A-D51B53B099B1}" type="datetimeFigureOut">
              <a:rPr lang="en-IN" smtClean="0"/>
              <a:t>09-08-2022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7CF166-190C-491D-9E2D-58C8D4C9087E}" type="slidenum">
              <a:rPr lang="en-IN" smtClean="0"/>
              <a:t>‹#›</a:t>
            </a:fld>
            <a:endParaRPr lang="en-IN"/>
          </a:p>
        </p:txBody>
      </p:sp>
    </p:spTree>
    <p:extLst>
      <p:ext uri="{BB962C8B-B14F-4D97-AF65-F5344CB8AC3E}">
        <p14:creationId xmlns:p14="http://schemas.microsoft.com/office/powerpoint/2010/main" val="96971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5FB15-12F2-4146-B20A-D51B53B099B1}" type="datetimeFigureOut">
              <a:rPr lang="en-IN" smtClean="0"/>
              <a:t>09-08-2022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7CF166-190C-491D-9E2D-58C8D4C9087E}" type="slidenum">
              <a:rPr lang="en-IN" smtClean="0"/>
              <a:t>‹#›</a:t>
            </a:fld>
            <a:endParaRPr lang="en-IN"/>
          </a:p>
        </p:txBody>
      </p:sp>
    </p:spTree>
    <p:extLst>
      <p:ext uri="{BB962C8B-B14F-4D97-AF65-F5344CB8AC3E}">
        <p14:creationId xmlns:p14="http://schemas.microsoft.com/office/powerpoint/2010/main" val="42217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85FB15-12F2-4146-B20A-D51B53B099B1}"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CF166-190C-491D-9E2D-58C8D4C9087E}" type="slidenum">
              <a:rPr lang="en-IN" smtClean="0"/>
              <a:t>‹#›</a:t>
            </a:fld>
            <a:endParaRPr lang="en-IN"/>
          </a:p>
        </p:txBody>
      </p:sp>
    </p:spTree>
    <p:extLst>
      <p:ext uri="{BB962C8B-B14F-4D97-AF65-F5344CB8AC3E}">
        <p14:creationId xmlns:p14="http://schemas.microsoft.com/office/powerpoint/2010/main" val="195316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85FB15-12F2-4146-B20A-D51B53B099B1}"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CF166-190C-491D-9E2D-58C8D4C9087E}" type="slidenum">
              <a:rPr lang="en-IN" smtClean="0"/>
              <a:t>‹#›</a:t>
            </a:fld>
            <a:endParaRPr lang="en-IN"/>
          </a:p>
        </p:txBody>
      </p:sp>
    </p:spTree>
    <p:extLst>
      <p:ext uri="{BB962C8B-B14F-4D97-AF65-F5344CB8AC3E}">
        <p14:creationId xmlns:p14="http://schemas.microsoft.com/office/powerpoint/2010/main" val="207786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5FB15-12F2-4146-B20A-D51B53B099B1}" type="datetimeFigureOut">
              <a:rPr lang="en-IN" smtClean="0"/>
              <a:t>09-08-2022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CF166-190C-491D-9E2D-58C8D4C9087E}" type="slidenum">
              <a:rPr lang="en-IN" smtClean="0"/>
              <a:t>‹#›</a:t>
            </a:fld>
            <a:endParaRPr lang="en-IN"/>
          </a:p>
        </p:txBody>
      </p:sp>
    </p:spTree>
    <p:extLst>
      <p:ext uri="{BB962C8B-B14F-4D97-AF65-F5344CB8AC3E}">
        <p14:creationId xmlns:p14="http://schemas.microsoft.com/office/powerpoint/2010/main" val="3439410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nngroup.com/articles/reset-and-cancel-button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nngroup.com/videos/learnability-efficiency-ui-desig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a:t>Chp</a:t>
            </a:r>
            <a:r>
              <a:rPr lang="en-IN" dirty="0"/>
              <a:t> </a:t>
            </a:r>
            <a:r>
              <a:rPr lang="en-IN" dirty="0" smtClean="0"/>
              <a:t>2.Heuristic </a:t>
            </a:r>
            <a:r>
              <a:rPr lang="en-IN" dirty="0"/>
              <a:t>Evaluation</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63690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842"/>
          </a:xfrm>
        </p:spPr>
        <p:txBody>
          <a:bodyPr>
            <a:normAutofit fontScale="90000"/>
          </a:bodyPr>
          <a:lstStyle/>
          <a:p>
            <a:r>
              <a:rPr lang="en-US" b="1" dirty="0"/>
              <a:t>#3: User control and freedom</a:t>
            </a:r>
            <a:br>
              <a:rPr lang="en-US" b="1" dirty="0"/>
            </a:br>
            <a:endParaRPr lang="en-IN" dirty="0"/>
          </a:p>
        </p:txBody>
      </p:sp>
      <p:sp>
        <p:nvSpPr>
          <p:cNvPr id="3" name="Content Placeholder 2"/>
          <p:cNvSpPr>
            <a:spLocks noGrp="1"/>
          </p:cNvSpPr>
          <p:nvPr>
            <p:ph idx="1"/>
          </p:nvPr>
        </p:nvSpPr>
        <p:spPr>
          <a:xfrm>
            <a:off x="705196" y="1088968"/>
            <a:ext cx="10515600" cy="4351338"/>
          </a:xfrm>
        </p:spPr>
        <p:txBody>
          <a:bodyPr/>
          <a:lstStyle/>
          <a:p>
            <a:pPr algn="just"/>
            <a:r>
              <a:rPr lang="en-US" sz="2600" dirty="0">
                <a:latin typeface="Calibri "/>
              </a:rPr>
              <a:t>Users often perform actions by mistake. They need a clearly marked "emergency exit" to leave the unwanted action without having to go through an extended process.</a:t>
            </a:r>
          </a:p>
          <a:p>
            <a:pPr algn="just"/>
            <a:r>
              <a:rPr lang="en-US" sz="2600" b="0" i="0" dirty="0">
                <a:solidFill>
                  <a:srgbClr val="333333"/>
                </a:solidFill>
                <a:effectLst/>
                <a:latin typeface="Calibri "/>
              </a:rPr>
              <a:t>When it's easy for people to back out of a process or undo an action, it fosters a sense of freedom and confidence. Exits allow users to remain in control of the system and avoid getting stuck and feeling frustrated.</a:t>
            </a:r>
          </a:p>
          <a:p>
            <a:pPr algn="just"/>
            <a:r>
              <a:rPr lang="en-US" sz="2600" dirty="0">
                <a:latin typeface="Calibri "/>
              </a:rPr>
              <a:t>Support </a:t>
            </a:r>
            <a:r>
              <a:rPr lang="en-US" sz="2600" i="1" dirty="0">
                <a:latin typeface="Calibri "/>
              </a:rPr>
              <a:t>Undo</a:t>
            </a:r>
            <a:r>
              <a:rPr lang="en-US" sz="2600" dirty="0">
                <a:latin typeface="Calibri "/>
              </a:rPr>
              <a:t> and </a:t>
            </a:r>
            <a:r>
              <a:rPr lang="en-US" sz="2600" i="1" dirty="0">
                <a:latin typeface="Calibri "/>
              </a:rPr>
              <a:t>Redo</a:t>
            </a:r>
            <a:r>
              <a:rPr lang="en-US" sz="2600" dirty="0">
                <a:latin typeface="Calibri "/>
              </a:rPr>
              <a:t>. Show a clear way to exit the current interaction, like a </a:t>
            </a:r>
            <a:r>
              <a:rPr lang="en-US" sz="2600" i="1" u="sng" dirty="0">
                <a:latin typeface="Calibri "/>
                <a:hlinkClick r:id="rId2"/>
              </a:rPr>
              <a:t>Cancel</a:t>
            </a:r>
            <a:r>
              <a:rPr lang="en-US" sz="2600" u="sng" dirty="0">
                <a:latin typeface="Calibri "/>
                <a:hlinkClick r:id="rId2"/>
              </a:rPr>
              <a:t> button</a:t>
            </a:r>
            <a:r>
              <a:rPr lang="en-US" sz="2600" dirty="0">
                <a:latin typeface="Calibri "/>
              </a:rPr>
              <a:t>. Make sure the exit is clearly labeled and discoverable.</a:t>
            </a:r>
          </a:p>
          <a:p>
            <a:pPr algn="just"/>
            <a:endParaRPr lang="en-US" sz="2600" dirty="0"/>
          </a:p>
          <a:p>
            <a:endParaRPr lang="en-IN" dirty="0"/>
          </a:p>
        </p:txBody>
      </p:sp>
      <p:pic>
        <p:nvPicPr>
          <p:cNvPr id="5" name="Picture 4"/>
          <p:cNvPicPr>
            <a:picLocks noChangeAspect="1"/>
          </p:cNvPicPr>
          <p:nvPr/>
        </p:nvPicPr>
        <p:blipFill>
          <a:blip r:embed="rId3"/>
          <a:stretch>
            <a:fillRect/>
          </a:stretch>
        </p:blipFill>
        <p:spPr>
          <a:xfrm>
            <a:off x="9752693" y="4910962"/>
            <a:ext cx="1468103" cy="666750"/>
          </a:xfrm>
          <a:prstGeom prst="rect">
            <a:avLst/>
          </a:prstGeom>
        </p:spPr>
      </p:pic>
      <p:pic>
        <p:nvPicPr>
          <p:cNvPr id="6" name="Picture 5"/>
          <p:cNvPicPr>
            <a:picLocks noChangeAspect="1"/>
          </p:cNvPicPr>
          <p:nvPr/>
        </p:nvPicPr>
        <p:blipFill>
          <a:blip r:embed="rId4"/>
          <a:stretch>
            <a:fillRect/>
          </a:stretch>
        </p:blipFill>
        <p:spPr>
          <a:xfrm>
            <a:off x="971203" y="5079075"/>
            <a:ext cx="8522421" cy="1421478"/>
          </a:xfrm>
          <a:prstGeom prst="rect">
            <a:avLst/>
          </a:prstGeom>
        </p:spPr>
      </p:pic>
    </p:spTree>
    <p:extLst>
      <p:ext uri="{BB962C8B-B14F-4D97-AF65-F5344CB8AC3E}">
        <p14:creationId xmlns:p14="http://schemas.microsoft.com/office/powerpoint/2010/main" val="1335453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9953" y="272241"/>
            <a:ext cx="11001487" cy="2092881"/>
          </a:xfrm>
          <a:prstGeom prst="rect">
            <a:avLst/>
          </a:prstGeom>
        </p:spPr>
        <p:txBody>
          <a:bodyPr wrap="square">
            <a:spAutoFit/>
          </a:bodyPr>
          <a:lstStyle/>
          <a:p>
            <a:pPr algn="just"/>
            <a:r>
              <a:rPr lang="en-US" sz="2600" b="0" i="0" dirty="0">
                <a:solidFill>
                  <a:srgbClr val="292929"/>
                </a:solidFill>
                <a:effectLst/>
                <a:latin typeface="charter"/>
              </a:rPr>
              <a:t>An appropriate emergency exit can be something as simple as an arrow back (e.g. in a browser), a trash bin, which protects us from accidental deletion, or the “undo” button, which lets the user to revert the last action. All of these examples demonstrate systems which don’t let users down when they make a mistake, and instead, they allow the user to fix it.</a:t>
            </a:r>
            <a:endParaRPr lang="en-IN" sz="2600" dirty="0"/>
          </a:p>
        </p:txBody>
      </p:sp>
      <p:pic>
        <p:nvPicPr>
          <p:cNvPr id="5" name="Picture 4"/>
          <p:cNvPicPr>
            <a:picLocks noChangeAspect="1"/>
          </p:cNvPicPr>
          <p:nvPr/>
        </p:nvPicPr>
        <p:blipFill>
          <a:blip r:embed="rId2"/>
          <a:stretch>
            <a:fillRect/>
          </a:stretch>
        </p:blipFill>
        <p:spPr>
          <a:xfrm>
            <a:off x="1264024" y="2365122"/>
            <a:ext cx="10192869" cy="4134290"/>
          </a:xfrm>
          <a:prstGeom prst="rect">
            <a:avLst/>
          </a:prstGeom>
        </p:spPr>
      </p:pic>
    </p:spTree>
    <p:extLst>
      <p:ext uri="{BB962C8B-B14F-4D97-AF65-F5344CB8AC3E}">
        <p14:creationId xmlns:p14="http://schemas.microsoft.com/office/powerpoint/2010/main" val="313368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4E6C3-82E8-0CD1-15AF-C3CB9132EAB0}"/>
              </a:ext>
            </a:extLst>
          </p:cNvPr>
          <p:cNvSpPr>
            <a:spLocks noGrp="1"/>
          </p:cNvSpPr>
          <p:nvPr>
            <p:ph type="title"/>
          </p:nvPr>
        </p:nvSpPr>
        <p:spPr>
          <a:xfrm>
            <a:off x="838200" y="233084"/>
            <a:ext cx="10515600" cy="1341064"/>
          </a:xfrm>
        </p:spPr>
        <p:txBody>
          <a:bodyPr>
            <a:noAutofit/>
          </a:bodyPr>
          <a:lstStyle/>
          <a:p>
            <a:r>
              <a:rPr lang="en-US" sz="2600" b="0" i="0" dirty="0">
                <a:solidFill>
                  <a:srgbClr val="292929"/>
                </a:solidFill>
                <a:effectLst/>
                <a:latin typeface="Calibri "/>
              </a:rPr>
              <a:t/>
            </a:r>
            <a:br>
              <a:rPr lang="en-US" sz="2600" b="0" i="0" dirty="0">
                <a:solidFill>
                  <a:srgbClr val="292929"/>
                </a:solidFill>
                <a:effectLst/>
                <a:latin typeface="Calibri "/>
              </a:rPr>
            </a:br>
            <a:r>
              <a:rPr lang="en-US" sz="2600" b="0" i="0" dirty="0">
                <a:solidFill>
                  <a:srgbClr val="292929"/>
                </a:solidFill>
                <a:effectLst/>
                <a:latin typeface="Calibri "/>
              </a:rPr>
              <a:t/>
            </a:r>
            <a:br>
              <a:rPr lang="en-US" sz="2600" b="0" i="0" dirty="0">
                <a:solidFill>
                  <a:srgbClr val="292929"/>
                </a:solidFill>
                <a:effectLst/>
                <a:latin typeface="Calibri "/>
              </a:rPr>
            </a:br>
            <a:r>
              <a:rPr lang="en-US" sz="2600" b="0" i="0" dirty="0">
                <a:solidFill>
                  <a:srgbClr val="292929"/>
                </a:solidFill>
                <a:effectLst/>
                <a:latin typeface="Calibri "/>
              </a:rPr>
              <a:t>And below is Facebook checking on me if I tapped “Cancel” by mistake. Gmail’s flash message with undo action when we accidentally delete an email.</a:t>
            </a:r>
            <a:br>
              <a:rPr lang="en-US" sz="2600" b="0" i="0" dirty="0">
                <a:solidFill>
                  <a:srgbClr val="292929"/>
                </a:solidFill>
                <a:effectLst/>
                <a:latin typeface="Calibri "/>
              </a:rPr>
            </a:br>
            <a:r>
              <a:rPr lang="en-US" sz="2600" dirty="0">
                <a:effectLst/>
                <a:latin typeface="Calibri "/>
              </a:rPr>
              <a:t/>
            </a:r>
            <a:br>
              <a:rPr lang="en-US" sz="2600" dirty="0">
                <a:effectLst/>
                <a:latin typeface="Calibri "/>
              </a:rPr>
            </a:br>
            <a:endParaRPr lang="en-IN" sz="2600" dirty="0">
              <a:latin typeface="Calibri "/>
            </a:endParaRPr>
          </a:p>
        </p:txBody>
      </p:sp>
      <p:pic>
        <p:nvPicPr>
          <p:cNvPr id="3074" name="Picture 2">
            <a:extLst>
              <a:ext uri="{FF2B5EF4-FFF2-40B4-BE49-F238E27FC236}">
                <a16:creationId xmlns:a16="http://schemas.microsoft.com/office/drawing/2014/main" xmlns="" id="{A78B455D-9F5C-ECB1-D5E7-F03B1D22A0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1294" y="1690688"/>
            <a:ext cx="4659211"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4702D745-EB62-CBBE-7181-1D23FA616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84612"/>
            <a:ext cx="5862918" cy="3010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45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591"/>
          </a:xfrm>
        </p:spPr>
        <p:txBody>
          <a:bodyPr>
            <a:normAutofit fontScale="90000"/>
          </a:bodyPr>
          <a:lstStyle/>
          <a:p>
            <a:r>
              <a:rPr lang="en-IN" b="1" dirty="0"/>
              <a:t>#4: Consistency and standards</a:t>
            </a:r>
            <a:br>
              <a:rPr lang="en-IN" b="1" dirty="0"/>
            </a:br>
            <a:endParaRPr lang="en-IN" dirty="0"/>
          </a:p>
        </p:txBody>
      </p:sp>
      <p:sp>
        <p:nvSpPr>
          <p:cNvPr id="3" name="Content Placeholder 2"/>
          <p:cNvSpPr>
            <a:spLocks noGrp="1"/>
          </p:cNvSpPr>
          <p:nvPr>
            <p:ph idx="1"/>
          </p:nvPr>
        </p:nvSpPr>
        <p:spPr>
          <a:xfrm>
            <a:off x="671945" y="803159"/>
            <a:ext cx="10515600" cy="4351338"/>
          </a:xfrm>
        </p:spPr>
        <p:txBody>
          <a:bodyPr/>
          <a:lstStyle/>
          <a:p>
            <a:pPr algn="just"/>
            <a:r>
              <a:rPr lang="en-US" sz="2600" dirty="0"/>
              <a:t>Users should not have to wonder whether different words, situations, or actions mean the same thing. Follow platform and industry conventions.</a:t>
            </a:r>
          </a:p>
          <a:p>
            <a:pPr algn="just"/>
            <a:r>
              <a:rPr lang="en-US" sz="2600" dirty="0"/>
              <a:t>A comprehensible system should never confuse users by using different words, visuals, or actions for the same concepts.</a:t>
            </a:r>
          </a:p>
          <a:p>
            <a:pPr algn="just"/>
            <a:r>
              <a:rPr lang="en-US" sz="2600" dirty="0"/>
              <a:t>Improve </a:t>
            </a:r>
            <a:r>
              <a:rPr lang="en-US" sz="2600" u="sng" dirty="0">
                <a:hlinkClick r:id="rId2"/>
              </a:rPr>
              <a:t>learnability</a:t>
            </a:r>
            <a:r>
              <a:rPr lang="en-US" sz="2600" dirty="0"/>
              <a:t> by maintaining of consistency</a:t>
            </a:r>
          </a:p>
          <a:p>
            <a:pPr marL="0" indent="0">
              <a:buNone/>
            </a:pPr>
            <a:endParaRPr lang="en-US" b="1" dirty="0"/>
          </a:p>
          <a:p>
            <a:endParaRPr lang="en-IN" dirty="0"/>
          </a:p>
        </p:txBody>
      </p:sp>
      <p:pic>
        <p:nvPicPr>
          <p:cNvPr id="5" name="Picture 4"/>
          <p:cNvPicPr>
            <a:picLocks noChangeAspect="1"/>
          </p:cNvPicPr>
          <p:nvPr/>
        </p:nvPicPr>
        <p:blipFill>
          <a:blip r:embed="rId3"/>
          <a:stretch>
            <a:fillRect/>
          </a:stretch>
        </p:blipFill>
        <p:spPr>
          <a:xfrm>
            <a:off x="1183478" y="3189907"/>
            <a:ext cx="2642107" cy="2257425"/>
          </a:xfrm>
          <a:prstGeom prst="rect">
            <a:avLst/>
          </a:prstGeom>
        </p:spPr>
      </p:pic>
      <p:sp>
        <p:nvSpPr>
          <p:cNvPr id="6" name="Rectangle 5"/>
          <p:cNvSpPr/>
          <p:nvPr/>
        </p:nvSpPr>
        <p:spPr>
          <a:xfrm>
            <a:off x="3991840" y="3569837"/>
            <a:ext cx="7088536" cy="1292662"/>
          </a:xfrm>
          <a:prstGeom prst="rect">
            <a:avLst/>
          </a:prstGeom>
        </p:spPr>
        <p:txBody>
          <a:bodyPr wrap="square">
            <a:spAutoFit/>
          </a:bodyPr>
          <a:lstStyle/>
          <a:p>
            <a:r>
              <a:rPr lang="en-US" sz="2600" b="0" i="1" dirty="0">
                <a:solidFill>
                  <a:srgbClr val="444444"/>
                </a:solidFill>
                <a:effectLst/>
                <a:latin typeface="Calibri "/>
              </a:rPr>
              <a:t>Check-in counters are usually located at the front of hotels. This consistency meets customers’ expectations.</a:t>
            </a:r>
            <a:endParaRPr lang="en-IN" sz="2600" dirty="0">
              <a:latin typeface="Calibri "/>
            </a:endParaRPr>
          </a:p>
        </p:txBody>
      </p:sp>
    </p:spTree>
    <p:extLst>
      <p:ext uri="{BB962C8B-B14F-4D97-AF65-F5344CB8AC3E}">
        <p14:creationId xmlns:p14="http://schemas.microsoft.com/office/powerpoint/2010/main" val="271694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D1AA68-1AC3-928F-E3F4-F2D75E0C4DBA}"/>
              </a:ext>
            </a:extLst>
          </p:cNvPr>
          <p:cNvSpPr>
            <a:spLocks noGrp="1"/>
          </p:cNvSpPr>
          <p:nvPr>
            <p:ph type="title"/>
          </p:nvPr>
        </p:nvSpPr>
        <p:spPr>
          <a:xfrm>
            <a:off x="1053353" y="741643"/>
            <a:ext cx="10515600" cy="1325563"/>
          </a:xfrm>
        </p:spPr>
        <p:txBody>
          <a:bodyPr>
            <a:noAutofit/>
          </a:bodyPr>
          <a:lstStyle/>
          <a:p>
            <a:r>
              <a:rPr lang="en-US" sz="2600" b="0" i="0" dirty="0">
                <a:effectLst/>
                <a:latin typeface="+mn-lt"/>
              </a:rPr>
              <a:t>How the same button can transform across different pages of the same site. Note that this is not a change of state.</a:t>
            </a:r>
            <a:br>
              <a:rPr lang="en-US" sz="2600" b="0" i="0" dirty="0">
                <a:effectLst/>
                <a:latin typeface="+mn-lt"/>
              </a:rPr>
            </a:br>
            <a:endParaRPr lang="en-IN" sz="2600" dirty="0">
              <a:latin typeface="+mn-lt"/>
            </a:endParaRPr>
          </a:p>
        </p:txBody>
      </p:sp>
      <p:pic>
        <p:nvPicPr>
          <p:cNvPr id="4098" name="Picture 2">
            <a:extLst>
              <a:ext uri="{FF2B5EF4-FFF2-40B4-BE49-F238E27FC236}">
                <a16:creationId xmlns:a16="http://schemas.microsoft.com/office/drawing/2014/main" xmlns="" id="{2F7F60B7-5E81-B616-DC2D-F6AE3FD1D4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6329" y="1823733"/>
            <a:ext cx="4948517" cy="9642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xmlns="" id="{7BDEAC27-D974-027A-2A8E-ABA02A98C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048" y="3963707"/>
            <a:ext cx="8334375" cy="2152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7D3FC213-02D2-7936-F113-743964729909}"/>
              </a:ext>
            </a:extLst>
          </p:cNvPr>
          <p:cNvSpPr txBox="1"/>
          <p:nvPr/>
        </p:nvSpPr>
        <p:spPr>
          <a:xfrm>
            <a:off x="1257860" y="3209365"/>
            <a:ext cx="9885269" cy="1292662"/>
          </a:xfrm>
          <a:prstGeom prst="rect">
            <a:avLst/>
          </a:prstGeom>
          <a:noFill/>
        </p:spPr>
        <p:txBody>
          <a:bodyPr wrap="square" rtlCol="0">
            <a:spAutoFit/>
          </a:bodyPr>
          <a:lstStyle/>
          <a:p>
            <a:r>
              <a:rPr lang="en-US" sz="2600" b="0" i="0" dirty="0">
                <a:solidFill>
                  <a:srgbClr val="292929"/>
                </a:solidFill>
                <a:effectLst/>
                <a:latin typeface="+mn-lt"/>
              </a:rPr>
              <a:t>Google Plus ambitiously launched “+1” to counter Facebook’s “Like” without much success. Facebook’s “Like” already became a standard and sites like LinkedIn adopted it without contesting</a:t>
            </a:r>
            <a:endParaRPr lang="en-IN" sz="2600" dirty="0"/>
          </a:p>
        </p:txBody>
      </p:sp>
    </p:spTree>
    <p:extLst>
      <p:ext uri="{BB962C8B-B14F-4D97-AF65-F5344CB8AC3E}">
        <p14:creationId xmlns:p14="http://schemas.microsoft.com/office/powerpoint/2010/main" val="419204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4754"/>
            <a:ext cx="10515600" cy="524337"/>
          </a:xfrm>
        </p:spPr>
        <p:txBody>
          <a:bodyPr>
            <a:normAutofit fontScale="90000"/>
          </a:bodyPr>
          <a:lstStyle/>
          <a:p>
            <a:r>
              <a:rPr lang="en-IN" b="1" dirty="0"/>
              <a:t>#5: Error prevention</a:t>
            </a:r>
            <a:br>
              <a:rPr lang="en-IN" b="1" dirty="0"/>
            </a:br>
            <a:endParaRPr lang="en-IN" dirty="0"/>
          </a:p>
        </p:txBody>
      </p:sp>
      <p:sp>
        <p:nvSpPr>
          <p:cNvPr id="3" name="Content Placeholder 2"/>
          <p:cNvSpPr>
            <a:spLocks noGrp="1"/>
          </p:cNvSpPr>
          <p:nvPr>
            <p:ph idx="1"/>
          </p:nvPr>
        </p:nvSpPr>
        <p:spPr>
          <a:xfrm>
            <a:off x="480753" y="902912"/>
            <a:ext cx="10515600" cy="4762781"/>
          </a:xfrm>
        </p:spPr>
        <p:txBody>
          <a:bodyPr>
            <a:normAutofit fontScale="92500" lnSpcReduction="10000"/>
          </a:bodyPr>
          <a:lstStyle/>
          <a:p>
            <a:pPr algn="just">
              <a:buFont typeface="Wingdings" panose="05000000000000000000" pitchFamily="2" charset="2"/>
              <a:buChar char="Ø"/>
            </a:pPr>
            <a:r>
              <a:rPr lang="en-US" sz="2600" dirty="0"/>
              <a:t>Good error messages are important, but the best designs carefully prevent problems from occurring in the first place</a:t>
            </a:r>
            <a:r>
              <a:rPr lang="en-US" sz="2600" dirty="0" smtClean="0"/>
              <a:t>.</a:t>
            </a:r>
          </a:p>
          <a:p>
            <a:pPr algn="just">
              <a:buFont typeface="Wingdings" panose="05000000000000000000" pitchFamily="2" charset="2"/>
              <a:buChar char="Ø"/>
            </a:pPr>
            <a:r>
              <a:rPr lang="en-US" sz="2600" dirty="0" smtClean="0"/>
              <a:t> </a:t>
            </a:r>
            <a:r>
              <a:rPr lang="en-US" sz="2600" dirty="0"/>
              <a:t>Either eliminate error-prone conditions, or check for them and present users with a confirmation option before they commit to the action.</a:t>
            </a:r>
          </a:p>
          <a:p>
            <a:pPr algn="just">
              <a:buFont typeface="Wingdings" panose="05000000000000000000" pitchFamily="2" charset="2"/>
              <a:buChar char="Ø"/>
            </a:pPr>
            <a:endParaRPr lang="en-US" sz="2600" dirty="0"/>
          </a:p>
          <a:p>
            <a:pPr algn="just">
              <a:buFont typeface="Wingdings" panose="05000000000000000000" pitchFamily="2" charset="2"/>
              <a:buChar char="Ø"/>
            </a:pPr>
            <a:endParaRPr lang="en-US" sz="2600" dirty="0"/>
          </a:p>
          <a:p>
            <a:pPr algn="just">
              <a:buFont typeface="Wingdings" panose="05000000000000000000" pitchFamily="2" charset="2"/>
              <a:buChar char="Ø"/>
            </a:pPr>
            <a:endParaRPr lang="en-US" sz="2600" dirty="0"/>
          </a:p>
          <a:p>
            <a:pPr algn="just">
              <a:buFont typeface="Wingdings" panose="05000000000000000000" pitchFamily="2" charset="2"/>
              <a:buChar char="Ø"/>
            </a:pPr>
            <a:endParaRPr lang="en-US" sz="2600" dirty="0"/>
          </a:p>
          <a:p>
            <a:pPr algn="just">
              <a:buFont typeface="Wingdings" panose="05000000000000000000" pitchFamily="2" charset="2"/>
              <a:buChar char="Ø"/>
            </a:pPr>
            <a:r>
              <a:rPr lang="en-US" sz="2600" dirty="0"/>
              <a:t>There are two types of errors: </a:t>
            </a:r>
            <a:r>
              <a:rPr lang="en-US" sz="2600" u="sng" dirty="0"/>
              <a:t>slips and mistakes</a:t>
            </a:r>
            <a:r>
              <a:rPr lang="en-US" sz="2600" dirty="0"/>
              <a:t>. </a:t>
            </a:r>
            <a:endParaRPr lang="en-US" sz="2600" dirty="0" smtClean="0"/>
          </a:p>
          <a:p>
            <a:pPr algn="just">
              <a:buFont typeface="Wingdings" panose="05000000000000000000" pitchFamily="2" charset="2"/>
              <a:buChar char="Ø"/>
            </a:pPr>
            <a:r>
              <a:rPr lang="en-US" sz="2600" b="1" dirty="0" smtClean="0"/>
              <a:t>Slips</a:t>
            </a:r>
            <a:r>
              <a:rPr lang="en-US" sz="2600" dirty="0" smtClean="0"/>
              <a:t> </a:t>
            </a:r>
            <a:r>
              <a:rPr lang="en-US" sz="2600" dirty="0"/>
              <a:t>are unconscious errors caused by inattention</a:t>
            </a:r>
            <a:r>
              <a:rPr lang="en-US" sz="2600" dirty="0" smtClean="0"/>
              <a:t>.</a:t>
            </a:r>
          </a:p>
          <a:p>
            <a:pPr algn="just">
              <a:buFont typeface="Wingdings" panose="05000000000000000000" pitchFamily="2" charset="2"/>
              <a:buChar char="Ø"/>
            </a:pPr>
            <a:r>
              <a:rPr lang="en-US" sz="2600" b="1" dirty="0" smtClean="0"/>
              <a:t>Mistakes</a:t>
            </a:r>
            <a:r>
              <a:rPr lang="en-US" sz="2600" dirty="0" smtClean="0"/>
              <a:t> </a:t>
            </a:r>
            <a:r>
              <a:rPr lang="en-US" sz="2600" dirty="0"/>
              <a:t>are conscious errors based on a mismatch between the user’s mental model and the design.</a:t>
            </a:r>
          </a:p>
        </p:txBody>
      </p:sp>
      <p:sp>
        <p:nvSpPr>
          <p:cNvPr id="8" name="TextBox 7">
            <a:extLst>
              <a:ext uri="{FF2B5EF4-FFF2-40B4-BE49-F238E27FC236}">
                <a16:creationId xmlns:a16="http://schemas.microsoft.com/office/drawing/2014/main" xmlns="" id="{A4E049ED-2130-6CDF-AAC2-15A56722334D}"/>
              </a:ext>
            </a:extLst>
          </p:cNvPr>
          <p:cNvSpPr txBox="1"/>
          <p:nvPr/>
        </p:nvSpPr>
        <p:spPr>
          <a:xfrm>
            <a:off x="753036" y="2616917"/>
            <a:ext cx="6481482" cy="1015663"/>
          </a:xfrm>
          <a:prstGeom prst="rect">
            <a:avLst/>
          </a:prstGeom>
          <a:noFill/>
        </p:spPr>
        <p:txBody>
          <a:bodyPr wrap="square">
            <a:spAutoFit/>
          </a:bodyPr>
          <a:lstStyle/>
          <a:p>
            <a:pPr marL="342900" indent="-342900" algn="l">
              <a:buFont typeface="Wingdings" panose="05000000000000000000" pitchFamily="2" charset="2"/>
              <a:buChar char="v"/>
            </a:pPr>
            <a:r>
              <a:rPr lang="en-US" sz="2400" b="0" i="0" dirty="0">
                <a:solidFill>
                  <a:srgbClr val="292929"/>
                </a:solidFill>
                <a:effectLst/>
              </a:rPr>
              <a:t>Google Search trying to correct my spelling:</a:t>
            </a:r>
          </a:p>
          <a:p>
            <a:r>
              <a:rPr lang="en-US" dirty="0"/>
              <a:t/>
            </a:r>
            <a:br>
              <a:rPr lang="en-US" dirty="0"/>
            </a:br>
            <a:endParaRPr lang="en-IN" dirty="0"/>
          </a:p>
        </p:txBody>
      </p:sp>
      <p:pic>
        <p:nvPicPr>
          <p:cNvPr id="9" name="Picture 2">
            <a:extLst>
              <a:ext uri="{FF2B5EF4-FFF2-40B4-BE49-F238E27FC236}">
                <a16:creationId xmlns:a16="http://schemas.microsoft.com/office/drawing/2014/main" xmlns="" id="{A4583D09-37D0-1E95-1EB5-EBB4D6BA9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9613" y="2434233"/>
            <a:ext cx="3541048" cy="183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85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05F03C-7770-A40A-5AE0-5C79FB9A1B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5DB93D3-1E4C-A1E2-6F16-59114C12CB04}"/>
              </a:ext>
            </a:extLst>
          </p:cNvPr>
          <p:cNvSpPr>
            <a:spLocks noGrp="1"/>
          </p:cNvSpPr>
          <p:nvPr>
            <p:ph idx="1"/>
          </p:nvPr>
        </p:nvSpPr>
        <p:spPr/>
        <p:txBody>
          <a:bodyPr/>
          <a:lstStyle/>
          <a:p>
            <a:pPr algn="just">
              <a:buFont typeface="Wingdings" panose="05000000000000000000" pitchFamily="2" charset="2"/>
              <a:buChar char="Ø"/>
            </a:pPr>
            <a:r>
              <a:rPr lang="en-US" sz="2600" b="1" dirty="0"/>
              <a:t>Slips </a:t>
            </a:r>
            <a:r>
              <a:rPr lang="en-US" sz="2600" dirty="0"/>
              <a:t>happen when the user tends to do an action, but due to low attention, performs another one (e.g. when performing well known task</a:t>
            </a:r>
            <a:r>
              <a:rPr lang="en-US" sz="2600" dirty="0" smtClean="0"/>
              <a:t>).</a:t>
            </a:r>
          </a:p>
          <a:p>
            <a:pPr algn="just">
              <a:buFont typeface="Wingdings" panose="05000000000000000000" pitchFamily="2" charset="2"/>
              <a:buChar char="Ø"/>
            </a:pPr>
            <a:r>
              <a:rPr lang="en-US" sz="2600" dirty="0" smtClean="0"/>
              <a:t>The </a:t>
            </a:r>
            <a:r>
              <a:rPr lang="en-US" sz="2600" dirty="0"/>
              <a:t>strategy to prevent users from experiencing a slip is to minimize the chance of it </a:t>
            </a:r>
            <a:r>
              <a:rPr lang="en-US" sz="2600" dirty="0" err="1"/>
              <a:t>occuring</a:t>
            </a:r>
            <a:r>
              <a:rPr lang="en-US" sz="2600" dirty="0"/>
              <a:t> by guiding them only through the safe areas. </a:t>
            </a:r>
            <a:endParaRPr lang="en-IN" sz="2600" dirty="0"/>
          </a:p>
          <a:p>
            <a:pPr>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xmlns="" id="{A479601B-F0E6-AE4B-C27D-9BAB63C5B2C6}"/>
              </a:ext>
            </a:extLst>
          </p:cNvPr>
          <p:cNvPicPr>
            <a:picLocks noChangeAspect="1"/>
          </p:cNvPicPr>
          <p:nvPr/>
        </p:nvPicPr>
        <p:blipFill>
          <a:blip r:embed="rId2"/>
          <a:stretch>
            <a:fillRect/>
          </a:stretch>
        </p:blipFill>
        <p:spPr>
          <a:xfrm>
            <a:off x="1396538" y="3827929"/>
            <a:ext cx="9710733" cy="2349034"/>
          </a:xfrm>
          <a:prstGeom prst="rect">
            <a:avLst/>
          </a:prstGeom>
        </p:spPr>
      </p:pic>
    </p:spTree>
    <p:extLst>
      <p:ext uri="{BB962C8B-B14F-4D97-AF65-F5344CB8AC3E}">
        <p14:creationId xmlns:p14="http://schemas.microsoft.com/office/powerpoint/2010/main" val="1087060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189" y="249382"/>
            <a:ext cx="10515600" cy="4747174"/>
          </a:xfrm>
        </p:spPr>
        <p:txBody>
          <a:bodyPr>
            <a:normAutofit/>
          </a:bodyPr>
          <a:lstStyle/>
          <a:p>
            <a:pPr algn="just">
              <a:buFont typeface="Wingdings" panose="05000000000000000000" pitchFamily="2" charset="2"/>
              <a:buChar char="Ø"/>
            </a:pPr>
            <a:r>
              <a:rPr lang="en-US" sz="2600" b="1" dirty="0"/>
              <a:t>Mistakes </a:t>
            </a:r>
            <a:r>
              <a:rPr lang="en-US" sz="2600" dirty="0"/>
              <a:t>are often caused by a user’s incorrect mental model of how the system works. </a:t>
            </a:r>
            <a:endParaRPr lang="en-US" sz="2600" dirty="0" smtClean="0"/>
          </a:p>
          <a:p>
            <a:pPr algn="just">
              <a:buFont typeface="Wingdings" panose="05000000000000000000" pitchFamily="2" charset="2"/>
              <a:buChar char="Ø"/>
            </a:pPr>
            <a:r>
              <a:rPr lang="en-US" sz="2600" dirty="0"/>
              <a:t>T</a:t>
            </a:r>
            <a:r>
              <a:rPr lang="en-US" sz="2600" dirty="0" smtClean="0"/>
              <a:t>he </a:t>
            </a:r>
            <a:r>
              <a:rPr lang="en-US" sz="2600" dirty="0"/>
              <a:t>user misunderstands the communication and consciously performs an action which leads to a different result than they intended</a:t>
            </a:r>
            <a:r>
              <a:rPr lang="en-US" sz="2600" dirty="0" smtClean="0"/>
              <a:t>.</a:t>
            </a:r>
          </a:p>
          <a:p>
            <a:pPr algn="just">
              <a:buFont typeface="Wingdings" panose="05000000000000000000" pitchFamily="2" charset="2"/>
              <a:buChar char="Ø"/>
            </a:pPr>
            <a:r>
              <a:rPr lang="en-US" sz="2600" dirty="0" smtClean="0"/>
              <a:t>Use </a:t>
            </a:r>
            <a:r>
              <a:rPr lang="en-US" sz="2600" dirty="0"/>
              <a:t>clear communication and a consistent design system to prevent mistakes.</a:t>
            </a:r>
            <a:endParaRPr lang="en-IN" sz="2600" dirty="0"/>
          </a:p>
        </p:txBody>
      </p:sp>
      <p:pic>
        <p:nvPicPr>
          <p:cNvPr id="4" name="Picture 3"/>
          <p:cNvPicPr>
            <a:picLocks noChangeAspect="1"/>
          </p:cNvPicPr>
          <p:nvPr/>
        </p:nvPicPr>
        <p:blipFill>
          <a:blip r:embed="rId2"/>
          <a:stretch>
            <a:fillRect/>
          </a:stretch>
        </p:blipFill>
        <p:spPr>
          <a:xfrm>
            <a:off x="751731" y="2851265"/>
            <a:ext cx="10139081" cy="3937299"/>
          </a:xfrm>
          <a:prstGeom prst="rect">
            <a:avLst/>
          </a:prstGeom>
        </p:spPr>
      </p:pic>
    </p:spTree>
    <p:extLst>
      <p:ext uri="{BB962C8B-B14F-4D97-AF65-F5344CB8AC3E}">
        <p14:creationId xmlns:p14="http://schemas.microsoft.com/office/powerpoint/2010/main" val="236372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571" y="523068"/>
            <a:ext cx="10515600" cy="474460"/>
          </a:xfrm>
        </p:spPr>
        <p:txBody>
          <a:bodyPr>
            <a:normAutofit fontScale="90000"/>
          </a:bodyPr>
          <a:lstStyle/>
          <a:p>
            <a:r>
              <a:rPr lang="en-US" b="1" dirty="0"/>
              <a:t>#6: Recognition rather than recall</a:t>
            </a:r>
            <a:br>
              <a:rPr lang="en-US" b="1" dirty="0"/>
            </a:br>
            <a:endParaRPr lang="en-IN" dirty="0"/>
          </a:p>
        </p:txBody>
      </p:sp>
      <p:sp>
        <p:nvSpPr>
          <p:cNvPr id="3" name="Content Placeholder 2"/>
          <p:cNvSpPr>
            <a:spLocks noGrp="1"/>
          </p:cNvSpPr>
          <p:nvPr>
            <p:ph idx="1"/>
          </p:nvPr>
        </p:nvSpPr>
        <p:spPr>
          <a:xfrm>
            <a:off x="563880" y="927851"/>
            <a:ext cx="10515600" cy="4641676"/>
          </a:xfrm>
        </p:spPr>
        <p:txBody>
          <a:bodyPr>
            <a:normAutofit fontScale="92500" lnSpcReduction="10000"/>
          </a:bodyPr>
          <a:lstStyle/>
          <a:p>
            <a:pPr algn="just">
              <a:buFont typeface="Wingdings" panose="05000000000000000000" pitchFamily="2" charset="2"/>
              <a:buChar char="Ø"/>
            </a:pPr>
            <a:r>
              <a:rPr lang="en-US" dirty="0"/>
              <a:t>Minimize the user's memory load by making elements, actions, and options visible</a:t>
            </a:r>
            <a:r>
              <a:rPr lang="en-US" dirty="0" smtClean="0"/>
              <a:t>.</a:t>
            </a:r>
          </a:p>
          <a:p>
            <a:pPr algn="just">
              <a:buFont typeface="Wingdings" panose="05000000000000000000" pitchFamily="2" charset="2"/>
              <a:buChar char="Ø"/>
            </a:pPr>
            <a:r>
              <a:rPr lang="en-US" dirty="0" smtClean="0"/>
              <a:t> The </a:t>
            </a:r>
            <a:r>
              <a:rPr lang="en-US" dirty="0"/>
              <a:t>user should not have to remember information from one part of the interface to another.</a:t>
            </a:r>
          </a:p>
          <a:p>
            <a:pPr algn="just">
              <a:buFont typeface="Wingdings" panose="05000000000000000000" pitchFamily="2" charset="2"/>
              <a:buChar char="Ø"/>
            </a:pPr>
            <a:r>
              <a:rPr lang="en-US" dirty="0"/>
              <a:t>Information required to use the design (e.g. field labels or menu items) should be visible or easily retrievable when needed.</a:t>
            </a:r>
            <a:endParaRPr lang="en-IN" dirty="0"/>
          </a:p>
          <a:p>
            <a:pPr algn="just">
              <a:buFont typeface="Wingdings" panose="05000000000000000000" pitchFamily="2" charset="2"/>
              <a:buChar char="Ø"/>
            </a:pPr>
            <a:r>
              <a:rPr lang="en-US" dirty="0"/>
              <a:t>The recognition happens when you easily recognize a person or an object that you’re familiar with.</a:t>
            </a:r>
          </a:p>
          <a:p>
            <a:pPr algn="just">
              <a:buFont typeface="Wingdings" panose="05000000000000000000" pitchFamily="2" charset="2"/>
              <a:buChar char="Ø"/>
            </a:pPr>
            <a:r>
              <a:rPr lang="en-US" dirty="0"/>
              <a:t>The recall happens when you have to find rarely used information in your memory (names, years, details, etc.)</a:t>
            </a:r>
          </a:p>
          <a:p>
            <a:pPr algn="just">
              <a:buFont typeface="Wingdings" panose="05000000000000000000" pitchFamily="2" charset="2"/>
              <a:buChar char="Ø"/>
            </a:pPr>
            <a:r>
              <a:rPr lang="en-US" dirty="0"/>
              <a:t>Reduce the information that users have to remember.</a:t>
            </a:r>
          </a:p>
          <a:p>
            <a:pPr marL="0" indent="0">
              <a:buNone/>
            </a:pPr>
            <a:endParaRPr lang="en-IN" dirty="0"/>
          </a:p>
        </p:txBody>
      </p:sp>
    </p:spTree>
    <p:extLst>
      <p:ext uri="{BB962C8B-B14F-4D97-AF65-F5344CB8AC3E}">
        <p14:creationId xmlns:p14="http://schemas.microsoft.com/office/powerpoint/2010/main" val="3097274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228F90-4D86-76C8-0A70-613ABABF3A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A3A3222-12EF-279D-25FF-0D7F68AEA8F3}"/>
              </a:ext>
            </a:extLst>
          </p:cNvPr>
          <p:cNvSpPr>
            <a:spLocks noGrp="1"/>
          </p:cNvSpPr>
          <p:nvPr>
            <p:ph idx="1"/>
          </p:nvPr>
        </p:nvSpPr>
        <p:spPr>
          <a:xfrm>
            <a:off x="838200" y="1197629"/>
            <a:ext cx="10515600" cy="4802187"/>
          </a:xfrm>
        </p:spPr>
        <p:txBody>
          <a:bodyPr/>
          <a:lstStyle/>
          <a:p>
            <a:pPr>
              <a:buFont typeface="Wingdings" panose="05000000000000000000" pitchFamily="2" charset="2"/>
              <a:buChar char="Ø"/>
            </a:pPr>
            <a:r>
              <a:rPr lang="en-US" b="0" i="0" dirty="0">
                <a:solidFill>
                  <a:srgbClr val="292929"/>
                </a:solidFill>
                <a:effectLst/>
                <a:latin typeface="charter"/>
              </a:rPr>
              <a:t>Quora suggesting possible questions based on what I am trying to type.</a:t>
            </a:r>
          </a:p>
          <a:p>
            <a:pPr marL="0" indent="0">
              <a:buNone/>
            </a:pPr>
            <a:endParaRPr lang="en-IN" dirty="0"/>
          </a:p>
        </p:txBody>
      </p:sp>
      <p:pic>
        <p:nvPicPr>
          <p:cNvPr id="6146" name="Picture 2">
            <a:extLst>
              <a:ext uri="{FF2B5EF4-FFF2-40B4-BE49-F238E27FC236}">
                <a16:creationId xmlns:a16="http://schemas.microsoft.com/office/drawing/2014/main" xmlns="" id="{D24425B1-88D1-9477-12AD-EE337C834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2918"/>
            <a:ext cx="9897035" cy="422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98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213"/>
          </a:xfrm>
        </p:spPr>
        <p:txBody>
          <a:bodyPr>
            <a:normAutofit fontScale="90000"/>
          </a:bodyPr>
          <a:lstStyle/>
          <a:p>
            <a:r>
              <a:rPr lang="en-US" b="1" dirty="0"/>
              <a:t>Usability Heuristics</a:t>
            </a:r>
            <a:endParaRPr lang="en-IN" b="1" dirty="0"/>
          </a:p>
        </p:txBody>
      </p:sp>
      <p:sp>
        <p:nvSpPr>
          <p:cNvPr id="3" name="Content Placeholder 2"/>
          <p:cNvSpPr>
            <a:spLocks noGrp="1"/>
          </p:cNvSpPr>
          <p:nvPr>
            <p:ph idx="1"/>
          </p:nvPr>
        </p:nvSpPr>
        <p:spPr>
          <a:xfrm>
            <a:off x="563880" y="1085791"/>
            <a:ext cx="10515600" cy="4500361"/>
          </a:xfrm>
        </p:spPr>
        <p:txBody>
          <a:bodyPr>
            <a:normAutofit/>
          </a:bodyPr>
          <a:lstStyle/>
          <a:p>
            <a:pPr algn="just"/>
            <a:r>
              <a:rPr lang="en-US" dirty="0" err="1"/>
              <a:t>Jakob</a:t>
            </a:r>
            <a:r>
              <a:rPr lang="en-US" dirty="0"/>
              <a:t> Nielsen described the 10 general principles for interaction design. </a:t>
            </a:r>
            <a:endParaRPr lang="en-US" dirty="0" smtClean="0"/>
          </a:p>
          <a:p>
            <a:pPr algn="just"/>
            <a:r>
              <a:rPr lang="en-US" dirty="0" smtClean="0"/>
              <a:t>These </a:t>
            </a:r>
            <a:r>
              <a:rPr lang="en-US" dirty="0"/>
              <a:t>principles were developed based on years of experience in the field of usability engineering and they’ve become rules of thumb for human-computer interaction.</a:t>
            </a:r>
          </a:p>
          <a:p>
            <a:pPr algn="just"/>
            <a:r>
              <a:rPr lang="en-US" dirty="0"/>
              <a:t>They can help to save development teams considerable amounts of time during early usability testing, so that they can direct their attention to more complex design challenges.</a:t>
            </a:r>
          </a:p>
          <a:p>
            <a:pPr algn="just"/>
            <a:r>
              <a:rPr lang="en-US" dirty="0"/>
              <a:t>It’s also worth it to use them as a checklist when designing a new product or a feature.</a:t>
            </a:r>
          </a:p>
          <a:p>
            <a:pPr algn="just"/>
            <a:endParaRPr lang="en-IN" dirty="0"/>
          </a:p>
        </p:txBody>
      </p:sp>
    </p:spTree>
    <p:extLst>
      <p:ext uri="{BB962C8B-B14F-4D97-AF65-F5344CB8AC3E}">
        <p14:creationId xmlns:p14="http://schemas.microsoft.com/office/powerpoint/2010/main" val="1279199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42683" y="1281953"/>
            <a:ext cx="10345269" cy="4258235"/>
          </a:xfrm>
          <a:prstGeom prst="rect">
            <a:avLst/>
          </a:prstGeom>
        </p:spPr>
      </p:pic>
    </p:spTree>
    <p:extLst>
      <p:ext uri="{BB962C8B-B14F-4D97-AF65-F5344CB8AC3E}">
        <p14:creationId xmlns:p14="http://schemas.microsoft.com/office/powerpoint/2010/main" val="987849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1699" y="185251"/>
            <a:ext cx="10540066" cy="707886"/>
          </a:xfrm>
          <a:prstGeom prst="rect">
            <a:avLst/>
          </a:prstGeom>
        </p:spPr>
        <p:txBody>
          <a:bodyPr wrap="square">
            <a:spAutoFit/>
          </a:bodyPr>
          <a:lstStyle/>
          <a:p>
            <a:r>
              <a:rPr lang="en-US" sz="4000" b="1" i="0" dirty="0">
                <a:solidFill>
                  <a:srgbClr val="333333"/>
                </a:solidFill>
                <a:effectLst/>
                <a:latin typeface="Calibri "/>
              </a:rPr>
              <a:t>#7: Flexibility and efficiency of use</a:t>
            </a:r>
          </a:p>
        </p:txBody>
      </p:sp>
      <p:sp>
        <p:nvSpPr>
          <p:cNvPr id="5" name="Rectangle 4"/>
          <p:cNvSpPr/>
          <p:nvPr/>
        </p:nvSpPr>
        <p:spPr>
          <a:xfrm>
            <a:off x="441699" y="1158118"/>
            <a:ext cx="10880236" cy="3416320"/>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Calibri "/>
              </a:rPr>
              <a:t>Every user is unique; each have their own different needs and skills. Equally, every task is unique and requires different controllers.</a:t>
            </a:r>
          </a:p>
          <a:p>
            <a:pPr marL="342900" indent="-342900" algn="just">
              <a:buFont typeface="Wingdings" panose="05000000000000000000" pitchFamily="2" charset="2"/>
              <a:buChar char="Ø"/>
            </a:pPr>
            <a:r>
              <a:rPr lang="en-US" sz="2400" i="0" dirty="0">
                <a:solidFill>
                  <a:srgbClr val="333333"/>
                </a:solidFill>
                <a:effectLst/>
                <a:latin typeface="Calibri "/>
              </a:rPr>
              <a:t>Shortcuts — hidden from novice users — may speed up the interaction for the expert user such that the design can cater to both inexperienced and experienced users. </a:t>
            </a:r>
          </a:p>
          <a:p>
            <a:pPr marL="342900" indent="-342900" algn="just">
              <a:buFont typeface="Wingdings" panose="05000000000000000000" pitchFamily="2" charset="2"/>
              <a:buChar char="Ø"/>
            </a:pPr>
            <a:r>
              <a:rPr lang="en-US" sz="2400" i="0" dirty="0">
                <a:solidFill>
                  <a:srgbClr val="333333"/>
                </a:solidFill>
                <a:effectLst/>
                <a:latin typeface="Calibri "/>
              </a:rPr>
              <a:t>Flexible processes can be carried out in different ways, so that people can pick whichever method works for them.</a:t>
            </a:r>
          </a:p>
          <a:p>
            <a:pPr marL="342900" indent="-342900" algn="just">
              <a:buFont typeface="Wingdings" panose="05000000000000000000" pitchFamily="2" charset="2"/>
              <a:buChar char="Ø"/>
            </a:pPr>
            <a:r>
              <a:rPr lang="en-US" sz="2400" dirty="0">
                <a:latin typeface="Calibri "/>
              </a:rPr>
              <a:t>A good user interface should offer appropriate functionality to both inexperienced and experienced users</a:t>
            </a:r>
            <a:r>
              <a:rPr lang="en-US" sz="2400" dirty="0"/>
              <a:t>.</a:t>
            </a:r>
            <a:endParaRPr lang="en-US" sz="240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255830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853BAA-FFA4-5C85-3068-19CFE3B20E2D}"/>
              </a:ext>
            </a:extLst>
          </p:cNvPr>
          <p:cNvSpPr>
            <a:spLocks noGrp="1"/>
          </p:cNvSpPr>
          <p:nvPr>
            <p:ph type="title"/>
          </p:nvPr>
        </p:nvSpPr>
        <p:spPr>
          <a:xfrm>
            <a:off x="766483" y="860068"/>
            <a:ext cx="10515600" cy="238949"/>
          </a:xfrm>
        </p:spPr>
        <p:txBody>
          <a:bodyPr>
            <a:normAutofit fontScale="90000"/>
          </a:bodyPr>
          <a:lstStyle/>
          <a:p>
            <a:pPr marL="457200" indent="-457200">
              <a:buFont typeface="Wingdings" panose="05000000000000000000" pitchFamily="2" charset="2"/>
              <a:buChar char="Ø"/>
            </a:pPr>
            <a:r>
              <a:rPr lang="en-US" sz="2900" dirty="0">
                <a:solidFill>
                  <a:srgbClr val="292929"/>
                </a:solidFill>
                <a:latin typeface="charter"/>
              </a:rPr>
              <a:t>A</a:t>
            </a:r>
            <a:r>
              <a:rPr lang="en-US" sz="2900" b="0" i="0" dirty="0">
                <a:solidFill>
                  <a:srgbClr val="292929"/>
                </a:solidFill>
                <a:effectLst/>
                <a:latin typeface="charter"/>
              </a:rPr>
              <a:t>n example of setting up Exchange on Android which hides the complex features under Advanced.</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6CE15A46-D8B2-1BC8-7F98-74F21A5E6C41}"/>
              </a:ext>
            </a:extLst>
          </p:cNvPr>
          <p:cNvSpPr>
            <a:spLocks noGrp="1"/>
          </p:cNvSpPr>
          <p:nvPr>
            <p:ph idx="1"/>
          </p:nvPr>
        </p:nvSpPr>
        <p:spPr>
          <a:xfrm>
            <a:off x="838200" y="2132777"/>
            <a:ext cx="10515600" cy="4044185"/>
          </a:xfrm>
        </p:spPr>
        <p:txBody>
          <a:bodyPr/>
          <a:lstStyle/>
          <a:p>
            <a:endParaRPr lang="en-IN" dirty="0"/>
          </a:p>
        </p:txBody>
      </p:sp>
      <p:pic>
        <p:nvPicPr>
          <p:cNvPr id="7170" name="Picture 2">
            <a:extLst>
              <a:ext uri="{FF2B5EF4-FFF2-40B4-BE49-F238E27FC236}">
                <a16:creationId xmlns:a16="http://schemas.microsoft.com/office/drawing/2014/main" xmlns="" id="{52A93CF4-E501-1E77-96EC-2D962AF63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328" y="1416424"/>
            <a:ext cx="5683250" cy="4760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590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252749" y="1837113"/>
            <a:ext cx="7498080" cy="4106487"/>
          </a:xfrm>
          <a:prstGeom prst="rect">
            <a:avLst/>
          </a:prstGeom>
        </p:spPr>
      </p:pic>
    </p:spTree>
    <p:extLst>
      <p:ext uri="{BB962C8B-B14F-4D97-AF65-F5344CB8AC3E}">
        <p14:creationId xmlns:p14="http://schemas.microsoft.com/office/powerpoint/2010/main" val="2468702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814" y="481503"/>
            <a:ext cx="10515600" cy="432897"/>
          </a:xfrm>
        </p:spPr>
        <p:txBody>
          <a:bodyPr>
            <a:normAutofit fontScale="90000"/>
          </a:bodyPr>
          <a:lstStyle/>
          <a:p>
            <a:r>
              <a:rPr lang="en-US" b="1" dirty="0"/>
              <a:t>#8: Aesthetic and minimalist design</a:t>
            </a:r>
            <a:br>
              <a:rPr lang="en-US" b="1" dirty="0"/>
            </a:br>
            <a:endParaRPr lang="en-IN" dirty="0"/>
          </a:p>
        </p:txBody>
      </p:sp>
      <p:sp>
        <p:nvSpPr>
          <p:cNvPr id="3" name="Content Placeholder 2"/>
          <p:cNvSpPr>
            <a:spLocks noGrp="1"/>
          </p:cNvSpPr>
          <p:nvPr>
            <p:ph idx="1"/>
          </p:nvPr>
        </p:nvSpPr>
        <p:spPr>
          <a:xfrm>
            <a:off x="455814" y="819785"/>
            <a:ext cx="10515600" cy="4351338"/>
          </a:xfrm>
        </p:spPr>
        <p:txBody>
          <a:bodyPr>
            <a:normAutofit/>
          </a:bodyPr>
          <a:lstStyle/>
          <a:p>
            <a:pPr algn="just">
              <a:buFont typeface="Wingdings" panose="05000000000000000000" pitchFamily="2" charset="2"/>
              <a:buChar char="Ø"/>
            </a:pPr>
            <a:r>
              <a:rPr lang="en-US" dirty="0"/>
              <a:t>Minimalism aims to reduce the description of a subject just to its necessary elements. </a:t>
            </a:r>
          </a:p>
          <a:p>
            <a:pPr algn="just">
              <a:buFont typeface="Wingdings" panose="05000000000000000000" pitchFamily="2" charset="2"/>
              <a:buChar char="Ø"/>
            </a:pPr>
            <a:r>
              <a:rPr lang="en-US" dirty="0"/>
              <a:t>Minimalism helps users to quickly access important information and come to the result quickly.</a:t>
            </a:r>
          </a:p>
          <a:p>
            <a:pPr algn="just">
              <a:buFont typeface="Wingdings" panose="05000000000000000000" pitchFamily="2" charset="2"/>
              <a:buChar char="Ø"/>
            </a:pPr>
            <a:r>
              <a:rPr lang="en-US" dirty="0"/>
              <a:t>A minimal design uses only the necessary </a:t>
            </a:r>
            <a:r>
              <a:rPr lang="en-US" dirty="0" err="1" smtClean="0"/>
              <a:t>colours</a:t>
            </a:r>
            <a:r>
              <a:rPr lang="en-US" dirty="0" smtClean="0"/>
              <a:t>/fonts </a:t>
            </a:r>
            <a:r>
              <a:rPr lang="en-US" dirty="0"/>
              <a:t>to support the visual hierarchy. </a:t>
            </a:r>
          </a:p>
          <a:p>
            <a:pPr algn="just">
              <a:buFont typeface="Wingdings" panose="05000000000000000000" pitchFamily="2" charset="2"/>
              <a:buChar char="Ø"/>
            </a:pPr>
            <a:r>
              <a:rPr lang="en-US" dirty="0"/>
              <a:t>Keep the </a:t>
            </a:r>
            <a:r>
              <a:rPr lang="en-US" u="sng" dirty="0"/>
              <a:t>content</a:t>
            </a:r>
            <a:r>
              <a:rPr lang="en-US" dirty="0"/>
              <a:t> and </a:t>
            </a:r>
            <a:r>
              <a:rPr lang="en-US" u="sng" dirty="0"/>
              <a:t>visual design</a:t>
            </a:r>
            <a:r>
              <a:rPr lang="en-US" dirty="0"/>
              <a:t> of UI focused on the essentials.</a:t>
            </a:r>
          </a:p>
          <a:p>
            <a:pPr algn="just">
              <a:buFont typeface="Wingdings" panose="05000000000000000000" pitchFamily="2" charset="2"/>
              <a:buChar char="Ø"/>
            </a:pPr>
            <a:r>
              <a:rPr lang="en-US" dirty="0"/>
              <a:t>Don't let unnecessary elements distract users from the information they really need.</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239691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3F0A9C-347C-BD1F-77CC-539265B1E3D4}"/>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US" sz="2600" b="0" i="0" dirty="0">
                <a:solidFill>
                  <a:srgbClr val="292929"/>
                </a:solidFill>
                <a:effectLst/>
                <a:latin typeface="+mn-lt"/>
              </a:rPr>
              <a:t>Google has been resisting the temptation to show more information on their search page for years</a:t>
            </a:r>
            <a:r>
              <a:rPr lang="en-US" sz="2600" b="0" i="0" dirty="0" smtClean="0">
                <a:solidFill>
                  <a:srgbClr val="292929"/>
                </a:solidFill>
                <a:effectLst/>
                <a:latin typeface="+mn-lt"/>
              </a:rPr>
              <a:t>. </a:t>
            </a:r>
            <a:r>
              <a:rPr lang="en-US" sz="2600" b="0" i="0" dirty="0">
                <a:solidFill>
                  <a:srgbClr val="292929"/>
                </a:solidFill>
                <a:effectLst/>
                <a:latin typeface="+mn-lt"/>
              </a:rPr>
              <a:t>This is could be shown as the example of the best possible minimalist design.</a:t>
            </a:r>
            <a:endParaRPr lang="en-IN" sz="2600" dirty="0">
              <a:latin typeface="+mn-lt"/>
            </a:endParaRPr>
          </a:p>
        </p:txBody>
      </p:sp>
      <p:pic>
        <p:nvPicPr>
          <p:cNvPr id="8194" name="Picture 2">
            <a:extLst>
              <a:ext uri="{FF2B5EF4-FFF2-40B4-BE49-F238E27FC236}">
                <a16:creationId xmlns:a16="http://schemas.microsoft.com/office/drawing/2014/main" xmlns="" id="{3586826F-9823-1F58-0D17-5C19502E93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6292" y="1787236"/>
            <a:ext cx="9135686" cy="441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745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52F7D-7E24-ECCF-6CA5-F2BFCAD5FC60}"/>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US" sz="2600" b="0" i="0" dirty="0">
                <a:solidFill>
                  <a:srgbClr val="292929"/>
                </a:solidFill>
                <a:effectLst/>
                <a:latin typeface="+mn-lt"/>
              </a:rPr>
              <a:t>Apple provides only the basic information of feature hiding additional information under “Learn More”.</a:t>
            </a:r>
            <a:endParaRPr lang="en-IN" sz="2600" dirty="0">
              <a:latin typeface="+mn-lt"/>
            </a:endParaRPr>
          </a:p>
        </p:txBody>
      </p:sp>
      <p:pic>
        <p:nvPicPr>
          <p:cNvPr id="9218" name="Picture 2">
            <a:extLst>
              <a:ext uri="{FF2B5EF4-FFF2-40B4-BE49-F238E27FC236}">
                <a16:creationId xmlns:a16="http://schemas.microsoft.com/office/drawing/2014/main" xmlns="" id="{F299BA98-0BD5-D47B-1D20-8D3B793077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5413" y="1852519"/>
            <a:ext cx="906908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950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814" y="697635"/>
            <a:ext cx="10515600" cy="698904"/>
          </a:xfrm>
        </p:spPr>
        <p:txBody>
          <a:bodyPr>
            <a:normAutofit fontScale="90000"/>
          </a:bodyPr>
          <a:lstStyle/>
          <a:p>
            <a:r>
              <a:rPr lang="en-US" b="1" dirty="0"/>
              <a:t>#9: Help users recognize, diagnose, and recover from errors</a:t>
            </a:r>
            <a:br>
              <a:rPr lang="en-US" b="1" dirty="0"/>
            </a:br>
            <a:endParaRPr lang="en-IN" dirty="0"/>
          </a:p>
        </p:txBody>
      </p:sp>
      <p:sp>
        <p:nvSpPr>
          <p:cNvPr id="3" name="Content Placeholder 2"/>
          <p:cNvSpPr>
            <a:spLocks noGrp="1"/>
          </p:cNvSpPr>
          <p:nvPr>
            <p:ph idx="1"/>
          </p:nvPr>
        </p:nvSpPr>
        <p:spPr>
          <a:xfrm>
            <a:off x="372687" y="1396539"/>
            <a:ext cx="10515600" cy="4351338"/>
          </a:xfrm>
        </p:spPr>
        <p:txBody>
          <a:bodyPr/>
          <a:lstStyle/>
          <a:p>
            <a:pPr algn="just">
              <a:buFont typeface="Wingdings" panose="05000000000000000000" pitchFamily="2" charset="2"/>
              <a:buChar char="Ø"/>
            </a:pPr>
            <a:r>
              <a:rPr lang="en-US" dirty="0"/>
              <a:t>Error messages should be expressed in plain language (no error codes), precisely indicate the problem, and constructively suggest a solution.</a:t>
            </a:r>
          </a:p>
          <a:p>
            <a:pPr algn="just">
              <a:buFont typeface="Wingdings" panose="05000000000000000000" pitchFamily="2" charset="2"/>
              <a:buChar char="Ø"/>
            </a:pPr>
            <a:r>
              <a:rPr lang="en-US" dirty="0"/>
              <a:t>These error messages should also be presented with visual treatments that will help users notice and recognize them.</a:t>
            </a:r>
          </a:p>
          <a:p>
            <a:pPr marL="0" indent="0">
              <a:buNone/>
            </a:pPr>
            <a:endParaRPr lang="en-IN" dirty="0"/>
          </a:p>
        </p:txBody>
      </p:sp>
      <p:pic>
        <p:nvPicPr>
          <p:cNvPr id="4" name="Picture 3"/>
          <p:cNvPicPr>
            <a:picLocks noChangeAspect="1"/>
          </p:cNvPicPr>
          <p:nvPr/>
        </p:nvPicPr>
        <p:blipFill>
          <a:blip r:embed="rId2"/>
          <a:stretch>
            <a:fillRect/>
          </a:stretch>
        </p:blipFill>
        <p:spPr>
          <a:xfrm>
            <a:off x="1855694" y="4025179"/>
            <a:ext cx="7593106" cy="1984924"/>
          </a:xfrm>
          <a:prstGeom prst="rect">
            <a:avLst/>
          </a:prstGeom>
        </p:spPr>
      </p:pic>
    </p:spTree>
    <p:extLst>
      <p:ext uri="{BB962C8B-B14F-4D97-AF65-F5344CB8AC3E}">
        <p14:creationId xmlns:p14="http://schemas.microsoft.com/office/powerpoint/2010/main" val="867560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079DA5-F275-7BF7-5A36-7C16B55CDA76}"/>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US" sz="2600" b="0" i="0" dirty="0" smtClean="0">
                <a:solidFill>
                  <a:srgbClr val="292929"/>
                </a:solidFill>
                <a:effectLst/>
                <a:latin typeface="+mn-lt"/>
              </a:rPr>
              <a:t>Here </a:t>
            </a:r>
            <a:r>
              <a:rPr lang="en-US" sz="2600" b="0" i="0" dirty="0">
                <a:solidFill>
                  <a:srgbClr val="292929"/>
                </a:solidFill>
                <a:effectLst/>
                <a:latin typeface="+mn-lt"/>
              </a:rPr>
              <a:t>we are not informing the user if the username is invalid or if the password is wrong.</a:t>
            </a:r>
            <a:endParaRPr lang="en-IN" sz="2600" dirty="0">
              <a:latin typeface="+mn-lt"/>
            </a:endParaRPr>
          </a:p>
        </p:txBody>
      </p:sp>
      <p:pic>
        <p:nvPicPr>
          <p:cNvPr id="10242" name="Picture 2">
            <a:extLst>
              <a:ext uri="{FF2B5EF4-FFF2-40B4-BE49-F238E27FC236}">
                <a16:creationId xmlns:a16="http://schemas.microsoft.com/office/drawing/2014/main" xmlns="" id="{FBFFB5CA-8BD4-A101-4452-75EB1B591D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0785" y="1825625"/>
            <a:ext cx="81704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392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93A506-24B2-488D-5593-B676BAEDB387}"/>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US" sz="2600" b="0" i="0" dirty="0">
                <a:solidFill>
                  <a:srgbClr val="292929"/>
                </a:solidFill>
                <a:effectLst/>
                <a:latin typeface="charter"/>
              </a:rPr>
              <a:t> </a:t>
            </a:r>
            <a:r>
              <a:rPr lang="en-US" sz="2600" b="0" i="0" dirty="0" smtClean="0">
                <a:solidFill>
                  <a:srgbClr val="292929"/>
                </a:solidFill>
                <a:effectLst/>
                <a:latin typeface="charter"/>
              </a:rPr>
              <a:t>Instead an example </a:t>
            </a:r>
            <a:r>
              <a:rPr lang="en-US" sz="2600" b="0" i="0" dirty="0">
                <a:solidFill>
                  <a:srgbClr val="292929"/>
                </a:solidFill>
                <a:effectLst/>
                <a:latin typeface="charter"/>
              </a:rPr>
              <a:t>of how MailChimp is handling this scenario:</a:t>
            </a:r>
            <a:endParaRPr lang="en-IN" sz="2600" dirty="0"/>
          </a:p>
        </p:txBody>
      </p:sp>
      <p:pic>
        <p:nvPicPr>
          <p:cNvPr id="11266" name="Picture 2">
            <a:extLst>
              <a:ext uri="{FF2B5EF4-FFF2-40B4-BE49-F238E27FC236}">
                <a16:creationId xmlns:a16="http://schemas.microsoft.com/office/drawing/2014/main" xmlns="" id="{F660604A-C1C5-2D7B-A030-6D4F6B2D0B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8925" y="1825625"/>
            <a:ext cx="84110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8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r>
              <a:rPr lang="en-US" b="1" dirty="0"/>
              <a:t>Heuristic principles</a:t>
            </a:r>
            <a:endParaRPr lang="en-IN" b="1" dirty="0"/>
          </a:p>
        </p:txBody>
      </p:sp>
      <p:pic>
        <p:nvPicPr>
          <p:cNvPr id="4" name="Picture 3"/>
          <p:cNvPicPr>
            <a:picLocks noChangeAspect="1"/>
          </p:cNvPicPr>
          <p:nvPr/>
        </p:nvPicPr>
        <p:blipFill>
          <a:blip r:embed="rId2"/>
          <a:stretch>
            <a:fillRect/>
          </a:stretch>
        </p:blipFill>
        <p:spPr>
          <a:xfrm>
            <a:off x="2208626" y="1188720"/>
            <a:ext cx="5734103" cy="5426306"/>
          </a:xfrm>
          <a:prstGeom prst="rect">
            <a:avLst/>
          </a:prstGeom>
        </p:spPr>
      </p:pic>
    </p:spTree>
    <p:extLst>
      <p:ext uri="{BB962C8B-B14F-4D97-AF65-F5344CB8AC3E}">
        <p14:creationId xmlns:p14="http://schemas.microsoft.com/office/powerpoint/2010/main" val="3292789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8904"/>
          </a:xfrm>
        </p:spPr>
        <p:txBody>
          <a:bodyPr>
            <a:normAutofit fontScale="90000"/>
          </a:bodyPr>
          <a:lstStyle/>
          <a:p>
            <a:r>
              <a:rPr lang="en-IN" b="1" dirty="0"/>
              <a:t>#10: Help and documentation</a:t>
            </a:r>
            <a:br>
              <a:rPr lang="en-IN" b="1" dirty="0"/>
            </a:br>
            <a:endParaRPr lang="en-IN" dirty="0"/>
          </a:p>
        </p:txBody>
      </p:sp>
      <p:sp>
        <p:nvSpPr>
          <p:cNvPr id="3" name="Content Placeholder 2"/>
          <p:cNvSpPr>
            <a:spLocks noGrp="1"/>
          </p:cNvSpPr>
          <p:nvPr>
            <p:ph idx="1"/>
          </p:nvPr>
        </p:nvSpPr>
        <p:spPr>
          <a:xfrm>
            <a:off x="497379" y="986040"/>
            <a:ext cx="10515600" cy="4351338"/>
          </a:xfrm>
        </p:spPr>
        <p:txBody>
          <a:bodyPr/>
          <a:lstStyle/>
          <a:p>
            <a:pPr algn="just">
              <a:buFont typeface="Wingdings" panose="05000000000000000000" pitchFamily="2" charset="2"/>
              <a:buChar char="Ø"/>
            </a:pPr>
            <a:r>
              <a:rPr lang="en-US" dirty="0"/>
              <a:t>It’s best if the system doesn’t need any additional explanation. However, it may be necessary to provide documentation to help users understand how to complete their tasks.</a:t>
            </a:r>
          </a:p>
          <a:p>
            <a:pPr algn="just">
              <a:buFont typeface="Wingdings" panose="05000000000000000000" pitchFamily="2" charset="2"/>
              <a:buChar char="Ø"/>
            </a:pPr>
            <a:r>
              <a:rPr lang="en-US" dirty="0"/>
              <a:t>Help and documentation content should be easy to search and focused on the user's task</a:t>
            </a:r>
            <a:r>
              <a:rPr lang="en-US" dirty="0" smtClean="0"/>
              <a:t>.</a:t>
            </a:r>
          </a:p>
          <a:p>
            <a:pPr algn="just">
              <a:buFont typeface="Wingdings" panose="05000000000000000000" pitchFamily="2" charset="2"/>
              <a:buChar char="Ø"/>
            </a:pPr>
            <a:r>
              <a:rPr lang="en-US" dirty="0" smtClean="0"/>
              <a:t>Keep </a:t>
            </a:r>
            <a:r>
              <a:rPr lang="en-US" dirty="0"/>
              <a:t>it concise, and list concrete steps that need to be carried out.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989161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15BD4F-2E8E-023D-049B-F58D8B7337B7}"/>
              </a:ext>
            </a:extLst>
          </p:cNvPr>
          <p:cNvSpPr>
            <a:spLocks noGrp="1"/>
          </p:cNvSpPr>
          <p:nvPr>
            <p:ph type="title"/>
          </p:nvPr>
        </p:nvSpPr>
        <p:spPr/>
        <p:txBody>
          <a:bodyPr>
            <a:noAutofit/>
          </a:bodyPr>
          <a:lstStyle/>
          <a:p>
            <a:pPr marL="457200" indent="-457200" algn="just">
              <a:buFont typeface="Wingdings" panose="05000000000000000000" pitchFamily="2" charset="2"/>
              <a:buChar char="Ø"/>
            </a:pPr>
            <a:r>
              <a:rPr lang="en-US" sz="2600" dirty="0" smtClean="0">
                <a:solidFill>
                  <a:srgbClr val="292929"/>
                </a:solidFill>
                <a:latin typeface="+mn-lt"/>
              </a:rPr>
              <a:t>A</a:t>
            </a:r>
            <a:r>
              <a:rPr lang="en-US" sz="2600" b="0" i="0" dirty="0" smtClean="0">
                <a:solidFill>
                  <a:srgbClr val="292929"/>
                </a:solidFill>
                <a:effectLst/>
                <a:latin typeface="+mn-lt"/>
              </a:rPr>
              <a:t>n </a:t>
            </a:r>
            <a:r>
              <a:rPr lang="en-US" sz="2600" b="0" i="0" dirty="0">
                <a:solidFill>
                  <a:srgbClr val="292929"/>
                </a:solidFill>
                <a:effectLst/>
                <a:latin typeface="+mn-lt"/>
              </a:rPr>
              <a:t>example of GoDaddy’s Help page. While there is a search field, there are main categories and frequently asked queries on the same page.</a:t>
            </a:r>
            <a:br>
              <a:rPr lang="en-US" sz="2600" b="0" i="0" dirty="0">
                <a:solidFill>
                  <a:srgbClr val="292929"/>
                </a:solidFill>
                <a:effectLst/>
                <a:latin typeface="+mn-lt"/>
              </a:rPr>
            </a:br>
            <a:r>
              <a:rPr lang="en-US" sz="2600" dirty="0">
                <a:effectLst/>
                <a:latin typeface="+mn-lt"/>
              </a:rPr>
              <a:t/>
            </a:r>
            <a:br>
              <a:rPr lang="en-US" sz="2600" dirty="0">
                <a:effectLst/>
                <a:latin typeface="+mn-lt"/>
              </a:rPr>
            </a:br>
            <a:endParaRPr lang="en-IN" sz="2600" dirty="0">
              <a:latin typeface="+mn-lt"/>
            </a:endParaRPr>
          </a:p>
        </p:txBody>
      </p:sp>
      <p:pic>
        <p:nvPicPr>
          <p:cNvPr id="12290" name="Picture 2">
            <a:extLst>
              <a:ext uri="{FF2B5EF4-FFF2-40B4-BE49-F238E27FC236}">
                <a16:creationId xmlns:a16="http://schemas.microsoft.com/office/drawing/2014/main" xmlns="" id="{E7B2DA68-6A2A-4F91-430E-E8EBE6409C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3040" y="1288473"/>
            <a:ext cx="9890760" cy="4592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561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FAC20-3386-F28C-3F37-3F5A310DD49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2BD757D3-4C52-F61E-B81E-05122221460A}"/>
              </a:ext>
            </a:extLst>
          </p:cNvPr>
          <p:cNvSpPr>
            <a:spLocks noGrp="1"/>
          </p:cNvSpPr>
          <p:nvPr>
            <p:ph idx="1"/>
          </p:nvPr>
        </p:nvSpPr>
        <p:spPr/>
        <p:txBody>
          <a:bodyPr>
            <a:normAutofit/>
          </a:bodyPr>
          <a:lstStyle/>
          <a:p>
            <a:pPr algn="just">
              <a:buFont typeface="Wingdings" panose="05000000000000000000" pitchFamily="2" charset="2"/>
              <a:buChar char="Ø"/>
            </a:pPr>
            <a:r>
              <a:rPr lang="en-US" b="0" i="0" dirty="0">
                <a:solidFill>
                  <a:srgbClr val="292929"/>
                </a:solidFill>
                <a:effectLst/>
                <a:latin typeface="charter"/>
              </a:rPr>
              <a:t>These guidelines are general rules of thumb and will mostly be applicable to any web &amp; mobile </a:t>
            </a:r>
            <a:r>
              <a:rPr lang="en-US" b="0" i="0" dirty="0" smtClean="0">
                <a:solidFill>
                  <a:srgbClr val="292929"/>
                </a:solidFill>
                <a:effectLst/>
                <a:latin typeface="charter"/>
              </a:rPr>
              <a:t>applications.</a:t>
            </a:r>
            <a:endParaRPr lang="en-US" b="0" i="0" dirty="0">
              <a:solidFill>
                <a:srgbClr val="292929"/>
              </a:solidFill>
              <a:effectLst/>
              <a:latin typeface="charter"/>
            </a:endParaRPr>
          </a:p>
          <a:p>
            <a:pPr algn="just">
              <a:buFont typeface="Wingdings" panose="05000000000000000000" pitchFamily="2" charset="2"/>
              <a:buChar char="Ø"/>
            </a:pPr>
            <a:r>
              <a:rPr lang="en-US" b="0" i="0" dirty="0">
                <a:solidFill>
                  <a:srgbClr val="292929"/>
                </a:solidFill>
                <a:effectLst/>
                <a:latin typeface="charter"/>
              </a:rPr>
              <a:t> Always use your judgment to implement these principles or any other UX practices by keeping yourself in end user’s shoes.</a:t>
            </a:r>
            <a:endParaRPr lang="en-IN" dirty="0"/>
          </a:p>
        </p:txBody>
      </p:sp>
    </p:spTree>
    <p:extLst>
      <p:ext uri="{BB962C8B-B14F-4D97-AF65-F5344CB8AC3E}">
        <p14:creationId xmlns:p14="http://schemas.microsoft.com/office/powerpoint/2010/main" val="3847391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74" y="2418368"/>
            <a:ext cx="10515600" cy="1325563"/>
          </a:xfrm>
        </p:spPr>
        <p:txBody>
          <a:bodyPr/>
          <a:lstStyle/>
          <a:p>
            <a:pPr algn="ctr"/>
            <a:r>
              <a:rPr lang="en-US" b="1" dirty="0"/>
              <a:t>Heuristic Evaluation</a:t>
            </a:r>
            <a:endParaRPr lang="en-IN" b="1" dirty="0"/>
          </a:p>
        </p:txBody>
      </p:sp>
    </p:spTree>
    <p:extLst>
      <p:ext uri="{BB962C8B-B14F-4D97-AF65-F5344CB8AC3E}">
        <p14:creationId xmlns:p14="http://schemas.microsoft.com/office/powerpoint/2010/main" val="2026713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942" y="362584"/>
            <a:ext cx="10325793" cy="5996651"/>
          </a:xfrm>
        </p:spPr>
        <p:txBody>
          <a:bodyPr>
            <a:normAutofit/>
          </a:bodyPr>
          <a:lstStyle/>
          <a:p>
            <a:pPr algn="just"/>
            <a:r>
              <a:rPr lang="en-US" sz="2400" dirty="0"/>
              <a:t>A Heuristic Evaluation is a usability inspection technique where one or a number of usability experts evaluate the user interface of a product </a:t>
            </a:r>
            <a:r>
              <a:rPr lang="en-US" sz="2400" dirty="0" smtClean="0"/>
              <a:t>.</a:t>
            </a:r>
          </a:p>
          <a:p>
            <a:pPr algn="just"/>
            <a:r>
              <a:rPr lang="en-US" sz="2400" dirty="0"/>
              <a:t>I</a:t>
            </a:r>
            <a:r>
              <a:rPr lang="en-US" sz="2400" dirty="0" smtClean="0"/>
              <a:t>ndependent </a:t>
            </a:r>
            <a:r>
              <a:rPr lang="en-US" sz="2400" dirty="0"/>
              <a:t>walkthroughs </a:t>
            </a:r>
            <a:r>
              <a:rPr lang="en-US" sz="2400" dirty="0" smtClean="0"/>
              <a:t>are conducted and issues are reported. </a:t>
            </a:r>
          </a:p>
          <a:p>
            <a:pPr algn="just"/>
            <a:r>
              <a:rPr lang="en-US" sz="2400" dirty="0" smtClean="0"/>
              <a:t>Evaluators </a:t>
            </a:r>
            <a:r>
              <a:rPr lang="en-US" sz="2400" dirty="0"/>
              <a:t>use established heuristics principles and reveal insights that can help design teams to enhance product usability from early in development.</a:t>
            </a:r>
          </a:p>
          <a:p>
            <a:pPr algn="just"/>
            <a:r>
              <a:rPr lang="en-US" sz="2400" dirty="0"/>
              <a:t>Heuristic evaluation is a usability engineering method for finding usability problems in a user interface design, thereby making them addressable and solvable as part of an iterative design process</a:t>
            </a:r>
            <a:r>
              <a:rPr lang="en-US" sz="2400" dirty="0" smtClean="0"/>
              <a:t>.</a:t>
            </a:r>
          </a:p>
          <a:p>
            <a:pPr algn="just"/>
            <a:r>
              <a:rPr lang="en-US" sz="2400" dirty="0" smtClean="0"/>
              <a:t>Such </a:t>
            </a:r>
            <a:r>
              <a:rPr lang="en-US" sz="2400" dirty="0"/>
              <a:t>processes help prevent product failure post-release.</a:t>
            </a:r>
          </a:p>
          <a:p>
            <a:pPr algn="just"/>
            <a:r>
              <a:rPr lang="en-US" sz="2400" dirty="0"/>
              <a:t>It is usually conducted by a group of experts because it is very likely that one person will not be able to find all usability </a:t>
            </a:r>
            <a:r>
              <a:rPr lang="en-US" sz="2400" dirty="0" smtClean="0"/>
              <a:t>problems , analyze </a:t>
            </a:r>
            <a:r>
              <a:rPr lang="en-US" sz="2400" dirty="0"/>
              <a:t>an interface from different angles </a:t>
            </a:r>
            <a:r>
              <a:rPr lang="en-US" sz="2400" dirty="0" smtClean="0"/>
              <a:t>and </a:t>
            </a:r>
            <a:r>
              <a:rPr lang="en-US" sz="2400" dirty="0"/>
              <a:t>as a result are more likely to identify a wider set of areas for improvement</a:t>
            </a:r>
            <a:r>
              <a:rPr lang="en-US" sz="2400" dirty="0" smtClean="0"/>
              <a:t>.</a:t>
            </a:r>
            <a:endParaRPr lang="en-US" sz="2400" dirty="0"/>
          </a:p>
        </p:txBody>
      </p:sp>
    </p:spTree>
    <p:extLst>
      <p:ext uri="{BB962C8B-B14F-4D97-AF65-F5344CB8AC3E}">
        <p14:creationId xmlns:p14="http://schemas.microsoft.com/office/powerpoint/2010/main" val="3120443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279456"/>
            <a:ext cx="11082251" cy="5830399"/>
          </a:xfrm>
        </p:spPr>
        <p:txBody>
          <a:bodyPr>
            <a:normAutofit fontScale="85000" lnSpcReduction="20000"/>
          </a:bodyPr>
          <a:lstStyle/>
          <a:p>
            <a:pPr marL="0" indent="0" algn="just">
              <a:buNone/>
            </a:pPr>
            <a:r>
              <a:rPr lang="en-US" dirty="0"/>
              <a:t>To conduct a heuristic </a:t>
            </a:r>
            <a:r>
              <a:rPr lang="en-US" dirty="0" smtClean="0"/>
              <a:t>evaluation following steps are conducted:</a:t>
            </a:r>
            <a:endParaRPr lang="en-US" dirty="0"/>
          </a:p>
          <a:p>
            <a:pPr algn="just">
              <a:buFont typeface="Wingdings" panose="05000000000000000000" pitchFamily="2" charset="2"/>
              <a:buChar char="Ø"/>
            </a:pPr>
            <a:r>
              <a:rPr lang="en-US" b="1" dirty="0"/>
              <a:t>Know what to test and</a:t>
            </a:r>
            <a:r>
              <a:rPr lang="en-US" dirty="0"/>
              <a:t> </a:t>
            </a:r>
            <a:r>
              <a:rPr lang="en-US" b="1" dirty="0"/>
              <a:t>how </a:t>
            </a:r>
            <a:r>
              <a:rPr lang="en-US" dirty="0"/>
              <a:t>– Whether it’s the entire product or one procedure, clearly define the parameters of what to test and the objective.</a:t>
            </a:r>
          </a:p>
          <a:p>
            <a:pPr algn="just">
              <a:buFont typeface="Wingdings" panose="05000000000000000000" pitchFamily="2" charset="2"/>
              <a:buChar char="Ø"/>
            </a:pPr>
            <a:r>
              <a:rPr lang="en-US" b="1" dirty="0"/>
              <a:t>Know your users</a:t>
            </a:r>
            <a:r>
              <a:rPr lang="en-US" dirty="0"/>
              <a:t> </a:t>
            </a:r>
            <a:r>
              <a:rPr lang="en-US" b="1" dirty="0"/>
              <a:t>and have clear definitions of the target audience’s goals, contexts, etc</a:t>
            </a:r>
            <a:r>
              <a:rPr lang="en-US" dirty="0"/>
              <a:t>. </a:t>
            </a:r>
            <a:r>
              <a:rPr lang="en-US" b="1" u="sng" dirty="0"/>
              <a:t>User personas</a:t>
            </a:r>
            <a:r>
              <a:rPr lang="en-US" dirty="0"/>
              <a:t> can help evaluators see things from the users’ perspectives.</a:t>
            </a:r>
          </a:p>
          <a:p>
            <a:pPr algn="just">
              <a:buFont typeface="Wingdings" panose="05000000000000000000" pitchFamily="2" charset="2"/>
              <a:buChar char="Ø"/>
            </a:pPr>
            <a:r>
              <a:rPr lang="en-US" b="1" dirty="0"/>
              <a:t>Select 3–5 evaluators</a:t>
            </a:r>
            <a:r>
              <a:rPr lang="en-US" dirty="0"/>
              <a:t>, ensuring their expertise in usability </a:t>
            </a:r>
            <a:r>
              <a:rPr lang="en-US" i="1" dirty="0"/>
              <a:t>and</a:t>
            </a:r>
            <a:r>
              <a:rPr lang="en-US" dirty="0"/>
              <a:t> the relevant industry.</a:t>
            </a:r>
          </a:p>
          <a:p>
            <a:pPr algn="just">
              <a:buFont typeface="Wingdings" panose="05000000000000000000" pitchFamily="2" charset="2"/>
              <a:buChar char="Ø"/>
            </a:pPr>
            <a:r>
              <a:rPr lang="en-US" b="1" dirty="0"/>
              <a:t>Define the heuristics </a:t>
            </a:r>
            <a:r>
              <a:rPr lang="en-US" dirty="0"/>
              <a:t>(around 5–10) – This will depend on the nature of the </a:t>
            </a:r>
            <a:r>
              <a:rPr lang="en-US" dirty="0" smtClean="0"/>
              <a:t>system/product design</a:t>
            </a:r>
            <a:r>
              <a:rPr lang="en-US" dirty="0"/>
              <a:t>. </a:t>
            </a:r>
            <a:endParaRPr lang="en-US" dirty="0" smtClean="0"/>
          </a:p>
          <a:p>
            <a:pPr algn="just">
              <a:buFont typeface="Wingdings" panose="05000000000000000000" pitchFamily="2" charset="2"/>
              <a:buChar char="Ø"/>
            </a:pPr>
            <a:r>
              <a:rPr lang="en-US" b="1" dirty="0" smtClean="0"/>
              <a:t>Brief </a:t>
            </a:r>
            <a:r>
              <a:rPr lang="en-US" b="1" dirty="0"/>
              <a:t>evaluators on what to cover in a selection of tasks</a:t>
            </a:r>
            <a:r>
              <a:rPr lang="en-US" dirty="0"/>
              <a:t>, suggesting a scale of severity codes (e.g., critical) to flag issues.</a:t>
            </a:r>
          </a:p>
          <a:p>
            <a:pPr algn="just">
              <a:buFont typeface="Wingdings" panose="05000000000000000000" pitchFamily="2" charset="2"/>
              <a:buChar char="Ø"/>
            </a:pPr>
            <a:r>
              <a:rPr lang="en-US" b="1" dirty="0"/>
              <a:t>1st Walkthrough</a:t>
            </a:r>
            <a:r>
              <a:rPr lang="en-US" dirty="0"/>
              <a:t> – Have evaluators use the product freely so they can </a:t>
            </a:r>
            <a:r>
              <a:rPr lang="en-US" b="1" dirty="0"/>
              <a:t>identify</a:t>
            </a:r>
            <a:r>
              <a:rPr lang="en-US" dirty="0"/>
              <a:t> elements to analyze.</a:t>
            </a:r>
          </a:p>
          <a:p>
            <a:pPr algn="just">
              <a:buFont typeface="Wingdings" panose="05000000000000000000" pitchFamily="2" charset="2"/>
              <a:buChar char="Ø"/>
            </a:pPr>
            <a:r>
              <a:rPr lang="en-US" b="1" dirty="0"/>
              <a:t>2nd Walkthrough</a:t>
            </a:r>
            <a:r>
              <a:rPr lang="en-US" dirty="0"/>
              <a:t> – Evaluators </a:t>
            </a:r>
            <a:r>
              <a:rPr lang="en-US" b="1" dirty="0"/>
              <a:t>scrutinize</a:t>
            </a:r>
            <a:r>
              <a:rPr lang="en-US" dirty="0"/>
              <a:t> individual elements according to the heuristics. They also examine how these fit into the overall design, clearly </a:t>
            </a:r>
            <a:r>
              <a:rPr lang="en-US" b="1" dirty="0"/>
              <a:t>recording </a:t>
            </a:r>
            <a:r>
              <a:rPr lang="en-US" dirty="0"/>
              <a:t>all issues encountered.</a:t>
            </a:r>
          </a:p>
          <a:p>
            <a:pPr algn="just">
              <a:buFont typeface="Wingdings" panose="05000000000000000000" pitchFamily="2" charset="2"/>
              <a:buChar char="Ø"/>
            </a:pPr>
            <a:r>
              <a:rPr lang="en-US" b="1" dirty="0"/>
              <a:t>Debrief evaluators</a:t>
            </a:r>
            <a:r>
              <a:rPr lang="en-US" dirty="0"/>
              <a:t> in a session so they can collate results for analysis and suggest fixes.</a:t>
            </a:r>
          </a:p>
          <a:p>
            <a:pPr marL="0" indent="0" algn="just">
              <a:buNone/>
            </a:pPr>
            <a:endParaRPr lang="en-IN" dirty="0"/>
          </a:p>
        </p:txBody>
      </p:sp>
    </p:spTree>
    <p:extLst>
      <p:ext uri="{BB962C8B-B14F-4D97-AF65-F5344CB8AC3E}">
        <p14:creationId xmlns:p14="http://schemas.microsoft.com/office/powerpoint/2010/main" val="3581031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79456"/>
            <a:ext cx="10749742" cy="5905213"/>
          </a:xfrm>
        </p:spPr>
        <p:txBody>
          <a:bodyPr>
            <a:noAutofit/>
          </a:bodyPr>
          <a:lstStyle/>
          <a:p>
            <a:pPr marL="514350" indent="-514350">
              <a:buAutoNum type="arabicParenR"/>
            </a:pPr>
            <a:r>
              <a:rPr lang="en-US" sz="2400" b="1" dirty="0" smtClean="0"/>
              <a:t>Know </a:t>
            </a:r>
            <a:r>
              <a:rPr lang="en-US" sz="2400" b="1" dirty="0"/>
              <a:t>what to test and</a:t>
            </a:r>
            <a:r>
              <a:rPr lang="en-US" sz="2400" dirty="0"/>
              <a:t> </a:t>
            </a:r>
            <a:r>
              <a:rPr lang="en-US" sz="2400" b="1" dirty="0"/>
              <a:t>how</a:t>
            </a:r>
            <a:r>
              <a:rPr lang="en-US" sz="2000" b="1" dirty="0"/>
              <a:t> </a:t>
            </a:r>
            <a:r>
              <a:rPr lang="en-US" sz="2000" dirty="0"/>
              <a:t>– </a:t>
            </a:r>
            <a:endParaRPr lang="en-US" sz="2000" dirty="0" smtClean="0"/>
          </a:p>
          <a:p>
            <a:pPr marL="0" indent="0">
              <a:buNone/>
            </a:pPr>
            <a:r>
              <a:rPr lang="en-US" sz="2000" dirty="0" smtClean="0"/>
              <a:t>Whether </a:t>
            </a:r>
            <a:r>
              <a:rPr lang="en-US" sz="2000" dirty="0"/>
              <a:t>it’s the entire product or one procedure, clearly define the parameters of what to test and the objective. </a:t>
            </a:r>
          </a:p>
          <a:p>
            <a:pPr>
              <a:buFont typeface="Wingdings" panose="05000000000000000000" pitchFamily="2" charset="2"/>
              <a:buChar char="Ø"/>
            </a:pPr>
            <a:r>
              <a:rPr lang="en-US" sz="2000" b="1" dirty="0"/>
              <a:t>Define the scope of your evaluation.</a:t>
            </a:r>
          </a:p>
          <a:p>
            <a:pPr lvl="1">
              <a:buFont typeface="Wingdings" panose="05000000000000000000" pitchFamily="2" charset="2"/>
              <a:buChar char="q"/>
            </a:pPr>
            <a:r>
              <a:rPr lang="en-US" sz="2000" dirty="0"/>
              <a:t>The first thing you should define the scope of your evaluation in keeping with your budget and deadline.</a:t>
            </a:r>
          </a:p>
          <a:p>
            <a:pPr lvl="1">
              <a:buFont typeface="Wingdings" panose="05000000000000000000" pitchFamily="2" charset="2"/>
              <a:buChar char="q"/>
            </a:pPr>
            <a:r>
              <a:rPr lang="en-US" sz="2000" dirty="0"/>
              <a:t>Do you need to test every aspect of your product or should you concentrate on particular user-flows?</a:t>
            </a:r>
          </a:p>
          <a:p>
            <a:pPr lvl="1">
              <a:buFont typeface="Wingdings" panose="05000000000000000000" pitchFamily="2" charset="2"/>
              <a:buChar char="q"/>
            </a:pPr>
            <a:r>
              <a:rPr lang="en-US" sz="2000" dirty="0"/>
              <a:t>Do you need to identify major issues in a small time frame?</a:t>
            </a:r>
          </a:p>
          <a:p>
            <a:pPr>
              <a:buFont typeface="Wingdings" panose="05000000000000000000" pitchFamily="2" charset="2"/>
              <a:buChar char="Ø"/>
            </a:pPr>
            <a:r>
              <a:rPr lang="en-US" sz="2000" b="1" dirty="0" smtClean="0"/>
              <a:t>Specific </a:t>
            </a:r>
            <a:r>
              <a:rPr lang="en-US" sz="2000" b="1" dirty="0"/>
              <a:t>usability </a:t>
            </a:r>
            <a:r>
              <a:rPr lang="en-US" sz="2000" b="1" dirty="0" smtClean="0"/>
              <a:t>parameters(scope) </a:t>
            </a:r>
            <a:r>
              <a:rPr lang="en-US" sz="2000" b="1" dirty="0"/>
              <a:t>that you want to test for </a:t>
            </a:r>
            <a:r>
              <a:rPr lang="en-US" sz="2000" b="1" dirty="0" smtClean="0"/>
              <a:t>your product, </a:t>
            </a:r>
            <a:r>
              <a:rPr lang="en-US" sz="2000" b="1" dirty="0"/>
              <a:t>such as:</a:t>
            </a:r>
            <a:endParaRPr lang="en-US" sz="2000" dirty="0"/>
          </a:p>
          <a:p>
            <a:pPr lvl="1">
              <a:buFont typeface="Wingdings" panose="05000000000000000000" pitchFamily="2" charset="2"/>
              <a:buChar char="q"/>
            </a:pPr>
            <a:r>
              <a:rPr lang="en-US" sz="2000" dirty="0"/>
              <a:t>Registration</a:t>
            </a:r>
          </a:p>
          <a:p>
            <a:pPr lvl="1">
              <a:buFont typeface="Wingdings" panose="05000000000000000000" pitchFamily="2" charset="2"/>
              <a:buChar char="q"/>
            </a:pPr>
            <a:r>
              <a:rPr lang="en-US" sz="2000" dirty="0"/>
              <a:t>Login/out</a:t>
            </a:r>
          </a:p>
          <a:p>
            <a:pPr lvl="1">
              <a:buFont typeface="Wingdings" panose="05000000000000000000" pitchFamily="2" charset="2"/>
              <a:buChar char="q"/>
            </a:pPr>
            <a:r>
              <a:rPr lang="en-US" sz="2000" dirty="0"/>
              <a:t>Email signup</a:t>
            </a:r>
          </a:p>
          <a:p>
            <a:pPr lvl="1">
              <a:buFont typeface="Wingdings" panose="05000000000000000000" pitchFamily="2" charset="2"/>
              <a:buChar char="q"/>
            </a:pPr>
            <a:r>
              <a:rPr lang="en-US" sz="2000" dirty="0"/>
              <a:t>Navigation</a:t>
            </a:r>
          </a:p>
          <a:p>
            <a:pPr lvl="1">
              <a:buFont typeface="Wingdings" panose="05000000000000000000" pitchFamily="2" charset="2"/>
              <a:buChar char="q"/>
            </a:pPr>
            <a:r>
              <a:rPr lang="en-US" sz="2000" dirty="0"/>
              <a:t>Shopping cart</a:t>
            </a:r>
          </a:p>
          <a:p>
            <a:pPr lvl="1">
              <a:buFont typeface="Wingdings" panose="05000000000000000000" pitchFamily="2" charset="2"/>
              <a:buChar char="q"/>
            </a:pPr>
            <a:r>
              <a:rPr lang="en-US" sz="2000" dirty="0" smtClean="0"/>
              <a:t>Checkout</a:t>
            </a:r>
          </a:p>
          <a:p>
            <a:pPr>
              <a:buFont typeface="Wingdings" panose="05000000000000000000" pitchFamily="2" charset="2"/>
              <a:buChar char="Ø"/>
            </a:pPr>
            <a:r>
              <a:rPr lang="en-US" sz="2000" dirty="0" smtClean="0"/>
              <a:t>Having </a:t>
            </a:r>
            <a:r>
              <a:rPr lang="en-US" sz="2000" dirty="0"/>
              <a:t>a limited scope is easier to control and assess.</a:t>
            </a: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605216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691" y="271145"/>
            <a:ext cx="10515600" cy="5115502"/>
          </a:xfrm>
        </p:spPr>
        <p:txBody>
          <a:bodyPr>
            <a:normAutofit fontScale="62500" lnSpcReduction="20000"/>
          </a:bodyPr>
          <a:lstStyle/>
          <a:p>
            <a:pPr marL="0" indent="0" algn="just">
              <a:buNone/>
            </a:pPr>
            <a:r>
              <a:rPr lang="en-US" sz="3800" dirty="0"/>
              <a:t>2) </a:t>
            </a:r>
            <a:r>
              <a:rPr lang="en-US" sz="3800" b="1" dirty="0"/>
              <a:t>Know your users: </a:t>
            </a:r>
            <a:endParaRPr lang="en-US" sz="3800" b="1" dirty="0" smtClean="0"/>
          </a:p>
          <a:p>
            <a:pPr marL="0" indent="0" algn="just">
              <a:buNone/>
            </a:pPr>
            <a:r>
              <a:rPr lang="en-US" sz="3800" dirty="0" smtClean="0"/>
              <a:t>Understanding </a:t>
            </a:r>
            <a:r>
              <a:rPr lang="en-US" sz="3800" dirty="0"/>
              <a:t>who your end-user is and what their goals are will aid the usability evaluation.</a:t>
            </a:r>
          </a:p>
          <a:p>
            <a:pPr algn="just">
              <a:buFont typeface="Wingdings" panose="05000000000000000000" pitchFamily="2" charset="2"/>
              <a:buChar char="Ø"/>
            </a:pPr>
            <a:r>
              <a:rPr lang="en-US" sz="3800" dirty="0"/>
              <a:t>This is an important part of mapping out the user flow, as different user groups have distinct expectations and user behaviors.</a:t>
            </a:r>
          </a:p>
          <a:p>
            <a:pPr algn="just">
              <a:buFont typeface="Wingdings" panose="05000000000000000000" pitchFamily="2" charset="2"/>
              <a:buChar char="Ø"/>
            </a:pPr>
            <a:r>
              <a:rPr lang="en-US" sz="3800" i="1" dirty="0"/>
              <a:t>For instance:</a:t>
            </a:r>
          </a:p>
          <a:p>
            <a:pPr lvl="1" algn="just">
              <a:buFont typeface="Wingdings" panose="05000000000000000000" pitchFamily="2" charset="2"/>
              <a:buChar char="q"/>
            </a:pPr>
            <a:r>
              <a:rPr lang="en-US" sz="3800" dirty="0"/>
              <a:t>Some users might not have issues registering for a product while others may see it as an unnecessary step and abandon a product.</a:t>
            </a:r>
          </a:p>
          <a:p>
            <a:pPr lvl="1" algn="just">
              <a:buFont typeface="Wingdings" panose="05000000000000000000" pitchFamily="2" charset="2"/>
              <a:buChar char="q"/>
            </a:pPr>
            <a:r>
              <a:rPr lang="en-US" sz="3800" dirty="0"/>
              <a:t>User motivation depends on various factors, including:</a:t>
            </a:r>
          </a:p>
          <a:p>
            <a:pPr lvl="2" algn="just">
              <a:buFont typeface="Wingdings" panose="05000000000000000000" pitchFamily="2" charset="2"/>
              <a:buChar char="§"/>
            </a:pPr>
            <a:r>
              <a:rPr lang="en-US" sz="3800" dirty="0"/>
              <a:t>Demographics</a:t>
            </a:r>
          </a:p>
          <a:p>
            <a:pPr lvl="2" algn="just">
              <a:buFont typeface="Wingdings" panose="05000000000000000000" pitchFamily="2" charset="2"/>
              <a:buChar char="§"/>
            </a:pPr>
            <a:r>
              <a:rPr lang="en-US" sz="3800" dirty="0"/>
              <a:t>Personal preferences</a:t>
            </a:r>
          </a:p>
          <a:p>
            <a:pPr lvl="2" algn="just">
              <a:buFont typeface="Wingdings" panose="05000000000000000000" pitchFamily="2" charset="2"/>
              <a:buChar char="§"/>
            </a:pPr>
            <a:r>
              <a:rPr lang="en-US" sz="3800" dirty="0"/>
              <a:t>Skillsets</a:t>
            </a:r>
          </a:p>
          <a:p>
            <a:pPr lvl="2" algn="just">
              <a:buFont typeface="Wingdings" panose="05000000000000000000" pitchFamily="2" charset="2"/>
              <a:buChar char="§"/>
            </a:pPr>
            <a:r>
              <a:rPr lang="en-US" sz="3800" dirty="0"/>
              <a:t>and more</a:t>
            </a:r>
          </a:p>
          <a:p>
            <a:pPr algn="just">
              <a:buFont typeface="Wingdings" panose="05000000000000000000" pitchFamily="2" charset="2"/>
              <a:buChar char="Ø"/>
            </a:pPr>
            <a:r>
              <a:rPr lang="en-US" sz="3800" dirty="0"/>
              <a:t>Know your end-user, and create advanced user personas to assist evaluators during the evaluation process.</a:t>
            </a:r>
          </a:p>
          <a:p>
            <a:pPr marL="0" indent="0">
              <a:buNone/>
            </a:pPr>
            <a:endParaRPr lang="en-IN" dirty="0"/>
          </a:p>
        </p:txBody>
      </p:sp>
    </p:spTree>
    <p:extLst>
      <p:ext uri="{BB962C8B-B14F-4D97-AF65-F5344CB8AC3E}">
        <p14:creationId xmlns:p14="http://schemas.microsoft.com/office/powerpoint/2010/main" val="3932261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3633" y="287770"/>
            <a:ext cx="10515600" cy="4351338"/>
          </a:xfrm>
        </p:spPr>
        <p:txBody>
          <a:bodyPr/>
          <a:lstStyle/>
          <a:p>
            <a:pPr marL="0" indent="0">
              <a:buNone/>
            </a:pPr>
            <a:r>
              <a:rPr lang="en-US" b="1" dirty="0"/>
              <a:t>3) Select 3–5 evaluators</a:t>
            </a:r>
          </a:p>
          <a:p>
            <a:pPr algn="just">
              <a:buFont typeface="Wingdings" panose="05000000000000000000" pitchFamily="2" charset="2"/>
              <a:buChar char="Ø"/>
            </a:pPr>
            <a:r>
              <a:rPr lang="en-US" sz="2400" dirty="0"/>
              <a:t>Ensuring their expertise in usability </a:t>
            </a:r>
            <a:r>
              <a:rPr lang="en-US" sz="2400" i="1" dirty="0"/>
              <a:t>and</a:t>
            </a:r>
            <a:r>
              <a:rPr lang="en-US" sz="2400" dirty="0"/>
              <a:t> the relevant industry.</a:t>
            </a:r>
          </a:p>
          <a:p>
            <a:pPr algn="just">
              <a:buFont typeface="Wingdings" panose="05000000000000000000" pitchFamily="2" charset="2"/>
              <a:buChar char="Ø"/>
            </a:pPr>
            <a:r>
              <a:rPr lang="en-US" sz="2400" dirty="0"/>
              <a:t>It is very likely that one person will not be able to find all usability problems. On the other hand, a group of different people tend to analyze an interface from different angles and as a result are more likely to identify a wider set of areas for improvement.</a:t>
            </a:r>
          </a:p>
          <a:p>
            <a:pPr algn="just">
              <a:buFont typeface="Wingdings" panose="05000000000000000000" pitchFamily="2" charset="2"/>
              <a:buChar char="Ø"/>
            </a:pPr>
            <a:endParaRPr lang="en-IN" sz="2400" dirty="0"/>
          </a:p>
        </p:txBody>
      </p:sp>
    </p:spTree>
    <p:extLst>
      <p:ext uri="{BB962C8B-B14F-4D97-AF65-F5344CB8AC3E}">
        <p14:creationId xmlns:p14="http://schemas.microsoft.com/office/powerpoint/2010/main" val="3714082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004" y="237894"/>
            <a:ext cx="10515600" cy="4351338"/>
          </a:xfrm>
        </p:spPr>
        <p:txBody>
          <a:bodyPr/>
          <a:lstStyle/>
          <a:p>
            <a:pPr marL="0" indent="0">
              <a:buNone/>
            </a:pPr>
            <a:r>
              <a:rPr lang="en-US" b="1" dirty="0"/>
              <a:t>4) Choose your set of heuristics.</a:t>
            </a:r>
          </a:p>
          <a:p>
            <a:pPr algn="just">
              <a:buFont typeface="Wingdings" panose="05000000000000000000" pitchFamily="2" charset="2"/>
              <a:buChar char="Ø"/>
            </a:pPr>
            <a:r>
              <a:rPr lang="en-US" sz="2400" dirty="0"/>
              <a:t>Select which heuristics the evaluators are going to use.</a:t>
            </a:r>
          </a:p>
          <a:p>
            <a:pPr algn="just">
              <a:buFont typeface="Wingdings" panose="05000000000000000000" pitchFamily="2" charset="2"/>
              <a:buChar char="Ø"/>
            </a:pPr>
            <a:r>
              <a:rPr lang="en-US" sz="2400" dirty="0"/>
              <a:t>This will ensure that they are all using the same guidelines throughout the evaluation. We mentioned a few of the most popular heuristics earlier, so check them out.</a:t>
            </a:r>
          </a:p>
          <a:p>
            <a:pPr algn="just">
              <a:buFont typeface="Wingdings" panose="05000000000000000000" pitchFamily="2" charset="2"/>
              <a:buChar char="Ø"/>
            </a:pPr>
            <a:r>
              <a:rPr lang="en-US" sz="2400" dirty="0"/>
              <a:t>Without heuristics, the usability evaluation will produce unreliable, inconsistent, and ultimately, useless results. Essentially, all your efforts will be for nothing.</a:t>
            </a: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178236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691" y="556318"/>
            <a:ext cx="10515600" cy="574213"/>
          </a:xfrm>
        </p:spPr>
        <p:txBody>
          <a:bodyPr>
            <a:normAutofit fontScale="90000"/>
          </a:bodyPr>
          <a:lstStyle/>
          <a:p>
            <a:r>
              <a:rPr lang="en-US" b="1" dirty="0"/>
              <a:t>#1: Visibility of system status</a:t>
            </a:r>
            <a:br>
              <a:rPr lang="en-US" b="1" dirty="0"/>
            </a:br>
            <a:endParaRPr lang="en-IN" dirty="0"/>
          </a:p>
        </p:txBody>
      </p:sp>
      <p:sp>
        <p:nvSpPr>
          <p:cNvPr id="3" name="Content Placeholder 2"/>
          <p:cNvSpPr>
            <a:spLocks noGrp="1"/>
          </p:cNvSpPr>
          <p:nvPr>
            <p:ph idx="1"/>
          </p:nvPr>
        </p:nvSpPr>
        <p:spPr>
          <a:xfrm>
            <a:off x="214745" y="1035914"/>
            <a:ext cx="10515600" cy="5265768"/>
          </a:xfrm>
        </p:spPr>
        <p:txBody>
          <a:bodyPr>
            <a:normAutofit fontScale="92500"/>
          </a:bodyPr>
          <a:lstStyle/>
          <a:p>
            <a:pPr algn="just"/>
            <a:r>
              <a:rPr lang="en-US" dirty="0"/>
              <a:t>The design should always keep users informed about what is going on, through appropriate feedback within a reasonable amount of time.</a:t>
            </a:r>
          </a:p>
          <a:p>
            <a:pPr algn="just"/>
            <a:r>
              <a:rPr lang="en-US" dirty="0"/>
              <a:t>When users know the current system status, they learn the outcome of their prior interactions and determine next steps. </a:t>
            </a:r>
          </a:p>
          <a:p>
            <a:pPr algn="just"/>
            <a:r>
              <a:rPr lang="en-US" dirty="0"/>
              <a:t>Predictable interactions create trust in the product as well as the brand.</a:t>
            </a:r>
          </a:p>
          <a:p>
            <a:pPr algn="just"/>
            <a:r>
              <a:rPr lang="en-US" dirty="0"/>
              <a:t>The sense of control can be evoked by providing information about the system status and feedback after every interaction.</a:t>
            </a:r>
          </a:p>
          <a:p>
            <a:pPr algn="l"/>
            <a:r>
              <a:rPr lang="en-US" b="0" i="0" dirty="0">
                <a:solidFill>
                  <a:srgbClr val="292929"/>
                </a:solidFill>
                <a:effectLst/>
                <a:latin typeface="charter"/>
              </a:rPr>
              <a:t>One example is twitter making a swoosh sound when a tweet is being posted. Another example is Google Drive showing the status of a document upload</a:t>
            </a:r>
            <a:r>
              <a:rPr lang="en-US" b="0" i="0" dirty="0" smtClean="0">
                <a:solidFill>
                  <a:srgbClr val="292929"/>
                </a:solidFill>
                <a:effectLst/>
                <a:latin typeface="charter"/>
              </a:rPr>
              <a:t>. </a:t>
            </a:r>
            <a:r>
              <a:rPr lang="en-US" b="0" i="0" dirty="0" err="1" smtClean="0">
                <a:solidFill>
                  <a:srgbClr val="292929"/>
                </a:solidFill>
                <a:effectLst/>
                <a:latin typeface="charter"/>
              </a:rPr>
              <a:t>etc</a:t>
            </a:r>
            <a:r>
              <a:rPr lang="en-US" b="0" i="0" dirty="0" smtClean="0">
                <a:solidFill>
                  <a:srgbClr val="292929"/>
                </a:solidFill>
                <a:effectLst/>
                <a:latin typeface="charter"/>
              </a:rPr>
              <a:t> </a:t>
            </a:r>
            <a:r>
              <a:rPr lang="en-US" b="0" i="0" dirty="0" err="1">
                <a:solidFill>
                  <a:srgbClr val="292929"/>
                </a:solidFill>
                <a:effectLst/>
                <a:latin typeface="charter"/>
              </a:rPr>
              <a:t>etc</a:t>
            </a:r>
            <a:r>
              <a:rPr lang="en-US" b="0" i="0" dirty="0">
                <a:solidFill>
                  <a:srgbClr val="292929"/>
                </a:solidFill>
                <a:effectLst/>
                <a:latin typeface="charter"/>
              </a:rPr>
              <a:t> etc…..</a:t>
            </a:r>
          </a:p>
          <a:p>
            <a:pPr marL="0" indent="0">
              <a:buNone/>
            </a:pPr>
            <a:r>
              <a:rPr lang="en-US" dirty="0"/>
              <a:t/>
            </a:r>
            <a:br>
              <a:rPr lang="en-US" dirty="0"/>
            </a:br>
            <a:endParaRPr lang="en-US" dirty="0"/>
          </a:p>
          <a:p>
            <a:pPr marL="0" indent="0">
              <a:buNone/>
            </a:pPr>
            <a:endParaRPr lang="en-IN" dirty="0"/>
          </a:p>
        </p:txBody>
      </p:sp>
    </p:spTree>
    <p:extLst>
      <p:ext uri="{BB962C8B-B14F-4D97-AF65-F5344CB8AC3E}">
        <p14:creationId xmlns:p14="http://schemas.microsoft.com/office/powerpoint/2010/main" val="2933991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8323" y="587029"/>
            <a:ext cx="10515600" cy="4351338"/>
          </a:xfrm>
        </p:spPr>
        <p:txBody>
          <a:bodyPr>
            <a:normAutofit fontScale="92500" lnSpcReduction="20000"/>
          </a:bodyPr>
          <a:lstStyle/>
          <a:p>
            <a:pPr marL="0" indent="0">
              <a:buNone/>
            </a:pPr>
            <a:r>
              <a:rPr lang="en-US" b="1" dirty="0"/>
              <a:t>5) Set up an evaluation system and identify issues</a:t>
            </a:r>
          </a:p>
          <a:p>
            <a:pPr algn="just">
              <a:buFont typeface="Wingdings" panose="05000000000000000000" pitchFamily="2" charset="2"/>
              <a:buChar char="Ø"/>
            </a:pPr>
            <a:r>
              <a:rPr lang="en-US" dirty="0"/>
              <a:t>Decide how evaluators will evaluate and report the usability of your product.</a:t>
            </a:r>
          </a:p>
          <a:p>
            <a:pPr algn="just">
              <a:buFont typeface="Wingdings" panose="05000000000000000000" pitchFamily="2" charset="2"/>
              <a:buChar char="Ø"/>
            </a:pPr>
            <a:r>
              <a:rPr lang="en-US" dirty="0"/>
              <a:t>Try setting up a simple evaluation system using a severity rating:</a:t>
            </a:r>
          </a:p>
          <a:p>
            <a:pPr lvl="1" algn="just">
              <a:buFont typeface="Wingdings" panose="05000000000000000000" pitchFamily="2" charset="2"/>
              <a:buChar char="Ø"/>
            </a:pPr>
            <a:r>
              <a:rPr lang="en-US" b="1" dirty="0"/>
              <a:t>Critical issue</a:t>
            </a:r>
            <a:endParaRPr lang="en-US" dirty="0"/>
          </a:p>
          <a:p>
            <a:pPr lvl="1" algn="just">
              <a:buFont typeface="Wingdings" panose="05000000000000000000" pitchFamily="2" charset="2"/>
              <a:buChar char="Ø"/>
            </a:pPr>
            <a:r>
              <a:rPr lang="en-US" b="1" dirty="0"/>
              <a:t>Normal issue</a:t>
            </a:r>
            <a:endParaRPr lang="en-US" dirty="0"/>
          </a:p>
          <a:p>
            <a:pPr lvl="1" algn="just">
              <a:buFont typeface="Wingdings" panose="05000000000000000000" pitchFamily="2" charset="2"/>
              <a:buChar char="Ø"/>
            </a:pPr>
            <a:r>
              <a:rPr lang="en-US" b="1" dirty="0"/>
              <a:t>Minor issue</a:t>
            </a:r>
            <a:endParaRPr lang="en-US" dirty="0"/>
          </a:p>
          <a:p>
            <a:pPr lvl="1" algn="just">
              <a:buFont typeface="Wingdings" panose="05000000000000000000" pitchFamily="2" charset="2"/>
              <a:buChar char="Ø"/>
            </a:pPr>
            <a:r>
              <a:rPr lang="en-US" b="1" dirty="0"/>
              <a:t>Good practice</a:t>
            </a:r>
            <a:endParaRPr lang="en-US" dirty="0"/>
          </a:p>
          <a:p>
            <a:pPr algn="just">
              <a:buFont typeface="Wingdings" panose="05000000000000000000" pitchFamily="2" charset="2"/>
              <a:buChar char="Ø"/>
            </a:pPr>
            <a:r>
              <a:rPr lang="en-US" dirty="0"/>
              <a:t>Whichever evaluation system you choose, discuss it with evaluators beforehand to make sure everyone is on the same </a:t>
            </a:r>
            <a:r>
              <a:rPr lang="en-US" dirty="0" smtClean="0"/>
              <a:t>track.</a:t>
            </a:r>
            <a:endParaRPr lang="en-US" dirty="0"/>
          </a:p>
          <a:p>
            <a:pPr algn="just">
              <a:buFont typeface="Wingdings" panose="05000000000000000000" pitchFamily="2" charset="2"/>
              <a:buChar char="Ø"/>
            </a:pPr>
            <a:r>
              <a:rPr lang="en-US" dirty="0"/>
              <a:t>Evaluators should keep track of issues by making detailed notes of where they encountered the issue and how serious it is. This will help organize the design team’s backlog later on.</a:t>
            </a:r>
          </a:p>
          <a:p>
            <a:endParaRPr lang="en-IN" dirty="0"/>
          </a:p>
        </p:txBody>
      </p:sp>
    </p:spTree>
    <p:extLst>
      <p:ext uri="{BB962C8B-B14F-4D97-AF65-F5344CB8AC3E}">
        <p14:creationId xmlns:p14="http://schemas.microsoft.com/office/powerpoint/2010/main" val="1293635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691" y="512214"/>
            <a:ext cx="10515600" cy="4351338"/>
          </a:xfrm>
        </p:spPr>
        <p:txBody>
          <a:bodyPr>
            <a:normAutofit lnSpcReduction="10000"/>
          </a:bodyPr>
          <a:lstStyle/>
          <a:p>
            <a:pPr marL="0" indent="0">
              <a:buNone/>
            </a:pPr>
            <a:r>
              <a:rPr lang="en-IN" b="1" dirty="0"/>
              <a:t>6) Analyse and summarize findings</a:t>
            </a:r>
          </a:p>
          <a:p>
            <a:pPr algn="just">
              <a:buFont typeface="Wingdings" panose="05000000000000000000" pitchFamily="2" charset="2"/>
              <a:buChar char="Ø"/>
            </a:pPr>
            <a:r>
              <a:rPr lang="en-US" dirty="0"/>
              <a:t>As the evaluation draws to a close, it’s time to gather, compare, and summarize the findings.</a:t>
            </a:r>
          </a:p>
          <a:p>
            <a:pPr algn="just">
              <a:buFont typeface="Wingdings" panose="05000000000000000000" pitchFamily="2" charset="2"/>
              <a:buChar char="Ø"/>
            </a:pPr>
            <a:r>
              <a:rPr lang="en-US" dirty="0"/>
              <a:t>One of the key benefits of using multiple evaluators is that they will each find issues that their counterparts have missed.</a:t>
            </a:r>
          </a:p>
          <a:p>
            <a:pPr algn="just">
              <a:buFont typeface="Wingdings" panose="05000000000000000000" pitchFamily="2" charset="2"/>
              <a:buChar char="Ø"/>
            </a:pPr>
            <a:r>
              <a:rPr lang="en-US" dirty="0"/>
              <a:t>Start by removing duplicates and organizing the data consistent with the severity rating of each issue. This will facilitate the design team in prioritizing their workflows.</a:t>
            </a:r>
          </a:p>
          <a:p>
            <a:pPr algn="just">
              <a:buFont typeface="Wingdings" panose="05000000000000000000" pitchFamily="2" charset="2"/>
              <a:buChar char="Ø"/>
            </a:pPr>
            <a:r>
              <a:rPr lang="en-US" dirty="0"/>
              <a:t>The findings will become the launch pad for improved UX design and an all-around better product.</a:t>
            </a:r>
          </a:p>
          <a:p>
            <a:pPr marL="0" indent="0">
              <a:buNone/>
            </a:pPr>
            <a:endParaRPr lang="en-IN" dirty="0"/>
          </a:p>
        </p:txBody>
      </p:sp>
    </p:spTree>
    <p:extLst>
      <p:ext uri="{BB962C8B-B14F-4D97-AF65-F5344CB8AC3E}">
        <p14:creationId xmlns:p14="http://schemas.microsoft.com/office/powerpoint/2010/main" val="3300254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253"/>
            <a:ext cx="10515600" cy="449522"/>
          </a:xfrm>
        </p:spPr>
        <p:txBody>
          <a:bodyPr>
            <a:normAutofit fontScale="90000"/>
          </a:bodyPr>
          <a:lstStyle/>
          <a:p>
            <a:r>
              <a:rPr lang="en-IN" b="1"/>
              <a:t>Severity Ratings </a:t>
            </a:r>
            <a:br>
              <a:rPr lang="en-IN" b="1"/>
            </a:br>
            <a:endParaRPr lang="en-IN"/>
          </a:p>
        </p:txBody>
      </p:sp>
      <p:sp>
        <p:nvSpPr>
          <p:cNvPr id="3" name="Content Placeholder 2"/>
          <p:cNvSpPr>
            <a:spLocks noGrp="1"/>
          </p:cNvSpPr>
          <p:nvPr>
            <p:ph idx="1"/>
          </p:nvPr>
        </p:nvSpPr>
        <p:spPr>
          <a:xfrm>
            <a:off x="497378" y="803160"/>
            <a:ext cx="10515600" cy="4351338"/>
          </a:xfrm>
        </p:spPr>
        <p:txBody>
          <a:bodyPr>
            <a:normAutofit fontScale="92500" lnSpcReduction="20000"/>
          </a:bodyPr>
          <a:lstStyle/>
          <a:p>
            <a:pPr algn="just">
              <a:buFont typeface="Wingdings" panose="05000000000000000000" pitchFamily="2" charset="2"/>
              <a:buChar char="Ø"/>
            </a:pPr>
            <a:r>
              <a:rPr lang="en-US" dirty="0"/>
              <a:t>Severity ratings can be used to allocate the </a:t>
            </a:r>
            <a:r>
              <a:rPr lang="en-US" dirty="0" smtClean="0"/>
              <a:t>resources </a:t>
            </a:r>
            <a:r>
              <a:rPr lang="en-US" dirty="0"/>
              <a:t>to fix the most serious problems and can also provide a rough estimate of the need for additional usability efforts. </a:t>
            </a:r>
            <a:endParaRPr lang="en-US" dirty="0" smtClean="0"/>
          </a:p>
          <a:p>
            <a:pPr algn="just">
              <a:buFont typeface="Wingdings" panose="05000000000000000000" pitchFamily="2" charset="2"/>
              <a:buChar char="Ø"/>
            </a:pPr>
            <a:r>
              <a:rPr lang="en-US" dirty="0" smtClean="0"/>
              <a:t>If </a:t>
            </a:r>
            <a:r>
              <a:rPr lang="en-US" dirty="0"/>
              <a:t>the severity ratings indicate that several disastrous usability problems remain in an interface, it will probably be unadvisable to release it. But one might decide to go ahead with the release of a system with several usability problems if they are all judged as being cosmetic in nature</a:t>
            </a:r>
          </a:p>
          <a:p>
            <a:pPr algn="just">
              <a:buFont typeface="Wingdings" panose="05000000000000000000" pitchFamily="2" charset="2"/>
              <a:buChar char="Ø"/>
            </a:pPr>
            <a:r>
              <a:rPr lang="en-US" dirty="0"/>
              <a:t>The severity of a usability problem is a combination of three factors:</a:t>
            </a:r>
          </a:p>
          <a:p>
            <a:pPr lvl="1" algn="just">
              <a:buFont typeface="Wingdings" panose="05000000000000000000" pitchFamily="2" charset="2"/>
              <a:buChar char="q"/>
            </a:pPr>
            <a:r>
              <a:rPr lang="en-US" dirty="0"/>
              <a:t>The </a:t>
            </a:r>
            <a:r>
              <a:rPr lang="en-US" b="1" dirty="0"/>
              <a:t>frequency </a:t>
            </a:r>
            <a:r>
              <a:rPr lang="en-US" dirty="0"/>
              <a:t>with which the problem occurs: Is it common or rare?</a:t>
            </a:r>
          </a:p>
          <a:p>
            <a:pPr lvl="1" algn="just">
              <a:buFont typeface="Wingdings" panose="05000000000000000000" pitchFamily="2" charset="2"/>
              <a:buChar char="q"/>
            </a:pPr>
            <a:r>
              <a:rPr lang="en-US" dirty="0"/>
              <a:t>The </a:t>
            </a:r>
            <a:r>
              <a:rPr lang="en-US" b="1" dirty="0"/>
              <a:t>impact </a:t>
            </a:r>
            <a:r>
              <a:rPr lang="en-US" dirty="0"/>
              <a:t>of the problem if it occurs: Will it be easy or difficult for the users to overcome?</a:t>
            </a:r>
          </a:p>
          <a:p>
            <a:pPr lvl="1" algn="just">
              <a:buFont typeface="Wingdings" panose="05000000000000000000" pitchFamily="2" charset="2"/>
              <a:buChar char="q"/>
            </a:pPr>
            <a:r>
              <a:rPr lang="en-US" dirty="0"/>
              <a:t>The </a:t>
            </a:r>
            <a:r>
              <a:rPr lang="en-US" b="1" dirty="0"/>
              <a:t>persistence </a:t>
            </a:r>
            <a:r>
              <a:rPr lang="en-US" dirty="0"/>
              <a:t>of the problem: Is it a one-time problem that users can overcome once they know about it or will users repeatedly be bothered by the problem?</a:t>
            </a:r>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30595110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475197" y="1309277"/>
            <a:ext cx="1089246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cs typeface="Arial" panose="020B0604020202020204" pitchFamily="34" charset="0"/>
              </a:rPr>
              <a:t>The following 0 to 4 rating scale can be used to rate the severity of usability problems:</a:t>
            </a:r>
            <a:endParaRPr kumimoji="0" lang="en-US" altLang="en-US" sz="2400" b="1"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0 </a:t>
            </a:r>
            <a:r>
              <a:rPr kumimoji="0" lang="en-US" altLang="en-US" sz="2400" b="0" i="0" u="none" strike="noStrike" cap="none" normalizeH="0" baseline="0" dirty="0">
                <a:ln>
                  <a:noFill/>
                </a:ln>
                <a:solidFill>
                  <a:schemeClr val="tx1"/>
                </a:solidFill>
                <a:effectLst/>
              </a:rPr>
              <a:t>= I don't agree that this is a usability problem at all</a:t>
            </a:r>
            <a:br>
              <a:rPr kumimoji="0" lang="en-US" altLang="en-US" sz="2400" b="0" i="0" u="none" strike="noStrike" cap="none" normalizeH="0" baseline="0" dirty="0">
                <a:ln>
                  <a:noFill/>
                </a:ln>
                <a:solidFill>
                  <a:schemeClr val="tx1"/>
                </a:solidFill>
                <a:effectLst/>
              </a:rPr>
            </a:br>
            <a:r>
              <a:rPr kumimoji="0" lang="en-US" altLang="en-US" sz="2400" b="1" i="0" u="none" strike="noStrike" cap="none" normalizeH="0" baseline="0" dirty="0">
                <a:ln>
                  <a:noFill/>
                </a:ln>
                <a:solidFill>
                  <a:schemeClr val="tx1"/>
                </a:solidFill>
                <a:effectLst/>
              </a:rPr>
              <a:t>1 </a:t>
            </a:r>
            <a:r>
              <a:rPr kumimoji="0" lang="en-US" altLang="en-US" sz="2400" b="0" i="0" u="none" strike="noStrike" cap="none" normalizeH="0" baseline="0" dirty="0">
                <a:ln>
                  <a:noFill/>
                </a:ln>
                <a:solidFill>
                  <a:schemeClr val="tx1"/>
                </a:solidFill>
                <a:effectLst/>
              </a:rPr>
              <a:t>= Cosmetic problem only: need not be fixed unless extra time is available on project</a:t>
            </a:r>
            <a:br>
              <a:rPr kumimoji="0" lang="en-US" altLang="en-US" sz="2400" b="0" i="0" u="none" strike="noStrike" cap="none" normalizeH="0" baseline="0" dirty="0">
                <a:ln>
                  <a:noFill/>
                </a:ln>
                <a:solidFill>
                  <a:schemeClr val="tx1"/>
                </a:solidFill>
                <a:effectLst/>
              </a:rPr>
            </a:br>
            <a:r>
              <a:rPr kumimoji="0" lang="en-US" altLang="en-US" sz="2400" b="1" i="0" u="none" strike="noStrike" cap="none" normalizeH="0" baseline="0" dirty="0">
                <a:ln>
                  <a:noFill/>
                </a:ln>
                <a:solidFill>
                  <a:schemeClr val="tx1"/>
                </a:solidFill>
                <a:effectLst/>
              </a:rPr>
              <a:t>2 </a:t>
            </a:r>
            <a:r>
              <a:rPr kumimoji="0" lang="en-US" altLang="en-US" sz="2400" b="0" i="0" u="none" strike="noStrike" cap="none" normalizeH="0" baseline="0" dirty="0">
                <a:ln>
                  <a:noFill/>
                </a:ln>
                <a:solidFill>
                  <a:schemeClr val="tx1"/>
                </a:solidFill>
                <a:effectLst/>
              </a:rPr>
              <a:t>= Minor usability problem: fixing this should be given low priority</a:t>
            </a:r>
            <a:br>
              <a:rPr kumimoji="0" lang="en-US" altLang="en-US" sz="2400" b="0" i="0" u="none" strike="noStrike" cap="none" normalizeH="0" baseline="0" dirty="0">
                <a:ln>
                  <a:noFill/>
                </a:ln>
                <a:solidFill>
                  <a:schemeClr val="tx1"/>
                </a:solidFill>
                <a:effectLst/>
              </a:rPr>
            </a:br>
            <a:r>
              <a:rPr kumimoji="0" lang="en-US" altLang="en-US" sz="2400" b="1" i="0" u="none" strike="noStrike" cap="none" normalizeH="0" baseline="0" dirty="0">
                <a:ln>
                  <a:noFill/>
                </a:ln>
                <a:solidFill>
                  <a:schemeClr val="tx1"/>
                </a:solidFill>
                <a:effectLst/>
              </a:rPr>
              <a:t>3 </a:t>
            </a:r>
            <a:r>
              <a:rPr kumimoji="0" lang="en-US" altLang="en-US" sz="2400" b="0" i="0" u="none" strike="noStrike" cap="none" normalizeH="0" baseline="0" dirty="0">
                <a:ln>
                  <a:noFill/>
                </a:ln>
                <a:solidFill>
                  <a:schemeClr val="tx1"/>
                </a:solidFill>
                <a:effectLst/>
              </a:rPr>
              <a:t>= Major usability problem: important to fix, so should be given high priority</a:t>
            </a:r>
            <a:br>
              <a:rPr kumimoji="0" lang="en-US" altLang="en-US" sz="2400" b="0" i="0" u="none" strike="noStrike" cap="none" normalizeH="0" baseline="0" dirty="0">
                <a:ln>
                  <a:noFill/>
                </a:ln>
                <a:solidFill>
                  <a:schemeClr val="tx1"/>
                </a:solidFill>
                <a:effectLst/>
              </a:rPr>
            </a:br>
            <a:r>
              <a:rPr kumimoji="0" lang="en-US" altLang="en-US" sz="2400" b="1" i="0" u="none" strike="noStrike" cap="none" normalizeH="0" baseline="0" dirty="0">
                <a:ln>
                  <a:noFill/>
                </a:ln>
                <a:solidFill>
                  <a:schemeClr val="tx1"/>
                </a:solidFill>
                <a:effectLst/>
              </a:rPr>
              <a:t>4 </a:t>
            </a:r>
            <a:r>
              <a:rPr kumimoji="0" lang="en-US" altLang="en-US" sz="2400" b="0" i="0" u="none" strike="noStrike" cap="none" normalizeH="0" baseline="0" dirty="0">
                <a:ln>
                  <a:noFill/>
                </a:ln>
                <a:solidFill>
                  <a:schemeClr val="tx1"/>
                </a:solidFill>
                <a:effectLst/>
              </a:rPr>
              <a:t>= Usability catastrophe: imperative to fix this before product can be released </a:t>
            </a:r>
          </a:p>
        </p:txBody>
      </p:sp>
    </p:spTree>
    <p:extLst>
      <p:ext uri="{BB962C8B-B14F-4D97-AF65-F5344CB8AC3E}">
        <p14:creationId xmlns:p14="http://schemas.microsoft.com/office/powerpoint/2010/main" val="283152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2BD871-8E36-4821-7EDB-0A2E23DB53B3}"/>
              </a:ext>
            </a:extLst>
          </p:cNvPr>
          <p:cNvSpPr>
            <a:spLocks noGrp="1"/>
          </p:cNvSpPr>
          <p:nvPr>
            <p:ph idx="1"/>
          </p:nvPr>
        </p:nvSpPr>
        <p:spPr>
          <a:xfrm>
            <a:off x="753035" y="785858"/>
            <a:ext cx="10600765" cy="5391105"/>
          </a:xfrm>
        </p:spPr>
        <p:txBody>
          <a:bodyPr/>
          <a:lstStyle/>
          <a:p>
            <a:endParaRPr lang="en-IN" dirty="0"/>
          </a:p>
        </p:txBody>
      </p:sp>
      <p:pic>
        <p:nvPicPr>
          <p:cNvPr id="1026" name="Picture 2">
            <a:extLst>
              <a:ext uri="{FF2B5EF4-FFF2-40B4-BE49-F238E27FC236}">
                <a16:creationId xmlns:a16="http://schemas.microsoft.com/office/drawing/2014/main" xmlns="" id="{10E25C8C-F4C6-031A-DA60-39C40867F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011" y="1093694"/>
            <a:ext cx="6113929" cy="497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08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55" y="304395"/>
            <a:ext cx="10515600" cy="4351338"/>
          </a:xfrm>
        </p:spPr>
        <p:txBody>
          <a:bodyPr>
            <a:normAutofit/>
          </a:bodyPr>
          <a:lstStyle/>
          <a:p>
            <a:pPr marL="0" indent="0" algn="just">
              <a:buNone/>
            </a:pPr>
            <a:r>
              <a:rPr lang="en-US" sz="2600" dirty="0"/>
              <a:t>Take a look at smartphone. Right after the screen lights up, it informs you about its battery, a </a:t>
            </a:r>
            <a:r>
              <a:rPr lang="en-US" sz="2600" dirty="0" err="1"/>
              <a:t>wifi</a:t>
            </a:r>
            <a:r>
              <a:rPr lang="en-US" sz="2600" dirty="0"/>
              <a:t> connection, received messages, missed calls, and much more. Imagine how insecure you would feel if this information were missing. By utilizing signs, icons, and indicators, the system communicates its status and helps user make better, more informed decisions.</a:t>
            </a:r>
            <a:endParaRPr lang="en-IN" sz="2600" dirty="0"/>
          </a:p>
        </p:txBody>
      </p:sp>
      <p:pic>
        <p:nvPicPr>
          <p:cNvPr id="4" name="Picture 3"/>
          <p:cNvPicPr>
            <a:picLocks noChangeAspect="1"/>
          </p:cNvPicPr>
          <p:nvPr/>
        </p:nvPicPr>
        <p:blipFill>
          <a:blip r:embed="rId2"/>
          <a:stretch>
            <a:fillRect/>
          </a:stretch>
        </p:blipFill>
        <p:spPr>
          <a:xfrm>
            <a:off x="1326776" y="2639255"/>
            <a:ext cx="9018495" cy="3941244"/>
          </a:xfrm>
          <a:prstGeom prst="rect">
            <a:avLst/>
          </a:prstGeom>
        </p:spPr>
      </p:pic>
    </p:spTree>
    <p:extLst>
      <p:ext uri="{BB962C8B-B14F-4D97-AF65-F5344CB8AC3E}">
        <p14:creationId xmlns:p14="http://schemas.microsoft.com/office/powerpoint/2010/main" val="281964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7217"/>
          </a:xfrm>
        </p:spPr>
        <p:txBody>
          <a:bodyPr>
            <a:normAutofit fontScale="90000"/>
          </a:bodyPr>
          <a:lstStyle/>
          <a:p>
            <a:r>
              <a:rPr lang="en-US" b="1" dirty="0"/>
              <a:t>#2: Match between system and the real world</a:t>
            </a:r>
            <a:br>
              <a:rPr lang="en-US" b="1" dirty="0"/>
            </a:br>
            <a:endParaRPr lang="en-IN" dirty="0"/>
          </a:p>
        </p:txBody>
      </p:sp>
      <p:sp>
        <p:nvSpPr>
          <p:cNvPr id="3" name="Content Placeholder 2"/>
          <p:cNvSpPr>
            <a:spLocks noGrp="1"/>
          </p:cNvSpPr>
          <p:nvPr>
            <p:ph idx="1"/>
          </p:nvPr>
        </p:nvSpPr>
        <p:spPr>
          <a:xfrm>
            <a:off x="838200" y="994351"/>
            <a:ext cx="10515600" cy="4680307"/>
          </a:xfrm>
        </p:spPr>
        <p:txBody>
          <a:bodyPr>
            <a:normAutofit lnSpcReduction="10000"/>
          </a:bodyPr>
          <a:lstStyle/>
          <a:p>
            <a:pPr algn="just"/>
            <a:r>
              <a:rPr lang="en-US" dirty="0"/>
              <a:t>The design should speak the users' language.</a:t>
            </a:r>
          </a:p>
          <a:p>
            <a:pPr algn="just"/>
            <a:r>
              <a:rPr lang="en-US" dirty="0"/>
              <a:t> Use words, phrases, and concepts familiar to the user, rather than internal jargon. </a:t>
            </a:r>
          </a:p>
          <a:p>
            <a:pPr algn="just"/>
            <a:r>
              <a:rPr lang="en-US" dirty="0"/>
              <a:t>Follow real-world conventions, making information appear in a natural and logical order.</a:t>
            </a:r>
          </a:p>
          <a:p>
            <a:pPr algn="just"/>
            <a:r>
              <a:rPr lang="en-US" dirty="0"/>
              <a:t>The way you should design depends very much on your specific users. Terms, concepts, icons, and images that seem perfectly clear to you and your colleagues may be unfamiliar or confusing to your users.</a:t>
            </a:r>
          </a:p>
          <a:p>
            <a:pPr algn="just"/>
            <a:r>
              <a:rPr lang="en-US" dirty="0"/>
              <a:t>When a design’s controls follow real-world conventions and correspond to desired outcomes, it’s easier for users to learn and remember how the interface works. </a:t>
            </a:r>
            <a:endParaRPr lang="en-IN" dirty="0"/>
          </a:p>
        </p:txBody>
      </p:sp>
    </p:spTree>
    <p:extLst>
      <p:ext uri="{BB962C8B-B14F-4D97-AF65-F5344CB8AC3E}">
        <p14:creationId xmlns:p14="http://schemas.microsoft.com/office/powerpoint/2010/main" val="3807112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0560" y="504088"/>
            <a:ext cx="10534996" cy="1692771"/>
          </a:xfrm>
          <a:prstGeom prst="rect">
            <a:avLst/>
          </a:prstGeom>
        </p:spPr>
        <p:txBody>
          <a:bodyPr wrap="square">
            <a:spAutoFit/>
          </a:bodyPr>
          <a:lstStyle/>
          <a:p>
            <a:pPr algn="just"/>
            <a:r>
              <a:rPr lang="en-US" sz="2600" b="0" i="0" dirty="0">
                <a:solidFill>
                  <a:srgbClr val="292929"/>
                </a:solidFill>
                <a:effectLst/>
                <a:latin typeface="charter"/>
              </a:rPr>
              <a:t>An extreme example is a smart phone design, which transfers all details of real world objects into the software. At the beginning of smartphone adoption, it helped people to learn how to use their new companions through the aesthetics and processes they were familiar with before.</a:t>
            </a:r>
            <a:endParaRPr lang="en-IN" sz="2600" dirty="0"/>
          </a:p>
        </p:txBody>
      </p:sp>
      <p:pic>
        <p:nvPicPr>
          <p:cNvPr id="5" name="Picture 4"/>
          <p:cNvPicPr>
            <a:picLocks noChangeAspect="1"/>
          </p:cNvPicPr>
          <p:nvPr/>
        </p:nvPicPr>
        <p:blipFill>
          <a:blip r:embed="rId2"/>
          <a:stretch>
            <a:fillRect/>
          </a:stretch>
        </p:blipFill>
        <p:spPr>
          <a:xfrm>
            <a:off x="1590756" y="2510118"/>
            <a:ext cx="9301362" cy="2343019"/>
          </a:xfrm>
          <a:prstGeom prst="rect">
            <a:avLst/>
          </a:prstGeom>
        </p:spPr>
      </p:pic>
    </p:spTree>
    <p:extLst>
      <p:ext uri="{BB962C8B-B14F-4D97-AF65-F5344CB8AC3E}">
        <p14:creationId xmlns:p14="http://schemas.microsoft.com/office/powerpoint/2010/main" val="12166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A7EF4F-00AC-AA0B-E593-0AA046658D91}"/>
              </a:ext>
            </a:extLst>
          </p:cNvPr>
          <p:cNvSpPr>
            <a:spLocks noGrp="1"/>
          </p:cNvSpPr>
          <p:nvPr>
            <p:ph type="title"/>
          </p:nvPr>
        </p:nvSpPr>
        <p:spPr/>
        <p:txBody>
          <a:bodyPr>
            <a:normAutofit fontScale="90000"/>
          </a:bodyPr>
          <a:lstStyle/>
          <a:p>
            <a:pPr algn="just"/>
            <a:r>
              <a:rPr lang="en-US" sz="2600" b="0" i="0" dirty="0">
                <a:solidFill>
                  <a:srgbClr val="292929"/>
                </a:solidFill>
                <a:effectLst/>
                <a:latin typeface="charter"/>
              </a:rPr>
              <a:t>Neil Patel could very well say “Sign Up” on his landing page. Instead, he chose to say ambitiously — “Yes, I want Neil to teach me how to grow my Business!”. It sets the context and speaks the everyday language.</a:t>
            </a:r>
            <a:endParaRPr lang="en-IN" sz="2600" dirty="0"/>
          </a:p>
        </p:txBody>
      </p:sp>
      <p:pic>
        <p:nvPicPr>
          <p:cNvPr id="2050" name="Picture 2">
            <a:extLst>
              <a:ext uri="{FF2B5EF4-FFF2-40B4-BE49-F238E27FC236}">
                <a16:creationId xmlns:a16="http://schemas.microsoft.com/office/drawing/2014/main" xmlns="" id="{DBB2D635-375A-8C4A-B862-82777BAFF9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0785" y="1825625"/>
            <a:ext cx="81704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931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1868</Words>
  <Application>Microsoft Office PowerPoint</Application>
  <PresentationFormat>Widescreen</PresentationFormat>
  <Paragraphs>158</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vt:lpstr>
      <vt:lpstr>Calibri Light</vt:lpstr>
      <vt:lpstr>charter</vt:lpstr>
      <vt:lpstr>Wingdings</vt:lpstr>
      <vt:lpstr>Office Theme</vt:lpstr>
      <vt:lpstr>Chp 2.Heuristic Evaluation</vt:lpstr>
      <vt:lpstr>Usability Heuristics</vt:lpstr>
      <vt:lpstr>Heuristic principles</vt:lpstr>
      <vt:lpstr>#1: Visibility of system status </vt:lpstr>
      <vt:lpstr>PowerPoint Presentation</vt:lpstr>
      <vt:lpstr>PowerPoint Presentation</vt:lpstr>
      <vt:lpstr>#2: Match between system and the real world </vt:lpstr>
      <vt:lpstr>PowerPoint Presentation</vt:lpstr>
      <vt:lpstr>Neil Patel could very well say “Sign Up” on his landing page. Instead, he chose to say ambitiously — “Yes, I want Neil to teach me how to grow my Business!”. It sets the context and speaks the everyday language.</vt:lpstr>
      <vt:lpstr>#3: User control and freedom </vt:lpstr>
      <vt:lpstr>PowerPoint Presentation</vt:lpstr>
      <vt:lpstr>  And below is Facebook checking on me if I tapped “Cancel” by mistake. Gmail’s flash message with undo action when we accidentally delete an email.  </vt:lpstr>
      <vt:lpstr>#4: Consistency and standards </vt:lpstr>
      <vt:lpstr>How the same button can transform across different pages of the same site. Note that this is not a change of state. </vt:lpstr>
      <vt:lpstr>#5: Error prevention </vt:lpstr>
      <vt:lpstr>PowerPoint Presentation</vt:lpstr>
      <vt:lpstr>PowerPoint Presentation</vt:lpstr>
      <vt:lpstr>#6: Recognition rather than recall </vt:lpstr>
      <vt:lpstr>PowerPoint Presentation</vt:lpstr>
      <vt:lpstr>PowerPoint Presentation</vt:lpstr>
      <vt:lpstr>PowerPoint Presentation</vt:lpstr>
      <vt:lpstr>An example of setting up Exchange on Android which hides the complex features under Advanced. </vt:lpstr>
      <vt:lpstr>PowerPoint Presentation</vt:lpstr>
      <vt:lpstr>#8: Aesthetic and minimalist design </vt:lpstr>
      <vt:lpstr>Google has been resisting the temptation to show more information on their search page for years. This is could be shown as the example of the best possible minimalist design.</vt:lpstr>
      <vt:lpstr>Apple provides only the basic information of feature hiding additional information under “Learn More”.</vt:lpstr>
      <vt:lpstr>#9: Help users recognize, diagnose, and recover from errors </vt:lpstr>
      <vt:lpstr>Here we are not informing the user if the username is invalid or if the password is wrong.</vt:lpstr>
      <vt:lpstr> Instead an example of how MailChimp is handling this scenario:</vt:lpstr>
      <vt:lpstr>#10: Help and documentation </vt:lpstr>
      <vt:lpstr>An example of GoDaddy’s Help page. While there is a search field, there are main categories and frequently asked queries on the same page.  </vt:lpstr>
      <vt:lpstr>PowerPoint Presentation</vt:lpstr>
      <vt:lpstr>Heuristic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Severity Ratings  </vt:lpstr>
      <vt:lpstr>PowerPoint Presentation</vt:lpstr>
    </vt:vector>
  </TitlesOfParts>
  <Company>HP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Supriya Agrawal</dc:creator>
  <cp:lastModifiedBy>Archana Gulati (Dr.)</cp:lastModifiedBy>
  <cp:revision>38</cp:revision>
  <dcterms:created xsi:type="dcterms:W3CDTF">2022-08-03T05:13:19Z</dcterms:created>
  <dcterms:modified xsi:type="dcterms:W3CDTF">2022-08-09T06:00:44Z</dcterms:modified>
</cp:coreProperties>
</file>