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Candara" panose="020E0502030303020204" pitchFamily="34" charset="0"/>
      <p:regular r:id="rId23"/>
      <p:bold r:id="rId24"/>
      <p:italic r:id="rId25"/>
      <p:boldItalic r:id="rId26"/>
    </p:embeddedFont>
    <p:embeddedFont>
      <p:font typeface="Pacifico" panose="00000500000000000000" pitchFamily="2" charset="0"/>
      <p:regular r:id="rId27"/>
    </p:embeddedFont>
    <p:embeddedFont>
      <p:font typeface="Times" panose="0202060305040502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7KFaC+BmSpsNIwamxy2+TRQf0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The most important development from the work on public-key cryptography is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digital signature. The digital signature provides a set of security capabilities that would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be difficult to implement in any other way.</a:t>
            </a:r>
            <a:endParaRPr>
              <a:latin typeface="Arial"/>
              <a:ea typeface="Arial"/>
              <a:cs typeface="Arial"/>
              <a:sym typeface="Arial"/>
            </a:endParaRPr>
          </a:p>
        </p:txBody>
      </p:sp>
      <p:sp>
        <p:nvSpPr>
          <p:cNvPr id="148" name="Google Shape;14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
        <p:nvSpPr>
          <p:cNvPr id="283" name="Google Shape;2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The National Institute of Standards and Technology (NIST) has published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Federal Information Processing Standard FIPS 186, known as the Digital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Signature Algorithm (DSA). The DSA makes use of the Secure Hash</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Algorithm (SHA) described in Chapter 12. The DSA was originally proposed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in 1991 and revised in 1993 in response to public feedback concerning the security</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of the scheme. There was a further minor revision in 1996. In 2000, an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expanded version of the standard was issued as FIPS 186-2, subsequently updated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to FIPS 186-3 in 2009. This latest version also incorporates digital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algorithms based on RSA and on elliptic curve cryptography. In this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section, we discuss DSA.</a:t>
            </a:r>
            <a:endParaRPr>
              <a:latin typeface="Times"/>
              <a:ea typeface="Times"/>
              <a:cs typeface="Times"/>
              <a:sym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1:notes"/>
          <p:cNvSpPr txBox="1">
            <a:spLocks noGrp="1"/>
          </p:cNvSpPr>
          <p:nvPr>
            <p:ph type="body" idx="1"/>
          </p:nvPr>
        </p:nvSpPr>
        <p:spPr>
          <a:xfrm>
            <a:off x="685800" y="4343400"/>
            <a:ext cx="5486400" cy="43418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The DSA uses an algorithm that is designed to provide only the digital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function. Unlike RSA, it cannot be used for encryption or key exchange.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Nevertheless, it is a public-key technique.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Figure 13.2 contrasts the DSA approach for generating digital signatures to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that used with RSA. In the RSA approach, the message to be signed is input to a</a:t>
            </a:r>
            <a:endParaRPr/>
          </a:p>
          <a:p>
            <a:pPr marL="0" lvl="0" indent="0" algn="l" rtl="0">
              <a:spcBef>
                <a:spcPts val="360"/>
              </a:spcBef>
              <a:spcAft>
                <a:spcPts val="0"/>
              </a:spcAft>
              <a:buNone/>
            </a:pPr>
            <a:r>
              <a:rPr lang="en-US" sz="1200">
                <a:solidFill>
                  <a:schemeClr val="dk1"/>
                </a:solidFill>
                <a:latin typeface="Arial"/>
                <a:ea typeface="Arial"/>
                <a:cs typeface="Arial"/>
                <a:sym typeface="Arial"/>
              </a:rPr>
              <a:t>hash function that produces a secure hash code of fixed length. This hash code is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then encrypted using the sender’s private key to form the signature. Both the message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and the signature are then transmitted. The recipient takes the message 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produces a hash code. The recipient also decrypts the signature using the sender’s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public key. If the calculated hash code matches the decrypted signature, the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accepted as valid. Because only the sender knows the private key, only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sender could have produced a valid signature.</a:t>
            </a:r>
            <a:endParaRPr>
              <a:latin typeface="Arial"/>
              <a:ea typeface="Arial"/>
              <a:cs typeface="Arial"/>
              <a:sym typeface="Arial"/>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The DSA approach also makes use of a hash function. The hash code is provided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as input to a signature function along with a random number </a:t>
            </a:r>
            <a:r>
              <a:rPr lang="en-US" sz="1200" i="1">
                <a:solidFill>
                  <a:schemeClr val="dk1"/>
                </a:solidFill>
                <a:latin typeface="Arial"/>
                <a:ea typeface="Arial"/>
                <a:cs typeface="Arial"/>
                <a:sym typeface="Arial"/>
              </a:rPr>
              <a:t>k</a:t>
            </a:r>
            <a:r>
              <a:rPr lang="en-US" sz="1200">
                <a:solidFill>
                  <a:schemeClr val="dk1"/>
                </a:solidFill>
                <a:latin typeface="Arial"/>
                <a:ea typeface="Arial"/>
                <a:cs typeface="Arial"/>
                <a:sym typeface="Arial"/>
              </a:rPr>
              <a:t>  generated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for this particular signature. The signature function also depends on the sender’s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private key (PR</a:t>
            </a:r>
            <a:r>
              <a:rPr lang="en-US" sz="1200" baseline="-250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and a set of parameters known to a group of communicating principals.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We can consider this set to constitute a global public key (PU</a:t>
            </a:r>
            <a:r>
              <a:rPr lang="en-US" sz="1200" baseline="-25000">
                <a:solidFill>
                  <a:schemeClr val="dk1"/>
                </a:solidFill>
                <a:latin typeface="Arial"/>
                <a:ea typeface="Arial"/>
                <a:cs typeface="Arial"/>
                <a:sym typeface="Arial"/>
              </a:rPr>
              <a:t>G</a:t>
            </a:r>
            <a:r>
              <a:rPr lang="en-US" sz="1200">
                <a:solidFill>
                  <a:schemeClr val="dk1"/>
                </a:solidFill>
                <a:latin typeface="Arial"/>
                <a:ea typeface="Arial"/>
                <a:cs typeface="Arial"/>
                <a:sym typeface="Arial"/>
              </a:rPr>
              <a:t> ).  The result</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a signature consisting of two components, labeled </a:t>
            </a:r>
            <a:r>
              <a:rPr lang="en-US" sz="1200" i="1">
                <a:solidFill>
                  <a:schemeClr val="dk1"/>
                </a:solidFill>
                <a:latin typeface="Arial"/>
                <a:ea typeface="Arial"/>
                <a:cs typeface="Arial"/>
                <a:sym typeface="Arial"/>
              </a:rPr>
              <a:t>s</a:t>
            </a:r>
            <a:r>
              <a:rPr lang="en-US" sz="1200">
                <a:solidFill>
                  <a:schemeClr val="dk1"/>
                </a:solidFill>
                <a:latin typeface="Arial"/>
                <a:ea typeface="Arial"/>
                <a:cs typeface="Arial"/>
                <a:sym typeface="Arial"/>
              </a:rPr>
              <a:t>  and </a:t>
            </a:r>
            <a:r>
              <a:rPr lang="en-US" sz="1200" i="1">
                <a:solidFill>
                  <a:schemeClr val="dk1"/>
                </a:solidFill>
                <a:latin typeface="Arial"/>
                <a:ea typeface="Arial"/>
                <a:cs typeface="Arial"/>
                <a:sym typeface="Arial"/>
              </a:rPr>
              <a:t>r</a:t>
            </a:r>
            <a:r>
              <a:rPr lang="en-US" sz="1200">
                <a:solidFill>
                  <a:schemeClr val="dk1"/>
                </a:solidFill>
                <a:latin typeface="Arial"/>
                <a:ea typeface="Arial"/>
                <a:cs typeface="Arial"/>
                <a:sym typeface="Arial"/>
              </a:rPr>
              <a:t> .</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At the receiving end, the hash code of the incoming message is generated. This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plus the signature is input to a verification function. The verification function also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depends on the global public key as well as the sender’s public key (PU</a:t>
            </a:r>
            <a:r>
              <a:rPr lang="en-US" sz="1200" baseline="-250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which</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paired with the sender’s private key. The output of the verification function is a</a:t>
            </a:r>
            <a:endParaRPr/>
          </a:p>
          <a:p>
            <a:pPr marL="0" lvl="0" indent="0" algn="l" rtl="0">
              <a:spcBef>
                <a:spcPts val="360"/>
              </a:spcBef>
              <a:spcAft>
                <a:spcPts val="0"/>
              </a:spcAft>
              <a:buNone/>
            </a:pPr>
            <a:r>
              <a:rPr lang="en-US" sz="1200">
                <a:solidFill>
                  <a:schemeClr val="dk1"/>
                </a:solidFill>
                <a:latin typeface="Arial"/>
                <a:ea typeface="Arial"/>
                <a:cs typeface="Arial"/>
                <a:sym typeface="Arial"/>
              </a:rPr>
              <a:t>value that is equal to the signature component </a:t>
            </a:r>
            <a:r>
              <a:rPr lang="en-US" sz="1200" i="1">
                <a:solidFill>
                  <a:schemeClr val="dk1"/>
                </a:solidFill>
                <a:latin typeface="Arial"/>
                <a:ea typeface="Arial"/>
                <a:cs typeface="Arial"/>
                <a:sym typeface="Arial"/>
              </a:rPr>
              <a:t>r</a:t>
            </a:r>
            <a:r>
              <a:rPr lang="en-US" sz="1200">
                <a:solidFill>
                  <a:schemeClr val="dk1"/>
                </a:solidFill>
                <a:latin typeface="Arial"/>
                <a:ea typeface="Arial"/>
                <a:cs typeface="Arial"/>
                <a:sym typeface="Arial"/>
              </a:rPr>
              <a:t>  if the signature is valid. The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function is such that only the sender, with knowledge of the private key, could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have produced the valid signature.</a:t>
            </a:r>
            <a:endParaRPr/>
          </a:p>
        </p:txBody>
      </p:sp>
      <p:sp>
        <p:nvSpPr>
          <p:cNvPr id="292" name="Google Shape;29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7" name="Google Shape;2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The DSA is based on the difficulty of computing discrete logarithms (see Chapter 2)</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and is based on schemes originally presented by Elgamal [ELGA85] and Schnorr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[SCHN91].</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Figure 13.3 summarizes the algorithm.</a:t>
            </a:r>
            <a:endParaRPr/>
          </a:p>
        </p:txBody>
      </p:sp>
      <p:sp>
        <p:nvSpPr>
          <p:cNvPr id="298" name="Google Shape;29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a:solidFill>
                  <a:schemeClr val="dk1"/>
                </a:solidFill>
                <a:latin typeface="Arial"/>
                <a:ea typeface="Arial"/>
                <a:cs typeface="Arial"/>
                <a:sym typeface="Arial"/>
              </a:rPr>
              <a:t>Figure 13.4 depicts the functions of signing and verifying.</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The structure of the algorithm, as revealed in Figure 13.4, is quite interesting.</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Note that the test at the end is on the value </a:t>
            </a:r>
            <a:r>
              <a:rPr lang="en-US" sz="1200" b="0" i="1">
                <a:solidFill>
                  <a:schemeClr val="dk1"/>
                </a:solidFill>
                <a:latin typeface="Arial"/>
                <a:ea typeface="Arial"/>
                <a:cs typeface="Arial"/>
                <a:sym typeface="Arial"/>
              </a:rPr>
              <a:t>r</a:t>
            </a:r>
            <a:r>
              <a:rPr lang="en-US" sz="1200" b="0">
                <a:solidFill>
                  <a:schemeClr val="dk1"/>
                </a:solidFill>
                <a:latin typeface="Arial"/>
                <a:ea typeface="Arial"/>
                <a:cs typeface="Arial"/>
                <a:sym typeface="Arial"/>
              </a:rPr>
              <a:t> , which does not depend on the message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at all. Instead, </a:t>
            </a:r>
            <a:r>
              <a:rPr lang="en-US" sz="1200" b="0" i="1">
                <a:solidFill>
                  <a:schemeClr val="dk1"/>
                </a:solidFill>
                <a:latin typeface="Arial"/>
                <a:ea typeface="Arial"/>
                <a:cs typeface="Arial"/>
                <a:sym typeface="Arial"/>
              </a:rPr>
              <a:t>r</a:t>
            </a:r>
            <a:r>
              <a:rPr lang="en-US" sz="1200" b="0">
                <a:solidFill>
                  <a:schemeClr val="dk1"/>
                </a:solidFill>
                <a:latin typeface="Arial"/>
                <a:ea typeface="Arial"/>
                <a:cs typeface="Arial"/>
                <a:sym typeface="Arial"/>
              </a:rPr>
              <a:t>  is a function of </a:t>
            </a:r>
            <a:r>
              <a:rPr lang="en-US" sz="1200" b="0" i="1">
                <a:solidFill>
                  <a:schemeClr val="dk1"/>
                </a:solidFill>
                <a:latin typeface="Arial"/>
                <a:ea typeface="Arial"/>
                <a:cs typeface="Arial"/>
                <a:sym typeface="Arial"/>
              </a:rPr>
              <a:t>k</a:t>
            </a:r>
            <a:r>
              <a:rPr lang="en-US" sz="1200" b="0">
                <a:solidFill>
                  <a:schemeClr val="dk1"/>
                </a:solidFill>
                <a:latin typeface="Arial"/>
                <a:ea typeface="Arial"/>
                <a:cs typeface="Arial"/>
                <a:sym typeface="Arial"/>
              </a:rPr>
              <a:t>  and the three global public-key components. The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multiplicative inverse of </a:t>
            </a:r>
            <a:r>
              <a:rPr lang="en-US" sz="1200" b="0" i="1">
                <a:solidFill>
                  <a:schemeClr val="dk1"/>
                </a:solidFill>
                <a:latin typeface="Arial"/>
                <a:ea typeface="Arial"/>
                <a:cs typeface="Arial"/>
                <a:sym typeface="Arial"/>
              </a:rPr>
              <a:t>k</a:t>
            </a:r>
            <a:r>
              <a:rPr lang="en-US" sz="1200" b="0">
                <a:solidFill>
                  <a:schemeClr val="dk1"/>
                </a:solidFill>
                <a:latin typeface="Arial"/>
                <a:ea typeface="Arial"/>
                <a:cs typeface="Arial"/>
                <a:sym typeface="Arial"/>
              </a:rPr>
              <a:t>  (mod </a:t>
            </a:r>
            <a:r>
              <a:rPr lang="en-US" sz="1200" b="0" i="1">
                <a:solidFill>
                  <a:schemeClr val="dk1"/>
                </a:solidFill>
                <a:latin typeface="Arial"/>
                <a:ea typeface="Arial"/>
                <a:cs typeface="Arial"/>
                <a:sym typeface="Arial"/>
              </a:rPr>
              <a:t>q</a:t>
            </a:r>
            <a:r>
              <a:rPr lang="en-US" sz="1200" b="0">
                <a:solidFill>
                  <a:schemeClr val="dk1"/>
                </a:solidFill>
                <a:latin typeface="Arial"/>
                <a:ea typeface="Arial"/>
                <a:cs typeface="Arial"/>
                <a:sym typeface="Arial"/>
              </a:rPr>
              <a:t> ) is passed to a function that also has as inputs</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the message hash code and the user’s private key. The structure of this function is</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such that the receiver can recover </a:t>
            </a:r>
            <a:r>
              <a:rPr lang="en-US" sz="1200" b="0" i="1">
                <a:solidFill>
                  <a:schemeClr val="dk1"/>
                </a:solidFill>
                <a:latin typeface="Arial"/>
                <a:ea typeface="Arial"/>
                <a:cs typeface="Arial"/>
                <a:sym typeface="Arial"/>
              </a:rPr>
              <a:t>r</a:t>
            </a:r>
            <a:r>
              <a:rPr lang="en-US" sz="1200" b="0">
                <a:solidFill>
                  <a:schemeClr val="dk1"/>
                </a:solidFill>
                <a:latin typeface="Arial"/>
                <a:ea typeface="Arial"/>
                <a:cs typeface="Arial"/>
                <a:sym typeface="Arial"/>
              </a:rPr>
              <a:t>  using the incoming message and signature, the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public key of the user, and the global public key. It is certainly not obvious from</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Figure 13.3 or Figure 13.4 that such a scheme would work. A proof is provided in</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Appendix K.</a:t>
            </a:r>
            <a:endParaRPr b="0"/>
          </a:p>
        </p:txBody>
      </p:sp>
      <p:sp>
        <p:nvSpPr>
          <p:cNvPr id="304" name="Google Shape;30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9" name="Google Shape;30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1020">
                <a:solidFill>
                  <a:schemeClr val="dk1"/>
                </a:solidFill>
                <a:latin typeface="Arial"/>
                <a:ea typeface="Arial"/>
                <a:cs typeface="Arial"/>
                <a:sym typeface="Arial"/>
              </a:rPr>
              <a:t>As was mentioned, the 2009 version of FIPS 186 includes a new digital signature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technique based on elliptic curve cryptography, known as the Elliptic Curve Digital</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Signature Algorithm (ECDSA).  ECDSA is enjoying increasing acceptance due to</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the efficiency advantage of elliptic curve cryptography, which yields security comparable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to that of other schemes with a smaller key bit length.</a:t>
            </a:r>
            <a:endParaRPr/>
          </a:p>
          <a:p>
            <a:pPr marL="0" lvl="0" indent="0" algn="l" rtl="0">
              <a:lnSpc>
                <a:spcPct val="80000"/>
              </a:lnSpc>
              <a:spcBef>
                <a:spcPts val="306"/>
              </a:spcBef>
              <a:spcAft>
                <a:spcPts val="0"/>
              </a:spcAft>
              <a:buNone/>
            </a:pPr>
            <a:endParaRPr sz="1020">
              <a:solidFill>
                <a:schemeClr val="dk1"/>
              </a:solidFill>
              <a:latin typeface="Arial"/>
              <a:ea typeface="Arial"/>
              <a:cs typeface="Arial"/>
              <a:sym typeface="Arial"/>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First we give a brief overview of the process involved in ECDSA. In essence,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four elements are involved.</a:t>
            </a:r>
            <a:endParaRPr/>
          </a:p>
          <a:p>
            <a:pPr marL="0" lvl="0" indent="0" algn="l" rtl="0">
              <a:lnSpc>
                <a:spcPct val="80000"/>
              </a:lnSpc>
              <a:spcBef>
                <a:spcPts val="306"/>
              </a:spcBef>
              <a:spcAft>
                <a:spcPts val="0"/>
              </a:spcAft>
              <a:buNone/>
            </a:pPr>
            <a:endParaRPr sz="1020">
              <a:solidFill>
                <a:schemeClr val="dk1"/>
              </a:solidFill>
              <a:latin typeface="Arial"/>
              <a:ea typeface="Arial"/>
              <a:cs typeface="Arial"/>
              <a:sym typeface="Arial"/>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1.  All those participating in the digital signature scheme use the same global domain</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parameters, which define an elliptic curve and a point of origin on the curve.</a:t>
            </a:r>
            <a:endParaRPr/>
          </a:p>
          <a:p>
            <a:pPr marL="0" lvl="0" indent="0" algn="l" rtl="0">
              <a:lnSpc>
                <a:spcPct val="80000"/>
              </a:lnSpc>
              <a:spcBef>
                <a:spcPts val="306"/>
              </a:spcBef>
              <a:spcAft>
                <a:spcPts val="0"/>
              </a:spcAft>
              <a:buNone/>
            </a:pPr>
            <a:endParaRPr sz="1020">
              <a:solidFill>
                <a:schemeClr val="dk1"/>
              </a:solidFill>
              <a:latin typeface="Arial"/>
              <a:ea typeface="Arial"/>
              <a:cs typeface="Arial"/>
              <a:sym typeface="Arial"/>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2. A signer must first generate a public, private key pair. For the private key, the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signer selects a random or pseudorandom number. Using that random number</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and the point of origin, the signer computes another point on the elliptic curve.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This is the signer’s public key.</a:t>
            </a:r>
            <a:endParaRPr/>
          </a:p>
          <a:p>
            <a:pPr marL="0" lvl="0" indent="0" algn="l" rtl="0">
              <a:lnSpc>
                <a:spcPct val="80000"/>
              </a:lnSpc>
              <a:spcBef>
                <a:spcPts val="306"/>
              </a:spcBef>
              <a:spcAft>
                <a:spcPts val="0"/>
              </a:spcAft>
              <a:buNone/>
            </a:pPr>
            <a:endParaRPr sz="1020">
              <a:solidFill>
                <a:schemeClr val="dk1"/>
              </a:solidFill>
              <a:latin typeface="Arial"/>
              <a:ea typeface="Arial"/>
              <a:cs typeface="Arial"/>
              <a:sym typeface="Arial"/>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3. A hash value is generated for the message to be signed. Using the private key,</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the domain parameters, and the hash value, a signature is generated. The signature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consists of two integers, r and s.</a:t>
            </a:r>
            <a:endParaRPr/>
          </a:p>
          <a:p>
            <a:pPr marL="0" lvl="0" indent="0" algn="l" rtl="0">
              <a:lnSpc>
                <a:spcPct val="80000"/>
              </a:lnSpc>
              <a:spcBef>
                <a:spcPts val="306"/>
              </a:spcBef>
              <a:spcAft>
                <a:spcPts val="0"/>
              </a:spcAft>
              <a:buNone/>
            </a:pPr>
            <a:endParaRPr sz="1020">
              <a:solidFill>
                <a:schemeClr val="dk1"/>
              </a:solidFill>
              <a:latin typeface="Arial"/>
              <a:ea typeface="Arial"/>
              <a:cs typeface="Arial"/>
              <a:sym typeface="Arial"/>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4. To verify the signature, the verifier uses as input the signer’s public key, the</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domain parameters, and the integer s. The output is a value v that is compared</a:t>
            </a:r>
            <a:endParaRPr/>
          </a:p>
          <a:p>
            <a:pPr marL="0" lvl="0" indent="0" algn="l" rtl="0">
              <a:lnSpc>
                <a:spcPct val="80000"/>
              </a:lnSpc>
              <a:spcBef>
                <a:spcPts val="306"/>
              </a:spcBef>
              <a:spcAft>
                <a:spcPts val="0"/>
              </a:spcAft>
              <a:buNone/>
            </a:pPr>
            <a:r>
              <a:rPr lang="en-US" sz="1020">
                <a:solidFill>
                  <a:schemeClr val="dk1"/>
                </a:solidFill>
                <a:latin typeface="Arial"/>
                <a:ea typeface="Arial"/>
                <a:cs typeface="Arial"/>
                <a:sym typeface="Arial"/>
              </a:rPr>
              <a:t>to r. The signature is verified if the v = r.</a:t>
            </a:r>
            <a:endParaRPr sz="1020"/>
          </a:p>
        </p:txBody>
      </p:sp>
      <p:sp>
        <p:nvSpPr>
          <p:cNvPr id="310" name="Google Shape;31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6" name="Google Shape;3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Figure 13.5 illustrates the signature authentication process.</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endParaRPr sz="1200">
              <a:solidFill>
                <a:schemeClr val="dk1"/>
              </a:solidFill>
              <a:latin typeface="Arial"/>
              <a:ea typeface="Arial"/>
              <a:cs typeface="Arial"/>
              <a:sym typeface="Arial"/>
            </a:endParaRPr>
          </a:p>
        </p:txBody>
      </p:sp>
      <p:sp>
        <p:nvSpPr>
          <p:cNvPr id="317" name="Google Shape;31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1110">
                <a:solidFill>
                  <a:schemeClr val="dk1"/>
                </a:solidFill>
                <a:latin typeface="Arial"/>
                <a:ea typeface="Arial"/>
                <a:cs typeface="Arial"/>
                <a:sym typeface="Arial"/>
              </a:rPr>
              <a:t>In addition to the NIST Digital Signature Algorithm and ECDSA, the 2009 version</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of FIPS 186 also includes several techniques based on RSA, all of which were</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developed by RSA Laboratories and are in wide use. In this section, we discuss the</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RSA Probabilistic Signature Scheme (RSA-PSS), which is the latest of the RSA</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schemes and the one that RSA Laboratories recommends as the most secure of the</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RSA schemes.</a:t>
            </a:r>
            <a:endParaRPr/>
          </a:p>
          <a:p>
            <a:pPr marL="0" lvl="0" indent="0" algn="l" rtl="0">
              <a:lnSpc>
                <a:spcPct val="80000"/>
              </a:lnSpc>
              <a:spcBef>
                <a:spcPts val="333"/>
              </a:spcBef>
              <a:spcAft>
                <a:spcPts val="0"/>
              </a:spcAft>
              <a:buNone/>
            </a:pPr>
            <a:endParaRPr sz="1110">
              <a:solidFill>
                <a:schemeClr val="dk1"/>
              </a:solidFill>
              <a:latin typeface="Arial"/>
              <a:ea typeface="Arial"/>
              <a:cs typeface="Arial"/>
              <a:sym typeface="Arial"/>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Because the RSA-based schemes are widely deployed in many applications,</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including financial applications, there has been great interest in demonstrating that</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such schemes are secure. The three main RSA signature schemes differ mainly in</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the padding format the signature generation operation employs to embed the hash</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value into a message representative, and in how the signature verification operation</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determines that the hash value and the message representative are consistent.</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For all of the schemes developed prior to PSS, it has not been possible to develop</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a mathematical proof that the signature scheme is as secure as the underlying RSA</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encryption/decryption primitive [KALI01]. The PSS approach was first proposed</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by Bellare and Rogaway [BELL96c, BELL98]. This approach, unlike the other</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RSA-based schemes, introduces a randomization process that enables the security</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of the method to be shown to be closely related to the security of the RSA algorithm</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itself. This makes RSA-PSS more desirable as the choice for RSA-based digital signature</a:t>
            </a:r>
            <a:endParaRPr/>
          </a:p>
          <a:p>
            <a:pPr marL="0" lvl="0" indent="0" algn="l" rtl="0">
              <a:lnSpc>
                <a:spcPct val="80000"/>
              </a:lnSpc>
              <a:spcBef>
                <a:spcPts val="333"/>
              </a:spcBef>
              <a:spcAft>
                <a:spcPts val="0"/>
              </a:spcAft>
              <a:buNone/>
            </a:pPr>
            <a:r>
              <a:rPr lang="en-US" sz="1110">
                <a:solidFill>
                  <a:schemeClr val="dk1"/>
                </a:solidFill>
                <a:latin typeface="Arial"/>
                <a:ea typeface="Arial"/>
                <a:cs typeface="Arial"/>
                <a:sym typeface="Arial"/>
              </a:rPr>
              <a:t>applications.</a:t>
            </a:r>
            <a:endParaRPr sz="1110"/>
          </a:p>
        </p:txBody>
      </p:sp>
      <p:sp>
        <p:nvSpPr>
          <p:cNvPr id="323" name="Google Shape;32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9" name="Google Shape;3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110" b="0">
                <a:solidFill>
                  <a:schemeClr val="dk1"/>
                </a:solidFill>
                <a:latin typeface="Arial"/>
                <a:ea typeface="Arial"/>
                <a:cs typeface="Arial"/>
                <a:sym typeface="Arial"/>
              </a:rPr>
              <a:t>Before explaining the RSA-PSS operation, we need to describe the mask generation</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function (MGF) used as a building block. MGF(</a:t>
            </a:r>
            <a:r>
              <a:rPr lang="en-US" sz="1110" b="0" i="1">
                <a:solidFill>
                  <a:schemeClr val="dk1"/>
                </a:solidFill>
                <a:latin typeface="Arial"/>
                <a:ea typeface="Arial"/>
                <a:cs typeface="Arial"/>
                <a:sym typeface="Arial"/>
              </a:rPr>
              <a:t>X , maskLen </a:t>
            </a:r>
            <a:r>
              <a:rPr lang="en-US" sz="1110" b="0">
                <a:solidFill>
                  <a:schemeClr val="dk1"/>
                </a:solidFill>
                <a:latin typeface="Arial"/>
                <a:ea typeface="Arial"/>
                <a:cs typeface="Arial"/>
                <a:sym typeface="Arial"/>
              </a:rPr>
              <a:t>) is a pseudorandom</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function that has as input parameters a bit string </a:t>
            </a:r>
            <a:r>
              <a:rPr lang="en-US" sz="1110" b="0" i="1">
                <a:solidFill>
                  <a:schemeClr val="dk1"/>
                </a:solidFill>
                <a:latin typeface="Arial"/>
                <a:ea typeface="Arial"/>
                <a:cs typeface="Arial"/>
                <a:sym typeface="Arial"/>
              </a:rPr>
              <a:t>X</a:t>
            </a:r>
            <a:r>
              <a:rPr lang="en-US" sz="1110" b="0">
                <a:solidFill>
                  <a:schemeClr val="dk1"/>
                </a:solidFill>
                <a:latin typeface="Arial"/>
                <a:ea typeface="Arial"/>
                <a:cs typeface="Arial"/>
                <a:sym typeface="Arial"/>
              </a:rPr>
              <a:t>  of any length and the desired</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length </a:t>
            </a:r>
            <a:r>
              <a:rPr lang="en-US" sz="1110" b="0" i="1">
                <a:solidFill>
                  <a:schemeClr val="dk1"/>
                </a:solidFill>
                <a:latin typeface="Arial"/>
                <a:ea typeface="Arial"/>
                <a:cs typeface="Arial"/>
                <a:sym typeface="Arial"/>
              </a:rPr>
              <a:t>L</a:t>
            </a:r>
            <a:r>
              <a:rPr lang="en-US" sz="1110" b="0">
                <a:solidFill>
                  <a:schemeClr val="dk1"/>
                </a:solidFill>
                <a:latin typeface="Arial"/>
                <a:ea typeface="Arial"/>
                <a:cs typeface="Arial"/>
                <a:sym typeface="Arial"/>
              </a:rPr>
              <a:t>  in octets of the output. MGFs are typically based on a secure cryptographic</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hash function such as SHA-1. An MGF based on a hash function is intended to be</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a cryptographically secure way of generating a message digest, or hash, of variable</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length based on an underlying cryptographic hash function that produces a fixed-length</a:t>
            </a:r>
            <a:endParaRPr/>
          </a:p>
          <a:p>
            <a:pPr marL="0" lvl="0" indent="0" algn="l" rtl="0">
              <a:spcBef>
                <a:spcPts val="333"/>
              </a:spcBef>
              <a:spcAft>
                <a:spcPts val="0"/>
              </a:spcAft>
              <a:buNone/>
            </a:pPr>
            <a:r>
              <a:rPr lang="en-US" sz="1110" b="0">
                <a:solidFill>
                  <a:schemeClr val="dk1"/>
                </a:solidFill>
                <a:latin typeface="Arial"/>
                <a:ea typeface="Arial"/>
                <a:cs typeface="Arial"/>
                <a:sym typeface="Arial"/>
              </a:rPr>
              <a:t>output.</a:t>
            </a:r>
            <a:endParaRPr/>
          </a:p>
          <a:p>
            <a:pPr marL="0" lvl="0" indent="0" algn="l" rtl="0">
              <a:spcBef>
                <a:spcPts val="333"/>
              </a:spcBef>
              <a:spcAft>
                <a:spcPts val="0"/>
              </a:spcAft>
              <a:buNone/>
            </a:pPr>
            <a:endParaRPr sz="1110" b="0">
              <a:solidFill>
                <a:schemeClr val="dk1"/>
              </a:solidFill>
              <a:latin typeface="Arial"/>
              <a:ea typeface="Arial"/>
              <a:cs typeface="Arial"/>
              <a:sym typeface="Arial"/>
            </a:endParaRPr>
          </a:p>
          <a:p>
            <a:pPr marL="0" lvl="0" indent="0" algn="l" rtl="0">
              <a:spcBef>
                <a:spcPts val="333"/>
              </a:spcBef>
              <a:spcAft>
                <a:spcPts val="0"/>
              </a:spcAft>
              <a:buNone/>
            </a:pPr>
            <a:r>
              <a:rPr lang="en-US" sz="1110">
                <a:solidFill>
                  <a:schemeClr val="dk1"/>
                </a:solidFill>
                <a:latin typeface="Arial"/>
                <a:ea typeface="Arial"/>
                <a:cs typeface="Arial"/>
                <a:sym typeface="Arial"/>
              </a:rPr>
              <a:t>The MGF function used in the current specification for RSA-PSS is MGF1,</a:t>
            </a:r>
            <a:endParaRPr/>
          </a:p>
          <a:p>
            <a:pPr marL="0" lvl="0" indent="0" algn="l" rtl="0">
              <a:spcBef>
                <a:spcPts val="333"/>
              </a:spcBef>
              <a:spcAft>
                <a:spcPts val="0"/>
              </a:spcAft>
              <a:buNone/>
            </a:pPr>
            <a:r>
              <a:rPr lang="en-US" sz="1110">
                <a:solidFill>
                  <a:schemeClr val="dk1"/>
                </a:solidFill>
                <a:latin typeface="Arial"/>
                <a:ea typeface="Arial"/>
                <a:cs typeface="Arial"/>
                <a:sym typeface="Arial"/>
              </a:rPr>
              <a:t>with the following parameters:</a:t>
            </a:r>
            <a:endParaRPr/>
          </a:p>
          <a:p>
            <a:pPr marL="0" lvl="0" indent="0" algn="l" rtl="0">
              <a:spcBef>
                <a:spcPts val="333"/>
              </a:spcBef>
              <a:spcAft>
                <a:spcPts val="0"/>
              </a:spcAft>
              <a:buNone/>
            </a:pPr>
            <a:endParaRPr sz="1110">
              <a:solidFill>
                <a:schemeClr val="dk1"/>
              </a:solidFill>
              <a:latin typeface="Arial"/>
              <a:ea typeface="Arial"/>
              <a:cs typeface="Arial"/>
              <a:sym typeface="Arial"/>
            </a:endParaRPr>
          </a:p>
          <a:p>
            <a:pPr marL="0" lvl="0" indent="0" algn="l" rtl="0">
              <a:spcBef>
                <a:spcPts val="333"/>
              </a:spcBef>
              <a:spcAft>
                <a:spcPts val="0"/>
              </a:spcAft>
              <a:buNone/>
            </a:pPr>
            <a:r>
              <a:rPr lang="en-US" sz="1110">
                <a:solidFill>
                  <a:schemeClr val="dk1"/>
                </a:solidFill>
                <a:latin typeface="Arial"/>
                <a:ea typeface="Arial"/>
                <a:cs typeface="Arial"/>
                <a:sym typeface="Arial"/>
              </a:rPr>
              <a:t>Options  	Hash 	hash function with output </a:t>
            </a:r>
            <a:r>
              <a:rPr lang="en-US" sz="1110" i="1">
                <a:solidFill>
                  <a:schemeClr val="dk1"/>
                </a:solidFill>
                <a:latin typeface="Arial"/>
                <a:ea typeface="Arial"/>
                <a:cs typeface="Arial"/>
                <a:sym typeface="Arial"/>
              </a:rPr>
              <a:t>hLen</a:t>
            </a:r>
            <a:r>
              <a:rPr lang="en-US" sz="1110">
                <a:solidFill>
                  <a:schemeClr val="dk1"/>
                </a:solidFill>
                <a:latin typeface="Arial"/>
                <a:ea typeface="Arial"/>
                <a:cs typeface="Arial"/>
                <a:sym typeface="Arial"/>
              </a:rPr>
              <a:t>  octets</a:t>
            </a:r>
            <a:endParaRPr/>
          </a:p>
          <a:p>
            <a:pPr marL="0" lvl="0" indent="0" algn="l" rtl="0">
              <a:spcBef>
                <a:spcPts val="333"/>
              </a:spcBef>
              <a:spcAft>
                <a:spcPts val="0"/>
              </a:spcAft>
              <a:buNone/>
            </a:pPr>
            <a:r>
              <a:rPr lang="en-US" sz="1110">
                <a:solidFill>
                  <a:schemeClr val="dk1"/>
                </a:solidFill>
                <a:latin typeface="Arial"/>
                <a:ea typeface="Arial"/>
                <a:cs typeface="Arial"/>
                <a:sym typeface="Arial"/>
              </a:rPr>
              <a:t>Input	 X 	 octet string to be masked</a:t>
            </a:r>
            <a:endParaRPr/>
          </a:p>
          <a:p>
            <a:pPr marL="0" lvl="0" indent="0" algn="l" rtl="0">
              <a:spcBef>
                <a:spcPts val="333"/>
              </a:spcBef>
              <a:spcAft>
                <a:spcPts val="0"/>
              </a:spcAft>
              <a:buNone/>
            </a:pPr>
            <a:r>
              <a:rPr lang="en-US" sz="1110">
                <a:solidFill>
                  <a:schemeClr val="dk1"/>
                </a:solidFill>
                <a:latin typeface="Arial"/>
                <a:ea typeface="Arial"/>
                <a:cs typeface="Arial"/>
                <a:sym typeface="Arial"/>
              </a:rPr>
              <a:t>	</a:t>
            </a:r>
            <a:r>
              <a:rPr lang="en-US" sz="1110" i="1">
                <a:solidFill>
                  <a:schemeClr val="dk1"/>
                </a:solidFill>
                <a:latin typeface="Arial"/>
                <a:ea typeface="Arial"/>
                <a:cs typeface="Arial"/>
                <a:sym typeface="Arial"/>
              </a:rPr>
              <a:t>maskLen</a:t>
            </a:r>
            <a:r>
              <a:rPr lang="en-US" sz="1110">
                <a:solidFill>
                  <a:schemeClr val="dk1"/>
                </a:solidFill>
                <a:latin typeface="Arial"/>
                <a:ea typeface="Arial"/>
                <a:cs typeface="Arial"/>
                <a:sym typeface="Arial"/>
              </a:rPr>
              <a:t> 	 length in octets of the mask</a:t>
            </a:r>
            <a:endParaRPr/>
          </a:p>
          <a:p>
            <a:pPr marL="0" lvl="0" indent="0" algn="l" rtl="0">
              <a:spcBef>
                <a:spcPts val="333"/>
              </a:spcBef>
              <a:spcAft>
                <a:spcPts val="0"/>
              </a:spcAft>
              <a:buNone/>
            </a:pPr>
            <a:r>
              <a:rPr lang="en-US" sz="1110">
                <a:solidFill>
                  <a:schemeClr val="dk1"/>
                </a:solidFill>
                <a:latin typeface="Arial"/>
                <a:ea typeface="Arial"/>
                <a:cs typeface="Arial"/>
                <a:sym typeface="Arial"/>
              </a:rPr>
              <a:t>Output 	</a:t>
            </a:r>
            <a:r>
              <a:rPr lang="en-US" sz="1110" i="1">
                <a:solidFill>
                  <a:schemeClr val="dk1"/>
                </a:solidFill>
                <a:latin typeface="Arial"/>
                <a:ea typeface="Arial"/>
                <a:cs typeface="Arial"/>
                <a:sym typeface="Arial"/>
              </a:rPr>
              <a:t>mask </a:t>
            </a:r>
            <a:r>
              <a:rPr lang="en-US" sz="1110">
                <a:solidFill>
                  <a:schemeClr val="dk1"/>
                </a:solidFill>
                <a:latin typeface="Arial"/>
                <a:ea typeface="Arial"/>
                <a:cs typeface="Arial"/>
                <a:sym typeface="Arial"/>
              </a:rPr>
              <a:t> 	an octet string of length </a:t>
            </a:r>
            <a:r>
              <a:rPr lang="en-US" sz="1110" i="1">
                <a:solidFill>
                  <a:schemeClr val="dk1"/>
                </a:solidFill>
                <a:latin typeface="Arial"/>
                <a:ea typeface="Arial"/>
                <a:cs typeface="Arial"/>
                <a:sym typeface="Arial"/>
              </a:rPr>
              <a:t>maskLen</a:t>
            </a:r>
            <a:endParaRPr sz="1110" b="0" i="1"/>
          </a:p>
        </p:txBody>
      </p:sp>
      <p:sp>
        <p:nvSpPr>
          <p:cNvPr id="330" name="Google Shape;33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6" name="Google Shape;3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110">
                <a:solidFill>
                  <a:schemeClr val="dk1"/>
                </a:solidFill>
                <a:latin typeface="Arial"/>
                <a:ea typeface="Arial"/>
                <a:cs typeface="Arial"/>
                <a:sym typeface="Arial"/>
              </a:rPr>
              <a:t>The first stage in generating an RSA-PSS signature of a message</a:t>
            </a:r>
            <a:endParaRPr/>
          </a:p>
          <a:p>
            <a:pPr marL="0" lvl="0" indent="0" algn="l" rtl="0">
              <a:spcBef>
                <a:spcPts val="333"/>
              </a:spcBef>
              <a:spcAft>
                <a:spcPts val="0"/>
              </a:spcAft>
              <a:buNone/>
            </a:pPr>
            <a:r>
              <a:rPr lang="en-US" sz="1110" i="1">
                <a:solidFill>
                  <a:schemeClr val="dk1"/>
                </a:solidFill>
                <a:latin typeface="Arial"/>
                <a:ea typeface="Arial"/>
                <a:cs typeface="Arial"/>
                <a:sym typeface="Arial"/>
              </a:rPr>
              <a:t>M</a:t>
            </a:r>
            <a:r>
              <a:rPr lang="en-US" sz="1110">
                <a:solidFill>
                  <a:schemeClr val="dk1"/>
                </a:solidFill>
                <a:latin typeface="Arial"/>
                <a:ea typeface="Arial"/>
                <a:cs typeface="Arial"/>
                <a:sym typeface="Arial"/>
              </a:rPr>
              <a:t>  is to generate from </a:t>
            </a:r>
            <a:r>
              <a:rPr lang="en-US" sz="1110" i="1">
                <a:solidFill>
                  <a:schemeClr val="dk1"/>
                </a:solidFill>
                <a:latin typeface="Arial"/>
                <a:ea typeface="Arial"/>
                <a:cs typeface="Arial"/>
                <a:sym typeface="Arial"/>
              </a:rPr>
              <a:t>M</a:t>
            </a:r>
            <a:r>
              <a:rPr lang="en-US" sz="1110">
                <a:solidFill>
                  <a:schemeClr val="dk1"/>
                </a:solidFill>
                <a:latin typeface="Arial"/>
                <a:ea typeface="Arial"/>
                <a:cs typeface="Arial"/>
                <a:sym typeface="Arial"/>
              </a:rPr>
              <a:t>  a fixed-length message digest, called an encoded message</a:t>
            </a:r>
            <a:endParaRPr/>
          </a:p>
          <a:p>
            <a:pPr marL="0" lvl="0" indent="0" algn="l" rtl="0">
              <a:spcBef>
                <a:spcPts val="333"/>
              </a:spcBef>
              <a:spcAft>
                <a:spcPts val="0"/>
              </a:spcAft>
              <a:buNone/>
            </a:pPr>
            <a:r>
              <a:rPr lang="en-US" sz="1110" i="1">
                <a:solidFill>
                  <a:schemeClr val="dk1"/>
                </a:solidFill>
                <a:latin typeface="Arial"/>
                <a:ea typeface="Arial"/>
                <a:cs typeface="Arial"/>
                <a:sym typeface="Arial"/>
              </a:rPr>
              <a:t>(EM </a:t>
            </a:r>
            <a:r>
              <a:rPr lang="en-US" sz="1110">
                <a:solidFill>
                  <a:schemeClr val="dk1"/>
                </a:solidFill>
                <a:latin typeface="Arial"/>
                <a:ea typeface="Arial"/>
                <a:cs typeface="Arial"/>
                <a:sym typeface="Arial"/>
              </a:rPr>
              <a:t>). Figure 13.6 illustrates this process.</a:t>
            </a:r>
            <a:endParaRPr/>
          </a:p>
          <a:p>
            <a:pPr marL="0" lvl="0" indent="0" algn="l" rtl="0">
              <a:spcBef>
                <a:spcPts val="333"/>
              </a:spcBef>
              <a:spcAft>
                <a:spcPts val="0"/>
              </a:spcAft>
              <a:buNone/>
            </a:pPr>
            <a:endParaRPr sz="1110">
              <a:solidFill>
                <a:schemeClr val="dk1"/>
              </a:solidFill>
              <a:latin typeface="Arial"/>
              <a:ea typeface="Arial"/>
              <a:cs typeface="Arial"/>
              <a:sym typeface="Arial"/>
            </a:endParaRPr>
          </a:p>
          <a:p>
            <a:pPr marL="0" lvl="0" indent="0" algn="l" rtl="0">
              <a:spcBef>
                <a:spcPts val="333"/>
              </a:spcBef>
              <a:spcAft>
                <a:spcPts val="0"/>
              </a:spcAft>
              <a:buNone/>
            </a:pPr>
            <a:r>
              <a:rPr lang="en-US" sz="1110">
                <a:solidFill>
                  <a:schemeClr val="dk1"/>
                </a:solidFill>
                <a:latin typeface="Arial"/>
                <a:ea typeface="Arial"/>
                <a:cs typeface="Arial"/>
                <a:sym typeface="Arial"/>
              </a:rPr>
              <a:t> We make several comments about the complex nature of this message digest</a:t>
            </a:r>
            <a:endParaRPr/>
          </a:p>
          <a:p>
            <a:pPr marL="0" lvl="0" indent="0" algn="l" rtl="0">
              <a:spcBef>
                <a:spcPts val="333"/>
              </a:spcBef>
              <a:spcAft>
                <a:spcPts val="0"/>
              </a:spcAft>
              <a:buNone/>
            </a:pPr>
            <a:r>
              <a:rPr lang="en-US" sz="1110">
                <a:solidFill>
                  <a:schemeClr val="dk1"/>
                </a:solidFill>
                <a:latin typeface="Arial"/>
                <a:ea typeface="Arial"/>
                <a:cs typeface="Arial"/>
                <a:sym typeface="Arial"/>
              </a:rPr>
              <a:t>algorithm. All of the RSA-based standardized digital signature schemes involve appending</a:t>
            </a:r>
            <a:endParaRPr/>
          </a:p>
          <a:p>
            <a:pPr marL="0" lvl="0" indent="0" algn="l" rtl="0">
              <a:spcBef>
                <a:spcPts val="333"/>
              </a:spcBef>
              <a:spcAft>
                <a:spcPts val="0"/>
              </a:spcAft>
              <a:buNone/>
            </a:pPr>
            <a:r>
              <a:rPr lang="en-US" sz="1110">
                <a:solidFill>
                  <a:schemeClr val="dk1"/>
                </a:solidFill>
                <a:latin typeface="Arial"/>
                <a:ea typeface="Arial"/>
                <a:cs typeface="Arial"/>
                <a:sym typeface="Arial"/>
              </a:rPr>
              <a:t>one or more constants (e.g., padding</a:t>
            </a:r>
            <a:r>
              <a:rPr lang="en-US" sz="1110" baseline="-25000">
                <a:solidFill>
                  <a:schemeClr val="dk1"/>
                </a:solidFill>
                <a:latin typeface="Arial"/>
                <a:ea typeface="Arial"/>
                <a:cs typeface="Arial"/>
                <a:sym typeface="Arial"/>
              </a:rPr>
              <a:t>1</a:t>
            </a:r>
            <a:r>
              <a:rPr lang="en-US" sz="1110">
                <a:solidFill>
                  <a:schemeClr val="dk1"/>
                </a:solidFill>
                <a:latin typeface="Arial"/>
                <a:ea typeface="Arial"/>
                <a:cs typeface="Arial"/>
                <a:sym typeface="Arial"/>
              </a:rPr>
              <a:t>  and padding</a:t>
            </a:r>
            <a:r>
              <a:rPr lang="en-US" sz="1110" baseline="-25000">
                <a:solidFill>
                  <a:schemeClr val="dk1"/>
                </a:solidFill>
                <a:latin typeface="Arial"/>
                <a:ea typeface="Arial"/>
                <a:cs typeface="Arial"/>
                <a:sym typeface="Arial"/>
              </a:rPr>
              <a:t>2</a:t>
            </a:r>
            <a:r>
              <a:rPr lang="en-US" sz="1110">
                <a:solidFill>
                  <a:schemeClr val="dk1"/>
                </a:solidFill>
                <a:latin typeface="Arial"/>
                <a:ea typeface="Arial"/>
                <a:cs typeface="Arial"/>
                <a:sym typeface="Arial"/>
              </a:rPr>
              <a:t> ) in the process of forming</a:t>
            </a:r>
            <a:endParaRPr/>
          </a:p>
          <a:p>
            <a:pPr marL="0" lvl="0" indent="0" algn="l" rtl="0">
              <a:spcBef>
                <a:spcPts val="333"/>
              </a:spcBef>
              <a:spcAft>
                <a:spcPts val="0"/>
              </a:spcAft>
              <a:buNone/>
            </a:pPr>
            <a:r>
              <a:rPr lang="en-US" sz="1110">
                <a:solidFill>
                  <a:schemeClr val="dk1"/>
                </a:solidFill>
                <a:latin typeface="Arial"/>
                <a:ea typeface="Arial"/>
                <a:cs typeface="Arial"/>
                <a:sym typeface="Arial"/>
              </a:rPr>
              <a:t>the message digest. The objective is to make it more difficult for an adversary to</a:t>
            </a:r>
            <a:endParaRPr/>
          </a:p>
          <a:p>
            <a:pPr marL="0" lvl="0" indent="0" algn="l" rtl="0">
              <a:spcBef>
                <a:spcPts val="333"/>
              </a:spcBef>
              <a:spcAft>
                <a:spcPts val="0"/>
              </a:spcAft>
              <a:buNone/>
            </a:pPr>
            <a:r>
              <a:rPr lang="en-US" sz="1110">
                <a:solidFill>
                  <a:schemeClr val="dk1"/>
                </a:solidFill>
                <a:latin typeface="Arial"/>
                <a:ea typeface="Arial"/>
                <a:cs typeface="Arial"/>
                <a:sym typeface="Arial"/>
              </a:rPr>
              <a:t>find another message that maps to the same message digest as a given message or to</a:t>
            </a:r>
            <a:endParaRPr/>
          </a:p>
          <a:p>
            <a:pPr marL="0" lvl="0" indent="0" algn="l" rtl="0">
              <a:spcBef>
                <a:spcPts val="333"/>
              </a:spcBef>
              <a:spcAft>
                <a:spcPts val="0"/>
              </a:spcAft>
              <a:buNone/>
            </a:pPr>
            <a:r>
              <a:rPr lang="en-US" sz="1110">
                <a:solidFill>
                  <a:schemeClr val="dk1"/>
                </a:solidFill>
                <a:latin typeface="Arial"/>
                <a:ea typeface="Arial"/>
                <a:cs typeface="Arial"/>
                <a:sym typeface="Arial"/>
              </a:rPr>
              <a:t>find two messages that map to the same message digest. RSA-PSS also incorporates</a:t>
            </a:r>
            <a:endParaRPr/>
          </a:p>
          <a:p>
            <a:pPr marL="0" lvl="0" indent="0" algn="l" rtl="0">
              <a:spcBef>
                <a:spcPts val="333"/>
              </a:spcBef>
              <a:spcAft>
                <a:spcPts val="0"/>
              </a:spcAft>
              <a:buNone/>
            </a:pPr>
            <a:r>
              <a:rPr lang="en-US" sz="1110">
                <a:solidFill>
                  <a:schemeClr val="dk1"/>
                </a:solidFill>
                <a:latin typeface="Arial"/>
                <a:ea typeface="Arial"/>
                <a:cs typeface="Arial"/>
                <a:sym typeface="Arial"/>
              </a:rPr>
              <a:t>a pseudorandom number, namely the salt. Because the salt changes with every use,</a:t>
            </a:r>
            <a:endParaRPr/>
          </a:p>
          <a:p>
            <a:pPr marL="0" lvl="0" indent="0" algn="l" rtl="0">
              <a:spcBef>
                <a:spcPts val="333"/>
              </a:spcBef>
              <a:spcAft>
                <a:spcPts val="0"/>
              </a:spcAft>
              <a:buNone/>
            </a:pPr>
            <a:r>
              <a:rPr lang="en-US" sz="1110">
                <a:solidFill>
                  <a:schemeClr val="dk1"/>
                </a:solidFill>
                <a:latin typeface="Arial"/>
                <a:ea typeface="Arial"/>
                <a:cs typeface="Arial"/>
                <a:sym typeface="Arial"/>
              </a:rPr>
              <a:t>signing the same message twice using the same private key will yield two different</a:t>
            </a:r>
            <a:endParaRPr/>
          </a:p>
          <a:p>
            <a:pPr marL="0" lvl="0" indent="0" algn="l" rtl="0">
              <a:spcBef>
                <a:spcPts val="333"/>
              </a:spcBef>
              <a:spcAft>
                <a:spcPts val="0"/>
              </a:spcAft>
              <a:buNone/>
            </a:pPr>
            <a:r>
              <a:rPr lang="en-US" sz="1110">
                <a:solidFill>
                  <a:schemeClr val="dk1"/>
                </a:solidFill>
                <a:latin typeface="Arial"/>
                <a:ea typeface="Arial"/>
                <a:cs typeface="Arial"/>
                <a:sym typeface="Arial"/>
              </a:rPr>
              <a:t>signatures. This is an added measure of security.</a:t>
            </a:r>
            <a:endParaRPr sz="1110"/>
          </a:p>
        </p:txBody>
      </p:sp>
      <p:sp>
        <p:nvSpPr>
          <p:cNvPr id="337" name="Google Shape;33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Figure 13.7 RSA-PSS EM Verification</a:t>
            </a:r>
            <a:endParaRPr/>
          </a:p>
        </p:txBody>
      </p:sp>
      <p:sp>
        <p:nvSpPr>
          <p:cNvPr id="343" name="Google Shape;34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Figure 13.1 is a generic model of the process of constructing and using digital</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signatures. All of the digital signature schemes discussed in this chapter have this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structure.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Suppose that Bob wants to send a message to Alice. Although it is not</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important that the message be kept secret, he wants Alice to be certain that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message is indeed from him. For this purpose, Bob uses a secure hash function, such</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as SHA-512, to generate a hash value for the message. That hash value, together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with Bob’s private key serves as input to a digital signature generation algorithm,</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which produces a short block that functions as a digital signature . Bob sends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message with the signature attached.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When Alice receives the message plus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she (1) calculates a hash value for the message; (2) provides the hash value 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Bob’s public key as inputs to a digital signature verification algorithm. If the algorithm</a:t>
            </a:r>
            <a:endParaRPr/>
          </a:p>
          <a:p>
            <a:pPr marL="0" lvl="0" indent="0" algn="l" rtl="0">
              <a:spcBef>
                <a:spcPts val="360"/>
              </a:spcBef>
              <a:spcAft>
                <a:spcPts val="0"/>
              </a:spcAft>
              <a:buNone/>
            </a:pPr>
            <a:r>
              <a:rPr lang="en-US" sz="1200">
                <a:solidFill>
                  <a:schemeClr val="dk1"/>
                </a:solidFill>
                <a:latin typeface="Arial"/>
                <a:ea typeface="Arial"/>
                <a:cs typeface="Arial"/>
                <a:sym typeface="Arial"/>
              </a:rPr>
              <a:t>returns the result that the signature is valid, Alice is assured that the message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must have been signed by Bob. No one else has Bob’s private key and therefore no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one else could have created a signature that could be verified for this message with</a:t>
            </a:r>
            <a:endParaRPr/>
          </a:p>
          <a:p>
            <a:pPr marL="0" lvl="0" indent="0" algn="l" rtl="0">
              <a:spcBef>
                <a:spcPts val="360"/>
              </a:spcBef>
              <a:spcAft>
                <a:spcPts val="0"/>
              </a:spcAft>
              <a:buNone/>
            </a:pPr>
            <a:r>
              <a:rPr lang="en-US" sz="1200">
                <a:solidFill>
                  <a:schemeClr val="dk1"/>
                </a:solidFill>
                <a:latin typeface="Arial"/>
                <a:ea typeface="Arial"/>
                <a:cs typeface="Arial"/>
                <a:sym typeface="Arial"/>
              </a:rPr>
              <a:t>Bob’s public key. In addition, it is impossible to alter the message without access to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Bob’s private key, so the message is authenticated both in terms of source and in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terms of data integrity.</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We begin this chapter with an overview of digital signatures. We then present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Elgamal and Schnorr digital signature schemes, understanding of which makes it easier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to understand the NIST Digital Signature Algorithm (DSA). The chapter then covers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the two other important standardized digital signature schemes: the Elliptic Curve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Digital Signature Algorithm (ECDSA) and the RSA Probabilistic Signature Scheme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(RSA-PSS).</a:t>
            </a:r>
            <a:endParaRPr>
              <a:latin typeface="Arial"/>
              <a:ea typeface="Arial"/>
              <a:cs typeface="Arial"/>
              <a:sym typeface="Arial"/>
            </a:endParaRPr>
          </a:p>
        </p:txBody>
      </p:sp>
      <p:sp>
        <p:nvSpPr>
          <p:cNvPr id="155" name="Google Shape;15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348" name="Google Shape;3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Chapter 13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
        <p:nvSpPr>
          <p:cNvPr id="160" name="Google Shape;1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Message authentication protects two parties who exchange messages from any third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party. However, it does not protect the two parties against each other. Several forms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of dispute between the two are possible.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In situations where there is not complete trust between sender and receiver,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something more than authentication is needed. The most attractive solution to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this problem is the digital signature. The digital signature must have the following</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properties:</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verify the author and the date and time of the signature.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authenticate the contents at the time of the signature.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be verifiable by third parties to resolve disputes.</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Thus, the digital signature function includes the authentication function.</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a:solidFill>
                  <a:schemeClr val="dk1"/>
                </a:solidFill>
                <a:latin typeface="Arial"/>
                <a:ea typeface="Arial"/>
                <a:cs typeface="Arial"/>
                <a:sym typeface="Arial"/>
              </a:rPr>
              <a:t>[GOLD88] lists the following types of attacks, in order of increasing severity. Here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A denotes the user whose signature method is being attacked, and C denotes the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attacker.</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Key-only attack: C only knows A’s public key.</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Known message attack: C is given access to a set of messages and their</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signatures.</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Generic chosen message attack: C chooses a list of messages before attempting</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to breaks A’s signature scheme, independent of A’s public key. C then</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obtains from A valid signatures for the chosen messages. The attack is generic,</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because it does not depend on A’s public key; the same attack is used against</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everyone.</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Directed chosen message attack: Similar to the generic attack, except that the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list of messages to be signed is chosen after C knows A’s public key but before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any signatures are seen.</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Adaptive chosen message attack: C is allowed to use A as an “oracle.” This</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means that C may request from A signatures of messages that depend on previously</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obtained message-signature pairs.</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p:txBody>
      </p:sp>
      <p:sp>
        <p:nvSpPr>
          <p:cNvPr id="175" name="Google Shape;17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a:solidFill>
                  <a:schemeClr val="dk1"/>
                </a:solidFill>
                <a:latin typeface="Arial"/>
                <a:ea typeface="Arial"/>
                <a:cs typeface="Arial"/>
                <a:sym typeface="Arial"/>
              </a:rPr>
              <a:t>[GOLD88] then defines success at breaking a signature scheme as an outcome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in which C can do any of the following with a non-negligible probability:</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Total break: C determines A’s private key.</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Universal forgery: C finds an efficient signing algorithm that provides an</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equivalent way of constructing signatures on arbitrary messages.</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Selective forgery: C forges a signature for a particular message chosen by C.</a:t>
            </a:r>
            <a:endParaRPr/>
          </a:p>
          <a:p>
            <a:pPr marL="0" lvl="0" indent="0" algn="l" rtl="0">
              <a:spcBef>
                <a:spcPts val="360"/>
              </a:spcBef>
              <a:spcAft>
                <a:spcPts val="0"/>
              </a:spcAft>
              <a:buNone/>
            </a:pPr>
            <a:endParaRPr sz="1200" b="0">
              <a:solidFill>
                <a:schemeClr val="dk1"/>
              </a:solidFill>
              <a:latin typeface="Arial"/>
              <a:ea typeface="Arial"/>
              <a:cs typeface="Arial"/>
              <a:sym typeface="Arial"/>
            </a:endParaRPr>
          </a:p>
          <a:p>
            <a:pPr marL="0" lvl="0" indent="0" algn="l" rtl="0">
              <a:spcBef>
                <a:spcPts val="360"/>
              </a:spcBef>
              <a:spcAft>
                <a:spcPts val="0"/>
              </a:spcAft>
              <a:buNone/>
            </a:pPr>
            <a:r>
              <a:rPr lang="en-US" sz="1200" b="0">
                <a:solidFill>
                  <a:schemeClr val="dk1"/>
                </a:solidFill>
                <a:latin typeface="Arial"/>
                <a:ea typeface="Arial"/>
                <a:cs typeface="Arial"/>
                <a:sym typeface="Arial"/>
              </a:rPr>
              <a:t>• Existential forgery: C forges a signature for at least one message. C has no</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control over the message. Consequently, this forgery may only be a minor nuisance</a:t>
            </a:r>
            <a:endParaRPr/>
          </a:p>
          <a:p>
            <a:pPr marL="0" lvl="0" indent="0" algn="l" rtl="0">
              <a:spcBef>
                <a:spcPts val="360"/>
              </a:spcBef>
              <a:spcAft>
                <a:spcPts val="0"/>
              </a:spcAft>
              <a:buNone/>
            </a:pPr>
            <a:r>
              <a:rPr lang="en-US" sz="1200" b="0">
                <a:solidFill>
                  <a:schemeClr val="dk1"/>
                </a:solidFill>
                <a:latin typeface="Arial"/>
                <a:ea typeface="Arial"/>
                <a:cs typeface="Arial"/>
                <a:sym typeface="Arial"/>
              </a:rPr>
              <a:t>to A.</a:t>
            </a:r>
            <a:endParaRPr sz="1100" b="0">
              <a:latin typeface="Arial"/>
              <a:ea typeface="Arial"/>
              <a:cs typeface="Arial"/>
              <a:sym typeface="Arial"/>
            </a:endParaRPr>
          </a:p>
          <a:p>
            <a:pPr marL="0" lvl="0" indent="0" algn="l" rtl="0">
              <a:spcBef>
                <a:spcPts val="360"/>
              </a:spcBef>
              <a:spcAft>
                <a:spcPts val="0"/>
              </a:spcAft>
              <a:buNone/>
            </a:pPr>
            <a:endParaRPr/>
          </a:p>
        </p:txBody>
      </p:sp>
      <p:sp>
        <p:nvSpPr>
          <p:cNvPr id="206" name="Google Shape;20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
        <p:nvSpPr>
          <p:cNvPr id="234" name="Google Shape;2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On the basis of the properties and attacks just discussed, we can formulate the following</a:t>
            </a:r>
            <a:endParaRPr/>
          </a:p>
          <a:p>
            <a:pPr marL="0" lvl="0" indent="0" algn="l" rtl="0">
              <a:spcBef>
                <a:spcPts val="360"/>
              </a:spcBef>
              <a:spcAft>
                <a:spcPts val="0"/>
              </a:spcAft>
              <a:buNone/>
            </a:pPr>
            <a:r>
              <a:rPr lang="en-US" sz="1200">
                <a:solidFill>
                  <a:schemeClr val="dk1"/>
                </a:solidFill>
                <a:latin typeface="Arial"/>
                <a:ea typeface="Arial"/>
                <a:cs typeface="Arial"/>
                <a:sym typeface="Arial"/>
              </a:rPr>
              <a:t>requirements for a digital signature.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The signature must be a bit pattern that depends on the message being signed.</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The signature must use some information unique to the sender to prevent</a:t>
            </a:r>
            <a:endParaRPr/>
          </a:p>
          <a:p>
            <a:pPr marL="0" lvl="0" indent="0" algn="l" rtl="0">
              <a:spcBef>
                <a:spcPts val="360"/>
              </a:spcBef>
              <a:spcAft>
                <a:spcPts val="0"/>
              </a:spcAft>
              <a:buNone/>
            </a:pPr>
            <a:r>
              <a:rPr lang="en-US" sz="1200">
                <a:solidFill>
                  <a:schemeClr val="dk1"/>
                </a:solidFill>
                <a:latin typeface="Arial"/>
                <a:ea typeface="Arial"/>
                <a:cs typeface="Arial"/>
                <a:sym typeface="Arial"/>
              </a:rPr>
              <a:t>both forgery and denial.</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be relatively easy to produce the digital signature.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be relatively easy to recognize and verify the digital signature.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be computationally infeasible to forge a digital signature, either by</a:t>
            </a:r>
            <a:endParaRPr/>
          </a:p>
          <a:p>
            <a:pPr marL="0" lvl="0" indent="0" algn="l" rtl="0">
              <a:spcBef>
                <a:spcPts val="360"/>
              </a:spcBef>
              <a:spcAft>
                <a:spcPts val="0"/>
              </a:spcAft>
              <a:buNone/>
            </a:pPr>
            <a:r>
              <a:rPr lang="en-US" sz="1200">
                <a:solidFill>
                  <a:schemeClr val="dk1"/>
                </a:solidFill>
                <a:latin typeface="Arial"/>
                <a:ea typeface="Arial"/>
                <a:cs typeface="Arial"/>
                <a:sym typeface="Arial"/>
              </a:rPr>
              <a:t>constructing a new message for an existing digital signature or by constructing</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 fraudulent digital signature for a given message.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It must be practical to retain a copy of the digital signature in storage.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A secure hash function, embedded in a scheme such as that of Figure 13.2, provides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 basis for satisfying these requirements. However, care must be taken in the design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of the details of the scheme.</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
        <p:nvSpPr>
          <p:cNvPr id="241" name="Google Shape;2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The term direct digital signature  refers to a digital signature scheme that involves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only the communicating parties (source, destination). It is assumed that the destination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knows the public key of the source.</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Confidentiality can be provided by encrypting the entire message plus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with a shared secret key (symmetric encryption). Note that it is important to</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perform the signature function first and then an outer confidentiality function. In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case of dispute, some third party must view the message and its signature. If the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is calculated on an encrypted message, then the third party also needs access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to the decryption key to read the original message. However, if the signature is the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inner operation, then the recipient can store the plaintext message and its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for later use in dispute resolution.</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The validity of the scheme just described depends on the security of the sender’s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private key. If a sender later wishes to deny sending a particular message, the sender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can claim that the private key was lost or stolen and that someone else forged his or her</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signature. Administrative controls relating to the security of private keys can be employed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to thwart or at least weaken this ploy, but the threat is still there, at least to some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degree. One example is to require every signed message to include a timestamp  (date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and time) and to require prompt reporting of compromised keys to a central authority.</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Another threat is that some private key might actually be stolen from X</a:t>
            </a:r>
            <a:endParaRPr/>
          </a:p>
          <a:p>
            <a:pPr marL="0" lvl="0" indent="0" algn="l" rtl="0">
              <a:spcBef>
                <a:spcPts val="360"/>
              </a:spcBef>
              <a:spcAft>
                <a:spcPts val="0"/>
              </a:spcAft>
              <a:buNone/>
            </a:pPr>
            <a:r>
              <a:rPr lang="en-US" sz="1200">
                <a:solidFill>
                  <a:schemeClr val="dk1"/>
                </a:solidFill>
                <a:latin typeface="Arial"/>
                <a:ea typeface="Arial"/>
                <a:cs typeface="Arial"/>
                <a:sym typeface="Arial"/>
              </a:rPr>
              <a:t>at time T. The opponent can then send a message signed with X’s signature 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stamped with a time before or equal to T.</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The universally accepted technique for dealing with these threats is the use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of a digital certificate and certificate authorities. We defer a discussion of this topic</a:t>
            </a:r>
            <a:endParaRPr/>
          </a:p>
          <a:p>
            <a:pPr marL="0" lvl="0" indent="0" algn="l" rtl="0">
              <a:spcBef>
                <a:spcPts val="360"/>
              </a:spcBef>
              <a:spcAft>
                <a:spcPts val="0"/>
              </a:spcAft>
              <a:buNone/>
            </a:pPr>
            <a:r>
              <a:rPr lang="en-US" sz="1200">
                <a:solidFill>
                  <a:schemeClr val="dk1"/>
                </a:solidFill>
                <a:latin typeface="Arial"/>
                <a:ea typeface="Arial"/>
                <a:cs typeface="Arial"/>
                <a:sym typeface="Arial"/>
              </a:rPr>
              <a:t>until Chapter 14, and focus in this chapter on digital signature algorithms.</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
        <p:nvSpPr>
          <p:cNvPr id="269" name="Google Shape;2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Before examining the NIST Digital Signature Algorithm, it will be helpful to understand</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the Elgamal and Schnorr signature schemes . Recall from Chapter 10, that</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the Elgamal encryption scheme is designed to enable encryption by a user’s public</a:t>
            </a:r>
            <a:endParaRPr/>
          </a:p>
          <a:p>
            <a:pPr marL="0" lvl="0" indent="0" algn="l" rtl="0">
              <a:spcBef>
                <a:spcPts val="360"/>
              </a:spcBef>
              <a:spcAft>
                <a:spcPts val="0"/>
              </a:spcAft>
              <a:buNone/>
            </a:pPr>
            <a:r>
              <a:rPr lang="en-US" sz="1200">
                <a:solidFill>
                  <a:schemeClr val="dk1"/>
                </a:solidFill>
                <a:latin typeface="Arial"/>
                <a:ea typeface="Arial"/>
                <a:cs typeface="Arial"/>
                <a:sym typeface="Arial"/>
              </a:rPr>
              <a:t>key with decryption by the user’s private key. The Elgamal signature scheme involves</a:t>
            </a:r>
            <a:endParaRPr/>
          </a:p>
          <a:p>
            <a:pPr marL="0" lvl="0" indent="0" algn="l" rtl="0">
              <a:spcBef>
                <a:spcPts val="360"/>
              </a:spcBef>
              <a:spcAft>
                <a:spcPts val="0"/>
              </a:spcAft>
              <a:buNone/>
            </a:pPr>
            <a:r>
              <a:rPr lang="en-US" sz="1200">
                <a:solidFill>
                  <a:schemeClr val="dk1"/>
                </a:solidFill>
                <a:latin typeface="Arial"/>
                <a:ea typeface="Arial"/>
                <a:cs typeface="Arial"/>
                <a:sym typeface="Arial"/>
              </a:rPr>
              <a:t>the use of the private key for encryption and the public key for decryption</a:t>
            </a:r>
            <a:endParaRPr/>
          </a:p>
          <a:p>
            <a:pPr marL="0" lvl="0" indent="0" algn="l" rtl="0">
              <a:spcBef>
                <a:spcPts val="360"/>
              </a:spcBef>
              <a:spcAft>
                <a:spcPts val="0"/>
              </a:spcAft>
              <a:buNone/>
            </a:pPr>
            <a:r>
              <a:rPr lang="en-US" sz="1200">
                <a:solidFill>
                  <a:schemeClr val="dk1"/>
                </a:solidFill>
                <a:latin typeface="Arial"/>
                <a:ea typeface="Arial"/>
                <a:cs typeface="Arial"/>
                <a:sym typeface="Arial"/>
              </a:rPr>
              <a:t>[ELGA84, ELGA85].</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r>
              <a:rPr lang="en-US" sz="1200">
                <a:solidFill>
                  <a:schemeClr val="dk1"/>
                </a:solidFill>
                <a:latin typeface="Arial"/>
                <a:ea typeface="Arial"/>
                <a:cs typeface="Arial"/>
                <a:sym typeface="Arial"/>
              </a:rPr>
              <a:t> As with Elgamal encryption, the global elements of Elgamal digital signature</a:t>
            </a:r>
            <a:endParaRPr/>
          </a:p>
          <a:p>
            <a:pPr marL="0" lvl="0" indent="0" algn="l" rtl="0">
              <a:spcBef>
                <a:spcPts val="360"/>
              </a:spcBef>
              <a:spcAft>
                <a:spcPts val="0"/>
              </a:spcAft>
              <a:buNone/>
            </a:pPr>
            <a:r>
              <a:rPr lang="en-US" sz="1200">
                <a:solidFill>
                  <a:schemeClr val="dk1"/>
                </a:solidFill>
                <a:latin typeface="Arial"/>
                <a:ea typeface="Arial"/>
                <a:cs typeface="Arial"/>
                <a:sym typeface="Arial"/>
              </a:rPr>
              <a:t> are a prime number </a:t>
            </a:r>
            <a:r>
              <a:rPr lang="en-US" sz="1200" i="1">
                <a:solidFill>
                  <a:schemeClr val="dk1"/>
                </a:solidFill>
                <a:latin typeface="Arial"/>
                <a:ea typeface="Arial"/>
                <a:cs typeface="Arial"/>
                <a:sym typeface="Arial"/>
              </a:rPr>
              <a:t>q</a:t>
            </a:r>
            <a:r>
              <a:rPr lang="en-US" sz="1200">
                <a:solidFill>
                  <a:schemeClr val="dk1"/>
                </a:solidFill>
                <a:latin typeface="Arial"/>
                <a:ea typeface="Arial"/>
                <a:cs typeface="Arial"/>
                <a:sym typeface="Arial"/>
              </a:rPr>
              <a:t>  and a, which is a primitive root of </a:t>
            </a:r>
            <a:r>
              <a:rPr lang="en-US" sz="1200" i="1">
                <a:solidFill>
                  <a:schemeClr val="dk1"/>
                </a:solidFill>
                <a:latin typeface="Arial"/>
                <a:ea typeface="Arial"/>
                <a:cs typeface="Arial"/>
                <a:sym typeface="Arial"/>
              </a:rPr>
              <a:t>q</a:t>
            </a:r>
            <a:r>
              <a:rPr lang="en-US" sz="1200">
                <a:solidFill>
                  <a:schemeClr val="dk1"/>
                </a:solidFill>
                <a:latin typeface="Arial"/>
                <a:ea typeface="Arial"/>
                <a:cs typeface="Arial"/>
                <a:sym typeface="Arial"/>
              </a:rPr>
              <a:t> .</a:t>
            </a:r>
            <a:endParaRPr/>
          </a:p>
          <a:p>
            <a:pPr marL="0" lvl="0" indent="0" algn="l" rtl="0">
              <a:spcBef>
                <a:spcPts val="360"/>
              </a:spcBef>
              <a:spcAft>
                <a:spcPts val="0"/>
              </a:spcAft>
              <a:buNone/>
            </a:pPr>
            <a:endParaRPr sz="1200">
              <a:solidFill>
                <a:schemeClr val="dk1"/>
              </a:solidFill>
              <a:latin typeface="Arial"/>
              <a:ea typeface="Arial"/>
              <a:cs typeface="Arial"/>
              <a:sym typeface="Arial"/>
            </a:endParaRPr>
          </a:p>
          <a:p>
            <a:pPr marL="0" lvl="0" indent="0" algn="l" rtl="0">
              <a:spcBef>
                <a:spcPts val="360"/>
              </a:spcBef>
              <a:spcAft>
                <a:spcPts val="0"/>
              </a:spcAft>
              <a:buNone/>
            </a:pPr>
            <a:endParaRPr>
              <a:latin typeface="Times"/>
              <a:ea typeface="Times"/>
              <a:cs typeface="Times"/>
              <a:sym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
        <p:nvSpPr>
          <p:cNvPr id="276" name="Google Shape;2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a:latin typeface="Arial"/>
                <a:ea typeface="Arial"/>
                <a:cs typeface="Arial"/>
                <a:sym typeface="Arial"/>
              </a:rPr>
              <a:t>n-bit </a:t>
            </a:r>
            <a:r>
              <a:rPr lang="en-US">
                <a:latin typeface="Arial"/>
                <a:ea typeface="Arial"/>
                <a:cs typeface="Arial"/>
                <a:sym typeface="Arial"/>
              </a:rPr>
              <a:t>integer with an </a:t>
            </a:r>
            <a:r>
              <a:rPr lang="en-US" i="1">
                <a:latin typeface="Arial"/>
                <a:ea typeface="Arial"/>
                <a:cs typeface="Arial"/>
                <a:sym typeface="Arial"/>
              </a:rPr>
              <a:t>n-bit </a:t>
            </a:r>
            <a:r>
              <a:rPr lang="en-US">
                <a:latin typeface="Arial"/>
                <a:ea typeface="Arial"/>
                <a:cs typeface="Arial"/>
                <a:sym typeface="Arial"/>
              </a:rPr>
              <a:t>integer.  The scheme is based on using a prime modulus </a:t>
            </a:r>
            <a:r>
              <a:rPr lang="en-US" i="1">
                <a:latin typeface="Arial"/>
                <a:ea typeface="Arial"/>
                <a:cs typeface="Arial"/>
                <a:sym typeface="Arial"/>
              </a:rPr>
              <a:t>p, </a:t>
            </a:r>
            <a:r>
              <a:rPr lang="en-US">
                <a:latin typeface="Arial"/>
                <a:ea typeface="Arial"/>
                <a:cs typeface="Arial"/>
                <a:sym typeface="Arial"/>
              </a:rPr>
              <a:t>with </a:t>
            </a:r>
            <a:r>
              <a:rPr lang="en-US" i="1">
                <a:latin typeface="Arial"/>
                <a:ea typeface="Arial"/>
                <a:cs typeface="Arial"/>
                <a:sym typeface="Arial"/>
              </a:rPr>
              <a:t>p – 1 </a:t>
            </a:r>
            <a:r>
              <a:rPr lang="en-US">
                <a:latin typeface="Arial"/>
                <a:ea typeface="Arial"/>
                <a:cs typeface="Arial"/>
                <a:sym typeface="Arial"/>
              </a:rPr>
              <a:t>having a prime factor </a:t>
            </a:r>
            <a:r>
              <a:rPr lang="en-US" i="1">
                <a:latin typeface="Arial"/>
                <a:ea typeface="Arial"/>
                <a:cs typeface="Arial"/>
                <a:sym typeface="Arial"/>
              </a:rPr>
              <a:t>q </a:t>
            </a:r>
            <a:r>
              <a:rPr lang="en-US">
                <a:latin typeface="Arial"/>
                <a:ea typeface="Arial"/>
                <a:cs typeface="Arial"/>
                <a:sym typeface="Arial"/>
              </a:rPr>
              <a:t>of appropriate size; that is </a:t>
            </a:r>
            <a:r>
              <a:rPr lang="en-US" i="1">
                <a:latin typeface="Arial"/>
                <a:ea typeface="Arial"/>
                <a:cs typeface="Arial"/>
                <a:sym typeface="Arial"/>
              </a:rPr>
              <a:t>p – 1 = 1 (mod q). </a:t>
            </a:r>
            <a:r>
              <a:rPr lang="en-US">
                <a:latin typeface="Arial"/>
                <a:ea typeface="Arial"/>
                <a:cs typeface="Arial"/>
                <a:sym typeface="Arial"/>
              </a:rPr>
              <a:t>Typically, we use </a:t>
            </a:r>
            <a:r>
              <a:rPr lang="en-US" i="1">
                <a:latin typeface="Arial"/>
                <a:ea typeface="Arial"/>
                <a:cs typeface="Arial"/>
                <a:sym typeface="Arial"/>
              </a:rPr>
              <a:t>p approx 2</a:t>
            </a:r>
            <a:r>
              <a:rPr lang="en-US" i="1" baseline="30000">
                <a:latin typeface="Arial"/>
                <a:ea typeface="Arial"/>
                <a:cs typeface="Arial"/>
                <a:sym typeface="Arial"/>
              </a:rPr>
              <a:t>1024</a:t>
            </a:r>
            <a:r>
              <a:rPr lang="en-US" i="1">
                <a:latin typeface="Arial"/>
                <a:ea typeface="Arial"/>
                <a:cs typeface="Arial"/>
                <a:sym typeface="Arial"/>
              </a:rPr>
              <a:t> </a:t>
            </a:r>
            <a:r>
              <a:rPr lang="en-US">
                <a:latin typeface="Arial"/>
                <a:ea typeface="Arial"/>
                <a:cs typeface="Arial"/>
                <a:sym typeface="Arial"/>
              </a:rPr>
              <a:t>and </a:t>
            </a:r>
            <a:r>
              <a:rPr lang="en-US" i="1">
                <a:latin typeface="Arial"/>
                <a:ea typeface="Arial"/>
                <a:cs typeface="Arial"/>
                <a:sym typeface="Arial"/>
              </a:rPr>
              <a:t>q approx 2</a:t>
            </a:r>
            <a:r>
              <a:rPr lang="en-US" i="1" baseline="30000">
                <a:latin typeface="Arial"/>
                <a:ea typeface="Arial"/>
                <a:cs typeface="Arial"/>
                <a:sym typeface="Arial"/>
              </a:rPr>
              <a:t>160</a:t>
            </a:r>
            <a:r>
              <a:rPr lang="en-US" i="1">
                <a:latin typeface="Arial"/>
                <a:ea typeface="Arial"/>
                <a:cs typeface="Arial"/>
                <a:sym typeface="Arial"/>
              </a:rPr>
              <a:t>. </a:t>
            </a:r>
            <a:r>
              <a:rPr lang="en-US">
                <a:latin typeface="Arial"/>
                <a:ea typeface="Arial"/>
                <a:cs typeface="Arial"/>
                <a:sym typeface="Arial"/>
              </a:rPr>
              <a:t>Thus</a:t>
            </a:r>
            <a:r>
              <a:rPr lang="en-US" i="1">
                <a:latin typeface="Arial"/>
                <a:ea typeface="Arial"/>
                <a:cs typeface="Arial"/>
                <a:sym typeface="Arial"/>
              </a:rPr>
              <a:t>, p  </a:t>
            </a:r>
            <a:r>
              <a:rPr lang="en-US">
                <a:latin typeface="Arial"/>
                <a:ea typeface="Arial"/>
                <a:cs typeface="Arial"/>
                <a:sym typeface="Arial"/>
              </a:rPr>
              <a:t>is a 1024-bit number and q  is a 160-bit number, which is also the length of the SHA-1 hash value.</a:t>
            </a:r>
            <a:endParaRPr>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grpSp>
        <p:nvGrpSpPr>
          <p:cNvPr id="16" name="Google Shape;16;p22"/>
          <p:cNvGrpSpPr/>
          <p:nvPr/>
        </p:nvGrpSpPr>
        <p:grpSpPr>
          <a:xfrm>
            <a:off x="0" y="0"/>
            <a:ext cx="1581150" cy="6858000"/>
            <a:chOff x="134471" y="0"/>
            <a:chExt cx="1581220" cy="6858000"/>
          </a:xfrm>
        </p:grpSpPr>
        <p:pic>
          <p:nvPicPr>
            <p:cNvPr id="17" name="Google Shape;17;p22" descr="Overlay-Blank.jpg"/>
            <p:cNvPicPr preferRelativeResize="0"/>
            <p:nvPr/>
          </p:nvPicPr>
          <p:blipFill rotWithShape="1">
            <a:blip r:embed="rId2">
              <a:alphaModFix/>
            </a:blip>
            <a:srcRect l="1470" r="83676"/>
            <a:stretch/>
          </p:blipFill>
          <p:spPr>
            <a:xfrm>
              <a:off x="134471" y="0"/>
              <a:ext cx="1358153" cy="6858000"/>
            </a:xfrm>
            <a:prstGeom prst="rect">
              <a:avLst/>
            </a:prstGeom>
            <a:noFill/>
            <a:ln>
              <a:noFill/>
            </a:ln>
          </p:spPr>
        </p:pic>
        <p:pic>
          <p:nvPicPr>
            <p:cNvPr id="18" name="Google Shape;18;p22" descr="Overlay-VerticalBridge.jpg"/>
            <p:cNvPicPr preferRelativeResize="0"/>
            <p:nvPr/>
          </p:nvPicPr>
          <p:blipFill rotWithShape="1">
            <a:blip r:embed="rId3">
              <a:alphaModFix/>
            </a:blip>
            <a:srcRect/>
            <a:stretch/>
          </p:blipFill>
          <p:spPr>
            <a:xfrm>
              <a:off x="1447800" y="0"/>
              <a:ext cx="267891" cy="6858000"/>
            </a:xfrm>
            <a:prstGeom prst="rect">
              <a:avLst/>
            </a:prstGeom>
            <a:noFill/>
            <a:ln>
              <a:noFill/>
            </a:ln>
          </p:spPr>
        </p:pic>
      </p:grpSp>
      <p:grpSp>
        <p:nvGrpSpPr>
          <p:cNvPr id="19" name="Google Shape;19;p22"/>
          <p:cNvGrpSpPr/>
          <p:nvPr/>
        </p:nvGrpSpPr>
        <p:grpSpPr>
          <a:xfrm>
            <a:off x="7546975" y="0"/>
            <a:ext cx="1597025" cy="6858000"/>
            <a:chOff x="7413812" y="0"/>
            <a:chExt cx="1597734" cy="6858000"/>
          </a:xfrm>
        </p:grpSpPr>
        <p:pic>
          <p:nvPicPr>
            <p:cNvPr id="20" name="Google Shape;20;p22" descr="Overlay-Blank.jpg"/>
            <p:cNvPicPr preferRelativeResize="0"/>
            <p:nvPr/>
          </p:nvPicPr>
          <p:blipFill rotWithShape="1">
            <a:blip r:embed="rId2">
              <a:alphaModFix/>
            </a:blip>
            <a:srcRect r="85126"/>
            <a:stretch/>
          </p:blipFill>
          <p:spPr>
            <a:xfrm>
              <a:off x="7651376" y="0"/>
              <a:ext cx="1360170" cy="6858000"/>
            </a:xfrm>
            <a:prstGeom prst="rect">
              <a:avLst/>
            </a:prstGeom>
            <a:noFill/>
            <a:ln>
              <a:noFill/>
            </a:ln>
          </p:spPr>
        </p:pic>
        <p:pic>
          <p:nvPicPr>
            <p:cNvPr id="21" name="Google Shape;21;p22" descr="Overlay-VerticalBridge.jpg"/>
            <p:cNvPicPr preferRelativeResize="0"/>
            <p:nvPr/>
          </p:nvPicPr>
          <p:blipFill rotWithShape="1">
            <a:blip r:embed="rId3">
              <a:alphaModFix/>
            </a:blip>
            <a:srcRect/>
            <a:stretch/>
          </p:blipFill>
          <p:spPr>
            <a:xfrm flipH="1">
              <a:off x="7413812" y="0"/>
              <a:ext cx="267891" cy="6858000"/>
            </a:xfrm>
            <a:prstGeom prst="rect">
              <a:avLst/>
            </a:prstGeom>
            <a:noFill/>
            <a:ln>
              <a:noFill/>
            </a:ln>
          </p:spPr>
        </p:pic>
      </p:grpSp>
      <p:pic>
        <p:nvPicPr>
          <p:cNvPr id="22" name="Google Shape;22;p22" descr="HR-Color.png"/>
          <p:cNvPicPr preferRelativeResize="0"/>
          <p:nvPr/>
        </p:nvPicPr>
        <p:blipFill rotWithShape="1">
          <a:blip r:embed="rId4">
            <a:alphaModFix/>
          </a:blip>
          <a:srcRect/>
          <a:stretch/>
        </p:blipFill>
        <p:spPr>
          <a:xfrm>
            <a:off x="1554163" y="4841875"/>
            <a:ext cx="6035675" cy="339725"/>
          </a:xfrm>
          <a:prstGeom prst="rect">
            <a:avLst/>
          </a:prstGeom>
          <a:noFill/>
          <a:ln>
            <a:noFill/>
          </a:ln>
        </p:spPr>
      </p:pic>
      <p:sp>
        <p:nvSpPr>
          <p:cNvPr id="23" name="Google Shape;23;p22"/>
          <p:cNvSpPr txBox="1">
            <a:spLocks noGrp="1"/>
          </p:cNvSpPr>
          <p:nvPr>
            <p:ph type="ctrTitle"/>
          </p:nvPr>
        </p:nvSpPr>
        <p:spPr>
          <a:xfrm>
            <a:off x="1854200" y="3693645"/>
            <a:ext cx="5446713" cy="1470025"/>
          </a:xfrm>
          <a:prstGeom prst="rect">
            <a:avLst/>
          </a:prstGeom>
          <a:noFill/>
          <a:ln>
            <a:noFill/>
          </a:ln>
        </p:spPr>
        <p:txBody>
          <a:bodyPr spcFirstLastPara="1" wrap="square" lIns="91425" tIns="45700" rIns="91425" bIns="45700" anchor="b" anchorCtr="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1854200" y="5204011"/>
            <a:ext cx="5446713" cy="851647"/>
          </a:xfrm>
          <a:prstGeom prst="rect">
            <a:avLst/>
          </a:prstGeom>
          <a:noFill/>
          <a:ln>
            <a:noFill/>
          </a:ln>
        </p:spPr>
        <p:txBody>
          <a:bodyPr spcFirstLastPara="1" wrap="square" lIns="91425" tIns="45700" rIns="91425" bIns="45700" anchor="t" anchorCtr="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22"/>
          <p:cNvSpPr txBox="1">
            <a:spLocks noGrp="1"/>
          </p:cNvSpPr>
          <p:nvPr>
            <p:ph type="dt" idx="10"/>
          </p:nvPr>
        </p:nvSpPr>
        <p:spPr>
          <a:xfrm>
            <a:off x="5257800"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17526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9"/>
        <p:cNvGrpSpPr/>
        <p:nvPr/>
      </p:nvGrpSpPr>
      <p:grpSpPr>
        <a:xfrm>
          <a:off x="0" y="0"/>
          <a:ext cx="0" cy="0"/>
          <a:chOff x="0" y="0"/>
          <a:chExt cx="0" cy="0"/>
        </a:xfrm>
      </p:grpSpPr>
      <p:pic>
        <p:nvPicPr>
          <p:cNvPr id="110" name="Google Shape;110;p31" descr="Overlay-Blank.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1" name="Google Shape;111;p31"/>
          <p:cNvSpPr txBox="1">
            <a:spLocks noGrp="1"/>
          </p:cNvSpPr>
          <p:nvPr>
            <p:ph type="title"/>
          </p:nvPr>
        </p:nvSpPr>
        <p:spPr>
          <a:xfrm>
            <a:off x="381000" y="609600"/>
            <a:ext cx="3612822" cy="153619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3600"/>
              <a:buFont typeface="Candara"/>
              <a:buNone/>
              <a:defRPr sz="3600" b="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112" name="Google Shape;112;p31"/>
          <p:cNvSpPr>
            <a:spLocks noGrp="1"/>
          </p:cNvSpPr>
          <p:nvPr>
            <p:ph type="pic" idx="2"/>
          </p:nvPr>
        </p:nvSpPr>
        <p:spPr>
          <a:xfrm>
            <a:off x="4873625" y="381000"/>
            <a:ext cx="3813175" cy="5697538"/>
          </a:xfrm>
          <a:prstGeom prst="rect">
            <a:avLst/>
          </a:prstGeom>
          <a:solidFill>
            <a:srgbClr val="D8D8D8"/>
          </a:solidFill>
          <a:ln w="101600" cap="flat" cmpd="sng">
            <a:solidFill>
              <a:srgbClr val="D0C6EB">
                <a:alpha val="40000"/>
              </a:srgbClr>
            </a:solidFill>
            <a:prstDash val="solid"/>
            <a:miter lim="800000"/>
            <a:headEnd type="none" w="sm" len="sm"/>
            <a:tailEnd type="none" w="sm" len="sm"/>
          </a:ln>
        </p:spPr>
      </p:sp>
      <p:sp>
        <p:nvSpPr>
          <p:cNvPr id="113" name="Google Shape;113;p31"/>
          <p:cNvSpPr txBox="1">
            <a:spLocks noGrp="1"/>
          </p:cNvSpPr>
          <p:nvPr>
            <p:ph type="body" idx="1"/>
          </p:nvPr>
        </p:nvSpPr>
        <p:spPr>
          <a:xfrm>
            <a:off x="379984" y="2209799"/>
            <a:ext cx="3613792" cy="3222625"/>
          </a:xfrm>
          <a:prstGeom prst="rect">
            <a:avLst/>
          </a:prstGeom>
          <a:noFill/>
          <a:ln>
            <a:noFill/>
          </a:ln>
        </p:spPr>
        <p:txBody>
          <a:bodyPr spcFirstLastPara="1" wrap="square" lIns="91425" tIns="45700" rIns="91425" bIns="45700" anchor="t" anchorCtr="0">
            <a:normAutofit/>
          </a:bodyPr>
          <a:lstStyle>
            <a:lvl1pPr marL="457200" lvl="0" indent="-228600" algn="ctr">
              <a:spcBef>
                <a:spcPts val="2400"/>
              </a:spcBef>
              <a:spcAft>
                <a:spcPts val="0"/>
              </a:spcAft>
              <a:buSzPts val="1800"/>
              <a:buNone/>
              <a:defRPr sz="1800" b="0">
                <a:solidFill>
                  <a:schemeClr val="dk2"/>
                </a:solidFill>
                <a:latin typeface="Candara"/>
                <a:ea typeface="Candara"/>
                <a:cs typeface="Candara"/>
                <a:sym typeface="Candara"/>
              </a:defRPr>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4" name="Google Shape;114;p31"/>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1"/>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Alt.">
  <p:cSld name="Picture with Caption, Alt.">
    <p:spTree>
      <p:nvGrpSpPr>
        <p:cNvPr id="1" name="Shape 117"/>
        <p:cNvGrpSpPr/>
        <p:nvPr/>
      </p:nvGrpSpPr>
      <p:grpSpPr>
        <a:xfrm>
          <a:off x="0" y="0"/>
          <a:ext cx="0" cy="0"/>
          <a:chOff x="0" y="0"/>
          <a:chExt cx="0" cy="0"/>
        </a:xfrm>
      </p:grpSpPr>
      <p:grpSp>
        <p:nvGrpSpPr>
          <p:cNvPr id="118" name="Google Shape;118;p32"/>
          <p:cNvGrpSpPr/>
          <p:nvPr/>
        </p:nvGrpSpPr>
        <p:grpSpPr>
          <a:xfrm>
            <a:off x="4267200" y="0"/>
            <a:ext cx="4876800" cy="6858000"/>
            <a:chOff x="4267200" y="0"/>
            <a:chExt cx="4876800" cy="6858000"/>
          </a:xfrm>
        </p:grpSpPr>
        <p:pic>
          <p:nvPicPr>
            <p:cNvPr id="119" name="Google Shape;119;p32" descr="Overlay-Blank.jpg"/>
            <p:cNvPicPr preferRelativeResize="0"/>
            <p:nvPr/>
          </p:nvPicPr>
          <p:blipFill rotWithShape="1">
            <a:blip r:embed="rId2">
              <a:alphaModFix/>
            </a:blip>
            <a:srcRect l="4301" r="46874"/>
            <a:stretch/>
          </p:blipFill>
          <p:spPr>
            <a:xfrm>
              <a:off x="4495800" y="0"/>
              <a:ext cx="4648200" cy="6858000"/>
            </a:xfrm>
            <a:prstGeom prst="rect">
              <a:avLst/>
            </a:prstGeom>
            <a:noFill/>
            <a:ln>
              <a:noFill/>
            </a:ln>
          </p:spPr>
        </p:pic>
        <p:pic>
          <p:nvPicPr>
            <p:cNvPr id="120" name="Google Shape;120;p32" descr="Overlay-VerticalBridge.jpg"/>
            <p:cNvPicPr preferRelativeResize="0"/>
            <p:nvPr/>
          </p:nvPicPr>
          <p:blipFill rotWithShape="1">
            <a:blip r:embed="rId3">
              <a:alphaModFix/>
            </a:blip>
            <a:srcRect/>
            <a:stretch/>
          </p:blipFill>
          <p:spPr>
            <a:xfrm flipH="1">
              <a:off x="4267200" y="0"/>
              <a:ext cx="267891" cy="6858000"/>
            </a:xfrm>
            <a:prstGeom prst="rect">
              <a:avLst/>
            </a:prstGeom>
            <a:noFill/>
            <a:ln>
              <a:noFill/>
            </a:ln>
          </p:spPr>
        </p:pic>
      </p:grpSp>
      <p:sp>
        <p:nvSpPr>
          <p:cNvPr id="121" name="Google Shape;121;p32"/>
          <p:cNvSpPr txBox="1">
            <a:spLocks noGrp="1"/>
          </p:cNvSpPr>
          <p:nvPr>
            <p:ph type="title"/>
          </p:nvPr>
        </p:nvSpPr>
        <p:spPr>
          <a:xfrm>
            <a:off x="381000" y="609600"/>
            <a:ext cx="3612822" cy="153619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3600"/>
              <a:buFont typeface="Candara"/>
              <a:buNone/>
              <a:defRPr sz="3600" b="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122" name="Google Shape;122;p32"/>
          <p:cNvSpPr>
            <a:spLocks noGrp="1"/>
          </p:cNvSpPr>
          <p:nvPr>
            <p:ph type="pic" idx="2"/>
          </p:nvPr>
        </p:nvSpPr>
        <p:spPr>
          <a:xfrm>
            <a:off x="4873625" y="381000"/>
            <a:ext cx="3813175" cy="5697538"/>
          </a:xfrm>
          <a:prstGeom prst="rect">
            <a:avLst/>
          </a:prstGeom>
          <a:solidFill>
            <a:srgbClr val="D8D8D8"/>
          </a:solidFill>
          <a:ln>
            <a:noFill/>
          </a:ln>
        </p:spPr>
      </p:sp>
      <p:sp>
        <p:nvSpPr>
          <p:cNvPr id="123" name="Google Shape;123;p32"/>
          <p:cNvSpPr txBox="1">
            <a:spLocks noGrp="1"/>
          </p:cNvSpPr>
          <p:nvPr>
            <p:ph type="body" idx="1"/>
          </p:nvPr>
        </p:nvSpPr>
        <p:spPr>
          <a:xfrm>
            <a:off x="379984" y="2209799"/>
            <a:ext cx="3613792" cy="3222625"/>
          </a:xfrm>
          <a:prstGeom prst="rect">
            <a:avLst/>
          </a:prstGeom>
          <a:noFill/>
          <a:ln>
            <a:noFill/>
          </a:ln>
        </p:spPr>
        <p:txBody>
          <a:bodyPr spcFirstLastPara="1" wrap="square" lIns="91425" tIns="45700" rIns="91425" bIns="45700" anchor="t" anchorCtr="0">
            <a:normAutofit/>
          </a:bodyPr>
          <a:lstStyle>
            <a:lvl1pPr marL="457200" lvl="0" indent="-228600" algn="ctr">
              <a:spcBef>
                <a:spcPts val="2400"/>
              </a:spcBef>
              <a:spcAft>
                <a:spcPts val="0"/>
              </a:spcAft>
              <a:buSzPts val="1800"/>
              <a:buNone/>
              <a:defRPr sz="1800" b="0">
                <a:solidFill>
                  <a:schemeClr val="dk2"/>
                </a:solidFill>
                <a:latin typeface="Candara"/>
                <a:ea typeface="Candara"/>
                <a:cs typeface="Candara"/>
                <a:sym typeface="Candara"/>
              </a:defRPr>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4" name="Google Shape;124;p32"/>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2"/>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7"/>
        <p:cNvGrpSpPr/>
        <p:nvPr/>
      </p:nvGrpSpPr>
      <p:grpSpPr>
        <a:xfrm>
          <a:off x="0" y="0"/>
          <a:ext cx="0" cy="0"/>
          <a:chOff x="0" y="0"/>
          <a:chExt cx="0" cy="0"/>
        </a:xfrm>
      </p:grpSpPr>
      <p:grpSp>
        <p:nvGrpSpPr>
          <p:cNvPr id="128" name="Google Shape;128;p33"/>
          <p:cNvGrpSpPr/>
          <p:nvPr/>
        </p:nvGrpSpPr>
        <p:grpSpPr>
          <a:xfrm>
            <a:off x="0" y="1373188"/>
            <a:ext cx="9144000" cy="5484812"/>
            <a:chOff x="0" y="1372650"/>
            <a:chExt cx="9144000" cy="5485350"/>
          </a:xfrm>
        </p:grpSpPr>
        <p:pic>
          <p:nvPicPr>
            <p:cNvPr id="129" name="Google Shape;129;p33" descr="Overlay-Blank.jpg"/>
            <p:cNvPicPr preferRelativeResize="0"/>
            <p:nvPr/>
          </p:nvPicPr>
          <p:blipFill rotWithShape="1">
            <a:blip r:embed="rId2">
              <a:alphaModFix/>
            </a:blip>
            <a:srcRect t="23334"/>
            <a:stretch/>
          </p:blipFill>
          <p:spPr>
            <a:xfrm>
              <a:off x="0" y="1600200"/>
              <a:ext cx="9144000" cy="5257800"/>
            </a:xfrm>
            <a:prstGeom prst="rect">
              <a:avLst/>
            </a:prstGeom>
            <a:noFill/>
            <a:ln>
              <a:noFill/>
            </a:ln>
          </p:spPr>
        </p:pic>
        <p:pic>
          <p:nvPicPr>
            <p:cNvPr id="130" name="Google Shape;130;p33" descr="Overlay-HorizontalBridge.jpg"/>
            <p:cNvPicPr preferRelativeResize="0"/>
            <p:nvPr/>
          </p:nvPicPr>
          <p:blipFill rotWithShape="1">
            <a:blip r:embed="rId3">
              <a:alphaModFix/>
            </a:blip>
            <a:srcRect/>
            <a:stretch/>
          </p:blipFill>
          <p:spPr>
            <a:xfrm>
              <a:off x="0" y="1372650"/>
              <a:ext cx="9144000" cy="267891"/>
            </a:xfrm>
            <a:prstGeom prst="rect">
              <a:avLst/>
            </a:prstGeom>
            <a:noFill/>
            <a:ln>
              <a:noFill/>
            </a:ln>
          </p:spPr>
        </p:pic>
      </p:grpSp>
      <p:sp>
        <p:nvSpPr>
          <p:cNvPr id="131" name="Google Shape;131;p33"/>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132" name="Google Shape;132;p33"/>
          <p:cNvSpPr txBox="1">
            <a:spLocks noGrp="1"/>
          </p:cNvSpPr>
          <p:nvPr>
            <p:ph type="body" idx="1"/>
          </p:nvPr>
        </p:nvSpPr>
        <p:spPr>
          <a:xfrm rot="5400000">
            <a:off x="2432844" y="121444"/>
            <a:ext cx="4289425" cy="7570787"/>
          </a:xfrm>
          <a:prstGeom prst="rect">
            <a:avLst/>
          </a:prstGeom>
          <a:noFill/>
          <a:ln>
            <a:noFill/>
          </a:ln>
        </p:spPr>
        <p:txBody>
          <a:bodyPr spcFirstLastPara="1" wrap="square" lIns="91425" tIns="45700" rIns="91425" bIns="45700" anchor="t" anchorCtr="0">
            <a:noAutofit/>
          </a:bodyPr>
          <a:lstStyle>
            <a:lvl1pPr marL="457200" lvl="0" indent="-342900" algn="l">
              <a:spcBef>
                <a:spcPts val="24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33"/>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grpSp>
        <p:nvGrpSpPr>
          <p:cNvPr id="137" name="Google Shape;137;p34"/>
          <p:cNvGrpSpPr/>
          <p:nvPr/>
        </p:nvGrpSpPr>
        <p:grpSpPr>
          <a:xfrm>
            <a:off x="0" y="0"/>
            <a:ext cx="7696200" cy="6858000"/>
            <a:chOff x="0" y="0"/>
            <a:chExt cx="7696200" cy="6858000"/>
          </a:xfrm>
        </p:grpSpPr>
        <p:pic>
          <p:nvPicPr>
            <p:cNvPr id="138" name="Google Shape;138;p34" descr="Overlay-Blank.jpg"/>
            <p:cNvPicPr preferRelativeResize="0"/>
            <p:nvPr/>
          </p:nvPicPr>
          <p:blipFill rotWithShape="1">
            <a:blip r:embed="rId2">
              <a:alphaModFix/>
            </a:blip>
            <a:srcRect l="1471" r="16862"/>
            <a:stretch/>
          </p:blipFill>
          <p:spPr>
            <a:xfrm>
              <a:off x="0" y="0"/>
              <a:ext cx="7467600" cy="6858000"/>
            </a:xfrm>
            <a:prstGeom prst="rect">
              <a:avLst/>
            </a:prstGeom>
            <a:noFill/>
            <a:ln>
              <a:noFill/>
            </a:ln>
          </p:spPr>
        </p:pic>
        <p:pic>
          <p:nvPicPr>
            <p:cNvPr id="139" name="Google Shape;139;p34" descr="Overlay-VerticalBridge.jpg"/>
            <p:cNvPicPr preferRelativeResize="0"/>
            <p:nvPr/>
          </p:nvPicPr>
          <p:blipFill rotWithShape="1">
            <a:blip r:embed="rId3">
              <a:alphaModFix/>
            </a:blip>
            <a:srcRect/>
            <a:stretch/>
          </p:blipFill>
          <p:spPr>
            <a:xfrm>
              <a:off x="7428309" y="0"/>
              <a:ext cx="267891" cy="6858000"/>
            </a:xfrm>
            <a:prstGeom prst="rect">
              <a:avLst/>
            </a:prstGeom>
            <a:noFill/>
            <a:ln>
              <a:noFill/>
            </a:ln>
          </p:spPr>
        </p:pic>
      </p:grpSp>
      <p:sp>
        <p:nvSpPr>
          <p:cNvPr id="140" name="Google Shape;140;p34"/>
          <p:cNvSpPr txBox="1">
            <a:spLocks noGrp="1"/>
          </p:cNvSpPr>
          <p:nvPr>
            <p:ph type="title"/>
          </p:nvPr>
        </p:nvSpPr>
        <p:spPr>
          <a:xfrm rot="5400000">
            <a:off x="5495131" y="2505870"/>
            <a:ext cx="5697538" cy="1447800"/>
          </a:xfrm>
          <a:prstGeom prst="rect">
            <a:avLst/>
          </a:prstGeom>
          <a:noFill/>
          <a:ln>
            <a:noFill/>
          </a:ln>
        </p:spPr>
        <p:txBody>
          <a:bodyPr spcFirstLastPara="1" wrap="square" lIns="91425" tIns="45700" rIns="91425" bIns="45700" anchor="ctr" anchorCtr="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141" name="Google Shape;141;p34"/>
          <p:cNvSpPr txBox="1">
            <a:spLocks noGrp="1"/>
          </p:cNvSpPr>
          <p:nvPr>
            <p:ph type="body" idx="1"/>
          </p:nvPr>
        </p:nvSpPr>
        <p:spPr>
          <a:xfrm rot="5400000">
            <a:off x="885031" y="-123031"/>
            <a:ext cx="5697537" cy="6705600"/>
          </a:xfrm>
          <a:prstGeom prst="rect">
            <a:avLst/>
          </a:prstGeom>
          <a:noFill/>
          <a:ln>
            <a:noFill/>
          </a:ln>
        </p:spPr>
        <p:txBody>
          <a:bodyPr spcFirstLastPara="1" wrap="square" lIns="91425" tIns="45700" rIns="91425" bIns="45700" anchor="t" anchorCtr="0">
            <a:noAutofit/>
          </a:bodyPr>
          <a:lstStyle>
            <a:lvl1pPr marL="457200" lvl="0" indent="-342900" algn="l">
              <a:spcBef>
                <a:spcPts val="24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34"/>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4"/>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4"/>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pic>
        <p:nvPicPr>
          <p:cNvPr id="28" name="Google Shape;28;p23" descr="Overlay-Blank.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9" name="Google Shape;29;p23"/>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2"/>
        <p:cNvGrpSpPr/>
        <p:nvPr/>
      </p:nvGrpSpPr>
      <p:grpSpPr>
        <a:xfrm>
          <a:off x="0" y="0"/>
          <a:ext cx="0" cy="0"/>
          <a:chOff x="0" y="0"/>
          <a:chExt cx="0" cy="0"/>
        </a:xfrm>
      </p:grpSpPr>
      <p:grpSp>
        <p:nvGrpSpPr>
          <p:cNvPr id="33" name="Google Shape;33;p24"/>
          <p:cNvGrpSpPr/>
          <p:nvPr/>
        </p:nvGrpSpPr>
        <p:grpSpPr>
          <a:xfrm>
            <a:off x="0" y="1373188"/>
            <a:ext cx="9144000" cy="5484812"/>
            <a:chOff x="0" y="1372650"/>
            <a:chExt cx="9144000" cy="5485350"/>
          </a:xfrm>
        </p:grpSpPr>
        <p:pic>
          <p:nvPicPr>
            <p:cNvPr id="34" name="Google Shape;34;p24" descr="Overlay-Blank.jpg"/>
            <p:cNvPicPr preferRelativeResize="0"/>
            <p:nvPr/>
          </p:nvPicPr>
          <p:blipFill rotWithShape="1">
            <a:blip r:embed="rId2">
              <a:alphaModFix/>
            </a:blip>
            <a:srcRect t="23334"/>
            <a:stretch/>
          </p:blipFill>
          <p:spPr>
            <a:xfrm>
              <a:off x="0" y="1600200"/>
              <a:ext cx="9144000" cy="5257800"/>
            </a:xfrm>
            <a:prstGeom prst="rect">
              <a:avLst/>
            </a:prstGeom>
            <a:noFill/>
            <a:ln>
              <a:noFill/>
            </a:ln>
          </p:spPr>
        </p:pic>
        <p:pic>
          <p:nvPicPr>
            <p:cNvPr id="35" name="Google Shape;35;p24" descr="Overlay-HorizontalBridge.jpg"/>
            <p:cNvPicPr preferRelativeResize="0"/>
            <p:nvPr/>
          </p:nvPicPr>
          <p:blipFill rotWithShape="1">
            <a:blip r:embed="rId3">
              <a:alphaModFix/>
            </a:blip>
            <a:srcRect/>
            <a:stretch/>
          </p:blipFill>
          <p:spPr>
            <a:xfrm>
              <a:off x="0" y="1372650"/>
              <a:ext cx="9144000" cy="267891"/>
            </a:xfrm>
            <a:prstGeom prst="rect">
              <a:avLst/>
            </a:prstGeom>
            <a:noFill/>
            <a:ln>
              <a:noFill/>
            </a:ln>
          </p:spPr>
        </p:pic>
      </p:grpSp>
      <p:sp>
        <p:nvSpPr>
          <p:cNvPr id="36" name="Google Shape;36;p24"/>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792163" y="1762125"/>
            <a:ext cx="7570787" cy="4289425"/>
          </a:xfrm>
          <a:prstGeom prst="rect">
            <a:avLst/>
          </a:prstGeom>
          <a:noFill/>
          <a:ln>
            <a:noFill/>
          </a:ln>
        </p:spPr>
        <p:txBody>
          <a:bodyPr spcFirstLastPara="1" wrap="square" lIns="91425" tIns="45700" rIns="91425" bIns="45700" anchor="t" anchorCtr="0">
            <a:noAutofit/>
          </a:bodyPr>
          <a:lstStyle>
            <a:lvl1pPr marL="457200" lvl="0" indent="-342900" algn="l">
              <a:spcBef>
                <a:spcPts val="24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24"/>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1"/>
        <p:cNvGrpSpPr/>
        <p:nvPr/>
      </p:nvGrpSpPr>
      <p:grpSpPr>
        <a:xfrm>
          <a:off x="0" y="0"/>
          <a:ext cx="0" cy="0"/>
          <a:chOff x="0" y="0"/>
          <a:chExt cx="0" cy="0"/>
        </a:xfrm>
      </p:grpSpPr>
      <p:grpSp>
        <p:nvGrpSpPr>
          <p:cNvPr id="42" name="Google Shape;42;p25"/>
          <p:cNvGrpSpPr/>
          <p:nvPr/>
        </p:nvGrpSpPr>
        <p:grpSpPr>
          <a:xfrm>
            <a:off x="0" y="1373188"/>
            <a:ext cx="9144000" cy="5484812"/>
            <a:chOff x="0" y="1372650"/>
            <a:chExt cx="9144000" cy="5485350"/>
          </a:xfrm>
        </p:grpSpPr>
        <p:pic>
          <p:nvPicPr>
            <p:cNvPr id="43" name="Google Shape;43;p25" descr="Overlay-Blank.jpg"/>
            <p:cNvPicPr preferRelativeResize="0"/>
            <p:nvPr/>
          </p:nvPicPr>
          <p:blipFill rotWithShape="1">
            <a:blip r:embed="rId2">
              <a:alphaModFix/>
            </a:blip>
            <a:srcRect t="23334"/>
            <a:stretch/>
          </p:blipFill>
          <p:spPr>
            <a:xfrm>
              <a:off x="0" y="1600200"/>
              <a:ext cx="9144000" cy="5257800"/>
            </a:xfrm>
            <a:prstGeom prst="rect">
              <a:avLst/>
            </a:prstGeom>
            <a:noFill/>
            <a:ln>
              <a:noFill/>
            </a:ln>
          </p:spPr>
        </p:pic>
        <p:pic>
          <p:nvPicPr>
            <p:cNvPr id="44" name="Google Shape;44;p25" descr="Overlay-HorizontalBridge.jpg"/>
            <p:cNvPicPr preferRelativeResize="0"/>
            <p:nvPr/>
          </p:nvPicPr>
          <p:blipFill rotWithShape="1">
            <a:blip r:embed="rId3">
              <a:alphaModFix/>
            </a:blip>
            <a:srcRect/>
            <a:stretch/>
          </p:blipFill>
          <p:spPr>
            <a:xfrm>
              <a:off x="0" y="1372650"/>
              <a:ext cx="9144000" cy="267891"/>
            </a:xfrm>
            <a:prstGeom prst="rect">
              <a:avLst/>
            </a:prstGeom>
            <a:noFill/>
            <a:ln>
              <a:noFill/>
            </a:ln>
          </p:spPr>
        </p:pic>
      </p:grpSp>
      <p:sp>
        <p:nvSpPr>
          <p:cNvPr id="45" name="Google Shape;45;p25"/>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792162" y="1774825"/>
            <a:ext cx="3566160" cy="4303713"/>
          </a:xfrm>
          <a:prstGeom prst="rect">
            <a:avLst/>
          </a:prstGeom>
          <a:noFill/>
          <a:ln>
            <a:noFill/>
          </a:ln>
        </p:spPr>
        <p:txBody>
          <a:bodyPr spcFirstLastPara="1" wrap="square" lIns="91425" tIns="45700" rIns="91425" bIns="45700" anchor="t" anchorCtr="0">
            <a:normAutofit/>
          </a:bodyPr>
          <a:lstStyle>
            <a:lvl1pPr marL="457200" lvl="0" indent="-381000" algn="l">
              <a:spcBef>
                <a:spcPts val="2400"/>
              </a:spcBef>
              <a:spcAft>
                <a:spcPts val="0"/>
              </a:spcAft>
              <a:buSzPts val="2400"/>
              <a:buChar char="•"/>
              <a:defRPr sz="2400"/>
            </a:lvl1pPr>
            <a:lvl2pPr marL="914400" lvl="1" indent="-368300" algn="l">
              <a:spcBef>
                <a:spcPts val="600"/>
              </a:spcBef>
              <a:spcAft>
                <a:spcPts val="0"/>
              </a:spcAft>
              <a:buSzPts val="2200"/>
              <a:buChar char="•"/>
              <a:defRPr sz="2200"/>
            </a:lvl2pPr>
            <a:lvl3pPr marL="1371600" lvl="2" indent="-355600" algn="l">
              <a:spcBef>
                <a:spcPts val="600"/>
              </a:spcBef>
              <a:spcAft>
                <a:spcPts val="0"/>
              </a:spcAft>
              <a:buSzPts val="2000"/>
              <a:buChar char="•"/>
              <a:defRPr sz="2000"/>
            </a:lvl3pPr>
            <a:lvl4pPr marL="1828800" lvl="3" indent="-342900" algn="l">
              <a:spcBef>
                <a:spcPts val="600"/>
              </a:spcBef>
              <a:spcAft>
                <a:spcPts val="0"/>
              </a:spcAft>
              <a:buSzPts val="1800"/>
              <a:buChar char="•"/>
              <a:defRPr sz="1800"/>
            </a:lvl4pPr>
            <a:lvl5pPr marL="2286000" lvl="4" indent="-342900" algn="l">
              <a:spcBef>
                <a:spcPts val="60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25"/>
          <p:cNvSpPr txBox="1">
            <a:spLocks noGrp="1"/>
          </p:cNvSpPr>
          <p:nvPr>
            <p:ph type="body" idx="2"/>
          </p:nvPr>
        </p:nvSpPr>
        <p:spPr>
          <a:xfrm>
            <a:off x="4766534" y="1774825"/>
            <a:ext cx="3566160" cy="4303713"/>
          </a:xfrm>
          <a:prstGeom prst="rect">
            <a:avLst/>
          </a:prstGeom>
          <a:noFill/>
          <a:ln>
            <a:noFill/>
          </a:ln>
        </p:spPr>
        <p:txBody>
          <a:bodyPr spcFirstLastPara="1" wrap="square" lIns="91425" tIns="45700" rIns="91425" bIns="45700" anchor="t" anchorCtr="0">
            <a:normAutofit/>
          </a:bodyPr>
          <a:lstStyle>
            <a:lvl1pPr marL="457200" lvl="0" indent="-381000" algn="l">
              <a:spcBef>
                <a:spcPts val="2400"/>
              </a:spcBef>
              <a:spcAft>
                <a:spcPts val="0"/>
              </a:spcAft>
              <a:buSzPts val="2400"/>
              <a:buChar char="•"/>
              <a:defRPr sz="2400"/>
            </a:lvl1pPr>
            <a:lvl2pPr marL="914400" lvl="1" indent="-368300" algn="l">
              <a:spcBef>
                <a:spcPts val="600"/>
              </a:spcBef>
              <a:spcAft>
                <a:spcPts val="0"/>
              </a:spcAft>
              <a:buSzPts val="2200"/>
              <a:buChar char="•"/>
              <a:defRPr sz="2200"/>
            </a:lvl2pPr>
            <a:lvl3pPr marL="1371600" lvl="2" indent="-355600" algn="l">
              <a:spcBef>
                <a:spcPts val="600"/>
              </a:spcBef>
              <a:spcAft>
                <a:spcPts val="0"/>
              </a:spcAft>
              <a:buSzPts val="2000"/>
              <a:buChar char="•"/>
              <a:defRPr sz="2000"/>
            </a:lvl3pPr>
            <a:lvl4pPr marL="1828800" lvl="3" indent="-342900" algn="l">
              <a:spcBef>
                <a:spcPts val="600"/>
              </a:spcBef>
              <a:spcAft>
                <a:spcPts val="0"/>
              </a:spcAft>
              <a:buSzPts val="1800"/>
              <a:buChar char="•"/>
              <a:defRPr sz="1800"/>
            </a:lvl4pPr>
            <a:lvl5pPr marL="2286000" lvl="4" indent="-342900" algn="l">
              <a:spcBef>
                <a:spcPts val="60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25"/>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51"/>
        <p:cNvGrpSpPr/>
        <p:nvPr/>
      </p:nvGrpSpPr>
      <p:grpSpPr>
        <a:xfrm>
          <a:off x="0" y="0"/>
          <a:ext cx="0" cy="0"/>
          <a:chOff x="0" y="0"/>
          <a:chExt cx="0" cy="0"/>
        </a:xfrm>
      </p:grpSpPr>
      <p:grpSp>
        <p:nvGrpSpPr>
          <p:cNvPr id="52" name="Google Shape;52;p26"/>
          <p:cNvGrpSpPr/>
          <p:nvPr/>
        </p:nvGrpSpPr>
        <p:grpSpPr>
          <a:xfrm>
            <a:off x="0" y="0"/>
            <a:ext cx="1581150" cy="6858000"/>
            <a:chOff x="134471" y="0"/>
            <a:chExt cx="1581220" cy="6858000"/>
          </a:xfrm>
        </p:grpSpPr>
        <p:pic>
          <p:nvPicPr>
            <p:cNvPr id="53" name="Google Shape;53;p26" descr="Overlay-Blank.jpg"/>
            <p:cNvPicPr preferRelativeResize="0"/>
            <p:nvPr/>
          </p:nvPicPr>
          <p:blipFill rotWithShape="1">
            <a:blip r:embed="rId2">
              <a:alphaModFix/>
            </a:blip>
            <a:srcRect l="1470" r="83676"/>
            <a:stretch/>
          </p:blipFill>
          <p:spPr>
            <a:xfrm>
              <a:off x="134471" y="0"/>
              <a:ext cx="1358153" cy="6858000"/>
            </a:xfrm>
            <a:prstGeom prst="rect">
              <a:avLst/>
            </a:prstGeom>
            <a:noFill/>
            <a:ln>
              <a:noFill/>
            </a:ln>
          </p:spPr>
        </p:pic>
        <p:pic>
          <p:nvPicPr>
            <p:cNvPr id="54" name="Google Shape;54;p26" descr="Overlay-VerticalBridge.jpg"/>
            <p:cNvPicPr preferRelativeResize="0"/>
            <p:nvPr/>
          </p:nvPicPr>
          <p:blipFill rotWithShape="1">
            <a:blip r:embed="rId3">
              <a:alphaModFix/>
            </a:blip>
            <a:srcRect/>
            <a:stretch/>
          </p:blipFill>
          <p:spPr>
            <a:xfrm>
              <a:off x="1447800" y="0"/>
              <a:ext cx="267891" cy="6858000"/>
            </a:xfrm>
            <a:prstGeom prst="rect">
              <a:avLst/>
            </a:prstGeom>
            <a:noFill/>
            <a:ln>
              <a:noFill/>
            </a:ln>
          </p:spPr>
        </p:pic>
      </p:grpSp>
      <p:grpSp>
        <p:nvGrpSpPr>
          <p:cNvPr id="55" name="Google Shape;55;p26"/>
          <p:cNvGrpSpPr/>
          <p:nvPr/>
        </p:nvGrpSpPr>
        <p:grpSpPr>
          <a:xfrm>
            <a:off x="7546975" y="0"/>
            <a:ext cx="1597025" cy="6858000"/>
            <a:chOff x="7413812" y="0"/>
            <a:chExt cx="1597734" cy="6858000"/>
          </a:xfrm>
        </p:grpSpPr>
        <p:pic>
          <p:nvPicPr>
            <p:cNvPr id="56" name="Google Shape;56;p26" descr="Overlay-Blank.jpg"/>
            <p:cNvPicPr preferRelativeResize="0"/>
            <p:nvPr/>
          </p:nvPicPr>
          <p:blipFill rotWithShape="1">
            <a:blip r:embed="rId2">
              <a:alphaModFix/>
            </a:blip>
            <a:srcRect r="85126"/>
            <a:stretch/>
          </p:blipFill>
          <p:spPr>
            <a:xfrm>
              <a:off x="7651376" y="0"/>
              <a:ext cx="1360170" cy="6858000"/>
            </a:xfrm>
            <a:prstGeom prst="rect">
              <a:avLst/>
            </a:prstGeom>
            <a:noFill/>
            <a:ln>
              <a:noFill/>
            </a:ln>
          </p:spPr>
        </p:pic>
        <p:pic>
          <p:nvPicPr>
            <p:cNvPr id="57" name="Google Shape;57;p26" descr="Overlay-VerticalBridge.jpg"/>
            <p:cNvPicPr preferRelativeResize="0"/>
            <p:nvPr/>
          </p:nvPicPr>
          <p:blipFill rotWithShape="1">
            <a:blip r:embed="rId3">
              <a:alphaModFix/>
            </a:blip>
            <a:srcRect/>
            <a:stretch/>
          </p:blipFill>
          <p:spPr>
            <a:xfrm flipH="1">
              <a:off x="7413812" y="0"/>
              <a:ext cx="267891" cy="6858000"/>
            </a:xfrm>
            <a:prstGeom prst="rect">
              <a:avLst/>
            </a:prstGeom>
            <a:noFill/>
            <a:ln>
              <a:noFill/>
            </a:ln>
          </p:spPr>
        </p:pic>
      </p:grpSp>
      <p:pic>
        <p:nvPicPr>
          <p:cNvPr id="58" name="Google Shape;58;p26" descr="HR-Color.png"/>
          <p:cNvPicPr preferRelativeResize="0"/>
          <p:nvPr/>
        </p:nvPicPr>
        <p:blipFill rotWithShape="1">
          <a:blip r:embed="rId4">
            <a:alphaModFix/>
          </a:blip>
          <a:srcRect/>
          <a:stretch/>
        </p:blipFill>
        <p:spPr>
          <a:xfrm>
            <a:off x="1554163" y="4841875"/>
            <a:ext cx="6035675" cy="339725"/>
          </a:xfrm>
          <a:prstGeom prst="rect">
            <a:avLst/>
          </a:prstGeom>
          <a:noFill/>
          <a:ln>
            <a:noFill/>
          </a:ln>
        </p:spPr>
      </p:pic>
      <p:sp>
        <p:nvSpPr>
          <p:cNvPr id="59" name="Google Shape;59;p26"/>
          <p:cNvSpPr txBox="1">
            <a:spLocks noGrp="1"/>
          </p:cNvSpPr>
          <p:nvPr>
            <p:ph type="ctrTitle"/>
          </p:nvPr>
        </p:nvSpPr>
        <p:spPr>
          <a:xfrm>
            <a:off x="1854200" y="3693645"/>
            <a:ext cx="5446713" cy="1470025"/>
          </a:xfrm>
          <a:prstGeom prst="rect">
            <a:avLst/>
          </a:prstGeom>
          <a:noFill/>
          <a:ln>
            <a:noFill/>
          </a:ln>
        </p:spPr>
        <p:txBody>
          <a:bodyPr spcFirstLastPara="1" wrap="square" lIns="91425" tIns="45700" rIns="91425" bIns="45700" anchor="b" anchorCtr="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60" name="Google Shape;60;p26"/>
          <p:cNvSpPr txBox="1">
            <a:spLocks noGrp="1"/>
          </p:cNvSpPr>
          <p:nvPr>
            <p:ph type="subTitle" idx="1"/>
          </p:nvPr>
        </p:nvSpPr>
        <p:spPr>
          <a:xfrm>
            <a:off x="1854200" y="5204011"/>
            <a:ext cx="5446713" cy="851647"/>
          </a:xfrm>
          <a:prstGeom prst="rect">
            <a:avLst/>
          </a:prstGeom>
          <a:noFill/>
          <a:ln>
            <a:noFill/>
          </a:ln>
        </p:spPr>
        <p:txBody>
          <a:bodyPr spcFirstLastPara="1" wrap="square" lIns="91425" tIns="45700" rIns="91425" bIns="45700" anchor="t" anchorCtr="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1" name="Google Shape;61;p26"/>
          <p:cNvSpPr>
            <a:spLocks noGrp="1"/>
          </p:cNvSpPr>
          <p:nvPr>
            <p:ph type="pic" idx="2"/>
          </p:nvPr>
        </p:nvSpPr>
        <p:spPr>
          <a:xfrm>
            <a:off x="3307977" y="950260"/>
            <a:ext cx="2528046" cy="2528046"/>
          </a:xfrm>
          <a:prstGeom prst="ellipse">
            <a:avLst/>
          </a:prstGeom>
          <a:solidFill>
            <a:srgbClr val="D8D8D8"/>
          </a:solidFill>
          <a:ln>
            <a:noFill/>
          </a:ln>
        </p:spPr>
      </p:sp>
      <p:sp>
        <p:nvSpPr>
          <p:cNvPr id="62" name="Google Shape;62;p26"/>
          <p:cNvSpPr txBox="1">
            <a:spLocks noGrp="1"/>
          </p:cNvSpPr>
          <p:nvPr>
            <p:ph type="dt" idx="10"/>
          </p:nvPr>
        </p:nvSpPr>
        <p:spPr>
          <a:xfrm>
            <a:off x="5257800"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1752600"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4"/>
        <p:cNvGrpSpPr/>
        <p:nvPr/>
      </p:nvGrpSpPr>
      <p:grpSpPr>
        <a:xfrm>
          <a:off x="0" y="0"/>
          <a:ext cx="0" cy="0"/>
          <a:chOff x="0" y="0"/>
          <a:chExt cx="0" cy="0"/>
        </a:xfrm>
      </p:grpSpPr>
      <p:grpSp>
        <p:nvGrpSpPr>
          <p:cNvPr id="65" name="Google Shape;65;p27"/>
          <p:cNvGrpSpPr/>
          <p:nvPr/>
        </p:nvGrpSpPr>
        <p:grpSpPr>
          <a:xfrm>
            <a:off x="0" y="0"/>
            <a:ext cx="9144000" cy="1190625"/>
            <a:chOff x="0" y="0"/>
            <a:chExt cx="9144000" cy="1191256"/>
          </a:xfrm>
        </p:grpSpPr>
        <p:pic>
          <p:nvPicPr>
            <p:cNvPr id="66" name="Google Shape;66;p27" descr="Overlay-Blank.jpg"/>
            <p:cNvPicPr preferRelativeResize="0"/>
            <p:nvPr/>
          </p:nvPicPr>
          <p:blipFill rotWithShape="1">
            <a:blip r:embed="rId2">
              <a:alphaModFix/>
            </a:blip>
            <a:srcRect b="85555"/>
            <a:stretch/>
          </p:blipFill>
          <p:spPr>
            <a:xfrm>
              <a:off x="0" y="0"/>
              <a:ext cx="9144000" cy="990600"/>
            </a:xfrm>
            <a:prstGeom prst="rect">
              <a:avLst/>
            </a:prstGeom>
            <a:noFill/>
            <a:ln>
              <a:noFill/>
            </a:ln>
          </p:spPr>
        </p:pic>
        <p:pic>
          <p:nvPicPr>
            <p:cNvPr id="67" name="Google Shape;67;p27" descr="Overlay-HorizontalBridge.jpg"/>
            <p:cNvPicPr preferRelativeResize="0"/>
            <p:nvPr/>
          </p:nvPicPr>
          <p:blipFill rotWithShape="1">
            <a:blip r:embed="rId3">
              <a:alphaModFix/>
            </a:blip>
            <a:srcRect/>
            <a:stretch/>
          </p:blipFill>
          <p:spPr>
            <a:xfrm rot="10800000" flipH="1">
              <a:off x="0" y="923365"/>
              <a:ext cx="9144000" cy="267891"/>
            </a:xfrm>
            <a:prstGeom prst="rect">
              <a:avLst/>
            </a:prstGeom>
            <a:noFill/>
            <a:ln>
              <a:noFill/>
            </a:ln>
          </p:spPr>
        </p:pic>
      </p:grpSp>
      <p:grpSp>
        <p:nvGrpSpPr>
          <p:cNvPr id="68" name="Google Shape;68;p27"/>
          <p:cNvGrpSpPr/>
          <p:nvPr/>
        </p:nvGrpSpPr>
        <p:grpSpPr>
          <a:xfrm rot="10800000" flipH="1">
            <a:off x="0" y="5667375"/>
            <a:ext cx="9144000" cy="1190625"/>
            <a:chOff x="0" y="0"/>
            <a:chExt cx="9144000" cy="1191256"/>
          </a:xfrm>
        </p:grpSpPr>
        <p:pic>
          <p:nvPicPr>
            <p:cNvPr id="69" name="Google Shape;69;p27" descr="Overlay-Blank.jpg"/>
            <p:cNvPicPr preferRelativeResize="0"/>
            <p:nvPr/>
          </p:nvPicPr>
          <p:blipFill rotWithShape="1">
            <a:blip r:embed="rId2">
              <a:alphaModFix/>
            </a:blip>
            <a:srcRect b="85555"/>
            <a:stretch/>
          </p:blipFill>
          <p:spPr>
            <a:xfrm>
              <a:off x="0" y="0"/>
              <a:ext cx="9144000" cy="990600"/>
            </a:xfrm>
            <a:prstGeom prst="rect">
              <a:avLst/>
            </a:prstGeom>
            <a:noFill/>
            <a:ln>
              <a:noFill/>
            </a:ln>
          </p:spPr>
        </p:pic>
        <p:pic>
          <p:nvPicPr>
            <p:cNvPr id="70" name="Google Shape;70;p27" descr="Overlay-HorizontalBridge.jpg"/>
            <p:cNvPicPr preferRelativeResize="0"/>
            <p:nvPr/>
          </p:nvPicPr>
          <p:blipFill rotWithShape="1">
            <a:blip r:embed="rId3">
              <a:alphaModFix/>
            </a:blip>
            <a:srcRect/>
            <a:stretch/>
          </p:blipFill>
          <p:spPr>
            <a:xfrm rot="10800000" flipH="1">
              <a:off x="0" y="923365"/>
              <a:ext cx="9144000" cy="267891"/>
            </a:xfrm>
            <a:prstGeom prst="rect">
              <a:avLst/>
            </a:prstGeom>
            <a:noFill/>
            <a:ln>
              <a:noFill/>
            </a:ln>
          </p:spPr>
        </p:pic>
      </p:grpSp>
      <p:pic>
        <p:nvPicPr>
          <p:cNvPr id="71" name="Google Shape;71;p27" descr="HR-Color.png"/>
          <p:cNvPicPr preferRelativeResize="0"/>
          <p:nvPr/>
        </p:nvPicPr>
        <p:blipFill rotWithShape="1">
          <a:blip r:embed="rId4">
            <a:alphaModFix/>
          </a:blip>
          <a:srcRect/>
          <a:stretch/>
        </p:blipFill>
        <p:spPr>
          <a:xfrm>
            <a:off x="1554163" y="3259138"/>
            <a:ext cx="6035675" cy="339725"/>
          </a:xfrm>
          <a:prstGeom prst="rect">
            <a:avLst/>
          </a:prstGeom>
          <a:noFill/>
          <a:ln>
            <a:noFill/>
          </a:ln>
        </p:spPr>
      </p:pic>
      <p:sp>
        <p:nvSpPr>
          <p:cNvPr id="72" name="Google Shape;72;p27"/>
          <p:cNvSpPr txBox="1">
            <a:spLocks noGrp="1"/>
          </p:cNvSpPr>
          <p:nvPr>
            <p:ph type="title"/>
          </p:nvPr>
        </p:nvSpPr>
        <p:spPr>
          <a:xfrm>
            <a:off x="1854200" y="1851212"/>
            <a:ext cx="5446714" cy="1730375"/>
          </a:xfrm>
          <a:prstGeom prst="rect">
            <a:avLst/>
          </a:prstGeom>
          <a:noFill/>
          <a:ln>
            <a:noFill/>
          </a:ln>
        </p:spPr>
        <p:txBody>
          <a:bodyPr spcFirstLastPara="1" wrap="square" lIns="91425" tIns="45700" rIns="91425" bIns="45700" anchor="b" anchorCtr="0">
            <a:noAutofit/>
          </a:bodyPr>
          <a:lstStyle>
            <a:lvl1pPr lvl="0" algn="ctr">
              <a:lnSpc>
                <a:spcPct val="104615"/>
              </a:lnSpc>
              <a:spcBef>
                <a:spcPts val="0"/>
              </a:spcBef>
              <a:spcAft>
                <a:spcPts val="0"/>
              </a:spcAft>
              <a:buSzPts val="1400"/>
              <a:buNone/>
              <a:defRPr sz="6500" b="0" cap="none">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73" name="Google Shape;73;p27"/>
          <p:cNvSpPr txBox="1">
            <a:spLocks noGrp="1"/>
          </p:cNvSpPr>
          <p:nvPr>
            <p:ph type="body" idx="1"/>
          </p:nvPr>
        </p:nvSpPr>
        <p:spPr>
          <a:xfrm>
            <a:off x="1854200" y="3576918"/>
            <a:ext cx="5446714" cy="829982"/>
          </a:xfrm>
          <a:prstGeom prst="rect">
            <a:avLst/>
          </a:prstGeom>
          <a:noFill/>
          <a:ln>
            <a:noFill/>
          </a:ln>
        </p:spPr>
        <p:txBody>
          <a:bodyPr spcFirstLastPara="1" wrap="square" lIns="91425" tIns="45700" rIns="91425" bIns="45700" anchor="t" anchorCtr="0">
            <a:normAutofit/>
          </a:bodyPr>
          <a:lstStyle>
            <a:lvl1pPr marL="457200" lvl="0" indent="-228600" algn="ctr">
              <a:spcBef>
                <a:spcPts val="300"/>
              </a:spcBef>
              <a:spcAft>
                <a:spcPts val="0"/>
              </a:spcAft>
              <a:buSzPts val="1800"/>
              <a:buNone/>
              <a:defRPr sz="1800">
                <a:solidFill>
                  <a:schemeClr val="dk2"/>
                </a:solidFill>
              </a:defRPr>
            </a:lvl1pPr>
            <a:lvl2pPr marL="914400" lvl="1" indent="-228600" algn="l">
              <a:spcBef>
                <a:spcPts val="600"/>
              </a:spcBef>
              <a:spcAft>
                <a:spcPts val="0"/>
              </a:spcAft>
              <a:buSzPts val="1800"/>
              <a:buNone/>
              <a:defRPr sz="1800">
                <a:solidFill>
                  <a:srgbClr val="888888"/>
                </a:solidFill>
              </a:defRPr>
            </a:lvl2pPr>
            <a:lvl3pPr marL="1371600" lvl="2" indent="-228600" algn="l">
              <a:spcBef>
                <a:spcPts val="600"/>
              </a:spcBef>
              <a:spcAft>
                <a:spcPts val="0"/>
              </a:spcAft>
              <a:buSzPts val="1600"/>
              <a:buNone/>
              <a:defRPr sz="1600">
                <a:solidFill>
                  <a:srgbClr val="888888"/>
                </a:solidFill>
              </a:defRPr>
            </a:lvl3pPr>
            <a:lvl4pPr marL="1828800" lvl="3" indent="-228600" algn="l">
              <a:spcBef>
                <a:spcPts val="600"/>
              </a:spcBef>
              <a:spcAft>
                <a:spcPts val="0"/>
              </a:spcAft>
              <a:buSzPts val="1400"/>
              <a:buNone/>
              <a:defRPr sz="1400">
                <a:solidFill>
                  <a:srgbClr val="888888"/>
                </a:solidFill>
              </a:defRPr>
            </a:lvl4pPr>
            <a:lvl5pPr marL="2286000" lvl="4" indent="-228600" algn="l">
              <a:spcBef>
                <a:spcPts val="60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4" name="Google Shape;74;p27"/>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77"/>
        <p:cNvGrpSpPr/>
        <p:nvPr/>
      </p:nvGrpSpPr>
      <p:grpSpPr>
        <a:xfrm>
          <a:off x="0" y="0"/>
          <a:ext cx="0" cy="0"/>
          <a:chOff x="0" y="0"/>
          <a:chExt cx="0" cy="0"/>
        </a:xfrm>
      </p:grpSpPr>
      <p:grpSp>
        <p:nvGrpSpPr>
          <p:cNvPr id="78" name="Google Shape;78;p28"/>
          <p:cNvGrpSpPr/>
          <p:nvPr/>
        </p:nvGrpSpPr>
        <p:grpSpPr>
          <a:xfrm>
            <a:off x="0" y="1373188"/>
            <a:ext cx="9144000" cy="5484812"/>
            <a:chOff x="0" y="1372650"/>
            <a:chExt cx="9144000" cy="5485350"/>
          </a:xfrm>
        </p:grpSpPr>
        <p:pic>
          <p:nvPicPr>
            <p:cNvPr id="79" name="Google Shape;79;p28" descr="Overlay-Blank.jpg"/>
            <p:cNvPicPr preferRelativeResize="0"/>
            <p:nvPr/>
          </p:nvPicPr>
          <p:blipFill rotWithShape="1">
            <a:blip r:embed="rId2">
              <a:alphaModFix/>
            </a:blip>
            <a:srcRect t="23334"/>
            <a:stretch/>
          </p:blipFill>
          <p:spPr>
            <a:xfrm>
              <a:off x="0" y="1600200"/>
              <a:ext cx="9144000" cy="5257800"/>
            </a:xfrm>
            <a:prstGeom prst="rect">
              <a:avLst/>
            </a:prstGeom>
            <a:noFill/>
            <a:ln>
              <a:noFill/>
            </a:ln>
          </p:spPr>
        </p:pic>
        <p:pic>
          <p:nvPicPr>
            <p:cNvPr id="80" name="Google Shape;80;p28" descr="Overlay-HorizontalBridge.jpg"/>
            <p:cNvPicPr preferRelativeResize="0"/>
            <p:nvPr/>
          </p:nvPicPr>
          <p:blipFill rotWithShape="1">
            <a:blip r:embed="rId3">
              <a:alphaModFix/>
            </a:blip>
            <a:srcRect/>
            <a:stretch/>
          </p:blipFill>
          <p:spPr>
            <a:xfrm>
              <a:off x="0" y="1372650"/>
              <a:ext cx="9144000" cy="267891"/>
            </a:xfrm>
            <a:prstGeom prst="rect">
              <a:avLst/>
            </a:prstGeom>
            <a:noFill/>
            <a:ln>
              <a:noFill/>
            </a:ln>
          </p:spPr>
        </p:pic>
      </p:grpSp>
      <p:pic>
        <p:nvPicPr>
          <p:cNvPr id="81" name="Google Shape;81;p28" descr="Overlay-HorizontalBridge.jpg"/>
          <p:cNvPicPr preferRelativeResize="0"/>
          <p:nvPr/>
        </p:nvPicPr>
        <p:blipFill rotWithShape="1">
          <a:blip r:embed="rId3">
            <a:alphaModFix/>
          </a:blip>
          <a:srcRect t="23425" r="61030" b="39763"/>
          <a:stretch/>
        </p:blipFill>
        <p:spPr>
          <a:xfrm>
            <a:off x="4765675" y="2460625"/>
            <a:ext cx="3563938" cy="98425"/>
          </a:xfrm>
          <a:prstGeom prst="rect">
            <a:avLst/>
          </a:prstGeom>
          <a:solidFill>
            <a:srgbClr val="E1DBF2"/>
          </a:solidFill>
          <a:ln>
            <a:noFill/>
          </a:ln>
        </p:spPr>
      </p:pic>
      <p:pic>
        <p:nvPicPr>
          <p:cNvPr id="82" name="Google Shape;82;p28" descr="Overlay-HorizontalBridge.jpg"/>
          <p:cNvPicPr preferRelativeResize="0"/>
          <p:nvPr/>
        </p:nvPicPr>
        <p:blipFill rotWithShape="1">
          <a:blip r:embed="rId3">
            <a:alphaModFix/>
          </a:blip>
          <a:srcRect t="23425" r="61030" b="39763"/>
          <a:stretch/>
        </p:blipFill>
        <p:spPr>
          <a:xfrm>
            <a:off x="779463" y="2460625"/>
            <a:ext cx="3563937" cy="98425"/>
          </a:xfrm>
          <a:prstGeom prst="rect">
            <a:avLst/>
          </a:prstGeom>
          <a:solidFill>
            <a:srgbClr val="E1DBF2"/>
          </a:solidFill>
          <a:ln>
            <a:noFill/>
          </a:ln>
        </p:spPr>
      </p:pic>
      <p:sp>
        <p:nvSpPr>
          <p:cNvPr id="83" name="Google Shape;83;p28"/>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lvl="0" algn="ctr">
              <a:lnSpc>
                <a:spcPct val="111111"/>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a:off x="777240" y="1879320"/>
            <a:ext cx="356616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0"/>
              </a:spcBef>
              <a:spcAft>
                <a:spcPts val="0"/>
              </a:spcAft>
              <a:buSzPts val="2800"/>
              <a:buNone/>
              <a:defRPr sz="2800" b="0">
                <a:solidFill>
                  <a:srgbClr val="9E8AD6"/>
                </a:solidFill>
              </a:defRPr>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5" name="Google Shape;85;p28"/>
          <p:cNvSpPr txBox="1">
            <a:spLocks noGrp="1"/>
          </p:cNvSpPr>
          <p:nvPr>
            <p:ph type="body" idx="2"/>
          </p:nvPr>
        </p:nvSpPr>
        <p:spPr>
          <a:xfrm>
            <a:off x="777240" y="2590799"/>
            <a:ext cx="3566160" cy="3487739"/>
          </a:xfrm>
          <a:prstGeom prst="rect">
            <a:avLst/>
          </a:prstGeom>
          <a:noFill/>
          <a:ln>
            <a:noFill/>
          </a:ln>
        </p:spPr>
        <p:txBody>
          <a:bodyPr spcFirstLastPara="1" wrap="square" lIns="91425" tIns="45700" rIns="91425" bIns="45700" anchor="t" anchorCtr="0">
            <a:normAutofit/>
          </a:bodyPr>
          <a:lstStyle>
            <a:lvl1pPr marL="457200" lvl="0" indent="-368300" algn="l">
              <a:spcBef>
                <a:spcPts val="2400"/>
              </a:spcBef>
              <a:spcAft>
                <a:spcPts val="0"/>
              </a:spcAft>
              <a:buSzPts val="2200"/>
              <a:buChar char="•"/>
              <a:defRPr sz="2200"/>
            </a:lvl1pPr>
            <a:lvl2pPr marL="914400" lvl="1" indent="-355600" algn="l">
              <a:spcBef>
                <a:spcPts val="600"/>
              </a:spcBef>
              <a:spcAft>
                <a:spcPts val="0"/>
              </a:spcAft>
              <a:buSzPts val="2000"/>
              <a:buChar char="•"/>
              <a:defRPr sz="2000"/>
            </a:lvl2pPr>
            <a:lvl3pPr marL="1371600" lvl="2" indent="-342900" algn="l">
              <a:spcBef>
                <a:spcPts val="600"/>
              </a:spcBef>
              <a:spcAft>
                <a:spcPts val="0"/>
              </a:spcAft>
              <a:buSzPts val="1800"/>
              <a:buChar char="•"/>
              <a:defRPr sz="1800"/>
            </a:lvl3pPr>
            <a:lvl4pPr marL="1828800" lvl="3" indent="-342900" algn="l">
              <a:spcBef>
                <a:spcPts val="600"/>
              </a:spcBef>
              <a:spcAft>
                <a:spcPts val="0"/>
              </a:spcAft>
              <a:buSzPts val="1800"/>
              <a:buChar char="•"/>
              <a:defRPr sz="1800"/>
            </a:lvl4pPr>
            <a:lvl5pPr marL="2286000" lvl="4" indent="-342900" algn="l">
              <a:spcBef>
                <a:spcPts val="60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6" name="Google Shape;86;p28"/>
          <p:cNvSpPr txBox="1">
            <a:spLocks noGrp="1"/>
          </p:cNvSpPr>
          <p:nvPr>
            <p:ph type="body" idx="3"/>
          </p:nvPr>
        </p:nvSpPr>
        <p:spPr>
          <a:xfrm>
            <a:off x="4766048" y="1879320"/>
            <a:ext cx="356616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0"/>
              </a:spcBef>
              <a:spcAft>
                <a:spcPts val="0"/>
              </a:spcAft>
              <a:buSzPts val="2800"/>
              <a:buNone/>
              <a:defRPr sz="2800" b="0">
                <a:solidFill>
                  <a:srgbClr val="9E8AD6"/>
                </a:solidFill>
              </a:defRPr>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7" name="Google Shape;87;p28"/>
          <p:cNvSpPr txBox="1">
            <a:spLocks noGrp="1"/>
          </p:cNvSpPr>
          <p:nvPr>
            <p:ph type="body" idx="4"/>
          </p:nvPr>
        </p:nvSpPr>
        <p:spPr>
          <a:xfrm>
            <a:off x="4766048" y="2590799"/>
            <a:ext cx="3566160" cy="3487739"/>
          </a:xfrm>
          <a:prstGeom prst="rect">
            <a:avLst/>
          </a:prstGeom>
          <a:noFill/>
          <a:ln>
            <a:noFill/>
          </a:ln>
        </p:spPr>
        <p:txBody>
          <a:bodyPr spcFirstLastPara="1" wrap="square" lIns="91425" tIns="45700" rIns="91425" bIns="45700" anchor="t" anchorCtr="0">
            <a:normAutofit/>
          </a:bodyPr>
          <a:lstStyle>
            <a:lvl1pPr marL="457200" lvl="0" indent="-368300" algn="l">
              <a:spcBef>
                <a:spcPts val="2400"/>
              </a:spcBef>
              <a:spcAft>
                <a:spcPts val="0"/>
              </a:spcAft>
              <a:buSzPts val="2200"/>
              <a:buChar char="•"/>
              <a:defRPr sz="2200"/>
            </a:lvl1pPr>
            <a:lvl2pPr marL="914400" lvl="1" indent="-355600" algn="l">
              <a:spcBef>
                <a:spcPts val="600"/>
              </a:spcBef>
              <a:spcAft>
                <a:spcPts val="0"/>
              </a:spcAft>
              <a:buSzPts val="2000"/>
              <a:buChar char="•"/>
              <a:defRPr sz="2000"/>
            </a:lvl2pPr>
            <a:lvl3pPr marL="1371600" lvl="2" indent="-342900" algn="l">
              <a:spcBef>
                <a:spcPts val="600"/>
              </a:spcBef>
              <a:spcAft>
                <a:spcPts val="0"/>
              </a:spcAft>
              <a:buSzPts val="1800"/>
              <a:buChar char="•"/>
              <a:defRPr sz="1800"/>
            </a:lvl3pPr>
            <a:lvl4pPr marL="1828800" lvl="3" indent="-342900" algn="l">
              <a:spcBef>
                <a:spcPts val="600"/>
              </a:spcBef>
              <a:spcAft>
                <a:spcPts val="0"/>
              </a:spcAft>
              <a:buSzPts val="1800"/>
              <a:buChar char="•"/>
              <a:defRPr sz="1800"/>
            </a:lvl4pPr>
            <a:lvl5pPr marL="2286000" lvl="4" indent="-342900" algn="l">
              <a:spcBef>
                <a:spcPts val="60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8" name="Google Shape;88;p28"/>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91"/>
        <p:cNvGrpSpPr/>
        <p:nvPr/>
      </p:nvGrpSpPr>
      <p:grpSpPr>
        <a:xfrm>
          <a:off x="0" y="0"/>
          <a:ext cx="0" cy="0"/>
          <a:chOff x="0" y="0"/>
          <a:chExt cx="0" cy="0"/>
        </a:xfrm>
      </p:grpSpPr>
      <p:grpSp>
        <p:nvGrpSpPr>
          <p:cNvPr id="92" name="Google Shape;92;p29"/>
          <p:cNvGrpSpPr/>
          <p:nvPr/>
        </p:nvGrpSpPr>
        <p:grpSpPr>
          <a:xfrm>
            <a:off x="0" y="1373188"/>
            <a:ext cx="9144000" cy="5484812"/>
            <a:chOff x="0" y="1372650"/>
            <a:chExt cx="9144000" cy="5485350"/>
          </a:xfrm>
        </p:grpSpPr>
        <p:pic>
          <p:nvPicPr>
            <p:cNvPr id="93" name="Google Shape;93;p29" descr="Overlay-Blank.jpg"/>
            <p:cNvPicPr preferRelativeResize="0"/>
            <p:nvPr/>
          </p:nvPicPr>
          <p:blipFill rotWithShape="1">
            <a:blip r:embed="rId2">
              <a:alphaModFix/>
            </a:blip>
            <a:srcRect t="23334"/>
            <a:stretch/>
          </p:blipFill>
          <p:spPr>
            <a:xfrm>
              <a:off x="0" y="1600200"/>
              <a:ext cx="9144000" cy="5257800"/>
            </a:xfrm>
            <a:prstGeom prst="rect">
              <a:avLst/>
            </a:prstGeom>
            <a:noFill/>
            <a:ln>
              <a:noFill/>
            </a:ln>
          </p:spPr>
        </p:pic>
        <p:pic>
          <p:nvPicPr>
            <p:cNvPr id="94" name="Google Shape;94;p29" descr="Overlay-HorizontalBridge.jpg"/>
            <p:cNvPicPr preferRelativeResize="0"/>
            <p:nvPr/>
          </p:nvPicPr>
          <p:blipFill rotWithShape="1">
            <a:blip r:embed="rId3">
              <a:alphaModFix/>
            </a:blip>
            <a:srcRect/>
            <a:stretch/>
          </p:blipFill>
          <p:spPr>
            <a:xfrm>
              <a:off x="0" y="1372650"/>
              <a:ext cx="9144000" cy="267891"/>
            </a:xfrm>
            <a:prstGeom prst="rect">
              <a:avLst/>
            </a:prstGeom>
            <a:noFill/>
            <a:ln>
              <a:noFill/>
            </a:ln>
          </p:spPr>
        </p:pic>
      </p:grpSp>
      <p:sp>
        <p:nvSpPr>
          <p:cNvPr id="95" name="Google Shape;95;p29"/>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96" name="Google Shape;96;p29"/>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9"/>
        <p:cNvGrpSpPr/>
        <p:nvPr/>
      </p:nvGrpSpPr>
      <p:grpSpPr>
        <a:xfrm>
          <a:off x="0" y="0"/>
          <a:ext cx="0" cy="0"/>
          <a:chOff x="0" y="0"/>
          <a:chExt cx="0" cy="0"/>
        </a:xfrm>
      </p:grpSpPr>
      <p:grpSp>
        <p:nvGrpSpPr>
          <p:cNvPr id="100" name="Google Shape;100;p30"/>
          <p:cNvGrpSpPr/>
          <p:nvPr/>
        </p:nvGrpSpPr>
        <p:grpSpPr>
          <a:xfrm>
            <a:off x="4267200" y="0"/>
            <a:ext cx="4876800" cy="6858000"/>
            <a:chOff x="4267200" y="0"/>
            <a:chExt cx="4876800" cy="6858000"/>
          </a:xfrm>
        </p:grpSpPr>
        <p:pic>
          <p:nvPicPr>
            <p:cNvPr id="101" name="Google Shape;101;p30" descr="Overlay-Blank.jpg"/>
            <p:cNvPicPr preferRelativeResize="0"/>
            <p:nvPr/>
          </p:nvPicPr>
          <p:blipFill rotWithShape="1">
            <a:blip r:embed="rId2">
              <a:alphaModFix/>
            </a:blip>
            <a:srcRect l="4301" r="46874"/>
            <a:stretch/>
          </p:blipFill>
          <p:spPr>
            <a:xfrm>
              <a:off x="4495800" y="0"/>
              <a:ext cx="4648200" cy="6858000"/>
            </a:xfrm>
            <a:prstGeom prst="rect">
              <a:avLst/>
            </a:prstGeom>
            <a:noFill/>
            <a:ln>
              <a:noFill/>
            </a:ln>
          </p:spPr>
        </p:pic>
        <p:pic>
          <p:nvPicPr>
            <p:cNvPr id="102" name="Google Shape;102;p30" descr="Overlay-VerticalBridge.jpg"/>
            <p:cNvPicPr preferRelativeResize="0"/>
            <p:nvPr/>
          </p:nvPicPr>
          <p:blipFill rotWithShape="1">
            <a:blip r:embed="rId3">
              <a:alphaModFix/>
            </a:blip>
            <a:srcRect/>
            <a:stretch/>
          </p:blipFill>
          <p:spPr>
            <a:xfrm flipH="1">
              <a:off x="4267200" y="0"/>
              <a:ext cx="267891" cy="6858000"/>
            </a:xfrm>
            <a:prstGeom prst="rect">
              <a:avLst/>
            </a:prstGeom>
            <a:noFill/>
            <a:ln>
              <a:noFill/>
            </a:ln>
          </p:spPr>
        </p:pic>
      </p:grpSp>
      <p:sp>
        <p:nvSpPr>
          <p:cNvPr id="103" name="Google Shape;103;p30"/>
          <p:cNvSpPr txBox="1">
            <a:spLocks noGrp="1"/>
          </p:cNvSpPr>
          <p:nvPr>
            <p:ph type="title"/>
          </p:nvPr>
        </p:nvSpPr>
        <p:spPr>
          <a:xfrm>
            <a:off x="381000" y="609600"/>
            <a:ext cx="3612776" cy="153744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600" b="0"/>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a:endParaRPr/>
          </a:p>
        </p:txBody>
      </p:sp>
      <p:sp>
        <p:nvSpPr>
          <p:cNvPr id="104" name="Google Shape;104;p30"/>
          <p:cNvSpPr txBox="1">
            <a:spLocks noGrp="1"/>
          </p:cNvSpPr>
          <p:nvPr>
            <p:ph type="body" idx="1"/>
          </p:nvPr>
        </p:nvSpPr>
        <p:spPr>
          <a:xfrm>
            <a:off x="4885859" y="381001"/>
            <a:ext cx="3813174" cy="5697537"/>
          </a:xfrm>
          <a:prstGeom prst="rect">
            <a:avLst/>
          </a:prstGeom>
          <a:noFill/>
          <a:ln>
            <a:noFill/>
          </a:ln>
        </p:spPr>
        <p:txBody>
          <a:bodyPr spcFirstLastPara="1" wrap="square" lIns="91425" tIns="45700" rIns="91425" bIns="45700" anchor="t" anchorCtr="0">
            <a:normAutofit/>
          </a:bodyPr>
          <a:lstStyle>
            <a:lvl1pPr marL="457200" lvl="0" indent="-381000" algn="l">
              <a:spcBef>
                <a:spcPts val="2400"/>
              </a:spcBef>
              <a:spcAft>
                <a:spcPts val="0"/>
              </a:spcAft>
              <a:buSzPts val="2400"/>
              <a:buChar char="•"/>
              <a:defRPr sz="2400" b="0"/>
            </a:lvl1pPr>
            <a:lvl2pPr marL="914400" lvl="1" indent="-368300" algn="l">
              <a:spcBef>
                <a:spcPts val="600"/>
              </a:spcBef>
              <a:spcAft>
                <a:spcPts val="0"/>
              </a:spcAft>
              <a:buSzPts val="2200"/>
              <a:buChar char="•"/>
              <a:defRPr sz="2200" b="0"/>
            </a:lvl2pPr>
            <a:lvl3pPr marL="1371600" lvl="2" indent="-355600" algn="l">
              <a:spcBef>
                <a:spcPts val="600"/>
              </a:spcBef>
              <a:spcAft>
                <a:spcPts val="0"/>
              </a:spcAft>
              <a:buSzPts val="2000"/>
              <a:buChar char="•"/>
              <a:defRPr sz="2000" b="0"/>
            </a:lvl3pPr>
            <a:lvl4pPr marL="1828800" lvl="3" indent="-342900" algn="l">
              <a:spcBef>
                <a:spcPts val="600"/>
              </a:spcBef>
              <a:spcAft>
                <a:spcPts val="0"/>
              </a:spcAft>
              <a:buSzPts val="1800"/>
              <a:buChar char="•"/>
              <a:defRPr sz="1800" b="0"/>
            </a:lvl4pPr>
            <a:lvl5pPr marL="2286000" lvl="4" indent="-342900" algn="l">
              <a:spcBef>
                <a:spcPts val="600"/>
              </a:spcBef>
              <a:spcAft>
                <a:spcPts val="0"/>
              </a:spcAft>
              <a:buSzPts val="1800"/>
              <a:buChar char="•"/>
              <a:defRPr sz="1800" b="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5" name="Google Shape;105;p30"/>
          <p:cNvSpPr txBox="1">
            <a:spLocks noGrp="1"/>
          </p:cNvSpPr>
          <p:nvPr>
            <p:ph type="body" idx="2"/>
          </p:nvPr>
        </p:nvSpPr>
        <p:spPr>
          <a:xfrm>
            <a:off x="381000" y="2209801"/>
            <a:ext cx="3612776" cy="3200400"/>
          </a:xfrm>
          <a:prstGeom prst="rect">
            <a:avLst/>
          </a:prstGeom>
          <a:noFill/>
          <a:ln>
            <a:noFill/>
          </a:ln>
        </p:spPr>
        <p:txBody>
          <a:bodyPr spcFirstLastPara="1" wrap="square" lIns="91425" tIns="45700" rIns="91425" bIns="45700" anchor="t" anchorCtr="0">
            <a:normAutofit/>
          </a:bodyPr>
          <a:lstStyle>
            <a:lvl1pPr marL="457200" lvl="0" indent="-228600" algn="ctr">
              <a:spcBef>
                <a:spcPts val="2400"/>
              </a:spcBef>
              <a:spcAft>
                <a:spcPts val="0"/>
              </a:spcAft>
              <a:buSzPts val="1800"/>
              <a:buNone/>
              <a:defRPr sz="1800" b="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6" name="Google Shape;106;p30"/>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0"/>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lvl1pPr marR="0" lvl="0"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1pPr>
            <a:lvl2pPr marR="0" lvl="1"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2pPr>
            <a:lvl3pPr marR="0" lvl="2"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3pPr>
            <a:lvl4pPr marR="0" lvl="3"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4pPr>
            <a:lvl5pPr marR="0" lvl="4"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5pPr>
            <a:lvl6pPr marR="0" lvl="5"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6pPr>
            <a:lvl7pPr marR="0" lvl="6"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7pPr>
            <a:lvl8pPr marR="0" lvl="7"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8pPr>
            <a:lvl9pPr marR="0" lvl="8" algn="ctr" rtl="0">
              <a:lnSpc>
                <a:spcPct val="111111"/>
              </a:lnSpc>
              <a:spcBef>
                <a:spcPts val="0"/>
              </a:spcBef>
              <a:spcAft>
                <a:spcPts val="0"/>
              </a:spcAft>
              <a:buSzPts val="1400"/>
              <a:buNone/>
              <a:defRPr sz="5400" b="0" i="0" u="none" strike="noStrike" cap="none">
                <a:solidFill>
                  <a:schemeClr val="dk2"/>
                </a:solidFill>
                <a:latin typeface="Candara"/>
                <a:ea typeface="Candara"/>
                <a:cs typeface="Candara"/>
                <a:sym typeface="Candara"/>
              </a:defRPr>
            </a:lvl9pPr>
          </a:lstStyle>
          <a:p>
            <a:endParaRPr/>
          </a:p>
        </p:txBody>
      </p:sp>
      <p:sp>
        <p:nvSpPr>
          <p:cNvPr id="11" name="Google Shape;11;p21"/>
          <p:cNvSpPr txBox="1">
            <a:spLocks noGrp="1"/>
          </p:cNvSpPr>
          <p:nvPr>
            <p:ph type="body" idx="1"/>
          </p:nvPr>
        </p:nvSpPr>
        <p:spPr>
          <a:xfrm>
            <a:off x="792163" y="1762125"/>
            <a:ext cx="7570787" cy="42894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2400"/>
              </a:spcBef>
              <a:spcAft>
                <a:spcPts val="0"/>
              </a:spcAft>
              <a:buClr>
                <a:srgbClr val="BAABE3"/>
              </a:buClr>
              <a:buSzPts val="2800"/>
              <a:buFont typeface="Candara"/>
              <a:buChar char="•"/>
              <a:defRPr sz="2800" b="0" i="0" u="none" strike="noStrike" cap="none">
                <a:solidFill>
                  <a:schemeClr val="dk2"/>
                </a:solidFill>
                <a:latin typeface="Candara"/>
                <a:ea typeface="Candara"/>
                <a:cs typeface="Candara"/>
                <a:sym typeface="Candara"/>
              </a:defRPr>
            </a:lvl1pPr>
            <a:lvl2pPr marL="914400" marR="0" lvl="1" indent="-393700" algn="l" rtl="0">
              <a:spcBef>
                <a:spcPts val="600"/>
              </a:spcBef>
              <a:spcAft>
                <a:spcPts val="0"/>
              </a:spcAft>
              <a:buClr>
                <a:schemeClr val="dk2"/>
              </a:buClr>
              <a:buSzPts val="2600"/>
              <a:buFont typeface="Candara"/>
              <a:buChar char="•"/>
              <a:defRPr sz="2600" b="0" i="0" u="none" strike="noStrike" cap="none">
                <a:solidFill>
                  <a:schemeClr val="dk2"/>
                </a:solidFill>
                <a:latin typeface="Candara"/>
                <a:ea typeface="Candara"/>
                <a:cs typeface="Candara"/>
                <a:sym typeface="Candara"/>
              </a:defRPr>
            </a:lvl2pPr>
            <a:lvl3pPr marL="1371600" marR="0" lvl="2" indent="-381000" algn="l" rtl="0">
              <a:spcBef>
                <a:spcPts val="600"/>
              </a:spcBef>
              <a:spcAft>
                <a:spcPts val="0"/>
              </a:spcAft>
              <a:buClr>
                <a:srgbClr val="BAABE3"/>
              </a:buClr>
              <a:buSzPts val="2400"/>
              <a:buFont typeface="Candara"/>
              <a:buChar char="•"/>
              <a:defRPr sz="2400" b="0" i="0" u="none" strike="noStrike" cap="none">
                <a:solidFill>
                  <a:schemeClr val="dk2"/>
                </a:solidFill>
                <a:latin typeface="Candara"/>
                <a:ea typeface="Candara"/>
                <a:cs typeface="Candara"/>
                <a:sym typeface="Candara"/>
              </a:defRPr>
            </a:lvl3pPr>
            <a:lvl4pPr marL="1828800" marR="0" lvl="3" indent="-368300" algn="l" rtl="0">
              <a:spcBef>
                <a:spcPts val="600"/>
              </a:spcBef>
              <a:spcAft>
                <a:spcPts val="0"/>
              </a:spcAft>
              <a:buClr>
                <a:schemeClr val="dk2"/>
              </a:buClr>
              <a:buSzPts val="2200"/>
              <a:buFont typeface="Candara"/>
              <a:buChar char="•"/>
              <a:defRPr sz="2200" b="0" i="0" u="none" strike="noStrike" cap="none">
                <a:solidFill>
                  <a:schemeClr val="dk2"/>
                </a:solidFill>
                <a:latin typeface="Candara"/>
                <a:ea typeface="Candara"/>
                <a:cs typeface="Candara"/>
                <a:sym typeface="Candara"/>
              </a:defRPr>
            </a:lvl4pPr>
            <a:lvl5pPr marL="2286000" marR="0" lvl="4" indent="-355600" algn="l" rtl="0">
              <a:spcBef>
                <a:spcPts val="600"/>
              </a:spcBef>
              <a:spcAft>
                <a:spcPts val="0"/>
              </a:spcAft>
              <a:buClr>
                <a:srgbClr val="BAABE3"/>
              </a:buClr>
              <a:buSzPts val="2000"/>
              <a:buFont typeface="Candara"/>
              <a:buChar char="•"/>
              <a:defRPr sz="2000" b="0" i="0" u="none" strike="noStrike" cap="none">
                <a:solidFill>
                  <a:schemeClr val="dk2"/>
                </a:solidFill>
                <a:latin typeface="Candara"/>
                <a:ea typeface="Candara"/>
                <a:cs typeface="Candara"/>
                <a:sym typeface="Candar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9pPr>
          </a:lstStyle>
          <a:p>
            <a:endParaRPr/>
          </a:p>
        </p:txBody>
      </p:sp>
      <p:sp>
        <p:nvSpPr>
          <p:cNvPr id="12" name="Google Shape;12;p21"/>
          <p:cNvSpPr txBox="1">
            <a:spLocks noGrp="1"/>
          </p:cNvSpPr>
          <p:nvPr>
            <p:ph type="dt" idx="10"/>
          </p:nvPr>
        </p:nvSpPr>
        <p:spPr>
          <a:xfrm>
            <a:off x="6651625" y="6356350"/>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1" i="0" u="none" strike="noStrike" cap="none">
                <a:solidFill>
                  <a:srgbClr val="9E8AD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sldNum" idx="12"/>
          </p:nvPr>
        </p:nvSpPr>
        <p:spPr>
          <a:xfrm>
            <a:off x="4267200" y="6356350"/>
            <a:ext cx="6096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1" i="0" u="none" strike="noStrike" cap="none">
                <a:solidFill>
                  <a:srgbClr val="9E8AD6"/>
                </a:solidFill>
                <a:latin typeface="Arial"/>
                <a:ea typeface="Arial"/>
                <a:cs typeface="Arial"/>
                <a:sym typeface="Arial"/>
              </a:defRPr>
            </a:lvl1pPr>
            <a:lvl2pPr marL="0" marR="0" lvl="1" indent="0" algn="ctr" rtl="0">
              <a:spcBef>
                <a:spcPts val="0"/>
              </a:spcBef>
              <a:spcAft>
                <a:spcPts val="0"/>
              </a:spcAft>
              <a:buNone/>
              <a:defRPr sz="1200" b="1" i="0" u="none" strike="noStrike" cap="none">
                <a:solidFill>
                  <a:srgbClr val="9E8AD6"/>
                </a:solidFill>
                <a:latin typeface="Arial"/>
                <a:ea typeface="Arial"/>
                <a:cs typeface="Arial"/>
                <a:sym typeface="Arial"/>
              </a:defRPr>
            </a:lvl2pPr>
            <a:lvl3pPr marL="0" marR="0" lvl="2" indent="0" algn="ctr" rtl="0">
              <a:spcBef>
                <a:spcPts val="0"/>
              </a:spcBef>
              <a:spcAft>
                <a:spcPts val="0"/>
              </a:spcAft>
              <a:buNone/>
              <a:defRPr sz="1200" b="1" i="0" u="none" strike="noStrike" cap="none">
                <a:solidFill>
                  <a:srgbClr val="9E8AD6"/>
                </a:solidFill>
                <a:latin typeface="Arial"/>
                <a:ea typeface="Arial"/>
                <a:cs typeface="Arial"/>
                <a:sym typeface="Arial"/>
              </a:defRPr>
            </a:lvl3pPr>
            <a:lvl4pPr marL="0" marR="0" lvl="3" indent="0" algn="ctr" rtl="0">
              <a:spcBef>
                <a:spcPts val="0"/>
              </a:spcBef>
              <a:spcAft>
                <a:spcPts val="0"/>
              </a:spcAft>
              <a:buNone/>
              <a:defRPr sz="1200" b="1" i="0" u="none" strike="noStrike" cap="none">
                <a:solidFill>
                  <a:srgbClr val="9E8AD6"/>
                </a:solidFill>
                <a:latin typeface="Arial"/>
                <a:ea typeface="Arial"/>
                <a:cs typeface="Arial"/>
                <a:sym typeface="Arial"/>
              </a:defRPr>
            </a:lvl4pPr>
            <a:lvl5pPr marL="0" marR="0" lvl="4" indent="0" algn="ctr" rtl="0">
              <a:spcBef>
                <a:spcPts val="0"/>
              </a:spcBef>
              <a:spcAft>
                <a:spcPts val="0"/>
              </a:spcAft>
              <a:buNone/>
              <a:defRPr sz="1200" b="1" i="0" u="none" strike="noStrike" cap="none">
                <a:solidFill>
                  <a:srgbClr val="9E8AD6"/>
                </a:solidFill>
                <a:latin typeface="Arial"/>
                <a:ea typeface="Arial"/>
                <a:cs typeface="Arial"/>
                <a:sym typeface="Arial"/>
              </a:defRPr>
            </a:lvl5pPr>
            <a:lvl6pPr marL="0" marR="0" lvl="5" indent="0" algn="ctr" rtl="0">
              <a:spcBef>
                <a:spcPts val="0"/>
              </a:spcBef>
              <a:spcAft>
                <a:spcPts val="0"/>
              </a:spcAft>
              <a:buNone/>
              <a:defRPr sz="1200" b="1" i="0" u="none" strike="noStrike" cap="none">
                <a:solidFill>
                  <a:srgbClr val="9E8AD6"/>
                </a:solidFill>
                <a:latin typeface="Arial"/>
                <a:ea typeface="Arial"/>
                <a:cs typeface="Arial"/>
                <a:sym typeface="Arial"/>
              </a:defRPr>
            </a:lvl6pPr>
            <a:lvl7pPr marL="0" marR="0" lvl="6" indent="0" algn="ctr" rtl="0">
              <a:spcBef>
                <a:spcPts val="0"/>
              </a:spcBef>
              <a:spcAft>
                <a:spcPts val="0"/>
              </a:spcAft>
              <a:buNone/>
              <a:defRPr sz="1200" b="1" i="0" u="none" strike="noStrike" cap="none">
                <a:solidFill>
                  <a:srgbClr val="9E8AD6"/>
                </a:solidFill>
                <a:latin typeface="Arial"/>
                <a:ea typeface="Arial"/>
                <a:cs typeface="Arial"/>
                <a:sym typeface="Arial"/>
              </a:defRPr>
            </a:lvl7pPr>
            <a:lvl8pPr marL="0" marR="0" lvl="7" indent="0" algn="ctr" rtl="0">
              <a:spcBef>
                <a:spcPts val="0"/>
              </a:spcBef>
              <a:spcAft>
                <a:spcPts val="0"/>
              </a:spcAft>
              <a:buNone/>
              <a:defRPr sz="1200" b="1" i="0" u="none" strike="noStrike" cap="none">
                <a:solidFill>
                  <a:srgbClr val="9E8AD6"/>
                </a:solidFill>
                <a:latin typeface="Arial"/>
                <a:ea typeface="Arial"/>
                <a:cs typeface="Arial"/>
                <a:sym typeface="Arial"/>
              </a:defRPr>
            </a:lvl8pPr>
            <a:lvl9pPr marL="0" marR="0" lvl="8" indent="0" algn="ctr" rtl="0">
              <a:spcBef>
                <a:spcPts val="0"/>
              </a:spcBef>
              <a:spcAft>
                <a:spcPts val="0"/>
              </a:spcAft>
              <a:buNone/>
              <a:defRPr sz="1200" b="1" i="0" u="none" strike="noStrike" cap="none">
                <a:solidFill>
                  <a:srgbClr val="9E8AD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4" name="Google Shape;14;p21"/>
          <p:cNvSpPr txBox="1">
            <a:spLocks noGrp="1"/>
          </p:cNvSpPr>
          <p:nvPr>
            <p:ph type="ftr" idx="11"/>
          </p:nvPr>
        </p:nvSpPr>
        <p:spPr>
          <a:xfrm>
            <a:off x="371475" y="6356350"/>
            <a:ext cx="2895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9E8AD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1835696" y="1772816"/>
            <a:ext cx="5446713" cy="1470025"/>
          </a:xfrm>
          <a:prstGeom prst="rect">
            <a:avLst/>
          </a:prstGeom>
          <a:noFill/>
          <a:ln>
            <a:noFill/>
          </a:ln>
        </p:spPr>
        <p:txBody>
          <a:bodyPr spcFirstLastPara="1" wrap="square" lIns="91425" tIns="45700" rIns="91425" bIns="45700" anchor="b" anchorCtr="0">
            <a:noAutofit/>
          </a:bodyPr>
          <a:lstStyle/>
          <a:p>
            <a:pPr marL="0" lvl="0" indent="0" algn="ctr" rtl="0">
              <a:lnSpc>
                <a:spcPct val="104615"/>
              </a:lnSpc>
              <a:spcBef>
                <a:spcPts val="0"/>
              </a:spcBef>
              <a:spcAft>
                <a:spcPts val="0"/>
              </a:spcAft>
              <a:buNone/>
            </a:pPr>
            <a:r>
              <a:rPr lang="en-US"/>
              <a:t>Chapter 13</a:t>
            </a:r>
            <a:endParaRPr/>
          </a:p>
        </p:txBody>
      </p:sp>
      <p:sp>
        <p:nvSpPr>
          <p:cNvPr id="151" name="Google Shape;151;p1"/>
          <p:cNvSpPr txBox="1">
            <a:spLocks noGrp="1"/>
          </p:cNvSpPr>
          <p:nvPr>
            <p:ph type="subTitle" idx="1"/>
          </p:nvPr>
        </p:nvSpPr>
        <p:spPr>
          <a:xfrm>
            <a:off x="1505496" y="3412703"/>
            <a:ext cx="6096000" cy="85248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600"/>
              <a:buNone/>
            </a:pPr>
            <a:r>
              <a:rPr lang="en-US" sz="3600"/>
              <a:t>Digital Signatures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xfrm>
            <a:off x="0" y="39688"/>
            <a:ext cx="9143999"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NIST Digital Signature Algorithm</a:t>
            </a:r>
            <a:endParaRPr/>
          </a:p>
        </p:txBody>
      </p:sp>
      <p:sp>
        <p:nvSpPr>
          <p:cNvPr id="287" name="Google Shape;287;p10"/>
          <p:cNvSpPr txBox="1">
            <a:spLocks noGrp="1"/>
          </p:cNvSpPr>
          <p:nvPr>
            <p:ph type="body" idx="1"/>
          </p:nvPr>
        </p:nvSpPr>
        <p:spPr>
          <a:xfrm>
            <a:off x="792163" y="1762125"/>
            <a:ext cx="7570787" cy="47148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Published by NIST as Federal Information Processing Standard FIPS 186</a:t>
            </a:r>
            <a:endParaRPr/>
          </a:p>
          <a:p>
            <a:pPr marL="342900" lvl="0" indent="-342900" algn="l" rtl="0">
              <a:spcBef>
                <a:spcPts val="2400"/>
              </a:spcBef>
              <a:spcAft>
                <a:spcPts val="0"/>
              </a:spcAft>
              <a:buSzPts val="2800"/>
              <a:buChar char="•"/>
            </a:pPr>
            <a:r>
              <a:rPr lang="en-US"/>
              <a:t>Makes use of the Secure Hash Algorithm (SHA)</a:t>
            </a:r>
            <a:endParaRPr/>
          </a:p>
          <a:p>
            <a:pPr marL="342900" lvl="0" indent="-342900" algn="l" rtl="0">
              <a:spcBef>
                <a:spcPts val="2400"/>
              </a:spcBef>
              <a:spcAft>
                <a:spcPts val="0"/>
              </a:spcAft>
              <a:buSzPts val="2800"/>
              <a:buChar char="•"/>
            </a:pPr>
            <a:r>
              <a:rPr lang="en-US"/>
              <a:t>The latest version, FIPS 186-3, also incorporates digital signature algorithms based on RSA and on elliptic curve cryptography</a:t>
            </a:r>
            <a:endParaRPr/>
          </a:p>
        </p:txBody>
      </p:sp>
      <p:pic>
        <p:nvPicPr>
          <p:cNvPr id="288" name="Google Shape;288;p10"/>
          <p:cNvPicPr preferRelativeResize="0"/>
          <p:nvPr/>
        </p:nvPicPr>
        <p:blipFill rotWithShape="1">
          <a:blip r:embed="rId3">
            <a:alphaModFix/>
          </a:blip>
          <a:srcRect/>
          <a:stretch/>
        </p:blipFill>
        <p:spPr>
          <a:xfrm>
            <a:off x="6096000" y="4365104"/>
            <a:ext cx="2603500" cy="20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pic>
        <p:nvPicPr>
          <p:cNvPr id="294" name="Google Shape;294;p11" descr="f02.pdf"/>
          <p:cNvPicPr preferRelativeResize="0"/>
          <p:nvPr/>
        </p:nvPicPr>
        <p:blipFill rotWithShape="1">
          <a:blip r:embed="rId3">
            <a:alphaModFix/>
          </a:blip>
          <a:srcRect t="19091" b="23636"/>
          <a:stretch/>
        </p:blipFill>
        <p:spPr>
          <a:xfrm>
            <a:off x="155873" y="0"/>
            <a:ext cx="8841642" cy="6553200"/>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graphicFrame>
        <p:nvGraphicFramePr>
          <p:cNvPr id="300" name="Google Shape;300;p12"/>
          <p:cNvGraphicFramePr/>
          <p:nvPr/>
        </p:nvGraphicFramePr>
        <p:xfrm>
          <a:off x="228600" y="116632"/>
          <a:ext cx="8488995" cy="6180584"/>
        </p:xfrm>
        <a:graphic>
          <a:graphicData uri="http://schemas.openxmlformats.org/presentationml/2006/ole">
            <mc:AlternateContent xmlns:mc="http://schemas.openxmlformats.org/markup-compatibility/2006">
              <mc:Choice xmlns:v="urn:schemas-microsoft-com:vml" Requires="v">
                <p:oleObj r:id="rId3" imgW="8488995" imgH="6180584" progId="Word.Document.12">
                  <p:embed/>
                </p:oleObj>
              </mc:Choice>
              <mc:Fallback>
                <p:oleObj r:id="rId3" imgW="8488995" imgH="6180584" progId="Word.Document.12">
                  <p:embed/>
                  <p:pic>
                    <p:nvPicPr>
                      <p:cNvPr id="300" name="Google Shape;300;p12"/>
                      <p:cNvPicPr preferRelativeResize="0"/>
                      <p:nvPr/>
                    </p:nvPicPr>
                    <p:blipFill rotWithShape="1">
                      <a:blip r:embed="rId4">
                        <a:alphaModFix/>
                      </a:blip>
                      <a:srcRect/>
                      <a:stretch/>
                    </p:blipFill>
                    <p:spPr>
                      <a:xfrm>
                        <a:off x="228600" y="116632"/>
                        <a:ext cx="8488995" cy="6180584"/>
                      </a:xfrm>
                      <a:prstGeom prst="rect">
                        <a:avLst/>
                      </a:prstGeom>
                      <a:noFill/>
                      <a:ln>
                        <a:noFill/>
                      </a:ln>
                    </p:spPr>
                  </p:pic>
                </p:oleObj>
              </mc:Fallback>
            </mc:AlternateContent>
          </a:graphicData>
        </a:graphic>
      </p:graphicFrame>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pic>
        <p:nvPicPr>
          <p:cNvPr id="306" name="Google Shape;306;p13" descr="f04.pdf"/>
          <p:cNvPicPr preferRelativeResize="0"/>
          <p:nvPr/>
        </p:nvPicPr>
        <p:blipFill rotWithShape="1">
          <a:blip r:embed="rId3">
            <a:alphaModFix/>
          </a:blip>
          <a:srcRect/>
          <a:stretch/>
        </p:blipFill>
        <p:spPr>
          <a:xfrm>
            <a:off x="1828800" y="-304800"/>
            <a:ext cx="5444767" cy="7046168"/>
          </a:xfrm>
          <a:prstGeom prst="rect">
            <a:avLst/>
          </a:prstGeom>
          <a:noFill/>
          <a:ln>
            <a:noFill/>
          </a:ln>
        </p:spPr>
      </p:pic>
    </p:spTree>
  </p:cSld>
  <p:clrMapOvr>
    <a:masterClrMapping/>
  </p:clrMapOvr>
  <p:transition spd="med">
    <p:push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14"/>
          <p:cNvSpPr txBox="1">
            <a:spLocks noGrp="1"/>
          </p:cNvSpPr>
          <p:nvPr>
            <p:ph type="title"/>
          </p:nvPr>
        </p:nvSpPr>
        <p:spPr>
          <a:xfrm>
            <a:off x="0" y="39688"/>
            <a:ext cx="9143999"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Elliptic Curve Digital Signature Algorithm (ECDSA)</a:t>
            </a:r>
            <a:endParaRPr/>
          </a:p>
        </p:txBody>
      </p:sp>
      <p:sp>
        <p:nvSpPr>
          <p:cNvPr id="313" name="Google Shape;313;p14"/>
          <p:cNvSpPr/>
          <p:nvPr/>
        </p:nvSpPr>
        <p:spPr>
          <a:xfrm>
            <a:off x="792163" y="1556792"/>
            <a:ext cx="7570787" cy="47148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Four elements are involved:</a:t>
            </a:r>
            <a:endParaRPr sz="1800" b="0" i="0" u="none" strike="noStrike" cap="none">
              <a:solidFill>
                <a:schemeClr val="dk1"/>
              </a:solidFill>
              <a:latin typeface="Arial"/>
              <a:ea typeface="Arial"/>
              <a:cs typeface="Arial"/>
              <a:sym typeface="Arial"/>
            </a:endParaRPr>
          </a:p>
          <a:p>
            <a:pPr marL="228600" marR="0" lvl="2" indent="-114300" algn="l" rtl="0">
              <a:lnSpc>
                <a:spcPct val="75000"/>
              </a:lnSpc>
              <a:spcBef>
                <a:spcPts val="18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All those participating in the digital signature scheme use the same global domain parameters, which define an elliptic curve and a point of origin on the curve</a:t>
            </a:r>
            <a:endParaRPr sz="1800" b="0" i="0" u="none" strike="noStrike" cap="none">
              <a:solidFill>
                <a:schemeClr val="dk1"/>
              </a:solidFill>
              <a:latin typeface="Arial"/>
              <a:ea typeface="Arial"/>
              <a:cs typeface="Arial"/>
              <a:sym typeface="Arial"/>
            </a:endParaRPr>
          </a:p>
          <a:p>
            <a:pPr marL="228600" marR="0" lvl="2" indent="-114300" algn="l" rtl="0">
              <a:lnSpc>
                <a:spcPct val="75000"/>
              </a:lnSpc>
              <a:spcBef>
                <a:spcPts val="18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 signer must first generate a public, private key pair</a:t>
            </a:r>
            <a:endParaRPr sz="1800" b="0" i="0" u="none" strike="noStrike" cap="none">
              <a:solidFill>
                <a:schemeClr val="dk1"/>
              </a:solidFill>
              <a:latin typeface="Arial"/>
              <a:ea typeface="Arial"/>
              <a:cs typeface="Arial"/>
              <a:sym typeface="Arial"/>
            </a:endParaRPr>
          </a:p>
          <a:p>
            <a:pPr marL="228600" marR="0" lvl="2" indent="-114300" algn="l" rtl="0">
              <a:lnSpc>
                <a:spcPct val="75000"/>
              </a:lnSpc>
              <a:spcBef>
                <a:spcPts val="18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 hash value is generated for the message to be signed; using the private key, the domain parameters, and the hash value, a signature is generated</a:t>
            </a:r>
            <a:endParaRPr sz="1800" b="0" i="0" u="none" strike="noStrike" cap="none">
              <a:solidFill>
                <a:schemeClr val="dk1"/>
              </a:solidFill>
              <a:latin typeface="Arial"/>
              <a:ea typeface="Arial"/>
              <a:cs typeface="Arial"/>
              <a:sym typeface="Arial"/>
            </a:endParaRPr>
          </a:p>
          <a:p>
            <a:pPr marL="228600" marR="0" lvl="2" indent="-114300" algn="l" rtl="0">
              <a:lnSpc>
                <a:spcPct val="75000"/>
              </a:lnSpc>
              <a:spcBef>
                <a:spcPts val="18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To verify the signature, the verifier uses as input the signer’s public key, the domain parameters, and the integer </a:t>
            </a:r>
            <a:r>
              <a:rPr lang="en-US" sz="1800" b="0" i="1" u="none" strike="noStrike" cap="none">
                <a:solidFill>
                  <a:schemeClr val="dk1"/>
                </a:solidFill>
                <a:latin typeface="Arial"/>
                <a:ea typeface="Arial"/>
                <a:cs typeface="Arial"/>
                <a:sym typeface="Arial"/>
              </a:rPr>
              <a:t>s; </a:t>
            </a:r>
            <a:r>
              <a:rPr lang="en-US" sz="1800" b="0" i="0" u="none" strike="noStrike" cap="none">
                <a:solidFill>
                  <a:schemeClr val="dk1"/>
                </a:solidFill>
                <a:latin typeface="Arial"/>
                <a:ea typeface="Arial"/>
                <a:cs typeface="Arial"/>
                <a:sym typeface="Arial"/>
              </a:rPr>
              <a:t>the output is a value </a:t>
            </a:r>
            <a:r>
              <a:rPr lang="en-US" sz="1800" b="0" i="1" u="none" strike="noStrike" cap="none">
                <a:solidFill>
                  <a:schemeClr val="dk1"/>
                </a:solidFill>
                <a:latin typeface="Arial"/>
                <a:ea typeface="Arial"/>
                <a:cs typeface="Arial"/>
                <a:sym typeface="Arial"/>
              </a:rPr>
              <a:t>v </a:t>
            </a:r>
            <a:r>
              <a:rPr lang="en-US" sz="1800" b="0" i="0" u="none" strike="noStrike" cap="none">
                <a:solidFill>
                  <a:schemeClr val="dk1"/>
                </a:solidFill>
                <a:latin typeface="Arial"/>
                <a:ea typeface="Arial"/>
                <a:cs typeface="Arial"/>
                <a:sym typeface="Arial"/>
              </a:rPr>
              <a:t>that is compared to </a:t>
            </a:r>
            <a:r>
              <a:rPr lang="en-US" sz="1800" b="0" i="1" u="none" strike="noStrike" cap="none">
                <a:solidFill>
                  <a:schemeClr val="dk1"/>
                </a:solidFill>
                <a:latin typeface="Arial"/>
                <a:ea typeface="Arial"/>
                <a:cs typeface="Arial"/>
                <a:sym typeface="Arial"/>
              </a:rPr>
              <a:t>r </a:t>
            </a:r>
            <a:r>
              <a:rPr lang="en-US" sz="1800" b="0" i="0" u="none" strike="noStrike" cap="none">
                <a:solidFill>
                  <a:schemeClr val="dk1"/>
                </a:solidFill>
                <a:latin typeface="Arial"/>
                <a:ea typeface="Arial"/>
                <a:cs typeface="Arial"/>
                <a:sym typeface="Arial"/>
              </a:rPr>
              <a:t>; the signature is verified if the </a:t>
            </a:r>
            <a:r>
              <a:rPr lang="en-US" sz="1800" b="0" i="1" u="none" strike="noStrike" cap="none">
                <a:solidFill>
                  <a:schemeClr val="dk1"/>
                </a:solidFill>
                <a:latin typeface="Arial"/>
                <a:ea typeface="Arial"/>
                <a:cs typeface="Arial"/>
                <a:sym typeface="Arial"/>
              </a:rPr>
              <a:t>v = r</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pic>
        <p:nvPicPr>
          <p:cNvPr id="319" name="Google Shape;319;p15" descr="f05.pdf"/>
          <p:cNvPicPr preferRelativeResize="0"/>
          <p:nvPr/>
        </p:nvPicPr>
        <p:blipFill rotWithShape="1">
          <a:blip r:embed="rId3">
            <a:alphaModFix/>
          </a:blip>
          <a:srcRect/>
          <a:stretch/>
        </p:blipFill>
        <p:spPr>
          <a:xfrm>
            <a:off x="1922318" y="-171400"/>
            <a:ext cx="5773882" cy="7472082"/>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16"/>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RSA-PSS</a:t>
            </a:r>
            <a:endParaRPr/>
          </a:p>
        </p:txBody>
      </p:sp>
      <p:sp>
        <p:nvSpPr>
          <p:cNvPr id="326" name="Google Shape;326;p16"/>
          <p:cNvSpPr txBox="1">
            <a:spLocks noGrp="1"/>
          </p:cNvSpPr>
          <p:nvPr>
            <p:ph type="body" idx="1"/>
          </p:nvPr>
        </p:nvSpPr>
        <p:spPr>
          <a:xfrm>
            <a:off x="792163" y="1762125"/>
            <a:ext cx="7570787" cy="456247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SzPct val="100000"/>
              <a:buChar char="•"/>
            </a:pPr>
            <a:r>
              <a:rPr lang="en-US"/>
              <a:t>RSA Probabilistic Signature Scheme</a:t>
            </a:r>
            <a:endParaRPr/>
          </a:p>
          <a:p>
            <a:pPr marL="342900" lvl="0" indent="-342900" algn="l" rtl="0">
              <a:spcBef>
                <a:spcPts val="2400"/>
              </a:spcBef>
              <a:spcAft>
                <a:spcPts val="0"/>
              </a:spcAft>
              <a:buSzPct val="100000"/>
              <a:buChar char="•"/>
            </a:pPr>
            <a:r>
              <a:rPr lang="en-US"/>
              <a:t>Included in the 2009 version of FIPS 186</a:t>
            </a:r>
            <a:endParaRPr/>
          </a:p>
          <a:p>
            <a:pPr marL="342900" lvl="0" indent="-342900" algn="l" rtl="0">
              <a:spcBef>
                <a:spcPts val="2400"/>
              </a:spcBef>
              <a:spcAft>
                <a:spcPts val="0"/>
              </a:spcAft>
              <a:buSzPct val="100000"/>
              <a:buChar char="•"/>
            </a:pPr>
            <a:r>
              <a:rPr lang="en-US"/>
              <a:t>Latest of the RSA schemes and the one that RSA Laboratories recommends as the most secure of the RSA schemes</a:t>
            </a:r>
            <a:endParaRPr/>
          </a:p>
          <a:p>
            <a:pPr marL="342900" lvl="0" indent="-342900" algn="l" rtl="0">
              <a:spcBef>
                <a:spcPts val="2400"/>
              </a:spcBef>
              <a:spcAft>
                <a:spcPts val="0"/>
              </a:spcAft>
              <a:buSzPct val="100000"/>
              <a:buChar char="•"/>
            </a:pPr>
            <a:r>
              <a:rPr lang="en-US"/>
              <a:t>For all schemes developed prior to PSS it has not been possible to develop a mathematical proof that the signature scheme is as secure as the underlying RSA encryption/decryption primitive</a:t>
            </a:r>
            <a:endParaRPr/>
          </a:p>
          <a:p>
            <a:pPr marL="342900" lvl="0" indent="-342900" algn="l" rtl="0">
              <a:spcBef>
                <a:spcPts val="2400"/>
              </a:spcBef>
              <a:spcAft>
                <a:spcPts val="0"/>
              </a:spcAft>
              <a:buSzPct val="100000"/>
              <a:buChar char="•"/>
            </a:pPr>
            <a:r>
              <a:rPr lang="en-US"/>
              <a:t>The PSS approach was first proposed by Bellare and Rogaway</a:t>
            </a:r>
            <a:endParaRPr/>
          </a:p>
          <a:p>
            <a:pPr marL="342900" lvl="0" indent="-342900" algn="l" rtl="0">
              <a:spcBef>
                <a:spcPts val="2400"/>
              </a:spcBef>
              <a:spcAft>
                <a:spcPts val="0"/>
              </a:spcAft>
              <a:buSzPct val="100000"/>
              <a:buChar char="•"/>
            </a:pPr>
            <a:r>
              <a:rPr lang="en-US"/>
              <a:t>This approach, unlike the other RSA-based schemes, introduces a randomization process that enables the security of the method to be shown to be closely related to the security of the RSA algorithm itself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p17"/>
          <p:cNvSpPr txBox="1">
            <a:spLocks noGrp="1"/>
          </p:cNvSpPr>
          <p:nvPr>
            <p:ph type="title"/>
          </p:nvPr>
        </p:nvSpPr>
        <p:spPr>
          <a:xfrm>
            <a:off x="1" y="39688"/>
            <a:ext cx="9144000"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Mask Generation Function (MGF)</a:t>
            </a:r>
            <a:endParaRPr/>
          </a:p>
        </p:txBody>
      </p:sp>
      <p:sp>
        <p:nvSpPr>
          <p:cNvPr id="333" name="Google Shape;333;p17"/>
          <p:cNvSpPr txBox="1">
            <a:spLocks noGrp="1"/>
          </p:cNvSpPr>
          <p:nvPr>
            <p:ph type="body" idx="1"/>
          </p:nvPr>
        </p:nvSpPr>
        <p:spPr>
          <a:xfrm>
            <a:off x="762000" y="2133600"/>
            <a:ext cx="7570787" cy="42894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Typically based on a secure cryptographic hash function such as SHA-1</a:t>
            </a:r>
            <a:endParaRPr/>
          </a:p>
          <a:p>
            <a:pPr marL="685800" lvl="1" indent="-336550" algn="l" rtl="0">
              <a:spcBef>
                <a:spcPts val="600"/>
              </a:spcBef>
              <a:spcAft>
                <a:spcPts val="0"/>
              </a:spcAft>
              <a:buSzPts val="2600"/>
              <a:buChar char="•"/>
            </a:pPr>
            <a:r>
              <a:rPr lang="en-US"/>
              <a:t>Is intended to be a cryptographically secure way of generating a message digest, or hash, of variable length based on an underlying cryptographic hash function that produces a fixed-length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pic>
        <p:nvPicPr>
          <p:cNvPr id="339" name="Google Shape;339;p18" descr="f06.pdf"/>
          <p:cNvPicPr preferRelativeResize="0"/>
          <p:nvPr/>
        </p:nvPicPr>
        <p:blipFill rotWithShape="1">
          <a:blip r:embed="rId3">
            <a:alphaModFix/>
          </a:blip>
          <a:srcRect t="12727" b="14544"/>
          <a:stretch/>
        </p:blipFill>
        <p:spPr>
          <a:xfrm>
            <a:off x="990600" y="-243408"/>
            <a:ext cx="7315200" cy="6884818"/>
          </a:xfrm>
          <a:prstGeom prst="rect">
            <a:avLst/>
          </a:prstGeom>
          <a:noFill/>
          <a:ln>
            <a:noFill/>
          </a:ln>
        </p:spPr>
      </p:pic>
    </p:spTree>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pic>
        <p:nvPicPr>
          <p:cNvPr id="345" name="Google Shape;345;p19" descr="f07.pdf"/>
          <p:cNvPicPr preferRelativeResize="0"/>
          <p:nvPr/>
        </p:nvPicPr>
        <p:blipFill rotWithShape="1">
          <a:blip r:embed="rId3">
            <a:alphaModFix/>
          </a:blip>
          <a:srcRect t="3636" b="18182"/>
          <a:stretch/>
        </p:blipFill>
        <p:spPr>
          <a:xfrm>
            <a:off x="1676400" y="-99392"/>
            <a:ext cx="6627659" cy="670560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pic>
        <p:nvPicPr>
          <p:cNvPr id="157" name="Google Shape;157;p2" descr="f01.pdf"/>
          <p:cNvPicPr preferRelativeResize="0"/>
          <p:nvPr/>
        </p:nvPicPr>
        <p:blipFill rotWithShape="1">
          <a:blip r:embed="rId3">
            <a:alphaModFix/>
          </a:blip>
          <a:srcRect/>
          <a:stretch/>
        </p:blipFill>
        <p:spPr>
          <a:xfrm>
            <a:off x="1447800" y="-531440"/>
            <a:ext cx="6172200" cy="7987552"/>
          </a:xfrm>
          <a:prstGeom prst="rect">
            <a:avLst/>
          </a:prstGeom>
          <a:noFill/>
          <a:ln>
            <a:noFill/>
          </a:ln>
        </p:spPr>
      </p:pic>
    </p:spTree>
  </p:cSld>
  <p:clrMapOvr>
    <a:masterClrMapping/>
  </p:clrMapOvr>
  <p:transition spd="med">
    <p:wipe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sp>
        <p:nvSpPr>
          <p:cNvPr id="351" name="Google Shape;351;p20"/>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Summary</a:t>
            </a:r>
            <a:endParaRPr/>
          </a:p>
        </p:txBody>
      </p:sp>
      <p:sp>
        <p:nvSpPr>
          <p:cNvPr id="352" name="Google Shape;352;p20"/>
          <p:cNvSpPr txBox="1">
            <a:spLocks noGrp="1"/>
          </p:cNvSpPr>
          <p:nvPr>
            <p:ph type="body" idx="1"/>
          </p:nvPr>
        </p:nvSpPr>
        <p:spPr>
          <a:xfrm>
            <a:off x="304800" y="1676400"/>
            <a:ext cx="3565525"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100000"/>
              <a:buChar char="•"/>
            </a:pPr>
            <a:r>
              <a:rPr lang="en-US"/>
              <a:t>Digital signatures</a:t>
            </a:r>
            <a:endParaRPr/>
          </a:p>
          <a:p>
            <a:pPr marL="685800" lvl="1" indent="-336550" algn="l" rtl="0">
              <a:spcBef>
                <a:spcPts val="600"/>
              </a:spcBef>
              <a:spcAft>
                <a:spcPts val="0"/>
              </a:spcAft>
              <a:buSzPct val="100000"/>
              <a:buChar char="•"/>
            </a:pPr>
            <a:r>
              <a:rPr lang="en-US"/>
              <a:t>Properties</a:t>
            </a:r>
            <a:endParaRPr/>
          </a:p>
          <a:p>
            <a:pPr marL="685800" lvl="1" indent="-336550" algn="l" rtl="0">
              <a:spcBef>
                <a:spcPts val="600"/>
              </a:spcBef>
              <a:spcAft>
                <a:spcPts val="0"/>
              </a:spcAft>
              <a:buSzPct val="100000"/>
              <a:buChar char="•"/>
            </a:pPr>
            <a:r>
              <a:rPr lang="en-US"/>
              <a:t>Attacks and forgeries</a:t>
            </a:r>
            <a:endParaRPr/>
          </a:p>
          <a:p>
            <a:pPr marL="685800" lvl="1" indent="-336550" algn="l" rtl="0">
              <a:spcBef>
                <a:spcPts val="600"/>
              </a:spcBef>
              <a:spcAft>
                <a:spcPts val="0"/>
              </a:spcAft>
              <a:buSzPct val="100000"/>
              <a:buChar char="•"/>
            </a:pPr>
            <a:r>
              <a:rPr lang="en-US"/>
              <a:t>Digital signature requirements</a:t>
            </a:r>
            <a:endParaRPr/>
          </a:p>
          <a:p>
            <a:pPr marL="685800" lvl="1" indent="-336550" algn="l" rtl="0">
              <a:spcBef>
                <a:spcPts val="600"/>
              </a:spcBef>
              <a:spcAft>
                <a:spcPts val="0"/>
              </a:spcAft>
              <a:buSzPct val="100000"/>
              <a:buChar char="•"/>
            </a:pPr>
            <a:r>
              <a:rPr lang="en-US"/>
              <a:t>Direct digital signature</a:t>
            </a:r>
            <a:endParaRPr/>
          </a:p>
          <a:p>
            <a:pPr marL="342900" lvl="0" indent="-342900" algn="l" rtl="0">
              <a:spcBef>
                <a:spcPts val="2400"/>
              </a:spcBef>
              <a:spcAft>
                <a:spcPts val="0"/>
              </a:spcAft>
              <a:buSzPct val="100000"/>
              <a:buChar char="•"/>
            </a:pPr>
            <a:r>
              <a:rPr lang="en-US"/>
              <a:t>Elgamal digital signature scheme</a:t>
            </a:r>
            <a:endParaRPr/>
          </a:p>
          <a:p>
            <a:pPr marL="342900" lvl="0" indent="-342900" algn="l" rtl="0">
              <a:spcBef>
                <a:spcPts val="2400"/>
              </a:spcBef>
              <a:spcAft>
                <a:spcPts val="0"/>
              </a:spcAft>
              <a:buClr>
                <a:srgbClr val="B9AAE2"/>
              </a:buClr>
              <a:buSzPct val="100000"/>
              <a:buFont typeface="Candara"/>
              <a:buChar char="•"/>
            </a:pPr>
            <a:r>
              <a:rPr lang="en-US"/>
              <a:t>RSA-PSS Digital Signature Algorithm</a:t>
            </a:r>
            <a:endParaRPr/>
          </a:p>
          <a:p>
            <a:pPr marL="685800" lvl="1" indent="-336550" algn="l" rtl="0">
              <a:spcBef>
                <a:spcPts val="600"/>
              </a:spcBef>
              <a:spcAft>
                <a:spcPts val="0"/>
              </a:spcAft>
              <a:buClr>
                <a:srgbClr val="B9AAE2"/>
              </a:buClr>
              <a:buSzPct val="100000"/>
              <a:buFont typeface="Candara"/>
              <a:buChar char="•"/>
            </a:pPr>
            <a:r>
              <a:rPr lang="en-US"/>
              <a:t>Mask generation function</a:t>
            </a:r>
            <a:endParaRPr/>
          </a:p>
          <a:p>
            <a:pPr marL="685800" lvl="1" indent="-336550" algn="l" rtl="0">
              <a:spcBef>
                <a:spcPts val="600"/>
              </a:spcBef>
              <a:spcAft>
                <a:spcPts val="0"/>
              </a:spcAft>
              <a:buClr>
                <a:srgbClr val="B9AAE2"/>
              </a:buClr>
              <a:buSzPct val="100000"/>
              <a:buFont typeface="Candara"/>
              <a:buChar char="•"/>
            </a:pPr>
            <a:r>
              <a:rPr lang="en-US"/>
              <a:t>The signing operation</a:t>
            </a:r>
            <a:endParaRPr/>
          </a:p>
          <a:p>
            <a:pPr marL="685800" lvl="1" indent="-336550" algn="l" rtl="0">
              <a:spcBef>
                <a:spcPts val="600"/>
              </a:spcBef>
              <a:spcAft>
                <a:spcPts val="0"/>
              </a:spcAft>
              <a:buClr>
                <a:srgbClr val="B9AAE2"/>
              </a:buClr>
              <a:buSzPct val="100000"/>
              <a:buFont typeface="Candara"/>
              <a:buChar char="•"/>
            </a:pPr>
            <a:r>
              <a:rPr lang="en-US"/>
              <a:t>Signature verification</a:t>
            </a:r>
            <a:endParaRPr/>
          </a:p>
          <a:p>
            <a:pPr marL="342900" lvl="0" indent="-201930" algn="l" rtl="0">
              <a:spcBef>
                <a:spcPts val="2400"/>
              </a:spcBef>
              <a:spcAft>
                <a:spcPts val="0"/>
              </a:spcAft>
              <a:buSzPct val="100000"/>
              <a:buNone/>
            </a:pPr>
            <a:endParaRPr/>
          </a:p>
        </p:txBody>
      </p:sp>
      <p:sp>
        <p:nvSpPr>
          <p:cNvPr id="353" name="Google Shape;353;p20"/>
          <p:cNvSpPr txBox="1">
            <a:spLocks noGrp="1"/>
          </p:cNvSpPr>
          <p:nvPr>
            <p:ph type="body" idx="2"/>
          </p:nvPr>
        </p:nvSpPr>
        <p:spPr>
          <a:xfrm>
            <a:off x="5578475" y="1628800"/>
            <a:ext cx="3565525" cy="50292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rgbClr val="B9AAE2"/>
              </a:buClr>
              <a:buSzPct val="100000"/>
              <a:buFont typeface="Candara"/>
              <a:buChar char="•"/>
            </a:pPr>
            <a:r>
              <a:rPr lang="en-US"/>
              <a:t>NIST digital signature algorithm</a:t>
            </a:r>
            <a:endParaRPr/>
          </a:p>
          <a:p>
            <a:pPr marL="685800" lvl="1" indent="-336550" algn="l" rtl="0">
              <a:spcBef>
                <a:spcPts val="600"/>
              </a:spcBef>
              <a:spcAft>
                <a:spcPts val="0"/>
              </a:spcAft>
              <a:buClr>
                <a:srgbClr val="B9AAE2"/>
              </a:buClr>
              <a:buSzPct val="100000"/>
              <a:buFont typeface="Candara"/>
              <a:buChar char="•"/>
            </a:pPr>
            <a:r>
              <a:rPr lang="en-US"/>
              <a:t>The DSA approach</a:t>
            </a:r>
            <a:endParaRPr/>
          </a:p>
          <a:p>
            <a:pPr marL="685800" lvl="1" indent="-336550" algn="l" rtl="0">
              <a:spcBef>
                <a:spcPts val="600"/>
              </a:spcBef>
              <a:spcAft>
                <a:spcPts val="0"/>
              </a:spcAft>
              <a:buClr>
                <a:srgbClr val="B9AAE2"/>
              </a:buClr>
              <a:buSzPct val="100000"/>
              <a:buFont typeface="Candara"/>
              <a:buChar char="•"/>
            </a:pPr>
            <a:r>
              <a:rPr lang="en-US"/>
              <a:t>The digital signature algorithm</a:t>
            </a:r>
            <a:endParaRPr/>
          </a:p>
          <a:p>
            <a:pPr marL="342900" lvl="0" indent="-342900" algn="l" rtl="0">
              <a:spcBef>
                <a:spcPts val="2400"/>
              </a:spcBef>
              <a:spcAft>
                <a:spcPts val="0"/>
              </a:spcAft>
              <a:buClr>
                <a:srgbClr val="B9AAE2"/>
              </a:buClr>
              <a:buSzPct val="100000"/>
              <a:buFont typeface="Candara"/>
              <a:buChar char="•"/>
            </a:pPr>
            <a:r>
              <a:rPr lang="en-US"/>
              <a:t>Elliptic curve digital signature algorithm</a:t>
            </a:r>
            <a:endParaRPr/>
          </a:p>
          <a:p>
            <a:pPr marL="685800" lvl="1" indent="-336550" algn="l" rtl="0">
              <a:spcBef>
                <a:spcPts val="600"/>
              </a:spcBef>
              <a:spcAft>
                <a:spcPts val="0"/>
              </a:spcAft>
              <a:buClr>
                <a:srgbClr val="B9AAE2"/>
              </a:buClr>
              <a:buSzPct val="100000"/>
              <a:buFont typeface="Candara"/>
              <a:buChar char="•"/>
            </a:pPr>
            <a:r>
              <a:rPr lang="en-US"/>
              <a:t>Global domain parameters</a:t>
            </a:r>
            <a:endParaRPr/>
          </a:p>
          <a:p>
            <a:pPr marL="685800" lvl="1" indent="-336550" algn="l" rtl="0">
              <a:spcBef>
                <a:spcPts val="600"/>
              </a:spcBef>
              <a:spcAft>
                <a:spcPts val="0"/>
              </a:spcAft>
              <a:buClr>
                <a:srgbClr val="B9AAE2"/>
              </a:buClr>
              <a:buSzPct val="100000"/>
              <a:buFont typeface="Candara"/>
              <a:buChar char="•"/>
            </a:pPr>
            <a:r>
              <a:rPr lang="en-US"/>
              <a:t>Key generation</a:t>
            </a:r>
            <a:endParaRPr/>
          </a:p>
          <a:p>
            <a:pPr marL="685800" lvl="1" indent="-336550" algn="l" rtl="0">
              <a:spcBef>
                <a:spcPts val="600"/>
              </a:spcBef>
              <a:spcAft>
                <a:spcPts val="0"/>
              </a:spcAft>
              <a:buClr>
                <a:srgbClr val="B9AAE2"/>
              </a:buClr>
              <a:buSzPct val="100000"/>
              <a:buFont typeface="Candara"/>
              <a:buChar char="•"/>
            </a:pPr>
            <a:r>
              <a:rPr lang="en-US"/>
              <a:t>Digital signature generation and authentication</a:t>
            </a:r>
            <a:endParaRPr/>
          </a:p>
          <a:p>
            <a:pPr marL="685800" lvl="1" indent="-336550" algn="l" rtl="0">
              <a:spcBef>
                <a:spcPts val="600"/>
              </a:spcBef>
              <a:spcAft>
                <a:spcPts val="0"/>
              </a:spcAft>
              <a:buClr>
                <a:srgbClr val="B9AAE2"/>
              </a:buClr>
              <a:buSzPct val="100000"/>
              <a:buNone/>
            </a:pPr>
            <a:endParaRPr sz="1189"/>
          </a:p>
          <a:p>
            <a:pPr marL="685800" lvl="1" indent="-336550" algn="l" rtl="0">
              <a:spcBef>
                <a:spcPts val="600"/>
              </a:spcBef>
              <a:spcAft>
                <a:spcPts val="0"/>
              </a:spcAft>
              <a:buClr>
                <a:srgbClr val="B9AAE2"/>
              </a:buClr>
              <a:buSzPct val="100000"/>
              <a:buFont typeface="Candara"/>
              <a:buChar char="•"/>
            </a:pPr>
            <a:r>
              <a:rPr lang="en-US"/>
              <a:t>Schnorr digital signature scheme</a:t>
            </a:r>
            <a:endParaRPr/>
          </a:p>
          <a:p>
            <a:pPr marL="685800" lvl="1" indent="-207327" algn="l" rtl="0">
              <a:spcBef>
                <a:spcPts val="600"/>
              </a:spcBef>
              <a:spcAft>
                <a:spcPts val="0"/>
              </a:spcAft>
              <a:buClr>
                <a:srgbClr val="B9AAE2"/>
              </a:buClr>
              <a:buSzPct val="100000"/>
              <a:buFont typeface="Candara"/>
              <a:buNone/>
            </a:pPr>
            <a:endParaRPr/>
          </a:p>
        </p:txBody>
      </p:sp>
      <p:pic>
        <p:nvPicPr>
          <p:cNvPr id="354" name="Google Shape;354;p20" descr="crypto.jpg"/>
          <p:cNvPicPr preferRelativeResize="0"/>
          <p:nvPr/>
        </p:nvPicPr>
        <p:blipFill rotWithShape="1">
          <a:blip r:embed="rId3">
            <a:alphaModFix/>
          </a:blip>
          <a:srcRect l="-16674" t="-1110" r="-18211" b="44444"/>
          <a:stretch/>
        </p:blipFill>
        <p:spPr>
          <a:xfrm>
            <a:off x="3581400" y="3048000"/>
            <a:ext cx="2109547" cy="1209027"/>
          </a:xfrm>
          <a:prstGeom prst="ellipse">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0" y="39688"/>
            <a:ext cx="9143999"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Digital Signature Properties</a:t>
            </a:r>
            <a:endParaRPr/>
          </a:p>
        </p:txBody>
      </p:sp>
      <p:grpSp>
        <p:nvGrpSpPr>
          <p:cNvPr id="164" name="Google Shape;164;p3"/>
          <p:cNvGrpSpPr/>
          <p:nvPr/>
        </p:nvGrpSpPr>
        <p:grpSpPr>
          <a:xfrm>
            <a:off x="1094749" y="1700808"/>
            <a:ext cx="7057688" cy="4562475"/>
            <a:chOff x="256549" y="0"/>
            <a:chExt cx="7057688" cy="4562475"/>
          </a:xfrm>
        </p:grpSpPr>
        <p:sp>
          <p:nvSpPr>
            <p:cNvPr id="165" name="Google Shape;165;p3"/>
            <p:cNvSpPr/>
            <p:nvPr/>
          </p:nvSpPr>
          <p:spPr>
            <a:xfrm>
              <a:off x="567809" y="0"/>
              <a:ext cx="6435168" cy="4562475"/>
            </a:xfrm>
            <a:prstGeom prst="rightArrow">
              <a:avLst>
                <a:gd name="adj1" fmla="val 50000"/>
                <a:gd name="adj2" fmla="val 50000"/>
              </a:avLst>
            </a:prstGeom>
            <a:solidFill>
              <a:schemeClr val="lt1"/>
            </a:solidFill>
            <a:ln w="38100" cap="flat" cmpd="sng">
              <a:solidFill>
                <a:schemeClr val="accent1"/>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56549" y="1368742"/>
              <a:ext cx="2271236" cy="1824990"/>
            </a:xfrm>
            <a:prstGeom prst="roundRect">
              <a:avLst>
                <a:gd name="adj" fmla="val 16667"/>
              </a:avLst>
            </a:prstGeom>
            <a:solidFill>
              <a:srgbClr val="8F38A3"/>
            </a:solidFill>
            <a:ln w="9525" cap="flat" cmpd="sng">
              <a:solidFill>
                <a:srgbClr val="8F38A3"/>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txBox="1"/>
            <p:nvPr/>
          </p:nvSpPr>
          <p:spPr>
            <a:xfrm>
              <a:off x="345638" y="1457831"/>
              <a:ext cx="2093058" cy="164681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None/>
              </a:pPr>
              <a:r>
                <a:rPr lang="en-US" sz="2100" b="0" i="0" u="none" strike="noStrike" cap="none">
                  <a:solidFill>
                    <a:schemeClr val="lt1"/>
                  </a:solidFill>
                  <a:latin typeface="Arial"/>
                  <a:ea typeface="Arial"/>
                  <a:cs typeface="Arial"/>
                  <a:sym typeface="Arial"/>
                </a:rPr>
                <a:t>It must verify the author and the date and time of the signature</a:t>
              </a:r>
              <a:endParaRPr sz="2100" b="0" i="0" u="none" strike="noStrike" cap="none">
                <a:solidFill>
                  <a:schemeClr val="lt1"/>
                </a:solidFill>
                <a:latin typeface="Arial"/>
                <a:ea typeface="Arial"/>
                <a:cs typeface="Arial"/>
                <a:sym typeface="Arial"/>
              </a:endParaRPr>
            </a:p>
          </p:txBody>
        </p:sp>
        <p:sp>
          <p:nvSpPr>
            <p:cNvPr id="168" name="Google Shape;168;p3"/>
            <p:cNvSpPr/>
            <p:nvPr/>
          </p:nvSpPr>
          <p:spPr>
            <a:xfrm>
              <a:off x="2649775" y="1368742"/>
              <a:ext cx="2271236" cy="1824990"/>
            </a:xfrm>
            <a:prstGeom prst="roundRect">
              <a:avLst>
                <a:gd name="adj" fmla="val 16667"/>
              </a:avLst>
            </a:prstGeom>
            <a:solidFill>
              <a:srgbClr val="8F38A3"/>
            </a:solidFill>
            <a:ln w="9525" cap="flat" cmpd="sng">
              <a:solidFill>
                <a:schemeClr val="dk1"/>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txBox="1"/>
            <p:nvPr/>
          </p:nvSpPr>
          <p:spPr>
            <a:xfrm>
              <a:off x="2738864" y="1457831"/>
              <a:ext cx="2093058" cy="164681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None/>
              </a:pPr>
              <a:r>
                <a:rPr lang="en-US" sz="2100" b="0" i="0" u="none" strike="noStrike" cap="none">
                  <a:solidFill>
                    <a:schemeClr val="lt1"/>
                  </a:solidFill>
                  <a:latin typeface="Arial"/>
                  <a:ea typeface="Arial"/>
                  <a:cs typeface="Arial"/>
                  <a:sym typeface="Arial"/>
                </a:rPr>
                <a:t>It must authenticate the contents at the time of the signature</a:t>
              </a:r>
              <a:endParaRPr sz="2100" b="0" i="0" u="none" strike="noStrike" cap="none">
                <a:solidFill>
                  <a:schemeClr val="lt1"/>
                </a:solidFill>
                <a:latin typeface="Arial"/>
                <a:ea typeface="Arial"/>
                <a:cs typeface="Arial"/>
                <a:sym typeface="Arial"/>
              </a:endParaRPr>
            </a:p>
          </p:txBody>
        </p:sp>
        <p:sp>
          <p:nvSpPr>
            <p:cNvPr id="170" name="Google Shape;170;p3"/>
            <p:cNvSpPr/>
            <p:nvPr/>
          </p:nvSpPr>
          <p:spPr>
            <a:xfrm>
              <a:off x="5043001" y="1368742"/>
              <a:ext cx="2271236" cy="1824990"/>
            </a:xfrm>
            <a:prstGeom prst="roundRect">
              <a:avLst>
                <a:gd name="adj" fmla="val 16667"/>
              </a:avLst>
            </a:prstGeom>
            <a:solidFill>
              <a:srgbClr val="8F38A3"/>
            </a:solidFill>
            <a:ln w="9525" cap="flat" cmpd="sng">
              <a:solidFill>
                <a:schemeClr val="dk1"/>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txBox="1"/>
            <p:nvPr/>
          </p:nvSpPr>
          <p:spPr>
            <a:xfrm>
              <a:off x="5132090" y="1457831"/>
              <a:ext cx="2093058" cy="164681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None/>
              </a:pPr>
              <a:r>
                <a:rPr lang="en-US" sz="2100" b="0" i="0" u="none" strike="noStrike" cap="none">
                  <a:solidFill>
                    <a:schemeClr val="lt1"/>
                  </a:solidFill>
                  <a:latin typeface="Arial"/>
                  <a:ea typeface="Arial"/>
                  <a:cs typeface="Arial"/>
                  <a:sym typeface="Arial"/>
                </a:rPr>
                <a:t>It must be verifiable by third parties to resolve disputes</a:t>
              </a:r>
              <a:endParaRPr sz="2100" b="0" i="0" u="none" strike="noStrike" cap="non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Attacks</a:t>
            </a:r>
            <a:endParaRPr/>
          </a:p>
        </p:txBody>
      </p:sp>
      <p:grpSp>
        <p:nvGrpSpPr>
          <p:cNvPr id="178" name="Google Shape;178;p4"/>
          <p:cNvGrpSpPr/>
          <p:nvPr/>
        </p:nvGrpSpPr>
        <p:grpSpPr>
          <a:xfrm>
            <a:off x="112751" y="2014213"/>
            <a:ext cx="8623864" cy="4298654"/>
            <a:chOff x="5247" y="817461"/>
            <a:chExt cx="8623864" cy="4298654"/>
          </a:xfrm>
        </p:grpSpPr>
        <p:sp>
          <p:nvSpPr>
            <p:cNvPr id="179" name="Google Shape;179;p4"/>
            <p:cNvSpPr/>
            <p:nvPr/>
          </p:nvSpPr>
          <p:spPr>
            <a:xfrm>
              <a:off x="5247" y="1954866"/>
              <a:ext cx="1312247" cy="1484371"/>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txBox="1"/>
            <p:nvPr/>
          </p:nvSpPr>
          <p:spPr>
            <a:xfrm>
              <a:off x="39407" y="1989026"/>
              <a:ext cx="1243927" cy="1097972"/>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C only knows A’s public key</a:t>
              </a:r>
              <a:endParaRPr/>
            </a:p>
          </p:txBody>
        </p:sp>
        <p:sp>
          <p:nvSpPr>
            <p:cNvPr id="181" name="Google Shape;181;p4"/>
            <p:cNvSpPr/>
            <p:nvPr/>
          </p:nvSpPr>
          <p:spPr>
            <a:xfrm>
              <a:off x="335897" y="2271710"/>
              <a:ext cx="1758787" cy="1758787"/>
            </a:xfrm>
            <a:custGeom>
              <a:avLst/>
              <a:gdLst/>
              <a:ahLst/>
              <a:cxnLst/>
              <a:rect l="l" t="t" r="r" b="b"/>
              <a:pathLst>
                <a:path w="120000" h="120000" extrusionOk="0">
                  <a:moveTo>
                    <a:pt x="19885" y="102783"/>
                  </a:moveTo>
                  <a:lnTo>
                    <a:pt x="21274" y="101302"/>
                  </a:lnTo>
                  <a:lnTo>
                    <a:pt x="21274" y="101302"/>
                  </a:lnTo>
                  <a:cubicBezTo>
                    <a:pt x="35696" y="114824"/>
                    <a:pt x="56126" y="119844"/>
                    <a:pt x="75173" y="114546"/>
                  </a:cubicBezTo>
                  <a:cubicBezTo>
                    <a:pt x="94219" y="109248"/>
                    <a:pt x="109123" y="94399"/>
                    <a:pt x="114490" y="75372"/>
                  </a:cubicBezTo>
                  <a:lnTo>
                    <a:pt x="113171" y="75084"/>
                  </a:lnTo>
                  <a:lnTo>
                    <a:pt x="116301" y="72317"/>
                  </a:lnTo>
                  <a:lnTo>
                    <a:pt x="117797" y="76096"/>
                  </a:lnTo>
                  <a:lnTo>
                    <a:pt x="116477" y="75807"/>
                  </a:lnTo>
                  <a:lnTo>
                    <a:pt x="116477" y="75807"/>
                  </a:lnTo>
                  <a:cubicBezTo>
                    <a:pt x="110952" y="95548"/>
                    <a:pt x="95520" y="110972"/>
                    <a:pt x="75775" y="116486"/>
                  </a:cubicBezTo>
                  <a:cubicBezTo>
                    <a:pt x="56031" y="122000"/>
                    <a:pt x="34840" y="116805"/>
                    <a:pt x="19885" y="102783"/>
                  </a:cubicBezTo>
                  <a:close/>
                </a:path>
              </a:pathLst>
            </a:custGeom>
            <a:solidFill>
              <a:srgbClr val="714FC2"/>
            </a:solidFill>
            <a:ln w="9525" cap="flat" cmpd="sng">
              <a:solidFill>
                <a:srgbClr val="714FC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80120" y="3117221"/>
              <a:ext cx="1111433" cy="651879"/>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txBox="1"/>
            <p:nvPr/>
          </p:nvSpPr>
          <p:spPr>
            <a:xfrm>
              <a:off x="99213" y="3136314"/>
              <a:ext cx="1073247" cy="613693"/>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1" i="0" u="none" strike="noStrike" cap="none">
                  <a:solidFill>
                    <a:schemeClr val="lt1"/>
                  </a:solidFill>
                  <a:latin typeface="Arial"/>
                  <a:ea typeface="Arial"/>
                  <a:cs typeface="Arial"/>
                  <a:sym typeface="Arial"/>
                </a:rPr>
                <a:t>Key-only attack</a:t>
              </a:r>
              <a:endParaRPr sz="1500" b="0" i="0" u="none" strike="noStrike" cap="none">
                <a:solidFill>
                  <a:schemeClr val="lt1"/>
                </a:solidFill>
                <a:latin typeface="Arial"/>
                <a:ea typeface="Arial"/>
                <a:cs typeface="Arial"/>
                <a:sym typeface="Arial"/>
              </a:endParaRPr>
            </a:p>
          </p:txBody>
        </p:sp>
        <p:sp>
          <p:nvSpPr>
            <p:cNvPr id="184" name="Google Shape;184;p4"/>
            <p:cNvSpPr/>
            <p:nvPr/>
          </p:nvSpPr>
          <p:spPr>
            <a:xfrm>
              <a:off x="1533484" y="1612891"/>
              <a:ext cx="1473087" cy="2184417"/>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txBox="1"/>
            <p:nvPr/>
          </p:nvSpPr>
          <p:spPr>
            <a:xfrm>
              <a:off x="1576629" y="2124125"/>
              <a:ext cx="1386797" cy="1630038"/>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C is given access to a set of messages and their signatures</a:t>
              </a:r>
              <a:endParaRPr/>
            </a:p>
          </p:txBody>
        </p:sp>
        <p:sp>
          <p:nvSpPr>
            <p:cNvPr id="186" name="Google Shape;186;p4"/>
            <p:cNvSpPr/>
            <p:nvPr/>
          </p:nvSpPr>
          <p:spPr>
            <a:xfrm>
              <a:off x="1832841" y="1105633"/>
              <a:ext cx="2153144" cy="2153144"/>
            </a:xfrm>
            <a:custGeom>
              <a:avLst/>
              <a:gdLst/>
              <a:ahLst/>
              <a:cxnLst/>
              <a:rect l="l" t="t" r="r" b="b"/>
              <a:pathLst>
                <a:path w="120000" h="120000" extrusionOk="0">
                  <a:moveTo>
                    <a:pt x="24534" y="12981"/>
                  </a:moveTo>
                  <a:lnTo>
                    <a:pt x="24534" y="12981"/>
                  </a:lnTo>
                  <a:cubicBezTo>
                    <a:pt x="41059" y="517"/>
                    <a:pt x="62914" y="-2358"/>
                    <a:pt x="82101" y="5409"/>
                  </a:cubicBezTo>
                  <a:cubicBezTo>
                    <a:pt x="101287" y="13177"/>
                    <a:pt x="114987" y="30446"/>
                    <a:pt x="118187" y="50896"/>
                  </a:cubicBezTo>
                  <a:lnTo>
                    <a:pt x="119285" y="50776"/>
                  </a:lnTo>
                  <a:lnTo>
                    <a:pt x="117725" y="53718"/>
                  </a:lnTo>
                  <a:lnTo>
                    <a:pt x="115439" y="51195"/>
                  </a:lnTo>
                  <a:lnTo>
                    <a:pt x="116536" y="51075"/>
                  </a:lnTo>
                  <a:lnTo>
                    <a:pt x="116536" y="51075"/>
                  </a:lnTo>
                  <a:cubicBezTo>
                    <a:pt x="113402" y="31219"/>
                    <a:pt x="100080" y="14463"/>
                    <a:pt x="81442" y="6932"/>
                  </a:cubicBezTo>
                  <a:cubicBezTo>
                    <a:pt x="62804" y="-599"/>
                    <a:pt x="41581" y="2200"/>
                    <a:pt x="25533" y="14305"/>
                  </a:cubicBezTo>
                  <a:close/>
                </a:path>
              </a:pathLst>
            </a:custGeom>
            <a:solidFill>
              <a:srgbClr val="714FC2"/>
            </a:solidFill>
            <a:ln w="9525" cap="flat" cmpd="sng">
              <a:solidFill>
                <a:srgbClr val="714FC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1681537" y="1348451"/>
              <a:ext cx="1197967" cy="686594"/>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txBox="1"/>
            <p:nvPr/>
          </p:nvSpPr>
          <p:spPr>
            <a:xfrm>
              <a:off x="1701647" y="1368561"/>
              <a:ext cx="1157747" cy="646374"/>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1" i="0" u="none" strike="noStrike" cap="none">
                  <a:solidFill>
                    <a:schemeClr val="lt1"/>
                  </a:solidFill>
                  <a:latin typeface="Arial"/>
                  <a:ea typeface="Arial"/>
                  <a:cs typeface="Arial"/>
                  <a:sym typeface="Arial"/>
                </a:rPr>
                <a:t>Known message attack</a:t>
              </a:r>
              <a:endParaRPr/>
            </a:p>
          </p:txBody>
        </p:sp>
        <p:sp>
          <p:nvSpPr>
            <p:cNvPr id="189" name="Google Shape;189;p4"/>
            <p:cNvSpPr/>
            <p:nvPr/>
          </p:nvSpPr>
          <p:spPr>
            <a:xfrm>
              <a:off x="3185409" y="995573"/>
              <a:ext cx="1745756" cy="341905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txBox="1"/>
            <p:nvPr/>
          </p:nvSpPr>
          <p:spPr>
            <a:xfrm>
              <a:off x="3236540" y="1046704"/>
              <a:ext cx="1643494" cy="2584136"/>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C chooses a list of messages before attempting to break A’s signature scheme, independent of A’s public key; C then obtains from A valid signatures for the chosen messages</a:t>
              </a:r>
              <a:endParaRPr/>
            </a:p>
          </p:txBody>
        </p:sp>
        <p:sp>
          <p:nvSpPr>
            <p:cNvPr id="191" name="Google Shape;191;p4"/>
            <p:cNvSpPr/>
            <p:nvPr/>
          </p:nvSpPr>
          <p:spPr>
            <a:xfrm>
              <a:off x="3009964" y="2253109"/>
              <a:ext cx="2863006" cy="2863006"/>
            </a:xfrm>
            <a:custGeom>
              <a:avLst/>
              <a:gdLst/>
              <a:ahLst/>
              <a:cxnLst/>
              <a:rect l="l" t="t" r="r" b="b"/>
              <a:pathLst>
                <a:path w="120000" h="120000" extrusionOk="0">
                  <a:moveTo>
                    <a:pt x="43254" y="116750"/>
                  </a:moveTo>
                  <a:lnTo>
                    <a:pt x="43607" y="115554"/>
                  </a:lnTo>
                  <a:lnTo>
                    <a:pt x="43607" y="115554"/>
                  </a:lnTo>
                  <a:cubicBezTo>
                    <a:pt x="63241" y="121348"/>
                    <a:pt x="84474" y="116347"/>
                    <a:pt x="99460" y="102402"/>
                  </a:cubicBezTo>
                  <a:cubicBezTo>
                    <a:pt x="114445" y="88456"/>
                    <a:pt x="120957" y="67636"/>
                    <a:pt x="116587" y="47637"/>
                  </a:cubicBezTo>
                  <a:lnTo>
                    <a:pt x="115783" y="47843"/>
                  </a:lnTo>
                  <a:lnTo>
                    <a:pt x="116712" y="45464"/>
                  </a:lnTo>
                  <a:lnTo>
                    <a:pt x="118601" y="47121"/>
                  </a:lnTo>
                  <a:lnTo>
                    <a:pt x="117796" y="47327"/>
                  </a:lnTo>
                  <a:lnTo>
                    <a:pt x="117796" y="47327"/>
                  </a:lnTo>
                  <a:cubicBezTo>
                    <a:pt x="122276" y="67761"/>
                    <a:pt x="115634" y="89042"/>
                    <a:pt x="100326" y="103299"/>
                  </a:cubicBezTo>
                  <a:cubicBezTo>
                    <a:pt x="85017" y="117556"/>
                    <a:pt x="63318" y="122670"/>
                    <a:pt x="43254" y="116750"/>
                  </a:cubicBezTo>
                  <a:close/>
                </a:path>
              </a:pathLst>
            </a:custGeom>
            <a:solidFill>
              <a:srgbClr val="714FC2"/>
            </a:solidFill>
            <a:ln w="9525" cap="flat" cmpd="sng">
              <a:solidFill>
                <a:srgbClr val="714FC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307999" y="4099307"/>
              <a:ext cx="1474912" cy="927370"/>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txBox="1"/>
            <p:nvPr/>
          </p:nvSpPr>
          <p:spPr>
            <a:xfrm>
              <a:off x="3335161" y="4126469"/>
              <a:ext cx="1420588" cy="873046"/>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1" i="0" u="none" strike="noStrike" cap="none">
                  <a:solidFill>
                    <a:schemeClr val="lt1"/>
                  </a:solidFill>
                  <a:latin typeface="Arial"/>
                  <a:ea typeface="Arial"/>
                  <a:cs typeface="Arial"/>
                  <a:sym typeface="Arial"/>
                </a:rPr>
                <a:t>Generic chosen message attack</a:t>
              </a:r>
              <a:endParaRPr/>
            </a:p>
          </p:txBody>
        </p:sp>
        <p:sp>
          <p:nvSpPr>
            <p:cNvPr id="194" name="Google Shape;194;p4"/>
            <p:cNvSpPr/>
            <p:nvPr/>
          </p:nvSpPr>
          <p:spPr>
            <a:xfrm>
              <a:off x="5112140" y="1260473"/>
              <a:ext cx="1823859" cy="2889253"/>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txBox="1"/>
            <p:nvPr/>
          </p:nvSpPr>
          <p:spPr>
            <a:xfrm>
              <a:off x="5165559" y="1933017"/>
              <a:ext cx="1717021" cy="2163289"/>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Similar to the generic attack, except that the list of messages to be signed is chosen after C knows A’s public key but before any signatures are seen</a:t>
              </a:r>
              <a:endParaRPr/>
            </a:p>
          </p:txBody>
        </p:sp>
        <p:sp>
          <p:nvSpPr>
            <p:cNvPr id="196" name="Google Shape;196;p4"/>
            <p:cNvSpPr/>
            <p:nvPr/>
          </p:nvSpPr>
          <p:spPr>
            <a:xfrm rot="-285536">
              <a:off x="5636968" y="902396"/>
              <a:ext cx="2136298" cy="2136298"/>
            </a:xfrm>
            <a:custGeom>
              <a:avLst/>
              <a:gdLst/>
              <a:ahLst/>
              <a:cxnLst/>
              <a:rect l="l" t="t" r="r" b="b"/>
              <a:pathLst>
                <a:path w="120000" h="120000" extrusionOk="0">
                  <a:moveTo>
                    <a:pt x="23025" y="14170"/>
                  </a:moveTo>
                  <a:lnTo>
                    <a:pt x="23025" y="14170"/>
                  </a:lnTo>
                  <a:cubicBezTo>
                    <a:pt x="39130" y="1177"/>
                    <a:pt x="60871" y="-2409"/>
                    <a:pt x="80295" y="4722"/>
                  </a:cubicBezTo>
                  <a:cubicBezTo>
                    <a:pt x="99719" y="11854"/>
                    <a:pt x="113975" y="28657"/>
                    <a:pt x="117846" y="48983"/>
                  </a:cubicBezTo>
                  <a:lnTo>
                    <a:pt x="118948" y="48826"/>
                  </a:lnTo>
                  <a:lnTo>
                    <a:pt x="117474" y="51841"/>
                  </a:lnTo>
                  <a:lnTo>
                    <a:pt x="115087" y="49375"/>
                  </a:lnTo>
                  <a:lnTo>
                    <a:pt x="116189" y="49218"/>
                  </a:lnTo>
                  <a:lnTo>
                    <a:pt x="116189" y="49218"/>
                  </a:lnTo>
                  <a:cubicBezTo>
                    <a:pt x="112403" y="29488"/>
                    <a:pt x="98546" y="13189"/>
                    <a:pt x="79682" y="6278"/>
                  </a:cubicBezTo>
                  <a:cubicBezTo>
                    <a:pt x="60818" y="-633"/>
                    <a:pt x="39711" y="2856"/>
                    <a:pt x="24075" y="15471"/>
                  </a:cubicBezTo>
                  <a:close/>
                </a:path>
              </a:pathLst>
            </a:custGeom>
            <a:solidFill>
              <a:srgbClr val="714FC2"/>
            </a:solidFill>
            <a:ln w="9525" cap="flat" cmpd="sng">
              <a:solidFill>
                <a:srgbClr val="714FC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5338687" y="1310892"/>
              <a:ext cx="1449845" cy="557193"/>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txBox="1"/>
            <p:nvPr/>
          </p:nvSpPr>
          <p:spPr>
            <a:xfrm>
              <a:off x="5355007" y="1327212"/>
              <a:ext cx="1417205" cy="524553"/>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1" i="0" u="none" strike="noStrike" cap="none">
                  <a:solidFill>
                    <a:schemeClr val="lt1"/>
                  </a:solidFill>
                  <a:latin typeface="Arial"/>
                  <a:ea typeface="Arial"/>
                  <a:cs typeface="Arial"/>
                  <a:sym typeface="Arial"/>
                </a:rPr>
                <a:t>Directed chosen message attack</a:t>
              </a:r>
              <a:endParaRPr/>
            </a:p>
          </p:txBody>
        </p:sp>
        <p:sp>
          <p:nvSpPr>
            <p:cNvPr id="199" name="Google Shape;199;p4"/>
            <p:cNvSpPr/>
            <p:nvPr/>
          </p:nvSpPr>
          <p:spPr>
            <a:xfrm>
              <a:off x="7071620" y="1169007"/>
              <a:ext cx="1557491" cy="2868968"/>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txBox="1"/>
            <p:nvPr/>
          </p:nvSpPr>
          <p:spPr>
            <a:xfrm>
              <a:off x="7117237" y="1214624"/>
              <a:ext cx="1466257" cy="2162955"/>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500"/>
                <a:buFont typeface="Arial"/>
                <a:buChar char="•"/>
              </a:pPr>
              <a:r>
                <a:rPr lang="en-US" sz="1500" b="0" i="0" u="none" strike="noStrike" cap="none">
                  <a:solidFill>
                    <a:schemeClr val="dk1"/>
                  </a:solidFill>
                  <a:latin typeface="Arial"/>
                  <a:ea typeface="Arial"/>
                  <a:cs typeface="Arial"/>
                  <a:sym typeface="Arial"/>
                </a:rPr>
                <a:t>C may request from A signatures of messages that depend on previously obtained message-signature pairs</a:t>
              </a:r>
              <a:endParaRPr/>
            </a:p>
          </p:txBody>
        </p:sp>
        <p:sp>
          <p:nvSpPr>
            <p:cNvPr id="201" name="Google Shape;201;p4"/>
            <p:cNvSpPr/>
            <p:nvPr/>
          </p:nvSpPr>
          <p:spPr>
            <a:xfrm>
              <a:off x="7254650" y="4023945"/>
              <a:ext cx="1300819" cy="879176"/>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txBox="1"/>
            <p:nvPr/>
          </p:nvSpPr>
          <p:spPr>
            <a:xfrm>
              <a:off x="7280400" y="4049695"/>
              <a:ext cx="1249319" cy="827676"/>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1" i="0" u="none" strike="noStrike" cap="none">
                  <a:solidFill>
                    <a:schemeClr val="lt1"/>
                  </a:solidFill>
                  <a:latin typeface="Arial"/>
                  <a:ea typeface="Arial"/>
                  <a:cs typeface="Arial"/>
                  <a:sym typeface="Arial"/>
                </a:rPr>
                <a:t>Adaptive chosen message attack</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sp>
        <p:nvSpPr>
          <p:cNvPr id="208" name="Google Shape;208;p5"/>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Forgeries</a:t>
            </a:r>
            <a:endParaRPr/>
          </a:p>
        </p:txBody>
      </p:sp>
      <p:grpSp>
        <p:nvGrpSpPr>
          <p:cNvPr id="209" name="Google Shape;209;p5"/>
          <p:cNvGrpSpPr/>
          <p:nvPr/>
        </p:nvGrpSpPr>
        <p:grpSpPr>
          <a:xfrm>
            <a:off x="182468" y="1628800"/>
            <a:ext cx="8680886" cy="4625791"/>
            <a:chOff x="2956" y="0"/>
            <a:chExt cx="8680886" cy="4625791"/>
          </a:xfrm>
        </p:grpSpPr>
        <p:sp>
          <p:nvSpPr>
            <p:cNvPr id="210" name="Google Shape;210;p5"/>
            <p:cNvSpPr/>
            <p:nvPr/>
          </p:nvSpPr>
          <p:spPr>
            <a:xfrm>
              <a:off x="2956" y="331160"/>
              <a:ext cx="1320198" cy="2764800"/>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txBox="1"/>
            <p:nvPr/>
          </p:nvSpPr>
          <p:spPr>
            <a:xfrm>
              <a:off x="2956" y="331160"/>
              <a:ext cx="1320198" cy="528079"/>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Total break</a:t>
              </a:r>
              <a:endParaRPr sz="1600" b="1" i="0" u="none" strike="noStrike" cap="none">
                <a:solidFill>
                  <a:schemeClr val="lt1"/>
                </a:solidFill>
                <a:latin typeface="Arial"/>
                <a:ea typeface="Arial"/>
                <a:cs typeface="Arial"/>
                <a:sym typeface="Arial"/>
              </a:endParaRPr>
            </a:p>
          </p:txBody>
        </p:sp>
        <p:sp>
          <p:nvSpPr>
            <p:cNvPr id="212" name="Google Shape;212;p5"/>
            <p:cNvSpPr/>
            <p:nvPr/>
          </p:nvSpPr>
          <p:spPr>
            <a:xfrm>
              <a:off x="149688" y="859239"/>
              <a:ext cx="1567537" cy="3686400"/>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txBox="1"/>
            <p:nvPr/>
          </p:nvSpPr>
          <p:spPr>
            <a:xfrm>
              <a:off x="195600" y="905151"/>
              <a:ext cx="1475713" cy="359457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 determines A’s private key</a:t>
              </a:r>
              <a:endParaRPr/>
            </a:p>
          </p:txBody>
        </p:sp>
        <p:sp>
          <p:nvSpPr>
            <p:cNvPr id="214" name="Google Shape;214;p5"/>
            <p:cNvSpPr/>
            <p:nvPr/>
          </p:nvSpPr>
          <p:spPr>
            <a:xfrm rot="-495198">
              <a:off x="1769472" y="1738736"/>
              <a:ext cx="515649" cy="328691"/>
            </a:xfrm>
            <a:prstGeom prst="rightArrow">
              <a:avLst>
                <a:gd name="adj1" fmla="val 60000"/>
                <a:gd name="adj2" fmla="val 50000"/>
              </a:avLst>
            </a:prstGeom>
            <a:blipFill rotWithShape="0">
              <a:blip r:embed="rId3">
                <a:alphaModFix/>
              </a:blip>
              <a:tile tx="-3" ty="3" sx="40000" sy="40000" flip="none" algn="tl"/>
            </a:blipFill>
            <a:ln w="9525" cap="flat" cmpd="sng">
              <a:solidFill>
                <a:srgbClr val="5D3CB5"/>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txBox="1"/>
            <p:nvPr/>
          </p:nvSpPr>
          <p:spPr>
            <a:xfrm rot="-495198">
              <a:off x="1769983" y="1811551"/>
              <a:ext cx="417042" cy="1972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p5"/>
            <p:cNvSpPr/>
            <p:nvPr/>
          </p:nvSpPr>
          <p:spPr>
            <a:xfrm>
              <a:off x="2286002" y="0"/>
              <a:ext cx="1320198" cy="2764800"/>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txBox="1"/>
            <p:nvPr/>
          </p:nvSpPr>
          <p:spPr>
            <a:xfrm>
              <a:off x="2286002" y="0"/>
              <a:ext cx="1320198" cy="528079"/>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Universal forgery</a:t>
              </a:r>
              <a:endParaRPr/>
            </a:p>
          </p:txBody>
        </p:sp>
        <p:sp>
          <p:nvSpPr>
            <p:cNvPr id="218" name="Google Shape;218;p5"/>
            <p:cNvSpPr/>
            <p:nvPr/>
          </p:nvSpPr>
          <p:spPr>
            <a:xfrm>
              <a:off x="2314168" y="618785"/>
              <a:ext cx="1727413" cy="4007006"/>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txBox="1"/>
            <p:nvPr/>
          </p:nvSpPr>
          <p:spPr>
            <a:xfrm>
              <a:off x="2364762" y="669379"/>
              <a:ext cx="1626225" cy="3905818"/>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 finds an efficient signing algorithm that provides an equivalent way of constructing signatures on arbitrary messages</a:t>
              </a:r>
              <a:endParaRPr/>
            </a:p>
          </p:txBody>
        </p:sp>
        <p:sp>
          <p:nvSpPr>
            <p:cNvPr id="220" name="Google Shape;220;p5"/>
            <p:cNvSpPr/>
            <p:nvPr/>
          </p:nvSpPr>
          <p:spPr>
            <a:xfrm>
              <a:off x="4056154" y="1515023"/>
              <a:ext cx="508402" cy="396621"/>
            </a:xfrm>
            <a:prstGeom prst="rightArrow">
              <a:avLst>
                <a:gd name="adj1" fmla="val 60000"/>
                <a:gd name="adj2" fmla="val 50000"/>
              </a:avLst>
            </a:prstGeom>
            <a:blipFill rotWithShape="1">
              <a:blip r:embed="rId3">
                <a:alphaModFix/>
              </a:blip>
              <a:tile tx="0" ty="0" sx="40000" sy="40000" flip="none" algn="tl"/>
            </a:blipFill>
            <a:ln w="9525" cap="flat" cmpd="sng">
              <a:solidFill>
                <a:srgbClr val="23174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txBox="1"/>
            <p:nvPr/>
          </p:nvSpPr>
          <p:spPr>
            <a:xfrm>
              <a:off x="4056154" y="1594347"/>
              <a:ext cx="389416" cy="23797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700" b="0" i="0" u="none" strike="noStrike" cap="none">
                <a:solidFill>
                  <a:schemeClr val="lt1"/>
                </a:solidFill>
                <a:latin typeface="Arial"/>
                <a:ea typeface="Arial"/>
                <a:cs typeface="Arial"/>
                <a:sym typeface="Arial"/>
              </a:endParaRPr>
            </a:p>
          </p:txBody>
        </p:sp>
        <p:sp>
          <p:nvSpPr>
            <p:cNvPr id="222" name="Google Shape;222;p5"/>
            <p:cNvSpPr/>
            <p:nvPr/>
          </p:nvSpPr>
          <p:spPr>
            <a:xfrm>
              <a:off x="4568917" y="0"/>
              <a:ext cx="1320198" cy="2764800"/>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txBox="1"/>
            <p:nvPr/>
          </p:nvSpPr>
          <p:spPr>
            <a:xfrm>
              <a:off x="4568917" y="0"/>
              <a:ext cx="1320198" cy="528079"/>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Selective forgery</a:t>
              </a:r>
              <a:endParaRPr/>
            </a:p>
          </p:txBody>
        </p:sp>
        <p:sp>
          <p:nvSpPr>
            <p:cNvPr id="224" name="Google Shape;224;p5"/>
            <p:cNvSpPr/>
            <p:nvPr/>
          </p:nvSpPr>
          <p:spPr>
            <a:xfrm>
              <a:off x="4652755" y="859239"/>
              <a:ext cx="1698950" cy="3686400"/>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4702516" y="909000"/>
              <a:ext cx="1599428" cy="3586878"/>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 forges a signature for a particular message chosen by C</a:t>
              </a:r>
              <a:endParaRPr/>
            </a:p>
          </p:txBody>
        </p:sp>
        <p:sp>
          <p:nvSpPr>
            <p:cNvPr id="226" name="Google Shape;226;p5"/>
            <p:cNvSpPr/>
            <p:nvPr/>
          </p:nvSpPr>
          <p:spPr>
            <a:xfrm>
              <a:off x="6400800" y="1524498"/>
              <a:ext cx="513493" cy="328691"/>
            </a:xfrm>
            <a:prstGeom prst="rightArrow">
              <a:avLst>
                <a:gd name="adj1" fmla="val 60000"/>
                <a:gd name="adj2" fmla="val 50000"/>
              </a:avLst>
            </a:prstGeom>
            <a:blipFill rotWithShape="1">
              <a:blip r:embed="rId3">
                <a:alphaModFix/>
              </a:blip>
              <a:tile tx="0" ty="0" sx="40000" sy="40000" flip="none" algn="tl"/>
            </a:blipFill>
            <a:ln w="9525" cap="flat" cmpd="sng">
              <a:solidFill>
                <a:srgbClr val="231742"/>
              </a:solidFill>
              <a:prstDash val="solid"/>
              <a:round/>
              <a:headEnd type="none" w="sm" len="sm"/>
              <a:tailEnd type="none" w="sm" len="sm"/>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txBox="1"/>
            <p:nvPr/>
          </p:nvSpPr>
          <p:spPr>
            <a:xfrm>
              <a:off x="6400800" y="1590236"/>
              <a:ext cx="414886" cy="1972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5"/>
            <p:cNvSpPr/>
            <p:nvPr/>
          </p:nvSpPr>
          <p:spPr>
            <a:xfrm>
              <a:off x="6857970" y="0"/>
              <a:ext cx="1320198" cy="2764800"/>
            </a:xfrm>
            <a:prstGeom prst="roundRect">
              <a:avLst>
                <a:gd name="adj" fmla="val 10000"/>
              </a:avLst>
            </a:prstGeom>
            <a:solidFill>
              <a:srgbClr val="8F38A3"/>
            </a:solid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txBox="1"/>
            <p:nvPr/>
          </p:nvSpPr>
          <p:spPr>
            <a:xfrm>
              <a:off x="6857970" y="0"/>
              <a:ext cx="1320198" cy="528079"/>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US" sz="1600" b="1" i="0" u="none" strike="noStrike" cap="none">
                  <a:solidFill>
                    <a:schemeClr val="lt1"/>
                  </a:solidFill>
                  <a:latin typeface="Arial"/>
                  <a:ea typeface="Arial"/>
                  <a:cs typeface="Arial"/>
                  <a:sym typeface="Arial"/>
                </a:rPr>
                <a:t>Existential forgery</a:t>
              </a:r>
              <a:endParaRPr/>
            </a:p>
          </p:txBody>
        </p:sp>
        <p:sp>
          <p:nvSpPr>
            <p:cNvPr id="230" name="Google Shape;230;p5"/>
            <p:cNvSpPr/>
            <p:nvPr/>
          </p:nvSpPr>
          <p:spPr>
            <a:xfrm>
              <a:off x="6940864" y="859239"/>
              <a:ext cx="1742978" cy="3686400"/>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txBox="1"/>
            <p:nvPr/>
          </p:nvSpPr>
          <p:spPr>
            <a:xfrm>
              <a:off x="6991914" y="910289"/>
              <a:ext cx="1640878" cy="3584300"/>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 forges a signature for at least one message; C has no control over the message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6"/>
          <p:cNvSpPr txBox="1">
            <a:spLocks noGrp="1"/>
          </p:cNvSpPr>
          <p:nvPr>
            <p:ph type="title"/>
          </p:nvPr>
        </p:nvSpPr>
        <p:spPr>
          <a:xfrm>
            <a:off x="0" y="39688"/>
            <a:ext cx="9143999"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Digital Signature Requirements</a:t>
            </a:r>
            <a:endParaRPr/>
          </a:p>
        </p:txBody>
      </p:sp>
      <p:sp>
        <p:nvSpPr>
          <p:cNvPr id="238" name="Google Shape;238;p6"/>
          <p:cNvSpPr txBox="1">
            <a:spLocks noGrp="1"/>
          </p:cNvSpPr>
          <p:nvPr>
            <p:ph type="body" idx="1"/>
          </p:nvPr>
        </p:nvSpPr>
        <p:spPr>
          <a:xfrm>
            <a:off x="792163" y="1628800"/>
            <a:ext cx="7570787" cy="479107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SzPct val="100000"/>
              <a:buChar char="•"/>
            </a:pPr>
            <a:r>
              <a:rPr lang="en-US"/>
              <a:t>The signature must be a bit pattern that depends on the message being signed</a:t>
            </a:r>
            <a:endParaRPr/>
          </a:p>
          <a:p>
            <a:pPr marL="342900" lvl="0" indent="-342900" algn="l" rtl="0">
              <a:spcBef>
                <a:spcPts val="2400"/>
              </a:spcBef>
              <a:spcAft>
                <a:spcPts val="0"/>
              </a:spcAft>
              <a:buSzPct val="100000"/>
              <a:buChar char="•"/>
            </a:pPr>
            <a:r>
              <a:rPr lang="en-US"/>
              <a:t>The signature must use some information unique to the sender to prevent both forgery and denial</a:t>
            </a:r>
            <a:endParaRPr/>
          </a:p>
          <a:p>
            <a:pPr marL="342900" lvl="0" indent="-342900" algn="l" rtl="0">
              <a:spcBef>
                <a:spcPts val="2400"/>
              </a:spcBef>
              <a:spcAft>
                <a:spcPts val="0"/>
              </a:spcAft>
              <a:buSzPct val="100000"/>
              <a:buChar char="•"/>
            </a:pPr>
            <a:r>
              <a:rPr lang="en-US"/>
              <a:t>It must be relatively easy to produce the digital signature</a:t>
            </a:r>
            <a:endParaRPr/>
          </a:p>
          <a:p>
            <a:pPr marL="342900" lvl="0" indent="-342900" algn="l" rtl="0">
              <a:spcBef>
                <a:spcPts val="2400"/>
              </a:spcBef>
              <a:spcAft>
                <a:spcPts val="0"/>
              </a:spcAft>
              <a:buSzPct val="100000"/>
              <a:buChar char="•"/>
            </a:pPr>
            <a:r>
              <a:rPr lang="en-US"/>
              <a:t>It must be relatively easy to recognize and verify the digital signature</a:t>
            </a:r>
            <a:endParaRPr/>
          </a:p>
          <a:p>
            <a:pPr marL="342900" lvl="0" indent="-342900" algn="l" rtl="0">
              <a:spcBef>
                <a:spcPts val="2400"/>
              </a:spcBef>
              <a:spcAft>
                <a:spcPts val="0"/>
              </a:spcAft>
              <a:buSzPct val="100000"/>
              <a:buChar char="•"/>
            </a:pPr>
            <a:r>
              <a:rPr lang="en-US"/>
              <a:t>It must be computationally infeasible to forge a digital signature, either by constructing a new message for an existing digital signature or by constructing a fraudulent digital signature for a given message</a:t>
            </a:r>
            <a:endParaRPr/>
          </a:p>
          <a:p>
            <a:pPr marL="342900" lvl="0" indent="-342900" algn="l" rtl="0">
              <a:spcBef>
                <a:spcPts val="2400"/>
              </a:spcBef>
              <a:spcAft>
                <a:spcPts val="0"/>
              </a:spcAft>
              <a:buSzPct val="100000"/>
              <a:buChar char="•"/>
            </a:pPr>
            <a:r>
              <a:rPr lang="en-US"/>
              <a:t>It must be practical to retain a copy of the digital signature in storage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7"/>
          <p:cNvSpPr txBox="1">
            <a:spLocks noGrp="1"/>
          </p:cNvSpPr>
          <p:nvPr>
            <p:ph type="title"/>
          </p:nvPr>
        </p:nvSpPr>
        <p:spPr>
          <a:xfrm>
            <a:off x="792163" y="39688"/>
            <a:ext cx="7570787"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Direct Digital Signature</a:t>
            </a:r>
            <a:endParaRPr/>
          </a:p>
        </p:txBody>
      </p:sp>
      <p:grpSp>
        <p:nvGrpSpPr>
          <p:cNvPr id="245" name="Google Shape;245;p7"/>
          <p:cNvGrpSpPr/>
          <p:nvPr/>
        </p:nvGrpSpPr>
        <p:grpSpPr>
          <a:xfrm>
            <a:off x="305841" y="1981721"/>
            <a:ext cx="8532316" cy="4266158"/>
            <a:chOff x="1041" y="381521"/>
            <a:chExt cx="8532316" cy="4266158"/>
          </a:xfrm>
        </p:grpSpPr>
        <p:sp>
          <p:nvSpPr>
            <p:cNvPr id="246" name="Google Shape;246;p7"/>
            <p:cNvSpPr/>
            <p:nvPr/>
          </p:nvSpPr>
          <p:spPr>
            <a:xfrm>
              <a:off x="1041" y="381521"/>
              <a:ext cx="2437804" cy="1218902"/>
            </a:xfrm>
            <a:prstGeom prst="roundRect">
              <a:avLst>
                <a:gd name="adj" fmla="val 10000"/>
              </a:avLst>
            </a:prstGeom>
            <a:blipFill rotWithShape="1">
              <a:blip r:embed="rId3">
                <a:alphaModFix/>
              </a:blip>
              <a:tile tx="0" ty="0" sx="40000" sy="40000" flip="none" algn="tl"/>
            </a:blip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txBox="1"/>
            <p:nvPr/>
          </p:nvSpPr>
          <p:spPr>
            <a:xfrm>
              <a:off x="36741" y="417221"/>
              <a:ext cx="2366404" cy="1147502"/>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Refers to a digital signature scheme that involves only the communicating parties</a:t>
              </a:r>
              <a:endParaRPr sz="1500" b="0" i="0" u="none" strike="noStrike" cap="none">
                <a:solidFill>
                  <a:schemeClr val="lt1"/>
                </a:solidFill>
                <a:latin typeface="Arial"/>
                <a:ea typeface="Arial"/>
                <a:cs typeface="Arial"/>
                <a:sym typeface="Arial"/>
              </a:endParaRPr>
            </a:p>
          </p:txBody>
        </p:sp>
        <p:sp>
          <p:nvSpPr>
            <p:cNvPr id="248" name="Google Shape;248;p7"/>
            <p:cNvSpPr/>
            <p:nvPr/>
          </p:nvSpPr>
          <p:spPr>
            <a:xfrm>
              <a:off x="244822" y="1600423"/>
              <a:ext cx="243780" cy="914176"/>
            </a:xfrm>
            <a:custGeom>
              <a:avLst/>
              <a:gdLst/>
              <a:ahLst/>
              <a:cxnLst/>
              <a:rect l="l" t="t" r="r" b="b"/>
              <a:pathLst>
                <a:path w="120000" h="120000" extrusionOk="0">
                  <a:moveTo>
                    <a:pt x="0" y="0"/>
                  </a:moveTo>
                  <a:lnTo>
                    <a:pt x="0" y="120000"/>
                  </a:lnTo>
                  <a:lnTo>
                    <a:pt x="120000" y="120000"/>
                  </a:lnTo>
                </a:path>
              </a:pathLst>
            </a:custGeom>
            <a:noFill/>
            <a:ln w="38100" cap="flat" cmpd="sng">
              <a:solidFill>
                <a:srgbClr val="6D5AA4"/>
              </a:solidFill>
              <a:prstDash val="solid"/>
              <a:miter lim="8000"/>
              <a:headEnd type="none" w="sm" len="sm"/>
              <a:tailEnd type="none" w="sm" len="sm"/>
            </a:ln>
          </p:spPr>
        </p:sp>
        <p:sp>
          <p:nvSpPr>
            <p:cNvPr id="249" name="Google Shape;249;p7"/>
            <p:cNvSpPr/>
            <p:nvPr/>
          </p:nvSpPr>
          <p:spPr>
            <a:xfrm>
              <a:off x="488602" y="1905149"/>
              <a:ext cx="1950243" cy="121890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txBox="1"/>
            <p:nvPr/>
          </p:nvSpPr>
          <p:spPr>
            <a:xfrm>
              <a:off x="524302" y="1940849"/>
              <a:ext cx="1878843" cy="1147502"/>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100" b="0" i="0" u="none" strike="noStrike" cap="none">
                  <a:solidFill>
                    <a:schemeClr val="dk1"/>
                  </a:solidFill>
                  <a:latin typeface="Arial"/>
                  <a:ea typeface="Arial"/>
                  <a:cs typeface="Arial"/>
                  <a:sym typeface="Arial"/>
                </a:rPr>
                <a:t>It is assumed that the destination knows the public key of the source</a:t>
              </a:r>
              <a:endParaRPr sz="1100" b="0" i="0" u="none" strike="noStrike" cap="none">
                <a:solidFill>
                  <a:schemeClr val="dk1"/>
                </a:solidFill>
                <a:latin typeface="Arial"/>
                <a:ea typeface="Arial"/>
                <a:cs typeface="Arial"/>
                <a:sym typeface="Arial"/>
              </a:endParaRPr>
            </a:p>
          </p:txBody>
        </p:sp>
        <p:sp>
          <p:nvSpPr>
            <p:cNvPr id="251" name="Google Shape;251;p7"/>
            <p:cNvSpPr/>
            <p:nvPr/>
          </p:nvSpPr>
          <p:spPr>
            <a:xfrm>
              <a:off x="3048297" y="381521"/>
              <a:ext cx="2437804" cy="1218902"/>
            </a:xfrm>
            <a:prstGeom prst="roundRect">
              <a:avLst>
                <a:gd name="adj" fmla="val 10000"/>
              </a:avLst>
            </a:prstGeom>
            <a:blipFill rotWithShape="1">
              <a:blip r:embed="rId3">
                <a:alphaModFix/>
              </a:blip>
              <a:tile tx="0" ty="0" sx="40000" sy="40000" flip="none" algn="tl"/>
            </a:blip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txBox="1"/>
            <p:nvPr/>
          </p:nvSpPr>
          <p:spPr>
            <a:xfrm>
              <a:off x="3083997" y="417221"/>
              <a:ext cx="2366404" cy="1147502"/>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Confidentiality can be provided by encrypting the entire message plus signature with a shared secret key</a:t>
              </a:r>
              <a:endParaRPr sz="1500" b="0" i="0" u="none" strike="noStrike" cap="none">
                <a:solidFill>
                  <a:schemeClr val="lt1"/>
                </a:solidFill>
                <a:latin typeface="Arial"/>
                <a:ea typeface="Arial"/>
                <a:cs typeface="Arial"/>
                <a:sym typeface="Arial"/>
              </a:endParaRPr>
            </a:p>
          </p:txBody>
        </p:sp>
        <p:sp>
          <p:nvSpPr>
            <p:cNvPr id="253" name="Google Shape;253;p7"/>
            <p:cNvSpPr/>
            <p:nvPr/>
          </p:nvSpPr>
          <p:spPr>
            <a:xfrm>
              <a:off x="3292078" y="1600423"/>
              <a:ext cx="243780" cy="914176"/>
            </a:xfrm>
            <a:custGeom>
              <a:avLst/>
              <a:gdLst/>
              <a:ahLst/>
              <a:cxnLst/>
              <a:rect l="l" t="t" r="r" b="b"/>
              <a:pathLst>
                <a:path w="120000" h="120000" extrusionOk="0">
                  <a:moveTo>
                    <a:pt x="0" y="0"/>
                  </a:moveTo>
                  <a:lnTo>
                    <a:pt x="0" y="120000"/>
                  </a:lnTo>
                  <a:lnTo>
                    <a:pt x="120000" y="120000"/>
                  </a:lnTo>
                </a:path>
              </a:pathLst>
            </a:custGeom>
            <a:noFill/>
            <a:ln w="38100" cap="flat" cmpd="sng">
              <a:solidFill>
                <a:srgbClr val="6D5AA4"/>
              </a:solidFill>
              <a:prstDash val="solid"/>
              <a:miter lim="8000"/>
              <a:headEnd type="none" w="sm" len="sm"/>
              <a:tailEnd type="none" w="sm" len="sm"/>
            </a:ln>
          </p:spPr>
        </p:sp>
        <p:sp>
          <p:nvSpPr>
            <p:cNvPr id="254" name="Google Shape;254;p7"/>
            <p:cNvSpPr/>
            <p:nvPr/>
          </p:nvSpPr>
          <p:spPr>
            <a:xfrm>
              <a:off x="3535858" y="1905149"/>
              <a:ext cx="1950243" cy="121890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txBox="1"/>
            <p:nvPr/>
          </p:nvSpPr>
          <p:spPr>
            <a:xfrm>
              <a:off x="3571558" y="1940849"/>
              <a:ext cx="1878843" cy="1147502"/>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100" b="0" i="0" u="none" strike="noStrike" cap="none">
                  <a:solidFill>
                    <a:schemeClr val="dk1"/>
                  </a:solidFill>
                  <a:latin typeface="Arial"/>
                  <a:ea typeface="Arial"/>
                  <a:cs typeface="Arial"/>
                  <a:sym typeface="Arial"/>
                </a:rPr>
                <a:t>It is important to perform the signature function first and then an outer confidentiality function</a:t>
              </a:r>
              <a:endParaRPr sz="1100" b="0" i="0" u="none" strike="noStrike" cap="none">
                <a:solidFill>
                  <a:schemeClr val="dk1"/>
                </a:solidFill>
                <a:latin typeface="Arial"/>
                <a:ea typeface="Arial"/>
                <a:cs typeface="Arial"/>
                <a:sym typeface="Arial"/>
              </a:endParaRPr>
            </a:p>
          </p:txBody>
        </p:sp>
        <p:sp>
          <p:nvSpPr>
            <p:cNvPr id="256" name="Google Shape;256;p7"/>
            <p:cNvSpPr/>
            <p:nvPr/>
          </p:nvSpPr>
          <p:spPr>
            <a:xfrm>
              <a:off x="3292078" y="1600423"/>
              <a:ext cx="243780" cy="2437804"/>
            </a:xfrm>
            <a:custGeom>
              <a:avLst/>
              <a:gdLst/>
              <a:ahLst/>
              <a:cxnLst/>
              <a:rect l="l" t="t" r="r" b="b"/>
              <a:pathLst>
                <a:path w="120000" h="120000" extrusionOk="0">
                  <a:moveTo>
                    <a:pt x="0" y="0"/>
                  </a:moveTo>
                  <a:lnTo>
                    <a:pt x="0" y="120000"/>
                  </a:lnTo>
                  <a:lnTo>
                    <a:pt x="120000" y="120000"/>
                  </a:lnTo>
                </a:path>
              </a:pathLst>
            </a:custGeom>
            <a:noFill/>
            <a:ln w="38100" cap="flat" cmpd="sng">
              <a:solidFill>
                <a:srgbClr val="6D5AA4"/>
              </a:solidFill>
              <a:prstDash val="solid"/>
              <a:miter lim="8000"/>
              <a:headEnd type="none" w="sm" len="sm"/>
              <a:tailEnd type="none" w="sm" len="sm"/>
            </a:ln>
          </p:spPr>
        </p:sp>
        <p:sp>
          <p:nvSpPr>
            <p:cNvPr id="257" name="Google Shape;257;p7"/>
            <p:cNvSpPr/>
            <p:nvPr/>
          </p:nvSpPr>
          <p:spPr>
            <a:xfrm>
              <a:off x="3535858" y="3428777"/>
              <a:ext cx="1950243" cy="121890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txBox="1"/>
            <p:nvPr/>
          </p:nvSpPr>
          <p:spPr>
            <a:xfrm>
              <a:off x="3571558" y="3464477"/>
              <a:ext cx="1878843" cy="1147502"/>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100" b="0" i="0" u="none" strike="noStrike" cap="none">
                  <a:solidFill>
                    <a:schemeClr val="dk1"/>
                  </a:solidFill>
                  <a:latin typeface="Arial"/>
                  <a:ea typeface="Arial"/>
                  <a:cs typeface="Arial"/>
                  <a:sym typeface="Arial"/>
                </a:rPr>
                <a:t>In case of dispute some third party must view the message and its signature</a:t>
              </a:r>
              <a:endParaRPr sz="1100" b="0" i="0" u="none" strike="noStrike" cap="none">
                <a:solidFill>
                  <a:schemeClr val="dk1"/>
                </a:solidFill>
                <a:latin typeface="Arial"/>
                <a:ea typeface="Arial"/>
                <a:cs typeface="Arial"/>
                <a:sym typeface="Arial"/>
              </a:endParaRPr>
            </a:p>
          </p:txBody>
        </p:sp>
        <p:sp>
          <p:nvSpPr>
            <p:cNvPr id="259" name="Google Shape;259;p7"/>
            <p:cNvSpPr/>
            <p:nvPr/>
          </p:nvSpPr>
          <p:spPr>
            <a:xfrm>
              <a:off x="6095553" y="381521"/>
              <a:ext cx="2437804" cy="1218902"/>
            </a:xfrm>
            <a:prstGeom prst="roundRect">
              <a:avLst>
                <a:gd name="adj" fmla="val 10000"/>
              </a:avLst>
            </a:prstGeom>
            <a:blipFill rotWithShape="1">
              <a:blip r:embed="rId3">
                <a:alphaModFix/>
              </a:blip>
              <a:tile tx="0" ty="0" sx="40000" sy="40000" flip="none" algn="tl"/>
            </a:blipFill>
            <a:ln>
              <a:noFill/>
            </a:ln>
            <a:effectLst>
              <a:outerShdw blurRad="38100" dist="25400" dir="5400000" rotWithShape="0">
                <a:srgbClr val="000000">
                  <a:alpha val="4980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txBox="1"/>
            <p:nvPr/>
          </p:nvSpPr>
          <p:spPr>
            <a:xfrm>
              <a:off x="6131253" y="417221"/>
              <a:ext cx="2366404" cy="1147502"/>
            </a:xfrm>
            <a:prstGeom prst="rect">
              <a:avLst/>
            </a:prstGeom>
            <a:noFill/>
            <a:ln>
              <a:noFill/>
            </a:ln>
          </p:spPr>
          <p:txBody>
            <a:bodyPr spcFirstLastPara="1" wrap="square" lIns="28575" tIns="19050" rIns="28575" bIns="190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The validity of the scheme depends on the security of the sender’s private key</a:t>
              </a:r>
              <a:endParaRPr sz="1500" b="0" i="0" u="none" strike="noStrike" cap="none">
                <a:solidFill>
                  <a:schemeClr val="lt1"/>
                </a:solidFill>
                <a:latin typeface="Arial"/>
                <a:ea typeface="Arial"/>
                <a:cs typeface="Arial"/>
                <a:sym typeface="Arial"/>
              </a:endParaRPr>
            </a:p>
          </p:txBody>
        </p:sp>
        <p:sp>
          <p:nvSpPr>
            <p:cNvPr id="261" name="Google Shape;261;p7"/>
            <p:cNvSpPr/>
            <p:nvPr/>
          </p:nvSpPr>
          <p:spPr>
            <a:xfrm>
              <a:off x="6339333" y="1600423"/>
              <a:ext cx="243780" cy="914176"/>
            </a:xfrm>
            <a:custGeom>
              <a:avLst/>
              <a:gdLst/>
              <a:ahLst/>
              <a:cxnLst/>
              <a:rect l="l" t="t" r="r" b="b"/>
              <a:pathLst>
                <a:path w="120000" h="120000" extrusionOk="0">
                  <a:moveTo>
                    <a:pt x="0" y="0"/>
                  </a:moveTo>
                  <a:lnTo>
                    <a:pt x="0" y="120000"/>
                  </a:lnTo>
                  <a:lnTo>
                    <a:pt x="120000" y="120000"/>
                  </a:lnTo>
                </a:path>
              </a:pathLst>
            </a:custGeom>
            <a:noFill/>
            <a:ln w="38100" cap="flat" cmpd="sng">
              <a:solidFill>
                <a:srgbClr val="6D5AA4"/>
              </a:solidFill>
              <a:prstDash val="solid"/>
              <a:miter lim="8000"/>
              <a:headEnd type="none" w="sm" len="sm"/>
              <a:tailEnd type="none" w="sm" len="sm"/>
            </a:ln>
          </p:spPr>
        </p:sp>
        <p:sp>
          <p:nvSpPr>
            <p:cNvPr id="262" name="Google Shape;262;p7"/>
            <p:cNvSpPr/>
            <p:nvPr/>
          </p:nvSpPr>
          <p:spPr>
            <a:xfrm>
              <a:off x="6583114" y="1905149"/>
              <a:ext cx="1950243" cy="121890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txBox="1"/>
            <p:nvPr/>
          </p:nvSpPr>
          <p:spPr>
            <a:xfrm>
              <a:off x="6618814" y="1940849"/>
              <a:ext cx="1878843" cy="1147502"/>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100" b="0" i="0" u="none" strike="noStrike" cap="none">
                  <a:solidFill>
                    <a:schemeClr val="dk1"/>
                  </a:solidFill>
                  <a:latin typeface="Arial"/>
                  <a:ea typeface="Arial"/>
                  <a:cs typeface="Arial"/>
                  <a:sym typeface="Arial"/>
                </a:rPr>
                <a:t>If a sender later wishes to deny sending a particular message, the sender can claim that the private key was lost or stolen and that someone else forged his or her signature</a:t>
              </a:r>
              <a:endParaRPr sz="1100" b="0" i="0" u="none" strike="noStrike" cap="none">
                <a:solidFill>
                  <a:schemeClr val="dk1"/>
                </a:solidFill>
                <a:latin typeface="Arial"/>
                <a:ea typeface="Arial"/>
                <a:cs typeface="Arial"/>
                <a:sym typeface="Arial"/>
              </a:endParaRPr>
            </a:p>
          </p:txBody>
        </p:sp>
        <p:sp>
          <p:nvSpPr>
            <p:cNvPr id="264" name="Google Shape;264;p7"/>
            <p:cNvSpPr/>
            <p:nvPr/>
          </p:nvSpPr>
          <p:spPr>
            <a:xfrm>
              <a:off x="6339333" y="1600423"/>
              <a:ext cx="243780" cy="2437804"/>
            </a:xfrm>
            <a:custGeom>
              <a:avLst/>
              <a:gdLst/>
              <a:ahLst/>
              <a:cxnLst/>
              <a:rect l="l" t="t" r="r" b="b"/>
              <a:pathLst>
                <a:path w="120000" h="120000" extrusionOk="0">
                  <a:moveTo>
                    <a:pt x="0" y="0"/>
                  </a:moveTo>
                  <a:lnTo>
                    <a:pt x="0" y="120000"/>
                  </a:lnTo>
                  <a:lnTo>
                    <a:pt x="120000" y="120000"/>
                  </a:lnTo>
                </a:path>
              </a:pathLst>
            </a:custGeom>
            <a:noFill/>
            <a:ln w="38100" cap="flat" cmpd="sng">
              <a:solidFill>
                <a:srgbClr val="6D5AA4"/>
              </a:solidFill>
              <a:prstDash val="solid"/>
              <a:miter lim="8000"/>
              <a:headEnd type="none" w="sm" len="sm"/>
              <a:tailEnd type="none" w="sm" len="sm"/>
            </a:ln>
          </p:spPr>
        </p:sp>
        <p:sp>
          <p:nvSpPr>
            <p:cNvPr id="265" name="Google Shape;265;p7"/>
            <p:cNvSpPr/>
            <p:nvPr/>
          </p:nvSpPr>
          <p:spPr>
            <a:xfrm>
              <a:off x="6583114" y="3428777"/>
              <a:ext cx="1950243" cy="1218902"/>
            </a:xfrm>
            <a:prstGeom prst="roundRect">
              <a:avLst>
                <a:gd name="adj" fmla="val 10000"/>
              </a:avLst>
            </a:prstGeom>
            <a:solidFill>
              <a:schemeClr val="lt1">
                <a:alpha val="89803"/>
              </a:schemeClr>
            </a:solidFill>
            <a:ln w="38100" cap="flat" cmpd="sng">
              <a:solidFill>
                <a:srgbClr val="8B71C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txBox="1"/>
            <p:nvPr/>
          </p:nvSpPr>
          <p:spPr>
            <a:xfrm>
              <a:off x="6618814" y="3464477"/>
              <a:ext cx="1878843" cy="1147502"/>
            </a:xfrm>
            <a:prstGeom prst="rect">
              <a:avLst/>
            </a:prstGeom>
            <a:noFill/>
            <a:ln>
              <a:noFill/>
            </a:ln>
          </p:spPr>
          <p:txBody>
            <a:bodyPr spcFirstLastPara="1" wrap="square" lIns="20950" tIns="13950" rIns="20950" bIns="13950" anchor="ctr" anchorCtr="0">
              <a:noAutofit/>
            </a:bodyPr>
            <a:lstStyle/>
            <a:p>
              <a:pPr marL="0" marR="0" lvl="0" indent="0" algn="ctr" rtl="0">
                <a:lnSpc>
                  <a:spcPct val="90000"/>
                </a:lnSpc>
                <a:spcBef>
                  <a:spcPts val="0"/>
                </a:spcBef>
                <a:spcAft>
                  <a:spcPts val="0"/>
                </a:spcAft>
                <a:buNone/>
              </a:pPr>
              <a:r>
                <a:rPr lang="en-US" sz="1100" b="0" i="0" u="none" strike="noStrike" cap="none">
                  <a:solidFill>
                    <a:schemeClr val="dk1"/>
                  </a:solidFill>
                  <a:latin typeface="Arial"/>
                  <a:ea typeface="Arial"/>
                  <a:cs typeface="Arial"/>
                  <a:sym typeface="Arial"/>
                </a:rPr>
                <a:t>One way to thwart or at least weaken this ploy is to require every signed message to include a timestamp and to require prompt reporting of compromised keys to a central authority</a:t>
              </a:r>
              <a:endParaRPr sz="1100" b="0" i="0" u="none" strike="noStrike" cap="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8"/>
          <p:cNvSpPr txBox="1">
            <a:spLocks noGrp="1"/>
          </p:cNvSpPr>
          <p:nvPr>
            <p:ph type="title"/>
          </p:nvPr>
        </p:nvSpPr>
        <p:spPr>
          <a:xfrm>
            <a:off x="1" y="39688"/>
            <a:ext cx="9144000"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ElGamal Digital Signature</a:t>
            </a:r>
            <a:endParaRPr/>
          </a:p>
        </p:txBody>
      </p:sp>
      <p:sp>
        <p:nvSpPr>
          <p:cNvPr id="273" name="Google Shape;273;p8"/>
          <p:cNvSpPr txBox="1">
            <a:spLocks noGrp="1"/>
          </p:cNvSpPr>
          <p:nvPr>
            <p:ph type="body" idx="1"/>
          </p:nvPr>
        </p:nvSpPr>
        <p:spPr>
          <a:xfrm>
            <a:off x="792163" y="1762125"/>
            <a:ext cx="7570787" cy="463867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100000"/>
              <a:buChar char="•"/>
            </a:pPr>
            <a:r>
              <a:rPr lang="en-US"/>
              <a:t>Scheme involves the use of the private key for encryption and the public key for decryption</a:t>
            </a:r>
            <a:endParaRPr/>
          </a:p>
          <a:p>
            <a:pPr marL="342900" lvl="0" indent="-342900" algn="l" rtl="0">
              <a:spcBef>
                <a:spcPts val="2400"/>
              </a:spcBef>
              <a:spcAft>
                <a:spcPts val="0"/>
              </a:spcAft>
              <a:buSzPct val="100000"/>
              <a:buChar char="•"/>
            </a:pPr>
            <a:r>
              <a:rPr lang="en-US"/>
              <a:t>Global elements are a prime number </a:t>
            </a:r>
            <a:r>
              <a:rPr lang="en-US" i="1"/>
              <a:t>q </a:t>
            </a:r>
            <a:r>
              <a:rPr lang="en-US"/>
              <a:t>and a, which is a primitive root of </a:t>
            </a:r>
            <a:r>
              <a:rPr lang="en-US" i="1"/>
              <a:t>q</a:t>
            </a:r>
            <a:endParaRPr/>
          </a:p>
          <a:p>
            <a:pPr marL="342900" lvl="0" indent="-342900" algn="l" rtl="0">
              <a:spcBef>
                <a:spcPts val="2400"/>
              </a:spcBef>
              <a:spcAft>
                <a:spcPts val="0"/>
              </a:spcAft>
              <a:buSzPct val="100000"/>
              <a:buChar char="•"/>
            </a:pPr>
            <a:r>
              <a:rPr lang="en-US"/>
              <a:t>Use private key for encryption (signing)</a:t>
            </a:r>
            <a:endParaRPr/>
          </a:p>
          <a:p>
            <a:pPr marL="342900" lvl="0" indent="-342900" algn="l" rtl="0">
              <a:spcBef>
                <a:spcPts val="2400"/>
              </a:spcBef>
              <a:spcAft>
                <a:spcPts val="0"/>
              </a:spcAft>
              <a:buSzPct val="100000"/>
              <a:buChar char="•"/>
            </a:pPr>
            <a:r>
              <a:rPr lang="en-US"/>
              <a:t>Uses public key for decryption (verification)</a:t>
            </a:r>
            <a:endParaRPr/>
          </a:p>
          <a:p>
            <a:pPr marL="342900" lvl="0" indent="-342900" algn="l" rtl="0">
              <a:spcBef>
                <a:spcPts val="2400"/>
              </a:spcBef>
              <a:spcAft>
                <a:spcPts val="0"/>
              </a:spcAft>
              <a:buSzPct val="100000"/>
              <a:buChar char="•"/>
            </a:pPr>
            <a:r>
              <a:rPr lang="en-US"/>
              <a:t>Each user generates their key</a:t>
            </a:r>
            <a:endParaRPr/>
          </a:p>
          <a:p>
            <a:pPr marL="685800" lvl="1" indent="-336549" algn="l" rtl="0">
              <a:spcBef>
                <a:spcPts val="600"/>
              </a:spcBef>
              <a:spcAft>
                <a:spcPts val="0"/>
              </a:spcAft>
              <a:buSzPct val="100000"/>
              <a:buChar char="•"/>
            </a:pPr>
            <a:r>
              <a:rPr lang="en-US"/>
              <a:t>Chooses a secret key (number): 1 &lt; </a:t>
            </a:r>
            <a:r>
              <a:rPr lang="en-US" i="1"/>
              <a:t>x</a:t>
            </a:r>
            <a:r>
              <a:rPr lang="en-US" i="1" baseline="-25000"/>
              <a:t>A</a:t>
            </a:r>
            <a:r>
              <a:rPr lang="en-US" i="1"/>
              <a:t> &lt; q</a:t>
            </a:r>
            <a:r>
              <a:rPr lang="en-US"/>
              <a:t>-1 </a:t>
            </a:r>
            <a:endParaRPr/>
          </a:p>
          <a:p>
            <a:pPr marL="685800" lvl="1" indent="-336549" algn="l" rtl="0">
              <a:spcBef>
                <a:spcPts val="600"/>
              </a:spcBef>
              <a:spcAft>
                <a:spcPts val="0"/>
              </a:spcAft>
              <a:buSzPct val="100000"/>
              <a:buChar char="•"/>
            </a:pPr>
            <a:r>
              <a:rPr lang="en-US"/>
              <a:t>Compute their public key: y</a:t>
            </a:r>
            <a:r>
              <a:rPr lang="en-US" baseline="-25000"/>
              <a:t>A</a:t>
            </a:r>
            <a:r>
              <a:rPr lang="en-US"/>
              <a:t> = a</a:t>
            </a:r>
            <a:r>
              <a:rPr lang="en-US" baseline="30000"/>
              <a:t>xA</a:t>
            </a:r>
            <a:r>
              <a:rPr lang="en-US"/>
              <a:t> mod </a:t>
            </a:r>
            <a:r>
              <a:rPr lang="en-US" i="1"/>
              <a:t>q</a:t>
            </a:r>
            <a:endParaRPr/>
          </a:p>
          <a:p>
            <a:pPr marL="342900" lvl="0" indent="-178435" algn="l" rtl="0">
              <a:spcBef>
                <a:spcPts val="2400"/>
              </a:spcBef>
              <a:spcAft>
                <a:spcPts val="0"/>
              </a:spcAft>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0" y="39688"/>
            <a:ext cx="9143999" cy="1412875"/>
          </a:xfrm>
          <a:prstGeom prst="rect">
            <a:avLst/>
          </a:prstGeom>
          <a:noFill/>
          <a:ln>
            <a:noFill/>
          </a:ln>
        </p:spPr>
        <p:txBody>
          <a:bodyPr spcFirstLastPara="1" wrap="square" lIns="91425" tIns="45700" rIns="91425" bIns="45700" anchor="ctr" anchorCtr="0">
            <a:noAutofit/>
          </a:bodyPr>
          <a:lstStyle/>
          <a:p>
            <a:pPr marL="0" lvl="0" indent="0" algn="ctr" rtl="0">
              <a:lnSpc>
                <a:spcPct val="111111"/>
              </a:lnSpc>
              <a:spcBef>
                <a:spcPts val="0"/>
              </a:spcBef>
              <a:spcAft>
                <a:spcPts val="0"/>
              </a:spcAft>
              <a:buNone/>
            </a:pPr>
            <a:r>
              <a:rPr lang="en-US"/>
              <a:t>Schnorr Digital Signature</a:t>
            </a:r>
            <a:endParaRPr/>
          </a:p>
        </p:txBody>
      </p:sp>
      <p:sp>
        <p:nvSpPr>
          <p:cNvPr id="280" name="Google Shape;280;p9"/>
          <p:cNvSpPr txBox="1">
            <a:spLocks noGrp="1"/>
          </p:cNvSpPr>
          <p:nvPr>
            <p:ph type="body" idx="1"/>
          </p:nvPr>
        </p:nvSpPr>
        <p:spPr>
          <a:xfrm>
            <a:off x="762000" y="1981200"/>
            <a:ext cx="7570787" cy="4638675"/>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100000"/>
              <a:buChar char="•"/>
            </a:pPr>
            <a:r>
              <a:rPr lang="en-US"/>
              <a:t>Scheme is based on discrete logarithms</a:t>
            </a:r>
            <a:endParaRPr/>
          </a:p>
          <a:p>
            <a:pPr marL="342900" lvl="0" indent="-342900" algn="l" rtl="0">
              <a:spcBef>
                <a:spcPts val="2400"/>
              </a:spcBef>
              <a:spcAft>
                <a:spcPts val="0"/>
              </a:spcAft>
              <a:buSzPct val="100000"/>
              <a:buChar char="•"/>
            </a:pPr>
            <a:r>
              <a:rPr lang="en-US"/>
              <a:t>Minimizes the message-dependent amount of computation required to generate a signature</a:t>
            </a:r>
            <a:endParaRPr/>
          </a:p>
          <a:p>
            <a:pPr marL="685800" lvl="1" indent="-336549" algn="l" rtl="0">
              <a:spcBef>
                <a:spcPts val="600"/>
              </a:spcBef>
              <a:spcAft>
                <a:spcPts val="0"/>
              </a:spcAft>
              <a:buSzPct val="100000"/>
              <a:buChar char="•"/>
            </a:pPr>
            <a:r>
              <a:rPr lang="en-US"/>
              <a:t>Multiplying a 2</a:t>
            </a:r>
            <a:r>
              <a:rPr lang="en-US" i="1"/>
              <a:t>n</a:t>
            </a:r>
            <a:r>
              <a:rPr lang="en-US"/>
              <a:t>-bit integer with an </a:t>
            </a:r>
            <a:r>
              <a:rPr lang="en-US" i="1"/>
              <a:t>n</a:t>
            </a:r>
            <a:r>
              <a:rPr lang="en-US"/>
              <a:t>-bit integer</a:t>
            </a:r>
            <a:endParaRPr/>
          </a:p>
          <a:p>
            <a:pPr marL="342900" lvl="0" indent="-342900" algn="l" rtl="0">
              <a:spcBef>
                <a:spcPts val="2400"/>
              </a:spcBef>
              <a:spcAft>
                <a:spcPts val="0"/>
              </a:spcAft>
              <a:buSzPct val="100000"/>
              <a:buChar char="•"/>
            </a:pPr>
            <a:r>
              <a:rPr lang="en-US"/>
              <a:t>Main work can be done during the idle time of the processor</a:t>
            </a:r>
            <a:endParaRPr/>
          </a:p>
          <a:p>
            <a:pPr marL="342900" lvl="0" indent="-342900" algn="l" rtl="0">
              <a:spcBef>
                <a:spcPts val="2400"/>
              </a:spcBef>
              <a:spcAft>
                <a:spcPts val="0"/>
              </a:spcAft>
              <a:buSzPct val="100000"/>
              <a:buChar char="•"/>
            </a:pPr>
            <a:r>
              <a:rPr lang="en-US"/>
              <a:t>Based on using a prime modulus </a:t>
            </a:r>
            <a:r>
              <a:rPr lang="en-US" i="1"/>
              <a:t>p, </a:t>
            </a:r>
            <a:r>
              <a:rPr lang="en-US"/>
              <a:t>with </a:t>
            </a:r>
            <a:r>
              <a:rPr lang="en-US" i="1"/>
              <a:t>p </a:t>
            </a:r>
            <a:r>
              <a:rPr lang="en-US"/>
              <a:t>– 1 having a prime factor </a:t>
            </a:r>
            <a:r>
              <a:rPr lang="en-US" i="1"/>
              <a:t>q </a:t>
            </a:r>
            <a:r>
              <a:rPr lang="en-US"/>
              <a:t>of appropriate size </a:t>
            </a:r>
            <a:endParaRPr/>
          </a:p>
          <a:p>
            <a:pPr marL="685800" lvl="1" indent="-336549" algn="l" rtl="0">
              <a:spcBef>
                <a:spcPts val="600"/>
              </a:spcBef>
              <a:spcAft>
                <a:spcPts val="0"/>
              </a:spcAft>
              <a:buSzPct val="100000"/>
              <a:buChar char="•"/>
            </a:pPr>
            <a:r>
              <a:rPr lang="en-US"/>
              <a:t>Typically </a:t>
            </a:r>
            <a:r>
              <a:rPr lang="en-US" i="1"/>
              <a:t>p </a:t>
            </a:r>
            <a:r>
              <a:rPr lang="en-US"/>
              <a:t>is a 1024-bit number, and </a:t>
            </a:r>
            <a:r>
              <a:rPr lang="en-US" i="1"/>
              <a:t>q</a:t>
            </a:r>
            <a:r>
              <a:rPr lang="en-US"/>
              <a:t> is a 160-bit number</a:t>
            </a:r>
            <a:endParaRPr/>
          </a:p>
        </p:txBody>
      </p:sp>
    </p:spTree>
  </p:cSld>
  <p:clrMapOvr>
    <a:masterClrMapping/>
  </p:clrMapOvr>
</p:sld>
</file>

<file path=ppt/theme/theme1.xml><?xml version="1.0" encoding="utf-8"?>
<a:theme xmlns:a="http://schemas.openxmlformats.org/drawingml/2006/main" name="Infusion">
  <a:themeElements>
    <a:clrScheme name="Infusion">
      <a:dk1>
        <a:srgbClr val="000000"/>
      </a:dk1>
      <a:lt1>
        <a:srgbClr val="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4135</Words>
  <Application>Microsoft Office PowerPoint</Application>
  <PresentationFormat>On-screen Show (4:3)</PresentationFormat>
  <Paragraphs>388</Paragraphs>
  <Slides>20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Candara</vt:lpstr>
      <vt:lpstr>Pacifico</vt:lpstr>
      <vt:lpstr>Times</vt:lpstr>
      <vt:lpstr>Arial</vt:lpstr>
      <vt:lpstr>Infusion</vt:lpstr>
      <vt:lpstr>Microsoft Word Document</vt:lpstr>
      <vt:lpstr>Chapter 13</vt:lpstr>
      <vt:lpstr>PowerPoint Presentation</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Presentation</vt:lpstr>
      <vt:lpstr>PowerPoint Presentation</vt:lpstr>
      <vt:lpstr>PowerPoint Presentation</vt:lpstr>
      <vt:lpstr>Elliptic Curve Digital Signature Algorithm (ECDSA)</vt:lpstr>
      <vt:lpstr>PowerPoint Presentation</vt:lpstr>
      <vt:lpstr>RSA-PSS</vt:lpstr>
      <vt:lpstr>Mask Generation Function (MGF)</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Dr Lawrie Brown</dc:creator>
  <cp:lastModifiedBy>Varun Khadayate</cp:lastModifiedBy>
  <cp:revision>1</cp:revision>
  <dcterms:created xsi:type="dcterms:W3CDTF">2016-04-27T03:48:21Z</dcterms:created>
  <dcterms:modified xsi:type="dcterms:W3CDTF">2022-11-28T04:39:09Z</dcterms:modified>
</cp:coreProperties>
</file>