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7" r:id="rId3"/>
    <p:sldId id="297" r:id="rId4"/>
    <p:sldId id="301" r:id="rId5"/>
    <p:sldId id="304" r:id="rId6"/>
    <p:sldId id="307" r:id="rId7"/>
    <p:sldId id="310" r:id="rId8"/>
    <p:sldId id="31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E603-5117-459E-8E38-8C0C23FB287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A09B1-4222-45D3-B28E-99C78AEEB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0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modes are summarized in Table 7.1 and described in this and the following sections.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4DA7A-72C1-AF4C-A5E0-570FD844E82A}" type="slidenum">
              <a:rPr lang="en-AU" smtClean="0">
                <a:latin typeface="Arial" pitchFamily="-84" charset="0"/>
              </a:rPr>
              <a:pPr/>
              <a:t>2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9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560C3-1BC1-9F41-B0DE-6AFA2BDA5545}" type="slidenum">
              <a:rPr lang="en-AU">
                <a:latin typeface="Arial" pitchFamily="-84" charset="0"/>
              </a:rPr>
              <a:pPr/>
              <a:t>3</a:t>
            </a:fld>
            <a:endParaRPr lang="en-AU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simplest mode is the electronic codebook  (ECB ) mode, in which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handled one block at a time and each block of plaintext is encrypted using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same key (Figure 7.3). The term codebook  is used because, for a given key, there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unique ciphertext for every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 of plaintext. Therefore, we can imagine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gigantic codebook in which there is an entry for every possible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plaintext pattern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showing its corresponding ciphertext.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For a message longer than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 the procedure is simply to break the message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blocks, padding the last block if necessary. Decryption is performed one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at a time, always using the same key. In Figure 7.3, the plaintext (padded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necessary) consists of a sequence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blocks,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. . . ,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; the corresponding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sequence of ciphertext blocks is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. . . ,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We can define ECB mode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follows.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ECB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E(K,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Pj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1, . . . , 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D(K,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Cj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1, . . . , 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ECB method is ideal for a short amount of data, such as an encryption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key. Thus, if you want to transmit a DES or AES key securely, ECB is the appropriate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mode to use.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most significant characteristic of ECB is that if the same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plaintext appears more than once in the message, it always produces the same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lengthy messages, the ECB mode may not be secure. If the message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highly structured, it may be possible for a cryptanalyst to exploit these regularities.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example, if it is known that the message always starts out with certain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predefined fields, then the cryptanalyst may have a number of known plaintext–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 pairs to work with. If the message has repetitive elements with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period of repetition a multiple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 then these elements can be identified by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analyst. This may help in the analysis or may provide an opportunity for substituting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or rearranging blocks.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4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BADCD-40B0-4943-A8D6-6BC32A70B22D}" type="slidenum">
              <a:rPr lang="en-AU">
                <a:latin typeface="Arial" pitchFamily="-84" charset="0"/>
              </a:rPr>
              <a:pPr/>
              <a:t>4</a:t>
            </a:fld>
            <a:endParaRPr lang="en-AU">
              <a:latin typeface="Arial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overcome the security deficiencies of ECB, we would like a technique in which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same plaintext block, if repeated, produces different ciphertext blocks.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simple way to satisfy this requirement is the cipher block chaining  (CBC ) mode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(Figure 7.4). In this scheme, the input to the encryption algorithm is the XOR of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current plaintext block and the preceding ciphertext block; the same key is used for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each block. In effect, we have chained together the processing of the sequence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plaintext blocks. The input to the encryption function for each plaintext block bears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 fixed relationship to the plaintext block. Therefore, repeating patterns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not exposed. As with the ECB mode, the CBC mode requires that the last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padded to a full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 if it is a partial block.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decryption, each cipher block is passed through the decryption algorithm.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result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preceding ciphertext block to produce the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produce the first block of ciphertext, an initialization vector (IV)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the first block of plaintext. On decryption, the IV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output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decryption algorithm to recover the first block of plaintext. The IV is a data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that is the same size as the cipher block.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IV must be known to both the sender and receiver but be unpredictable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a third party. In particular, for any given plaintext, it must not be possible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predict the IV that will be associated to the plaintext in advance of the generation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IV. For maximum security, the IV should be protected against unauthorized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changes. This could be done by sending the IV using ECB encryption. One reason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protecting the IV is as follows: If an opponent is able to fool the receiver into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using a different value for IV, then the opponent is able to invert selected bits in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 block of plaintext.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So long as it is unpredictable, the specific choice of IV is unimportant.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SP800-38A recommends two possible methods: The first method is to apply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encryption function, under the same key that is used for the encryption of the plaintext,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a nonce .  The nonce must be a data block that is unique to each execution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encryption operation. For example, the nonce may be a counter, a timestamp, 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message number. The second method is to generate a random data block using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random number generator.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conclusion, because of the chaining mechanism of CBC, it is an appropriate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mode for encrypting messages of length greater than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addition to its use to achieve confidentiality, the CBC mode can be used for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authentication. This use is described in Chapter 12.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700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7D299-6A89-A044-B96D-D64C68644C90}" type="slidenum">
              <a:rPr lang="en-AU">
                <a:latin typeface="Arial" pitchFamily="-84" charset="0"/>
              </a:rPr>
              <a:pPr/>
              <a:t>5</a:t>
            </a:fld>
            <a:endParaRPr lang="en-AU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7.5 depicts the CFB scheme. In the figure, it is assumed that the unit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transmission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bits; a common value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8. As with CBC, the units of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chained together, so that the ciphertext of any plaintext unit is a function of all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preceding plaintext. In this case, rather than blocks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 the plaintext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divided into segments 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First, consider encryption. The input to the encryption function is a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shift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register that is initially set to some initialization vector (IV). The leftmost (most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significant)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 of the output of the encryption function are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 segment of plaintext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to produce the first unit of ciphertext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which is then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transmitted. In addition, the contents of the shift register are shifted left by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placed in the rightmost (least significant)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 of the shift register. This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process continues until all plaintext units have been encrypted.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decryption, the same scheme is used, except that the received ciphertext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unit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output of the encryption function to produce the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unit. Note that it is the encryption  function that is used, not the decryption function.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Although CFB can be viewed as a stream cipher, it does not conform to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typical construction of a stream cipher. In a typical stream cipher, the cipher takes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input some initial value and a key and generates a stream of bits, which is then</a:t>
            </a:r>
          </a:p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bits (see Figure 4.1). In the case of CFB, the stream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bits that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also depends on the plaintext.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CFB encryption, like CBC encryption, the input block to each forward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function (except the first) depends on the result of the previous forward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function; therefore, multiple forward cipher operations cannot be performed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parallel. In CFB decryption, the required forward cipher operations can be performed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parallel if the input blocks are first constructed (in series) from the IV 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ciphertext.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5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84A11-D313-4048-98E1-5F3A82032797}" type="slidenum">
              <a:rPr lang="en-AU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output feedback  (OFB) mode is similar in structure to that of CFB. For OFB,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output of the encryption function is fed back to become the input for encrypting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next block of plaintext (Figure 7.6). In CFB, the output of the XOR unit is fed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back to become input for encrypting the next block. The other difference is that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OFB mode operates on full blocks of plaintext and ciphertext, whereas CFB operates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 an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subset.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with CBC and CFB, the OFB mode requires an initialization vector.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case of OFB, the IV must be a nonce; that is, the IV must be unique to each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execution of the encryption operation. The reason for this is that the sequence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encryption output blocks,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depends only on the key and the IV and does not depend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 the plaintext. Therefore, for a given key and IV, the stream of output bits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used to XOR with the stream of plaintext bits is fixed. If two different messages had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identical block of plaintext in the identical position, then an attacker would be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able to determine that portion of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stream.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One advantage of the OFB method is that bit errors in transmission do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propagate. For example, if a bit error occurs in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only the recovered value of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affected; subsequent plaintext units are not corrupted. With CFB,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also serves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input to the shift register and therefore causes additional corruption downstream.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disadvantage of OFB is that it is more vulnerable to a message stream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modification attack than is CFB. Consider that complementing a bit in the ciphertext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complements the corresponding bit in the recovered plaintext. Thus, controlled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changes to the recovered plaintext can be made. This may make it possible for an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opponent, by making the necessary changes to the checksum portion of the message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well as to the data portion, to alter the ciphertext in such a way that it is not detected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an error-correcting code. For a further discussion, see [VOYD83].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OFB has the structure of a typical stream cipher, because the cipher generates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stream of bits as a function of an initial value and a key, and that stream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bits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bits (see Figure 4.1). The generated stream that is</a:t>
            </a:r>
          </a:p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is itself independent of the plaintext; this is highlighted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dashed boxes in Figure 7.6. One distinction from the stream ciphers we discuss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Chapter 8 is that OFB encrypts plaintext a full block at a time, where typically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is 64 or 128 bits. Many stream ciphers encrypt one byte at a time.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22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C05F5-00ED-0346-BDE6-91FAB24304DA}" type="slidenum">
              <a:rPr lang="en-AU">
                <a:latin typeface="Arial" pitchFamily="-84" charset="0"/>
              </a:rPr>
              <a:pPr/>
              <a:t>7</a:t>
            </a:fld>
            <a:endParaRPr lang="en-AU">
              <a:latin typeface="Arial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Although interest in the counter  (CTR) mode has increased recently with applications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ATM (asynchronous transfer mode) network security and IP sec (IP security),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mode was proposed early on (e.g., [DIFF79]).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7.7 depicts the CTR mode. A counter equal to the plaintext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size is used. The only requirement stated in SP 800-38A is that the counter value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must be different for each plaintext block that is encrypted. Typically, the counter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initialized to some value and then incremented by 1 for each subsequent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(modulo 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where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block size). For encryption, the counter is encrypted 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block to produce the ciphertext block; there is no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chaining. For decryption, the same sequence of counter values is used, with each encrypted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counter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a ciphertext block to recover the corresponding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block. Thus, the initial counter value must be made available for decryption.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with the OFB mode, the initial counter value must be a nonce; that is, T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must be different for all of the messages encrypted using the same key. Further,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T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values across all messages must be unique. If, contrary to this requirement,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counter value is used multiple times, then the confidentiality of all of the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blocks corresponding to that counter value may be compromised. In particular, if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any plaintext block that is encrypted using a given counter value is known, then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output of the encryption function can be determined easily from the associated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 block. This output allows any other plaintext blocks that are encrypted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using the same counter value to be easily recovered from their associated ciphertext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way to ensure the uniqueness of counter values is to continue to increment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counter value by 1 across messages. That is, the first counter value of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each message is one more than the last counter value of the preceding message.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34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D2938-7B65-D742-9CA2-55F207A148F0}" type="slidenum">
              <a:rPr lang="en-AU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Note that, with the exception of ECB, all of the NIST-approved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modes of operation involve feedback. This is clearly seen in Figure 7.8.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highlight the feedback mechanism, it is useful to think of the encryption function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taking input from a input register whose length equals the encryption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length and with output stored in an output register. The input register is updated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one block at a time by the feedback mechanism. After each update, the encryption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 is executed, producing a result in the output register. Meanwhile,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block of plaintext is accessed. Note that both OFB and CTR produce output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is independent of both the plaintext and the ciphertext. Thus, they are natural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candidates for stream ciphers that encrypt plaintext by XOR one full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at a time.</a:t>
            </a:r>
          </a:p>
        </p:txBody>
      </p:sp>
    </p:spTree>
    <p:extLst>
      <p:ext uri="{BB962C8B-B14F-4D97-AF65-F5344CB8AC3E}">
        <p14:creationId xmlns:p14="http://schemas.microsoft.com/office/powerpoint/2010/main" val="118784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0DAE-B5C1-CB61-EC1A-7C2B6087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38EAA-E591-F2B2-D669-8BE9F1AE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40B0-A405-6CC1-AAF8-3144CBAF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27627-109F-86C4-944C-294CEF9D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7CBE-7C1E-0ED6-0E83-C627076F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0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2031-3A3D-752E-1396-FFBC8B6B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4BF22-CB1E-947A-B3DC-76FBBDE29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7D3F4-39BD-AC0C-E266-344B224F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0DAE-D9E0-E3D5-CF83-BFBCAC99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3F4A-B76F-5850-2A30-49601A2F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2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6CFF4-7173-26A0-5AEC-2526CD02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D6BFA-A63C-A423-29F0-3240E88D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2247-3109-DC61-3EF0-CF9FB5A5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80E0-9551-9825-33F8-2C711B1C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70D0-DC69-3A4C-53D2-5290E2AB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2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AFA7-D21A-F95D-C6E3-02D5C13F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BBFB-DBD7-9F2A-207F-0898CAE9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0259-1385-2E31-308A-C45A2674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BEF2-CD91-249D-053D-079121E1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F3C-E3DD-90EE-3E1C-B910ED75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8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8525-0E27-4F4C-A4C1-07254126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0E1E-BCF7-3EE4-0BF8-98795E69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174F-BE1C-8D6F-1EF9-79BC15DB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32B7-9B5C-FBA3-A1B7-EFB7E261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963C-7D20-79F7-5B7A-856A4685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2FE5-A938-EADB-ECEE-43AA89A4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5191-794A-DCCE-A403-52322C91A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3CE72-25BE-43DE-93F4-FEFCCD0D5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5ABC4-D037-4159-6F6E-D701F624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C6248-A39B-32BB-A24B-CF443126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E9DDE-C03F-3172-AEFC-953FD098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58FC-87BB-E5F8-89C3-0E049BA2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2BB5-7C15-A0B9-86EC-FE574D21B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DEA1C-2ACD-F59A-6279-F7BBD73A0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3D3CE-A838-0F8C-9E50-0002B1474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894EF-24EB-2022-F595-25B7D05C1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850CB-1A51-D502-07E9-70E1E67D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22451-A446-543E-B436-0CE729DC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B2721-F1E7-E4B9-2F2C-320EC010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3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765B-AE8C-7603-5FCD-2A67C29A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35D07-D24B-334F-429A-616C90A5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D9ED-3DDF-1D3D-D8F1-D9B3F163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1B451-FA55-1E58-B3C4-A4753AF0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9C1B0-43B8-8844-C5BB-47914427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04380-5BD0-2809-6A21-801386DC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40493-95B5-ECDC-DAC1-1055C36D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3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6400-84C1-A023-F8F3-3CF074BB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08F1-3924-9F9E-2D99-6B251590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FF316-717E-3C56-BECF-6ADEBB9B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F85E4-B2FD-CB10-4BFD-4AF34BDE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CCBC-428D-3CC9-2168-4C244900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76CFA-F7AB-F815-0B6C-D7036D62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8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6D61-C2C8-2BB7-7E13-A2B6ACB4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29345-6F62-6770-9D74-738E92996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FC987-1420-F176-8228-997F0A2B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59293-3627-D386-074E-71FA9502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C135-CF4D-6B15-D185-9C37B236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DC20-3F8D-A7BC-E162-227EF660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F545-EEA9-6E6F-7AB9-4D3A77E9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ED0C9-00FE-7D38-1A6B-EAEBCA21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B703-B41E-5C5A-30A5-8FC99349C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B46B6-7B52-47FC-BFA3-3E401C4BD24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BF32-F971-12AC-699A-52F7529C9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3709C-2F28-DCE6-A6D7-B6A7BB01C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A9FE-6CDC-4098-9475-B67C2F5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8.pd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BDC7-01D8-0A8F-4BC4-12B8B6DA4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8EA5B-13BC-E1A0-4B16-0FAECE23E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6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/>
          </p:cNvPicPr>
          <p:nvPr/>
        </p:nvPicPr>
        <p:blipFill>
          <a:blip r:embed="rId3"/>
          <a:srcRect r="3019" b="3945"/>
          <a:stretch>
            <a:fillRect/>
          </a:stretch>
        </p:blipFill>
        <p:spPr bwMode="auto">
          <a:xfrm>
            <a:off x="2423593" y="685801"/>
            <a:ext cx="7459797" cy="565411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-152400" y="152400"/>
            <a:ext cx="12630150" cy="431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0000" b="14545"/>
              <a:stretch>
                <a:fillRect/>
              </a:stretch>
            </p:blipFill>
          </mc:Choice>
          <mc:Fallback>
            <p:blipFill>
              <a:blip r:embed="rId4"/>
              <a:srcRect t="10000" b="14545"/>
              <a:stretch>
                <a:fillRect/>
              </a:stretch>
            </p:blipFill>
          </mc:Fallback>
        </mc:AlternateContent>
        <p:spPr>
          <a:xfrm>
            <a:off x="2590800" y="-243408"/>
            <a:ext cx="7010400" cy="6845399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0909" b="14545"/>
              <a:stretch>
                <a:fillRect/>
              </a:stretch>
            </p:blipFill>
          </mc:Choice>
          <mc:Fallback>
            <p:blipFill>
              <a:blip r:embed="rId4"/>
              <a:srcRect t="10909" b="14545"/>
              <a:stretch>
                <a:fillRect/>
              </a:stretch>
            </p:blipFill>
          </mc:Fallback>
        </mc:AlternateContent>
        <p:spPr>
          <a:xfrm>
            <a:off x="2670806" y="-99392"/>
            <a:ext cx="6930395" cy="6685740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4545" b="7273"/>
              <a:stretch>
                <a:fillRect/>
              </a:stretch>
            </p:blipFill>
          </mc:Choice>
          <mc:Fallback>
            <p:blipFill>
              <a:blip r:embed="rId4"/>
              <a:srcRect t="4545" b="7273"/>
              <a:stretch>
                <a:fillRect/>
              </a:stretch>
            </p:blipFill>
          </mc:Fallback>
        </mc:AlternateContent>
        <p:spPr>
          <a:xfrm>
            <a:off x="3299448" y="44624"/>
            <a:ext cx="5615952" cy="6408712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6364" b="9091"/>
              <a:stretch>
                <a:fillRect/>
              </a:stretch>
            </p:blipFill>
          </mc:Choice>
          <mc:Fallback>
            <p:blipFill>
              <a:blip r:embed="rId4"/>
              <a:srcRect t="6364" b="9091"/>
              <a:stretch>
                <a:fillRect/>
              </a:stretch>
            </p:blipFill>
          </mc:Fallback>
        </mc:AlternateContent>
        <p:spPr>
          <a:xfrm>
            <a:off x="2971800" y="-243408"/>
            <a:ext cx="6248400" cy="683642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6364" b="11818"/>
              <a:stretch>
                <a:fillRect/>
              </a:stretch>
            </p:blipFill>
          </mc:Choice>
          <mc:Fallback>
            <p:blipFill>
              <a:blip r:embed="rId4"/>
              <a:srcRect t="6364" b="11818"/>
              <a:stretch>
                <a:fillRect/>
              </a:stretch>
            </p:blipFill>
          </mc:Fallback>
        </mc:AlternateContent>
        <p:spPr>
          <a:xfrm>
            <a:off x="2895600" y="-99392"/>
            <a:ext cx="6324600" cy="669657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3636" b="5455"/>
              <a:stretch>
                <a:fillRect/>
              </a:stretch>
            </p:blipFill>
          </mc:Choice>
          <mc:Fallback>
            <p:blipFill>
              <a:blip r:embed="rId4"/>
              <a:srcRect t="3636" b="5455"/>
              <a:stretch>
                <a:fillRect/>
              </a:stretch>
            </p:blipFill>
          </mc:Fallback>
        </mc:AlternateContent>
        <p:spPr>
          <a:xfrm>
            <a:off x="3234310" y="-73642"/>
            <a:ext cx="5597994" cy="658574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2378</Words>
  <Application>Microsoft Office PowerPoint</Application>
  <PresentationFormat>Widescreen</PresentationFormat>
  <Paragraphs>187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</dc:creator>
  <cp:lastModifiedBy>Ajay</cp:lastModifiedBy>
  <cp:revision>1</cp:revision>
  <dcterms:created xsi:type="dcterms:W3CDTF">2022-08-23T11:05:41Z</dcterms:created>
  <dcterms:modified xsi:type="dcterms:W3CDTF">2022-08-23T11:07:27Z</dcterms:modified>
</cp:coreProperties>
</file>