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9"/>
  </p:notesMasterIdLst>
  <p:sldIdLst>
    <p:sldId id="256" r:id="rId2"/>
    <p:sldId id="294" r:id="rId3"/>
    <p:sldId id="295" r:id="rId4"/>
    <p:sldId id="280" r:id="rId5"/>
    <p:sldId id="281" r:id="rId6"/>
    <p:sldId id="282" r:id="rId7"/>
    <p:sldId id="283" r:id="rId8"/>
    <p:sldId id="284" r:id="rId9"/>
    <p:sldId id="285" r:id="rId10"/>
    <p:sldId id="287" r:id="rId11"/>
    <p:sldId id="258" r:id="rId12"/>
    <p:sldId id="259" r:id="rId13"/>
    <p:sldId id="262" r:id="rId14"/>
    <p:sldId id="263" r:id="rId15"/>
    <p:sldId id="264" r:id="rId16"/>
    <p:sldId id="265" r:id="rId17"/>
    <p:sldId id="266" r:id="rId18"/>
    <p:sldId id="267" r:id="rId19"/>
    <p:sldId id="268" r:id="rId20"/>
    <p:sldId id="269" r:id="rId21"/>
    <p:sldId id="270" r:id="rId22"/>
    <p:sldId id="271"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6EB03-026D-4474-B775-07B595B9AC20}"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03017-15E0-4E9A-89F2-184132A30950}" type="slidenum">
              <a:rPr lang="en-US" smtClean="0"/>
              <a:t>‹#›</a:t>
            </a:fld>
            <a:endParaRPr lang="en-US"/>
          </a:p>
        </p:txBody>
      </p:sp>
    </p:spTree>
    <p:extLst>
      <p:ext uri="{BB962C8B-B14F-4D97-AF65-F5344CB8AC3E}">
        <p14:creationId xmlns:p14="http://schemas.microsoft.com/office/powerpoint/2010/main" val="188931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begin by defining personality. Personality is a dynamic concept, meaning it is changing all the time. It describes the total of growth and development of a person’s whole psychological system. The text definition is that personality is the sum of ways in which an individual reacts to and interacts with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674106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Biographical characteristics typically include age, gender, and race, and represent many of the surface-level aspects of diversity. We can usually find out about these from personnel records. Because biological characteristics can be the basis for discrimination, it’s important to understand how they are related to work outcomes.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343495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Times New Roman" pitchFamily="18" charset="0"/>
              </a:rPr>
              <a:t>Age is an increasingly relevant characteristic as the workforce is aging. Older workers bring with them a wealth of knowledge and experience, but the misperception is that productivity often declines with age. Whether this is true or not, it is a perception people act upon and will affect the workplace</a:t>
            </a:r>
            <a:r>
              <a:rPr lang="en-US" dirty="0" smtClean="0">
                <a:latin typeface="Times New Roman" pitchFamily="18" charset="0"/>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059450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Another biological characteristic is sex. In studying gender in the workplace, it has been found that there are very few differences between men and women that impact job performance. However, women still earn less money than men for the same positions and working mothers may face additional bias that limits their professional opportunities</a:t>
            </a:r>
            <a:r>
              <a:rPr lang="en-US" dirty="0" smtClean="0">
                <a:latin typeface="Times New Roman" pitchFamily="18" charset="0"/>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429274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Race is a controversial issue and research shows members of racial and ethnic minorities perceive discrimination in the workplace. More specifically, studies indicate that people in the workplace do identify more with people like themselves; so in some cases, opportunities may be given to people based on the fact that they are like their supervisor, rather than on their merits. Keep in mind, though, that research has found no significant differences in race or ethnic backgrounds related to absence rates, applied social skills, or accident rates, and that discrimination can lead to higher turnover</a:t>
            </a:r>
            <a:r>
              <a:rPr lang="en-US" dirty="0" smtClean="0">
                <a:latin typeface="Times New Roman" pitchFamily="18" charset="0"/>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296505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According to the U.S. Equal Employment</a:t>
            </a:r>
            <a:r>
              <a:rPr lang="en-US" baseline="0" dirty="0">
                <a:latin typeface="Times New Roman" pitchFamily="18" charset="0"/>
              </a:rPr>
              <a:t> Opportunity Commission,</a:t>
            </a:r>
            <a:r>
              <a:rPr lang="en-US" dirty="0">
                <a:latin typeface="Times New Roman" pitchFamily="18" charset="0"/>
              </a:rPr>
              <a:t> a person with a disability is one who has a physical or mental impairment that limits one or more major life activities. The Americans with Disabilities Act of 1990 requires employers to make “reasonable accommodation” for disabilities. Even so, individuals with disabilities continue to face bias in the workplace</a:t>
            </a:r>
            <a:r>
              <a:rPr lang="en-US" dirty="0" smtClean="0">
                <a:latin typeface="Times New Roman" pitchFamily="18" charset="0"/>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0967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dirty="0">
                <a:latin typeface="Times New Roman" panose="02020603050405020304" pitchFamily="18" charset="0"/>
                <a:cs typeface="Times New Roman" panose="02020603050405020304" pitchFamily="18" charset="0"/>
              </a:rPr>
              <a:t>As a result of recent changes to the Americans with Disabilities Act Amendments Act of 2008, U.S. organizations must accommodate employees with a very broad range of impairments such as sensory disabilities, chronic illness or pain, cognitive or learning impairments, sleep disorders, and psychological challenges</a:t>
            </a:r>
            <a:r>
              <a:rPr lang="en-US" dirty="0" smtClean="0">
                <a:latin typeface="Times New Roman" panose="02020603050405020304" pitchFamily="18" charset="0"/>
                <a:cs typeface="Times New Roman" panose="02020603050405020304" pitchFamily="18" charset="0"/>
              </a:rPr>
              <a:t>. However</a:t>
            </a:r>
            <a:r>
              <a:rPr lang="en-US" dirty="0">
                <a:latin typeface="Times New Roman" panose="02020603050405020304" pitchFamily="18" charset="0"/>
                <a:cs typeface="Times New Roman" panose="02020603050405020304" pitchFamily="18" charset="0"/>
              </a:rPr>
              <a:t>, employees must disclose their conditions to their employers in order to be eligible for workplace accommodations and employment protection</a:t>
            </a:r>
            <a:r>
              <a:rPr lang="en-US" dirty="0" smtClean="0">
                <a:latin typeface="Times New Roman" panose="02020603050405020304" pitchFamily="18" charset="0"/>
                <a:cs typeface="Times New Roman" panose="02020603050405020304" pitchFamily="18"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815116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Tenure refers to the length of time people have been on the job. Tenure is often seen as a positive, as it signifies that people are happy with their employment because they have remained in their job for a long period of time. Therefore, employees with long tenure tend to be more productive, call in sick less frequently, and don’t leave the organization as readily</a:t>
            </a:r>
            <a:r>
              <a:rPr lang="en-US" dirty="0" smtClean="0">
                <a:latin typeface="Times New Roman" pitchFamily="18" charset="0"/>
              </a:rPr>
              <a:t>.</a:t>
            </a:r>
            <a:endParaRPr lang="en-US" dirty="0">
              <a:latin typeface="Times New Roman" pitchFamily="18" charset="0"/>
            </a:endParaRPr>
          </a:p>
          <a:p>
            <a:pPr eaLnBrk="1" hangingPunct="1">
              <a:spcBef>
                <a:spcPct val="0"/>
              </a:spcBef>
            </a:pPr>
            <a:endParaRPr lang="en-US" dirty="0">
              <a:latin typeface="Times New Roman" pitchFamily="18" charset="0"/>
            </a:endParaRPr>
          </a:p>
          <a:p>
            <a:pPr eaLnBrk="1" hangingPunct="1">
              <a:spcBef>
                <a:spcPct val="0"/>
              </a:spcBef>
            </a:pPr>
            <a:r>
              <a:rPr lang="en-US" dirty="0">
                <a:latin typeface="Times New Roman" pitchFamily="18" charset="0"/>
              </a:rPr>
              <a:t>Discrimination based on religion is prohibited in the United States; however, it continues to be an issue in the workplace. Muslims in particular may face discrimination, but bias against other religious beliefs exists as well. In fact, religious discrimination claims represent an increasing share of all discrimination claims in the United States.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4109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Sexual orientation and gender identity are not protected by federal law and as a result, they are handled differently by most employers. These characteristics are often dealt with as if they are </a:t>
            </a:r>
            <a:r>
              <a:rPr lang="en-US" dirty="0" smtClean="0">
                <a:latin typeface="Times New Roman" pitchFamily="18" charset="0"/>
              </a:rPr>
              <a:t>federally protected </a:t>
            </a:r>
            <a:r>
              <a:rPr lang="en-US" dirty="0">
                <a:latin typeface="Times New Roman" pitchFamily="18" charset="0"/>
              </a:rPr>
              <a:t>characteristics</a:t>
            </a:r>
            <a:r>
              <a:rPr lang="en-US" baseline="0" dirty="0">
                <a:latin typeface="Times New Roman" pitchFamily="18" charset="0"/>
              </a:rPr>
              <a:t> even though they are not,</a:t>
            </a:r>
            <a:r>
              <a:rPr lang="en-US" dirty="0">
                <a:latin typeface="Times New Roman" pitchFamily="18" charset="0"/>
              </a:rPr>
              <a:t> in order to discourage discriminatory behavior.</a:t>
            </a:r>
            <a:r>
              <a:rPr lang="en-US" baseline="0" dirty="0">
                <a:latin typeface="Times New Roman" pitchFamily="18" charset="0"/>
              </a:rPr>
              <a:t> </a:t>
            </a:r>
            <a:r>
              <a:rPr lang="en-US" dirty="0">
                <a:latin typeface="Times New Roman" pitchFamily="18" charset="0"/>
              </a:rPr>
              <a:t>For example, about 90 percent of </a:t>
            </a:r>
            <a:r>
              <a:rPr lang="en-US" i="1" dirty="0">
                <a:latin typeface="Times New Roman" pitchFamily="18" charset="0"/>
              </a:rPr>
              <a:t>Fortune 500 </a:t>
            </a:r>
            <a:r>
              <a:rPr lang="en-US" i="0" dirty="0">
                <a:latin typeface="Times New Roman" pitchFamily="18" charset="0"/>
              </a:rPr>
              <a:t>companies have policies on sexual orientation and roughly half have policies on gender identity. This is a big change from just a few years ago, and there are indications that legislation may soon be in place to protect gay, lesbian, bisexual, and transgender employees</a:t>
            </a:r>
            <a:r>
              <a:rPr lang="en-US" i="0" dirty="0" smtClean="0">
                <a:latin typeface="Times New Roman" pitchFamily="18" charset="0"/>
              </a:rPr>
              <a:t>.</a:t>
            </a:r>
            <a:endParaRPr lang="en-US" dirty="0">
              <a:latin typeface="Times New Roman" pitchFamily="18" charset="0"/>
            </a:endParaRPr>
          </a:p>
          <a:p>
            <a:pPr eaLnBrk="1" hangingPunct="1">
              <a:spcBef>
                <a:spcPct val="0"/>
              </a:spcBef>
            </a:pPr>
            <a:endParaRPr lang="en-US" dirty="0">
              <a:latin typeface="Times New Roman" pitchFamily="18" charset="0"/>
            </a:endParaRPr>
          </a:p>
          <a:p>
            <a:pPr eaLnBrk="1" hangingPunct="1">
              <a:spcBef>
                <a:spcPct val="0"/>
              </a:spcBef>
            </a:pPr>
            <a:r>
              <a:rPr lang="en-US" dirty="0">
                <a:latin typeface="Times New Roman" pitchFamily="18" charset="0"/>
              </a:rPr>
              <a:t>Finally, it is important for companies to respect and accommodate the cultural identities of their employees</a:t>
            </a:r>
            <a:r>
              <a:rPr lang="en-US" dirty="0" smtClean="0">
                <a:latin typeface="Times New Roman" pitchFamily="18" charset="0"/>
              </a:rPr>
              <a:t>.</a:t>
            </a:r>
            <a:endParaRPr lang="en-US" dirty="0">
              <a:latin typeface="Times New Roman" pitchFamily="18" charset="0"/>
            </a:endParaRPr>
          </a:p>
          <a:p>
            <a:pPr eaLnBrk="1" hangingPunct="1">
              <a:spcBef>
                <a:spcPct val="0"/>
              </a:spcBef>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153793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Ability is an individual’s capacity to perform job tasks. An individual’s overall abilities are </a:t>
            </a:r>
            <a:r>
              <a:rPr lang="en-US" dirty="0" smtClean="0">
                <a:latin typeface="Times New Roman" pitchFamily="18" charset="0"/>
              </a:rPr>
              <a:t>composed </a:t>
            </a:r>
            <a:r>
              <a:rPr lang="en-US" dirty="0">
                <a:latin typeface="Times New Roman" pitchFamily="18" charset="0"/>
              </a:rPr>
              <a:t>of intellectual abilities and physical abilities</a:t>
            </a:r>
            <a:r>
              <a:rPr lang="en-US" dirty="0" smtClean="0">
                <a:latin typeface="Times New Roman" pitchFamily="18"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095308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Intellectual abilities are those needed to perform mental activities. These would include abilities </a:t>
            </a:r>
            <a:r>
              <a:rPr lang="en-US" dirty="0" smtClean="0">
                <a:latin typeface="Times New Roman" pitchFamily="18" charset="0"/>
              </a:rPr>
              <a:t>such as </a:t>
            </a:r>
            <a:r>
              <a:rPr lang="en-US" dirty="0">
                <a:latin typeface="Times New Roman" pitchFamily="18" charset="0"/>
              </a:rPr>
              <a:t>critical thinking, reasoning, and </a:t>
            </a:r>
            <a:r>
              <a:rPr lang="en-US" dirty="0" smtClean="0">
                <a:latin typeface="Times New Roman" pitchFamily="18" charset="0"/>
              </a:rPr>
              <a:t>problem-solving</a:t>
            </a:r>
            <a:r>
              <a:rPr lang="en-US" dirty="0">
                <a:latin typeface="Times New Roman" pitchFamily="18" charset="0"/>
              </a:rPr>
              <a:t>. In most cultures, high value is placed on intelligence and it is easy to see why. Smart people tend to earn more money, attain higher levels of education, and be leaders</a:t>
            </a:r>
            <a:r>
              <a:rPr lang="en-US" dirty="0" smtClean="0">
                <a:latin typeface="Times New Roman" pitchFamily="18"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9492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anose="02020603050405020304" pitchFamily="18" charset="0"/>
                <a:cs typeface="Times New Roman" panose="02020603050405020304" pitchFamily="18" charset="0"/>
              </a:rPr>
              <a:t>One of the greatest challenges in the study of personality is its measurement. Managers need to know how to measure personality because accurately measuring personality gives managers an advantage in the recruitment and hiring processes. Typically, personality is measured using self-report surveys.</a:t>
            </a:r>
          </a:p>
          <a:p>
            <a:pPr eaLnBrk="1" hangingPunct="1">
              <a:spcBef>
                <a:spcPct val="0"/>
              </a:spcBef>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Research indicates our culture influences the way we rate ourselves. People in individualistic countries trend toward self-enhancement, while people in collectivist countries </a:t>
            </a:r>
            <a:r>
              <a:rPr lang="en-US" dirty="0" smtClean="0">
                <a:latin typeface="Times New Roman" panose="02020603050405020304" pitchFamily="18" charset="0"/>
                <a:cs typeface="Times New Roman" panose="02020603050405020304" pitchFamily="18" charset="0"/>
              </a:rPr>
              <a:t>such as </a:t>
            </a:r>
            <a:r>
              <a:rPr lang="en-US" dirty="0">
                <a:latin typeface="Times New Roman" panose="02020603050405020304" pitchFamily="18" charset="0"/>
                <a:cs typeface="Times New Roman" panose="02020603050405020304" pitchFamily="18" charset="0"/>
              </a:rPr>
              <a:t>Taiwan, China, and South Korea trend toward self-diminishment.</a:t>
            </a:r>
          </a:p>
          <a:p>
            <a:r>
              <a:rPr lang="en-US" dirty="0">
                <a:latin typeface="Times New Roman" panose="02020603050405020304" pitchFamily="18" charset="0"/>
                <a:cs typeface="Times New Roman" panose="02020603050405020304" pitchFamily="18" charset="0"/>
              </a:rPr>
              <a:t>Observer-ratings surveys provide an independent assessment of personality. Here, a coworker or another observer does the rating. </a:t>
            </a:r>
          </a:p>
          <a:p>
            <a:r>
              <a:rPr lang="en-US" dirty="0">
                <a:latin typeface="Times New Roman" panose="02020603050405020304" pitchFamily="18" charset="0"/>
                <a:cs typeface="Times New Roman" panose="02020603050405020304" pitchFamily="18" charset="0"/>
              </a:rPr>
              <a:t>Though the results of self-reports and observer-ratings surveys are strongly correlated, research suggests observer-ratings surveys predict job success more than self-ratings alone. </a:t>
            </a:r>
          </a:p>
          <a:p>
            <a:r>
              <a:rPr lang="en-US" dirty="0">
                <a:latin typeface="Times New Roman" panose="02020603050405020304" pitchFamily="18" charset="0"/>
                <a:cs typeface="Times New Roman" panose="02020603050405020304" pitchFamily="18" charset="0"/>
              </a:rPr>
              <a:t>However, each can tell us something unique about an individual’s behavior, so a combination of self-reports and observer reports predicts performance better than any one type of information.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468818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1" dirty="0">
                <a:latin typeface="Times New Roman" pitchFamily="18" charset="0"/>
              </a:rPr>
              <a:t>Diversity management </a:t>
            </a:r>
            <a:r>
              <a:rPr lang="en-US" i="0" dirty="0">
                <a:latin typeface="Times New Roman" pitchFamily="18" charset="0"/>
              </a:rPr>
              <a:t>makes everyone more aware of and sensitive to the needs and differences of others. Diversity management programs are more successful when they are the norm for everyone, rather than just for certain groups of employees.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613793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spcBef>
                <a:spcPct val="0"/>
              </a:spcBef>
            </a:pPr>
            <a:r>
              <a:rPr lang="en-US" dirty="0">
                <a:latin typeface="Times New Roman" pitchFamily="18" charset="0"/>
              </a:rPr>
              <a:t>Managing diversity effectively begins by attracting, selecting, developing, and retaining employees who can operate and excel in a workplace with diverse individuals, viewpoints, and ideas. These efforts are then complemented by effectively managing diversity in groups and ensuring that strong diversity programs are in place.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5516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0" dirty="0">
                <a:latin typeface="Times New Roman" pitchFamily="18" charset="0"/>
              </a:rPr>
              <a:t>Attracting, selecting, developing, and retaining diverse employees are important to the process</a:t>
            </a:r>
            <a:r>
              <a:rPr lang="en-US" i="0" dirty="0" smtClean="0">
                <a:latin typeface="Times New Roman" pitchFamily="18" charset="0"/>
              </a:rPr>
              <a:t>. Recruiting </a:t>
            </a:r>
            <a:r>
              <a:rPr lang="en-US" i="0" dirty="0">
                <a:latin typeface="Times New Roman" pitchFamily="18" charset="0"/>
              </a:rPr>
              <a:t>messages should be targeted to specific demographic groups that are underrepresented in the workforce</a:t>
            </a:r>
            <a:r>
              <a:rPr lang="en-US" i="0" dirty="0" smtClean="0">
                <a:latin typeface="Times New Roman" pitchFamily="18" charset="0"/>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544285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0" dirty="0">
                <a:latin typeface="Times New Roman" pitchFamily="18" charset="0"/>
              </a:rPr>
              <a:t>Working in group settings is common in most contemporary workplaces. To be effective members of a group, employees need a common way of looking at and accomplishing major tasks,</a:t>
            </a:r>
            <a:r>
              <a:rPr lang="en-US" i="0" baseline="0" dirty="0">
                <a:latin typeface="Times New Roman" pitchFamily="18" charset="0"/>
              </a:rPr>
              <a:t> as well as </a:t>
            </a:r>
            <a:r>
              <a:rPr lang="en-US" i="0" dirty="0">
                <a:latin typeface="Times New Roman" pitchFamily="18" charset="0"/>
              </a:rPr>
              <a:t>good communication skills. Emphasizing higher-level similarities can also increase the effectiveness of groups.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043779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3464" lvl="0">
              <a:defRPr/>
            </a:pPr>
            <a:r>
              <a:rPr lang="en-US" dirty="0">
                <a:latin typeface="Times New Roman" panose="02020603050405020304" pitchFamily="18" charset="0"/>
                <a:cs typeface="Times New Roman" panose="02020603050405020304" pitchFamily="18" charset="0"/>
              </a:rPr>
              <a:t>Several factors should be targeted to help the adjustment process for expatriates.</a:t>
            </a:r>
          </a:p>
          <a:p>
            <a:pPr marL="342900" lvl="0" indent="-34290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Feelings of empowerment along with the motivation to interact with those of other cultures were found in to be related to adjustment, satisfaction, and reduced intentions to leave prematurely.</a:t>
            </a:r>
          </a:p>
          <a:p>
            <a:pPr marL="342900" lvl="0" indent="-34290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Those with previous culture-specific work experience as well as higher self-esteem and self-efficacy tend to adjust and be promoted more quickly.</a:t>
            </a:r>
          </a:p>
          <a:p>
            <a:pPr marL="342900" lvl="0" indent="-342900">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Several other factors work in concert to affect different forms of adjustment, including language ability, relational skills, role clarity and autonomy, organizational support, and familial support.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24814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 early argument centered on whether or not personality was the result of heredity or environment. Personality appears to be a result of both influences. </a:t>
            </a:r>
            <a:r>
              <a:rPr lang="en-US" i="1" dirty="0"/>
              <a:t>Heredity</a:t>
            </a:r>
            <a:r>
              <a:rPr lang="en-US" dirty="0"/>
              <a:t> refers to those factors that were determined at conception. The heredity approach argues that the ultimate explanation of an individual’s personality is the molecular structure of the genes, located in the chromosomes.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46614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Popular characteristics include shy, aggressive, submissive, lazy, ambitious, loyal, and timid. These are personality traits. The more consistent the characteristic over time, and the more frequently it occurs in diverse situations, the more important the trait is in describing the individual.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445015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most widely used personality framework is the Myers-Briggs Type Indicator (MBTI). Individuals are classified as Extroverted or Introverted (E or I), Sensing or Intuitive (S or N), Thinking or Feeling (T or F), and Perceiving or Judging (P or J). These classifications are then combined into </a:t>
            </a:r>
            <a:r>
              <a:rPr lang="en-US" dirty="0" smtClean="0"/>
              <a:t>16 </a:t>
            </a:r>
            <a:r>
              <a:rPr lang="en-US" dirty="0"/>
              <a:t>personality types.</a:t>
            </a:r>
          </a:p>
          <a:p>
            <a:pPr eaLnBrk="1" hangingPunct="1">
              <a:spcBef>
                <a:spcPct val="0"/>
              </a:spcBef>
            </a:pPr>
            <a:endParaRPr lang="en-US" dirty="0"/>
          </a:p>
          <a:p>
            <a:pPr marL="171450" indent="-171450" eaLnBrk="1" hangingPunct="1">
              <a:spcBef>
                <a:spcPct val="0"/>
              </a:spcBef>
              <a:buFont typeface="Arial"/>
              <a:buChar char="•"/>
            </a:pPr>
            <a:r>
              <a:rPr lang="en-US" dirty="0"/>
              <a:t>INTJs are visionaries. They usually have original minds and great drive. They are characterized as skeptical, critical, independent, determined, and often stubborn. </a:t>
            </a:r>
          </a:p>
          <a:p>
            <a:pPr marL="171450" indent="-171450" eaLnBrk="1" hangingPunct="1">
              <a:spcBef>
                <a:spcPct val="0"/>
              </a:spcBef>
              <a:buFont typeface="Arial"/>
              <a:buChar char="•"/>
            </a:pPr>
            <a:r>
              <a:rPr lang="en-US" dirty="0"/>
              <a:t>ESTJs are organizers. They are realistic, logical, analytical, decisive, and have a natural head for business or mechanics. </a:t>
            </a:r>
          </a:p>
          <a:p>
            <a:pPr marL="171450" indent="-171450" eaLnBrk="1" hangingPunct="1">
              <a:spcBef>
                <a:spcPct val="0"/>
              </a:spcBef>
              <a:buFont typeface="Arial"/>
              <a:buChar char="•"/>
            </a:pPr>
            <a:r>
              <a:rPr lang="en-US" dirty="0"/>
              <a:t>ENTPs are conceptualizers. They are innovative, individualistic, versatile, and attracted to entrepreneurial ideas. They tend to be resourceful in solving challenging problems but may neglect routine assignments. </a:t>
            </a:r>
          </a:p>
          <a:p>
            <a:pPr marL="171450" indent="-171450" eaLnBrk="1" hangingPunct="1">
              <a:spcBef>
                <a:spcPct val="0"/>
              </a:spcBef>
              <a:buFont typeface="Arial"/>
              <a:buChar char="•"/>
            </a:pPr>
            <a:endParaRPr lang="en-US" dirty="0"/>
          </a:p>
          <a:p>
            <a:pPr eaLnBrk="1" hangingPunct="1">
              <a:spcBef>
                <a:spcPct val="0"/>
              </a:spcBef>
            </a:pPr>
            <a:r>
              <a:rPr lang="en-US" dirty="0"/>
              <a:t>MBTI is widely used. It is taken by over 2.5 million people each year and 89 of the Fortune 100 companies use it.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31452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An impressive body of research supports that five basic dimensions underlie all other personality dimensions. The five basic dimensions are </a:t>
            </a:r>
            <a:r>
              <a:rPr lang="en-US" b="0" dirty="0"/>
              <a:t>extraversion, agreeableness, conscientiousness, emotional stability, and openness to experience.</a:t>
            </a:r>
            <a:r>
              <a:rPr lang="en-US" dirty="0"/>
              <a:t> Let’s look at each of these for a minute.</a:t>
            </a:r>
          </a:p>
          <a:p>
            <a:pPr eaLnBrk="1" hangingPunct="1">
              <a:spcBef>
                <a:spcPct val="0"/>
              </a:spcBef>
            </a:pPr>
            <a:endParaRPr lang="en-US" dirty="0"/>
          </a:p>
          <a:p>
            <a:pPr eaLnBrk="1" hangingPunct="1">
              <a:spcBef>
                <a:spcPct val="0"/>
              </a:spcBef>
            </a:pPr>
            <a:r>
              <a:rPr lang="en-US" dirty="0"/>
              <a:t>Extraversion is a comfort level with relationships. Extroverts tend to be gregarious, assertive, and sociable. Introverts tend to be reserved, timid, and quiet</a:t>
            </a:r>
            <a:r>
              <a:rPr lang="en-US" dirty="0" smtClean="0"/>
              <a:t>.</a:t>
            </a:r>
            <a:endParaRPr lang="en-US" dirty="0"/>
          </a:p>
          <a:p>
            <a:pPr eaLnBrk="1" hangingPunct="1">
              <a:spcBef>
                <a:spcPct val="0"/>
              </a:spcBef>
            </a:pPr>
            <a:r>
              <a:rPr lang="en-US" dirty="0"/>
              <a:t>Agreeableness</a:t>
            </a:r>
            <a:r>
              <a:rPr lang="en-US" b="1" dirty="0"/>
              <a:t> </a:t>
            </a:r>
            <a:r>
              <a:rPr lang="en-US" b="0" dirty="0"/>
              <a:t>is an </a:t>
            </a:r>
            <a:r>
              <a:rPr lang="en-US" dirty="0"/>
              <a:t>Individual’s propensity to defer to others. People who are high on agreeableness are cooperative, warm, and trusting. Low agreeableness is indicated by people who are cold, disagreeable, and antagonistic. </a:t>
            </a:r>
          </a:p>
          <a:p>
            <a:pPr eaLnBrk="1" hangingPunct="1">
              <a:spcBef>
                <a:spcPct val="0"/>
              </a:spcBef>
            </a:pPr>
            <a:r>
              <a:rPr lang="en-US" dirty="0"/>
              <a:t>Conscientiousness</a:t>
            </a:r>
            <a:r>
              <a:rPr lang="en-US" b="1" dirty="0"/>
              <a:t> </a:t>
            </a:r>
            <a:r>
              <a:rPr lang="en-US" b="0" dirty="0"/>
              <a:t>is a</a:t>
            </a:r>
            <a:r>
              <a:rPr lang="en-US" b="1" dirty="0"/>
              <a:t> </a:t>
            </a:r>
            <a:r>
              <a:rPr lang="en-US" dirty="0"/>
              <a:t>measure of reliability. A highly conscientious person is responsible, organized, dependable, and persistent. Those who score low on this dimension are easily distracted, disorganized, and unreliable. </a:t>
            </a:r>
          </a:p>
          <a:p>
            <a:pPr eaLnBrk="1" hangingPunct="1">
              <a:spcBef>
                <a:spcPct val="0"/>
              </a:spcBef>
            </a:pPr>
            <a:r>
              <a:rPr lang="en-US" dirty="0"/>
              <a:t>Emotional stability</a:t>
            </a:r>
            <a:r>
              <a:rPr lang="en-US" b="1" dirty="0"/>
              <a:t> </a:t>
            </a:r>
            <a:r>
              <a:rPr lang="en-US" dirty="0"/>
              <a:t>describes a person’s ability to withstand stress. People with positive emotional stability tend to be calm, self-confident, and secure. Those with high negative scores tend to be nervous, anxious, depressed, and insecure. </a:t>
            </a:r>
          </a:p>
          <a:p>
            <a:pPr eaLnBrk="1" hangingPunct="1">
              <a:spcBef>
                <a:spcPct val="0"/>
              </a:spcBef>
            </a:pPr>
            <a:r>
              <a:rPr lang="en-US" dirty="0"/>
              <a:t>And lastly, openness to experience suggests</a:t>
            </a:r>
            <a:r>
              <a:rPr lang="en-US" b="1" dirty="0"/>
              <a:t> </a:t>
            </a:r>
            <a:r>
              <a:rPr lang="en-US" dirty="0"/>
              <a:t>the range of interests and fascination with novelty. Extremely open people are creative, curious, and artistically sensitive. Those at the other end of the openness category are conventional and find comfort in the familiar.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36724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anose="02020603050405020304" pitchFamily="18" charset="0"/>
                <a:cs typeface="Times New Roman" panose="02020603050405020304" pitchFamily="18" charset="0"/>
              </a:rPr>
              <a:t>All five traits also have other implications for work and for life. Let’s look at these one at a time. Exhibit 5-2 summarizes the points. </a:t>
            </a:r>
          </a:p>
          <a:p>
            <a:r>
              <a:rPr lang="en-US" dirty="0">
                <a:latin typeface="Times New Roman" panose="02020603050405020304" pitchFamily="18" charset="0"/>
                <a:cs typeface="Times New Roman" panose="02020603050405020304" pitchFamily="18" charset="0"/>
              </a:rPr>
              <a:t>Of the Big Five traits, emotional stability is most strongly related to life satisfaction, job satisfaction, and reduced intentions to quit and burnout. 	</a:t>
            </a:r>
          </a:p>
          <a:p>
            <a:r>
              <a:rPr lang="en-US" dirty="0">
                <a:latin typeface="Times New Roman" panose="02020603050405020304" pitchFamily="18" charset="0"/>
                <a:cs typeface="Times New Roman" panose="02020603050405020304" pitchFamily="18" charset="0"/>
              </a:rPr>
              <a:t>People with high emotional stability can adapt to unexpected or changing demands in the workplace. </a:t>
            </a:r>
          </a:p>
          <a:p>
            <a:r>
              <a:rPr lang="en-US" dirty="0">
                <a:latin typeface="Times New Roman" panose="02020603050405020304" pitchFamily="18" charset="0"/>
                <a:cs typeface="Times New Roman" panose="02020603050405020304" pitchFamily="18" charset="0"/>
              </a:rPr>
              <a:t>Extraversion is a relatively strong predictor of leadership emergence and behaviors in groups. Extraverts also tend to have generally high job satisfaction and reduced burnout. Some negatives are that extraverts can appear to be self-aggrandizing, egoistic, or too dominating and that their social behavior can be disadvantageous for jobs that do not require frequent social interaction. </a:t>
            </a:r>
          </a:p>
          <a:p>
            <a:r>
              <a:rPr lang="en-US" dirty="0">
                <a:latin typeface="Times New Roman" panose="02020603050405020304" pitchFamily="18" charset="0"/>
                <a:cs typeface="Times New Roman" panose="02020603050405020304" pitchFamily="18" charset="0"/>
              </a:rPr>
              <a:t>Individuals who score high on openness to experience are more likely to be effective leaders and are more comfortable with ambiguity</a:t>
            </a:r>
            <a:r>
              <a:rPr lang="en-US" dirty="0" smtClean="0">
                <a:latin typeface="Times New Roman" panose="02020603050405020304" pitchFamily="18" charset="0"/>
                <a:cs typeface="Times New Roman" panose="02020603050405020304" pitchFamily="18" charset="0"/>
              </a:rPr>
              <a:t>. They </a:t>
            </a:r>
            <a:r>
              <a:rPr lang="en-US" dirty="0">
                <a:latin typeface="Times New Roman" panose="02020603050405020304" pitchFamily="18" charset="0"/>
                <a:cs typeface="Times New Roman" panose="02020603050405020304" pitchFamily="18" charset="0"/>
              </a:rPr>
              <a:t>cope better with organizational change and are more adaptable in changing contexts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Agreeable individuals are better liked than disagreeable people, which explains why they should perform well in </a:t>
            </a:r>
            <a:r>
              <a:rPr lang="en-US" dirty="0" smtClean="0">
                <a:latin typeface="Times New Roman" panose="02020603050405020304" pitchFamily="18" charset="0"/>
                <a:cs typeface="Times New Roman" panose="02020603050405020304" pitchFamily="18" charset="0"/>
              </a:rPr>
              <a:t>interpersonally oriented </a:t>
            </a:r>
            <a:r>
              <a:rPr lang="en-US" dirty="0">
                <a:latin typeface="Times New Roman" panose="02020603050405020304" pitchFamily="18" charset="0"/>
                <a:cs typeface="Times New Roman" panose="02020603050405020304" pitchFamily="18" charset="0"/>
              </a:rPr>
              <a:t>jobs such as customer service. </a:t>
            </a:r>
          </a:p>
          <a:p>
            <a:r>
              <a:rPr lang="en-US" dirty="0">
                <a:latin typeface="Times New Roman" panose="02020603050405020304" pitchFamily="18" charset="0"/>
                <a:cs typeface="Times New Roman" panose="02020603050405020304" pitchFamily="18" charset="0"/>
              </a:rPr>
              <a:t>They experience less </a:t>
            </a:r>
            <a:r>
              <a:rPr lang="en-US" dirty="0" smtClean="0">
                <a:latin typeface="Times New Roman" panose="02020603050405020304" pitchFamily="18" charset="0"/>
                <a:cs typeface="Times New Roman" panose="02020603050405020304" pitchFamily="18" charset="0"/>
              </a:rPr>
              <a:t>work–family </a:t>
            </a:r>
            <a:r>
              <a:rPr lang="en-US" dirty="0">
                <a:latin typeface="Times New Roman" panose="02020603050405020304" pitchFamily="18" charset="0"/>
                <a:cs typeface="Times New Roman" panose="02020603050405020304" pitchFamily="18" charset="0"/>
              </a:rPr>
              <a:t>conflict and are less likely to turnover. People who are agreeable are more satisfied in their jobs and contribute to organizational performance by engaging in citizenship behavior</a:t>
            </a:r>
            <a:r>
              <a:rPr lang="en-US" dirty="0" smtClean="0">
                <a:latin typeface="Times New Roman" panose="02020603050405020304" pitchFamily="18" charset="0"/>
                <a:cs typeface="Times New Roman" panose="02020603050405020304" pitchFamily="18" charset="0"/>
              </a:rPr>
              <a:t>. They </a:t>
            </a:r>
            <a:r>
              <a:rPr lang="en-US" dirty="0">
                <a:latin typeface="Times New Roman" panose="02020603050405020304" pitchFamily="18" charset="0"/>
                <a:cs typeface="Times New Roman" panose="02020603050405020304" pitchFamily="18" charset="0"/>
              </a:rPr>
              <a:t>are also less likely to engage in organizational deviance. </a:t>
            </a:r>
          </a:p>
          <a:p>
            <a:r>
              <a:rPr lang="en-US" dirty="0">
                <a:latin typeface="Times New Roman" panose="02020603050405020304" pitchFamily="18" charset="0"/>
                <a:cs typeface="Times New Roman" panose="02020603050405020304" pitchFamily="18" charset="0"/>
              </a:rPr>
              <a:t>One downside is that agreeableness is associated with lower levels of career success.</a:t>
            </a:r>
          </a:p>
          <a:p>
            <a:r>
              <a:rPr lang="en-US" dirty="0">
                <a:latin typeface="Times New Roman" panose="02020603050405020304" pitchFamily="18" charset="0"/>
                <a:cs typeface="Times New Roman" panose="02020603050405020304" pitchFamily="18" charset="0"/>
              </a:rPr>
              <a:t>The five personality factors identified in the Big Five model appear in almost all cross-cultural studies. </a:t>
            </a:r>
          </a:p>
          <a:p>
            <a:r>
              <a:rPr lang="en-US" dirty="0">
                <a:latin typeface="Times New Roman" panose="02020603050405020304" pitchFamily="18" charset="0"/>
                <a:cs typeface="Times New Roman" panose="02020603050405020304" pitchFamily="18" charset="0"/>
              </a:rPr>
              <a:t>These studies have included a wide variety of diverse cultures such as China, Israel, Germany, Japan, Spain, Nigeria, Norway, Pakistan, and the United States</a:t>
            </a:r>
            <a:r>
              <a:rPr lang="en-US" dirty="0" smtClean="0">
                <a:latin typeface="Times New Roman" panose="02020603050405020304" pitchFamily="18" charset="0"/>
                <a:cs typeface="Times New Roman" panose="02020603050405020304" pitchFamily="18" charset="0"/>
              </a:rPr>
              <a:t>. Generally</a:t>
            </a:r>
            <a:r>
              <a:rPr lang="en-US" dirty="0">
                <a:latin typeface="Times New Roman" panose="02020603050405020304" pitchFamily="18" charset="0"/>
                <a:cs typeface="Times New Roman" panose="02020603050405020304" pitchFamily="18" charset="0"/>
              </a:rPr>
              <a:t>, the findings corroborate what has been found in U.S. research: of the Big Five traits, conscientiousness is the best predictor of job performance.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5990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Everyone brings differences to the organizations where they work. These differences can create energy and excitement in the workplace, but they can also cause conflict. </a:t>
            </a:r>
            <a:r>
              <a:rPr lang="en-US" dirty="0" smtClean="0">
                <a:latin typeface="Times New Roman" pitchFamily="18" charset="0"/>
              </a:rPr>
              <a:t>So, </a:t>
            </a:r>
            <a:r>
              <a:rPr lang="en-US" dirty="0">
                <a:latin typeface="Times New Roman" pitchFamily="18" charset="0"/>
              </a:rPr>
              <a:t>it is important that we have an understanding of how diversity works in organizations</a:t>
            </a:r>
            <a:r>
              <a:rPr lang="en-US" dirty="0" smtClean="0">
                <a:latin typeface="Times New Roman" pitchFamily="18" charset="0"/>
              </a:rPr>
              <a:t>.</a:t>
            </a:r>
            <a:endParaRPr lang="en-US" dirty="0">
              <a:latin typeface="Times New Roman" pitchFamily="18" charset="0"/>
            </a:endParaRPr>
          </a:p>
          <a:p>
            <a:pPr eaLnBrk="1" hangingPunct="1">
              <a:spcBef>
                <a:spcPct val="0"/>
              </a:spcBef>
            </a:pPr>
            <a:endParaRPr lang="en-US" dirty="0">
              <a:latin typeface="Times New Roman" pitchFamily="18" charset="0"/>
            </a:endParaRPr>
          </a:p>
          <a:p>
            <a:pPr eaLnBrk="1" hangingPunct="1">
              <a:spcBef>
                <a:spcPct val="0"/>
              </a:spcBef>
            </a:pPr>
            <a:r>
              <a:rPr lang="en-US" dirty="0">
                <a:latin typeface="Times New Roman" pitchFamily="18" charset="0"/>
              </a:rPr>
              <a:t>When we look at the workplace, we recognize two levels of diversity. Surface-level diversity represents the characteristics that are easily observed such as race, gender</a:t>
            </a:r>
            <a:r>
              <a:rPr lang="en-US" dirty="0" smtClean="0">
                <a:latin typeface="Times New Roman" pitchFamily="18" charset="0"/>
              </a:rPr>
              <a:t>, and age. </a:t>
            </a:r>
            <a:r>
              <a:rPr lang="en-US" dirty="0">
                <a:latin typeface="Times New Roman" pitchFamily="18" charset="0"/>
              </a:rPr>
              <a:t>Deep-level diversity represents the aspects that are more difficult to see at first glance such as values, personality, and work preferences.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71064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itchFamily="18" charset="0"/>
              </a:rPr>
              <a:t>Managing diversity effectively requires working to eliminate unfair discrimination. The act of </a:t>
            </a:r>
            <a:r>
              <a:rPr lang="en-US" i="1" dirty="0">
                <a:latin typeface="Times New Roman" pitchFamily="18" charset="0"/>
              </a:rPr>
              <a:t>discrimination</a:t>
            </a:r>
            <a:r>
              <a:rPr lang="en-US" dirty="0">
                <a:latin typeface="Times New Roman" pitchFamily="18" charset="0"/>
              </a:rPr>
              <a:t> means to note differences between things, which isn’t a bad thing. However, when we allow our behavior to be influenced by stereotypes about groups of people, unfair discrimination can be harmful to organizations and employees. Recognizing people for their abilities rather than assumptions of stereotypes is an important part of OB and its application to the work environment.</a:t>
            </a:r>
          </a:p>
          <a:p>
            <a:pPr eaLnBrk="1" hangingPunct="1">
              <a:spcBef>
                <a:spcPct val="0"/>
              </a:spcBef>
            </a:pPr>
            <a:endParaRPr lang="en-US" dirty="0">
              <a:latin typeface="Times New Roman" pitchFamily="18" charset="0"/>
            </a:endParaRPr>
          </a:p>
          <a:p>
            <a:pPr>
              <a:spcBef>
                <a:spcPct val="0"/>
              </a:spcBef>
            </a:pPr>
            <a:r>
              <a:rPr lang="en-US" dirty="0">
                <a:latin typeface="Times New Roman" panose="02020603050405020304" pitchFamily="18" charset="0"/>
                <a:cs typeface="Times New Roman" panose="02020603050405020304" pitchFamily="18" charset="0"/>
              </a:rPr>
              <a:t>Stereotype threat has serious implications for the workplace. Stereotype threat can occur during </a:t>
            </a:r>
            <a:r>
              <a:rPr lang="en-US" dirty="0" err="1">
                <a:latin typeface="Times New Roman" panose="02020603050405020304" pitchFamily="18" charset="0"/>
                <a:cs typeface="Times New Roman" panose="02020603050405020304" pitchFamily="18" charset="0"/>
              </a:rPr>
              <a:t>preemployment</a:t>
            </a:r>
            <a:r>
              <a:rPr lang="en-US" dirty="0">
                <a:latin typeface="Times New Roman" panose="02020603050405020304" pitchFamily="18" charset="0"/>
                <a:cs typeface="Times New Roman" panose="02020603050405020304" pitchFamily="18" charset="0"/>
              </a:rPr>
              <a:t> tests and assessments, performance evaluations, and everyday workplace exchanges. It can lead to underperformance on tests, performance evaluations, training exercises, negotiations, and everyday interactions with others as well as to disengagement, poor job attitudes, a reluctance to seek feedback, and poor performance in the employees experiencing the threat.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97710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DF300C-1286-4DA4-BA3D-B20D2A4761C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8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300C-1286-4DA4-BA3D-B20D2A4761C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17133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300C-1286-4DA4-BA3D-B20D2A4761C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6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215421" y="6413712"/>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67174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F300C-1286-4DA4-BA3D-B20D2A4761C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371976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DF300C-1286-4DA4-BA3D-B20D2A4761CE}"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0D4CB-A960-4DF8-91A9-ECEE709E88E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79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DF300C-1286-4DA4-BA3D-B20D2A4761CE}"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221589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DF300C-1286-4DA4-BA3D-B20D2A4761CE}"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4229292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DF300C-1286-4DA4-BA3D-B20D2A4761CE}" type="datetimeFigureOut">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244239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F300C-1286-4DA4-BA3D-B20D2A4761CE}" type="datetimeFigureOut">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18561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DF300C-1286-4DA4-BA3D-B20D2A4761CE}"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0D4CB-A960-4DF8-91A9-ECEE709E88E5}" type="slidenum">
              <a:rPr lang="en-US" smtClean="0"/>
              <a:t>‹#›</a:t>
            </a:fld>
            <a:endParaRPr lang="en-US"/>
          </a:p>
        </p:txBody>
      </p:sp>
    </p:spTree>
    <p:extLst>
      <p:ext uri="{BB962C8B-B14F-4D97-AF65-F5344CB8AC3E}">
        <p14:creationId xmlns:p14="http://schemas.microsoft.com/office/powerpoint/2010/main" val="400241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DF300C-1286-4DA4-BA3D-B20D2A4761CE}"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0D4CB-A960-4DF8-91A9-ECEE709E88E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DF300C-1286-4DA4-BA3D-B20D2A4761CE}" type="datetimeFigureOut">
              <a:rPr lang="en-US" smtClean="0"/>
              <a:t>8/25/2022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20D4CB-A960-4DF8-91A9-ECEE709E88E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1403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8"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Individual differences</a:t>
            </a:r>
            <a:endParaRPr lang="en-US" dirty="0"/>
          </a:p>
        </p:txBody>
      </p:sp>
      <p:sp>
        <p:nvSpPr>
          <p:cNvPr id="3" name="Subtitle 2"/>
          <p:cNvSpPr>
            <a:spLocks noGrp="1"/>
          </p:cNvSpPr>
          <p:nvPr>
            <p:ph type="subTitle" idx="1"/>
          </p:nvPr>
        </p:nvSpPr>
        <p:spPr/>
        <p:txBody>
          <a:bodyPr/>
          <a:lstStyle/>
          <a:p>
            <a:r>
              <a:rPr lang="en-US" dirty="0" smtClean="0"/>
              <a:t>Dr Vibhav Singh</a:t>
            </a:r>
          </a:p>
          <a:p>
            <a:r>
              <a:rPr lang="en-US" dirty="0" smtClean="0"/>
              <a:t>School of Business Management </a:t>
            </a:r>
            <a:endParaRPr lang="en-US" dirty="0"/>
          </a:p>
        </p:txBody>
      </p:sp>
    </p:spTree>
    <p:extLst>
      <p:ext uri="{BB962C8B-B14F-4D97-AF65-F5344CB8AC3E}">
        <p14:creationId xmlns:p14="http://schemas.microsoft.com/office/powerpoint/2010/main" val="713196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Weakness of the MBTI and Big Five Model </a:t>
            </a:r>
            <a:r>
              <a:rPr lang="en-US" sz="2000" dirty="0"/>
              <a:t>(4 of 7)</a:t>
            </a:r>
            <a:endParaRPr lang="en-US" b="0" dirty="0"/>
          </a:p>
        </p:txBody>
      </p:sp>
      <p:sp>
        <p:nvSpPr>
          <p:cNvPr id="3" name="Content Placeholder 2"/>
          <p:cNvSpPr>
            <a:spLocks noGrp="1"/>
          </p:cNvSpPr>
          <p:nvPr>
            <p:ph idx="1"/>
          </p:nvPr>
        </p:nvSpPr>
        <p:spPr>
          <a:xfrm>
            <a:off x="1981200" y="1780033"/>
            <a:ext cx="8229600" cy="304799"/>
          </a:xfrm>
        </p:spPr>
        <p:txBody>
          <a:bodyPr>
            <a:normAutofit fontScale="92500" lnSpcReduction="20000"/>
          </a:bodyPr>
          <a:lstStyle/>
          <a:p>
            <a:pPr marL="0" indent="0">
              <a:buNone/>
            </a:pPr>
            <a:r>
              <a:rPr lang="en-IN" sz="2000" b="1" dirty="0"/>
              <a:t>Exhibit 5-2</a:t>
            </a:r>
            <a:r>
              <a:rPr lang="en-IN" sz="2000" dirty="0"/>
              <a:t> Model of How Big Five Traits Influence OB Criteria</a:t>
            </a:r>
          </a:p>
        </p:txBody>
      </p:sp>
      <p:pic>
        <p:nvPicPr>
          <p:cNvPr id="4" name="Picture 3" descr="A model shows the Relevance and effects of the big five traits that influence OB criteria.&#10;1. Emotional Stability: Relevance: less negative thinking and fewer negative emotions, and less hypervigilant. Effects: higher job and life satisfaction, lower stress levels, and more adaptable to change.&#10;2. Extraversion: Relevance: better interpersonal skills, greater social dominance, and more emotionally expressive. Effects: higher performance, enhanced leadership, and higher job and life satisfaction.&#10;3. Openness: Relevance: increased learning, more creative, more flexible and autonomous. Effects: enhanced training performance, and enhanced leadership.&#10;4. Agreeableness: Relevance: better liked, more compliant and conforming. Effects: higher performance and lower levels of deviant behavior.&#10;5. Conscientiousness: Relevance: greater effort and persistence, more drive and discipline, better organized and planning. Effects: higher performance, enhanced leadership, and greater longev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5269" y="2066925"/>
            <a:ext cx="5361462" cy="4297680"/>
          </a:xfrm>
          <a:prstGeom prst="rect">
            <a:avLst/>
          </a:prstGeom>
        </p:spPr>
      </p:pic>
    </p:spTree>
    <p:extLst>
      <p:ext uri="{BB962C8B-B14F-4D97-AF65-F5344CB8AC3E}">
        <p14:creationId xmlns:p14="http://schemas.microsoft.com/office/powerpoint/2010/main" val="331973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600" dirty="0"/>
              <a:t>Workplace Diversity</a:t>
            </a:r>
            <a:endParaRPr lang="en-US" dirty="0">
              <a:latin typeface="+mj-lt"/>
            </a:endParaRPr>
          </a:p>
        </p:txBody>
      </p:sp>
      <p:pic>
        <p:nvPicPr>
          <p:cNvPr id="2" name="Picture 1" descr="Workplace diversity. Diversity management leads to surface level diversity. Surface level diversity, which leads to deep level divers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293" y="1600597"/>
            <a:ext cx="7269994" cy="4693679"/>
          </a:xfrm>
          <a:prstGeom prst="rect">
            <a:avLst/>
          </a:prstGeom>
        </p:spPr>
      </p:pic>
    </p:spTree>
    <p:extLst>
      <p:ext uri="{BB962C8B-B14F-4D97-AF65-F5344CB8AC3E}">
        <p14:creationId xmlns:p14="http://schemas.microsoft.com/office/powerpoint/2010/main" val="406834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Workplace Discrimination and Organizational Effectiveness </a:t>
            </a:r>
            <a:r>
              <a:rPr lang="en-US" sz="2000" dirty="0"/>
              <a:t>(1 of 3)</a:t>
            </a:r>
          </a:p>
        </p:txBody>
      </p:sp>
      <p:sp>
        <p:nvSpPr>
          <p:cNvPr id="3" name="Content Placeholder 2"/>
          <p:cNvSpPr>
            <a:spLocks noGrp="1"/>
          </p:cNvSpPr>
          <p:nvPr>
            <p:ph idx="1"/>
          </p:nvPr>
        </p:nvSpPr>
        <p:spPr/>
        <p:txBody>
          <a:bodyPr/>
          <a:lstStyle/>
          <a:p>
            <a:pPr marL="256032" indent="-256032">
              <a:defRPr/>
            </a:pPr>
            <a:r>
              <a:rPr lang="en-US" sz="2400" b="1" dirty="0">
                <a:cs typeface="Arial" charset="0"/>
              </a:rPr>
              <a:t>Discrimination </a:t>
            </a:r>
            <a:r>
              <a:rPr lang="en-US" sz="2400" dirty="0">
                <a:cs typeface="Arial" charset="0"/>
              </a:rPr>
              <a:t>is to note a difference between things.</a:t>
            </a:r>
          </a:p>
          <a:p>
            <a:pPr marL="256032" indent="-256032">
              <a:defRPr/>
            </a:pPr>
            <a:r>
              <a:rPr lang="en-US" sz="2400" dirty="0">
                <a:cs typeface="Arial" charset="0"/>
              </a:rPr>
              <a:t>Unfair discrimination assumes stereotypes about groups.</a:t>
            </a:r>
          </a:p>
          <a:p>
            <a:pPr marL="740664" lvl="1">
              <a:defRPr/>
            </a:pPr>
            <a:r>
              <a:rPr lang="en-US" sz="2400" dirty="0">
                <a:cs typeface="Arial" charset="0"/>
              </a:rPr>
              <a:t>Refusal to recognize individual differences is harmful to organizations and employees.</a:t>
            </a:r>
          </a:p>
          <a:p>
            <a:pPr marL="253746">
              <a:defRPr/>
            </a:pPr>
            <a:r>
              <a:rPr lang="en-US" sz="2400" b="1" dirty="0">
                <a:cs typeface="Arial" charset="0"/>
              </a:rPr>
              <a:t>Stereotype threat </a:t>
            </a:r>
            <a:r>
              <a:rPr lang="en-US" sz="2400" dirty="0">
                <a:cs typeface="Arial" charset="0"/>
              </a:rPr>
              <a:t>describes the degree to which we agree internally with the generally negative stereotyped perceptions of our groups.</a:t>
            </a:r>
          </a:p>
          <a:p>
            <a:pPr marL="740664" lvl="1">
              <a:defRPr/>
            </a:pPr>
            <a:r>
              <a:rPr lang="en-US" sz="2400" dirty="0">
                <a:cs typeface="Arial" charset="0"/>
              </a:rPr>
              <a:t>Can be combatted by treating employees as individuals and not highlighting group differences.</a:t>
            </a:r>
            <a:endParaRPr lang="en-US" sz="2400" b="1" dirty="0"/>
          </a:p>
        </p:txBody>
      </p:sp>
    </p:spTree>
    <p:extLst>
      <p:ext uri="{BB962C8B-B14F-4D97-AF65-F5344CB8AC3E}">
        <p14:creationId xmlns:p14="http://schemas.microsoft.com/office/powerpoint/2010/main" val="509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Biographical Characteristics and Organizational Behavior </a:t>
            </a:r>
            <a:r>
              <a:rPr lang="en-US" sz="2000" dirty="0"/>
              <a:t>(1 of 6)</a:t>
            </a:r>
          </a:p>
        </p:txBody>
      </p:sp>
      <p:sp>
        <p:nvSpPr>
          <p:cNvPr id="3" name="Content Placeholder 2"/>
          <p:cNvSpPr>
            <a:spLocks noGrp="1"/>
          </p:cNvSpPr>
          <p:nvPr>
            <p:ph idx="1"/>
          </p:nvPr>
        </p:nvSpPr>
        <p:spPr>
          <a:xfrm>
            <a:off x="1981200" y="1600200"/>
            <a:ext cx="8229600" cy="4572000"/>
          </a:xfrm>
        </p:spPr>
        <p:txBody>
          <a:bodyPr/>
          <a:lstStyle/>
          <a:p>
            <a:pPr marL="256032" indent="-256032">
              <a:defRPr/>
            </a:pPr>
            <a:r>
              <a:rPr lang="en-US" sz="2400" b="1" dirty="0"/>
              <a:t>Biological characteristics </a:t>
            </a:r>
            <a:r>
              <a:rPr lang="en-US" sz="2400" dirty="0"/>
              <a:t>are personal characteristics that are objective and easily obtained from personnel records.</a:t>
            </a:r>
          </a:p>
          <a:p>
            <a:pPr marL="740664" lvl="1" indent="-283464">
              <a:defRPr/>
            </a:pPr>
            <a:r>
              <a:rPr lang="en-US" sz="2400" dirty="0"/>
              <a:t>Variations in these can be the basis for discrimination</a:t>
            </a:r>
          </a:p>
        </p:txBody>
      </p:sp>
    </p:spTree>
    <p:extLst>
      <p:ext uri="{BB962C8B-B14F-4D97-AF65-F5344CB8AC3E}">
        <p14:creationId xmlns:p14="http://schemas.microsoft.com/office/powerpoint/2010/main" val="108026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Biographical Characteristics and Organizational Behavior </a:t>
            </a:r>
            <a:r>
              <a:rPr lang="en-US" sz="2000" dirty="0"/>
              <a:t>(2 of 6)</a:t>
            </a:r>
          </a:p>
        </p:txBody>
      </p:sp>
      <p:sp>
        <p:nvSpPr>
          <p:cNvPr id="4" name="Content Placeholder 3"/>
          <p:cNvSpPr>
            <a:spLocks noGrp="1"/>
          </p:cNvSpPr>
          <p:nvPr>
            <p:ph idx="1"/>
          </p:nvPr>
        </p:nvSpPr>
        <p:spPr>
          <a:xfrm>
            <a:off x="1981200" y="1600201"/>
            <a:ext cx="8229600" cy="3124199"/>
          </a:xfrm>
        </p:spPr>
        <p:txBody>
          <a:bodyPr/>
          <a:lstStyle/>
          <a:p>
            <a:pPr marL="256032" indent="-256032">
              <a:buSzPct val="100000"/>
              <a:defRPr/>
            </a:pPr>
            <a:r>
              <a:rPr lang="en-US" sz="2400" b="1" dirty="0"/>
              <a:t>Age</a:t>
            </a:r>
          </a:p>
          <a:p>
            <a:pPr marL="740664" lvl="1" indent="-283464">
              <a:defRPr/>
            </a:pPr>
            <a:r>
              <a:rPr lang="en-US" sz="2400" dirty="0"/>
              <a:t>The U.S. workforce is aging.</a:t>
            </a:r>
          </a:p>
          <a:p>
            <a:pPr marL="740664" lvl="1" indent="-283464">
              <a:defRPr/>
            </a:pPr>
            <a:r>
              <a:rPr lang="en-US" sz="2400" dirty="0"/>
              <a:t>Does job performance decline with increasing age?</a:t>
            </a:r>
          </a:p>
          <a:p>
            <a:pPr marL="740664" lvl="1" indent="-283464">
              <a:defRPr/>
            </a:pPr>
            <a:r>
              <a:rPr lang="en-US" sz="2400" dirty="0"/>
              <a:t>Studies show that turnover and absenteeism rates are lower among older workers, and age is not associated with lower productivity.</a:t>
            </a:r>
          </a:p>
        </p:txBody>
      </p:sp>
    </p:spTree>
    <p:extLst>
      <p:ext uri="{BB962C8B-B14F-4D97-AF65-F5344CB8AC3E}">
        <p14:creationId xmlns:p14="http://schemas.microsoft.com/office/powerpoint/2010/main" val="417475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Biographical Characteristics and Organizational Behavior </a:t>
            </a:r>
            <a:r>
              <a:rPr lang="en-US" sz="2000" dirty="0"/>
              <a:t>(3 of 6)</a:t>
            </a:r>
          </a:p>
        </p:txBody>
      </p:sp>
      <p:sp>
        <p:nvSpPr>
          <p:cNvPr id="3" name="Content Placeholder 2"/>
          <p:cNvSpPr>
            <a:spLocks noGrp="1"/>
          </p:cNvSpPr>
          <p:nvPr>
            <p:ph idx="1"/>
          </p:nvPr>
        </p:nvSpPr>
        <p:spPr>
          <a:xfrm>
            <a:off x="1981200" y="1600201"/>
            <a:ext cx="8229600" cy="2971800"/>
          </a:xfrm>
        </p:spPr>
        <p:txBody>
          <a:bodyPr/>
          <a:lstStyle/>
          <a:p>
            <a:pPr marL="256032" indent="-256032">
              <a:buSzPct val="100000"/>
              <a:defRPr/>
            </a:pPr>
            <a:r>
              <a:rPr lang="en-US" sz="2400" b="1" dirty="0" smtClean="0"/>
              <a:t>Gender</a:t>
            </a:r>
            <a:endParaRPr lang="en-US" sz="2400" b="1" dirty="0"/>
          </a:p>
          <a:p>
            <a:pPr marL="740664" lvl="1" indent="-283464">
              <a:defRPr/>
            </a:pPr>
            <a:r>
              <a:rPr lang="en-US" sz="2400" dirty="0"/>
              <a:t>There are no consistent male-female differences in problem-solving ability, analytical skills, competitive drive, motivation, sociability, or learning drive.</a:t>
            </a:r>
          </a:p>
          <a:p>
            <a:pPr marL="740664" lvl="1" indent="-283464">
              <a:defRPr/>
            </a:pPr>
            <a:r>
              <a:rPr lang="en-US" sz="2400" dirty="0"/>
              <a:t>But women earn less than men for the same positions and have fewer professional opportunities.</a:t>
            </a:r>
          </a:p>
        </p:txBody>
      </p:sp>
    </p:spTree>
    <p:extLst>
      <p:ext uri="{BB962C8B-B14F-4D97-AF65-F5344CB8AC3E}">
        <p14:creationId xmlns:p14="http://schemas.microsoft.com/office/powerpoint/2010/main" val="69258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Biographical Characteristics and Organizational Behavior </a:t>
            </a:r>
            <a:r>
              <a:rPr lang="en-US" sz="2000" dirty="0"/>
              <a:t>(4 of 6)</a:t>
            </a:r>
          </a:p>
        </p:txBody>
      </p:sp>
      <p:sp>
        <p:nvSpPr>
          <p:cNvPr id="3" name="Content Placeholder 2"/>
          <p:cNvSpPr>
            <a:spLocks noGrp="1"/>
          </p:cNvSpPr>
          <p:nvPr>
            <p:ph idx="1"/>
          </p:nvPr>
        </p:nvSpPr>
        <p:spPr>
          <a:xfrm>
            <a:off x="1981200" y="1600201"/>
            <a:ext cx="8229600" cy="4648199"/>
          </a:xfrm>
        </p:spPr>
        <p:txBody>
          <a:bodyPr/>
          <a:lstStyle/>
          <a:p>
            <a:pPr marL="256032" indent="-256032">
              <a:defRPr/>
            </a:pPr>
            <a:r>
              <a:rPr lang="en-US" sz="2400" b="1" dirty="0">
                <a:cs typeface="Arial" charset="0"/>
              </a:rPr>
              <a:t>Race and Ethnicity</a:t>
            </a:r>
          </a:p>
          <a:p>
            <a:pPr marL="740664" lvl="1" indent="-283464">
              <a:defRPr/>
            </a:pPr>
            <a:r>
              <a:rPr lang="en-US" sz="2400" dirty="0">
                <a:cs typeface="Arial" charset="0"/>
              </a:rPr>
              <a:t>Laws against race and ethnic discrimination are in effect in many countries.</a:t>
            </a:r>
          </a:p>
          <a:p>
            <a:pPr marL="740664" lvl="1" indent="-283464">
              <a:defRPr/>
            </a:pPr>
            <a:r>
              <a:rPr lang="en-US" sz="2400" dirty="0">
                <a:cs typeface="Arial" charset="0"/>
              </a:rPr>
              <a:t>But:</a:t>
            </a:r>
          </a:p>
          <a:p>
            <a:pPr marL="1140714" lvl="2" indent="-283464">
              <a:defRPr/>
            </a:pPr>
            <a:r>
              <a:rPr lang="en-US" sz="2400" dirty="0">
                <a:cs typeface="Arial" charset="0"/>
              </a:rPr>
              <a:t>Employees tend to favor colleagues of their own race in performance evaluations, promotion decisions, and pay raises.</a:t>
            </a:r>
          </a:p>
          <a:p>
            <a:pPr marL="1140714" lvl="2" indent="-283464">
              <a:defRPr/>
            </a:pPr>
            <a:r>
              <a:rPr lang="en-US" sz="2400" dirty="0">
                <a:cs typeface="Arial" charset="0"/>
              </a:rPr>
              <a:t>African Americans generally fare worse than Whites in employment decisions.</a:t>
            </a:r>
            <a:endParaRPr lang="en-US" sz="2400" dirty="0"/>
          </a:p>
        </p:txBody>
      </p:sp>
    </p:spTree>
    <p:extLst>
      <p:ext uri="{BB962C8B-B14F-4D97-AF65-F5344CB8AC3E}">
        <p14:creationId xmlns:p14="http://schemas.microsoft.com/office/powerpoint/2010/main" val="407764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Biographical Characteristics and Organizational Behavior </a:t>
            </a:r>
            <a:r>
              <a:rPr lang="en-US" sz="2000" dirty="0"/>
              <a:t>(5 of 6)</a:t>
            </a:r>
          </a:p>
        </p:txBody>
      </p:sp>
      <p:sp>
        <p:nvSpPr>
          <p:cNvPr id="3" name="Content Placeholder 2"/>
          <p:cNvSpPr>
            <a:spLocks noGrp="1"/>
          </p:cNvSpPr>
          <p:nvPr>
            <p:ph idx="1"/>
          </p:nvPr>
        </p:nvSpPr>
        <p:spPr>
          <a:xfrm>
            <a:off x="1981200" y="1600201"/>
            <a:ext cx="8229600" cy="3352800"/>
          </a:xfrm>
        </p:spPr>
        <p:txBody>
          <a:bodyPr/>
          <a:lstStyle/>
          <a:p>
            <a:pPr marL="256032" indent="-256032">
              <a:buSzPct val="100000"/>
            </a:pPr>
            <a:r>
              <a:rPr lang="en-US" sz="2400" b="1" dirty="0">
                <a:cs typeface="Arial" charset="0"/>
              </a:rPr>
              <a:t>Disabilities</a:t>
            </a:r>
          </a:p>
          <a:p>
            <a:pPr marL="740664" lvl="1" indent="-283464"/>
            <a:r>
              <a:rPr lang="en-US" sz="2400" dirty="0">
                <a:cs typeface="Arial" charset="0"/>
              </a:rPr>
              <a:t>The U.S. Equal Employment Opportunity Commission classifies a person as disabled who has any physical or mental impairment that substantially limits one or more major life activities.</a:t>
            </a:r>
          </a:p>
          <a:p>
            <a:pPr marL="740664" lvl="1" indent="-283464"/>
            <a:r>
              <a:rPr lang="en-US" sz="2400" dirty="0">
                <a:cs typeface="Arial" charset="0"/>
              </a:rPr>
              <a:t>Workers with disabilities receive higher performance evaluations, but may have lower performance expectations.</a:t>
            </a:r>
            <a:endParaRPr lang="en-US" sz="2400" dirty="0"/>
          </a:p>
        </p:txBody>
      </p:sp>
    </p:spTree>
    <p:extLst>
      <p:ext uri="{BB962C8B-B14F-4D97-AF65-F5344CB8AC3E}">
        <p14:creationId xmlns:p14="http://schemas.microsoft.com/office/powerpoint/2010/main" val="1537609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Biographical Characteristics and Organizational Behavior </a:t>
            </a:r>
            <a:r>
              <a:rPr lang="en-US" sz="2000" dirty="0"/>
              <a:t>(6 of 6)</a:t>
            </a:r>
          </a:p>
        </p:txBody>
      </p:sp>
      <p:sp>
        <p:nvSpPr>
          <p:cNvPr id="3" name="Content Placeholder 2"/>
          <p:cNvSpPr>
            <a:spLocks noGrp="1"/>
          </p:cNvSpPr>
          <p:nvPr>
            <p:ph idx="1"/>
          </p:nvPr>
        </p:nvSpPr>
        <p:spPr>
          <a:xfrm>
            <a:off x="1981200" y="1600201"/>
            <a:ext cx="8001000" cy="2590800"/>
          </a:xfrm>
        </p:spPr>
        <p:txBody>
          <a:bodyPr/>
          <a:lstStyle/>
          <a:p>
            <a:pPr marL="256032" indent="-256032"/>
            <a:r>
              <a:rPr lang="en-US" sz="2400" b="1" dirty="0">
                <a:cs typeface="Arial" charset="0"/>
              </a:rPr>
              <a:t>Hidden Disabilities</a:t>
            </a:r>
          </a:p>
          <a:p>
            <a:pPr marL="740664" lvl="2" indent="-283464">
              <a:buFont typeface="Arial" pitchFamily="34" charset="0"/>
              <a:buChar char="–"/>
            </a:pPr>
            <a:r>
              <a:rPr lang="en-US" sz="2400" dirty="0"/>
              <a:t>Sensory disabilities, chronic illness or pain, cognitive or learning impairments, sleep disorders, and psychological challenges.</a:t>
            </a:r>
          </a:p>
          <a:p>
            <a:pPr marL="740664" lvl="2" indent="-283464">
              <a:buFont typeface="Arial" pitchFamily="34" charset="0"/>
              <a:buChar char="–"/>
            </a:pPr>
            <a:r>
              <a:rPr lang="en-US" sz="2400" dirty="0"/>
              <a:t>U.S. organizations must accommodate employees with a very broad range of impairments.</a:t>
            </a:r>
          </a:p>
        </p:txBody>
      </p:sp>
    </p:spTree>
    <p:extLst>
      <p:ext uri="{BB962C8B-B14F-4D97-AF65-F5344CB8AC3E}">
        <p14:creationId xmlns:p14="http://schemas.microsoft.com/office/powerpoint/2010/main" val="374137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Other Characteristics and Organizational Behavior </a:t>
            </a:r>
            <a:r>
              <a:rPr lang="en-US" sz="2000" dirty="0"/>
              <a:t>(1 of 2)</a:t>
            </a:r>
          </a:p>
        </p:txBody>
      </p:sp>
      <p:sp>
        <p:nvSpPr>
          <p:cNvPr id="3" name="Content Placeholder 2"/>
          <p:cNvSpPr>
            <a:spLocks noGrp="1"/>
          </p:cNvSpPr>
          <p:nvPr>
            <p:ph idx="1"/>
          </p:nvPr>
        </p:nvSpPr>
        <p:spPr>
          <a:xfrm>
            <a:off x="1981200" y="1600201"/>
            <a:ext cx="8001000" cy="3276599"/>
          </a:xfrm>
        </p:spPr>
        <p:txBody>
          <a:bodyPr/>
          <a:lstStyle/>
          <a:p>
            <a:pPr marL="256032" lvl="1" indent="-256032">
              <a:spcBef>
                <a:spcPts val="1500"/>
              </a:spcBef>
              <a:buFont typeface="Arial" panose="020B0604020202020204" pitchFamily="34" charset="0"/>
              <a:buChar char="•"/>
              <a:defRPr/>
            </a:pPr>
            <a:r>
              <a:rPr lang="en-US" sz="2400" b="1" dirty="0"/>
              <a:t>Tenure</a:t>
            </a:r>
            <a:endParaRPr lang="en-US" sz="2400" b="1" dirty="0">
              <a:solidFill>
                <a:srgbClr val="FF9900"/>
              </a:solidFill>
            </a:endParaRPr>
          </a:p>
          <a:p>
            <a:pPr marL="740664" lvl="2" indent="-283464">
              <a:buFont typeface="Arial" panose="020B0604020202020204" pitchFamily="34" charset="0"/>
              <a:buChar char="–"/>
              <a:defRPr/>
            </a:pPr>
            <a:r>
              <a:rPr lang="en-US" sz="2400" dirty="0"/>
              <a:t>Tenure is a good predictor of employee productivity.</a:t>
            </a:r>
          </a:p>
          <a:p>
            <a:pPr marL="740664" lvl="2" indent="-283464">
              <a:buFont typeface="Arial" panose="020B0604020202020204" pitchFamily="34" charset="0"/>
              <a:buChar char="–"/>
              <a:defRPr/>
            </a:pPr>
            <a:r>
              <a:rPr lang="en-US" sz="2400" dirty="0"/>
              <a:t>Tenure and job performance are positively related.</a:t>
            </a:r>
          </a:p>
          <a:p>
            <a:pPr marL="256032" lvl="1" indent="-256032">
              <a:spcBef>
                <a:spcPts val="1500"/>
              </a:spcBef>
              <a:buFont typeface="Arial" panose="020B0604020202020204" pitchFamily="34" charset="0"/>
              <a:buChar char="•"/>
              <a:defRPr/>
            </a:pPr>
            <a:r>
              <a:rPr lang="en-US" sz="2400" b="1" dirty="0"/>
              <a:t>Religion</a:t>
            </a:r>
          </a:p>
          <a:p>
            <a:pPr marL="740664" lvl="2" indent="-283464">
              <a:buFont typeface="Arial" panose="020B0604020202020204" pitchFamily="34" charset="0"/>
              <a:buChar char="–"/>
              <a:defRPr/>
            </a:pPr>
            <a:r>
              <a:rPr lang="en-US" sz="2400" dirty="0"/>
              <a:t>U.S. law prohibits discrimination based on religion, but it is still an issue, especially for Muslims.</a:t>
            </a:r>
          </a:p>
        </p:txBody>
      </p:sp>
    </p:spTree>
    <p:extLst>
      <p:ext uri="{BB962C8B-B14F-4D97-AF65-F5344CB8AC3E}">
        <p14:creationId xmlns:p14="http://schemas.microsoft.com/office/powerpoint/2010/main" val="271739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differences</a:t>
            </a:r>
            <a:endParaRPr lang="en-US" dirty="0"/>
          </a:p>
        </p:txBody>
      </p:sp>
      <p:sp>
        <p:nvSpPr>
          <p:cNvPr id="3" name="Content Placeholder 2"/>
          <p:cNvSpPr>
            <a:spLocks noGrp="1"/>
          </p:cNvSpPr>
          <p:nvPr>
            <p:ph idx="1"/>
          </p:nvPr>
        </p:nvSpPr>
        <p:spPr/>
        <p:txBody>
          <a:bodyPr/>
          <a:lstStyle/>
          <a:p>
            <a:r>
              <a:rPr lang="en-US" dirty="0"/>
              <a:t>Individual differences have a direct effect on </a:t>
            </a:r>
            <a:r>
              <a:rPr lang="en-US" dirty="0" smtClean="0"/>
              <a:t>behavior</a:t>
            </a:r>
          </a:p>
          <a:p>
            <a:r>
              <a:rPr lang="en-US" dirty="0" smtClean="0"/>
              <a:t> </a:t>
            </a:r>
            <a:r>
              <a:rPr lang="en-US" dirty="0"/>
              <a:t>People who perceive things differently behave </a:t>
            </a:r>
            <a:r>
              <a:rPr lang="en-US" dirty="0" smtClean="0"/>
              <a:t>differently</a:t>
            </a:r>
          </a:p>
          <a:p>
            <a:r>
              <a:rPr lang="en-US" dirty="0" smtClean="0"/>
              <a:t> </a:t>
            </a:r>
            <a:r>
              <a:rPr lang="en-US" dirty="0"/>
              <a:t>People with different attitudes respond differently to directives </a:t>
            </a:r>
            <a:endParaRPr lang="en-US" dirty="0" smtClean="0"/>
          </a:p>
          <a:p>
            <a:r>
              <a:rPr lang="en-US" dirty="0" smtClean="0"/>
              <a:t> </a:t>
            </a:r>
            <a:r>
              <a:rPr lang="en-US" dirty="0"/>
              <a:t>People with different personalities interact differently with bosses, coworkers, subordinates, and customers </a:t>
            </a:r>
          </a:p>
        </p:txBody>
      </p:sp>
    </p:spTree>
    <p:extLst>
      <p:ext uri="{BB962C8B-B14F-4D97-AF65-F5344CB8AC3E}">
        <p14:creationId xmlns:p14="http://schemas.microsoft.com/office/powerpoint/2010/main" val="420549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Other Characteristics and Organizational Behavior </a:t>
            </a:r>
            <a:r>
              <a:rPr lang="en-US" sz="2000" dirty="0"/>
              <a:t>(2 of 2)</a:t>
            </a:r>
          </a:p>
        </p:txBody>
      </p:sp>
      <p:sp>
        <p:nvSpPr>
          <p:cNvPr id="3" name="Content Placeholder 2"/>
          <p:cNvSpPr>
            <a:spLocks noGrp="1"/>
          </p:cNvSpPr>
          <p:nvPr>
            <p:ph idx="1"/>
          </p:nvPr>
        </p:nvSpPr>
        <p:spPr>
          <a:xfrm>
            <a:off x="1981200" y="1600201"/>
            <a:ext cx="8229600" cy="4419600"/>
          </a:xfrm>
        </p:spPr>
        <p:txBody>
          <a:bodyPr/>
          <a:lstStyle/>
          <a:p>
            <a:pPr marL="256032" lvl="1" indent="-256032">
              <a:buFont typeface="Arial" panose="020B0604020202020204" pitchFamily="34" charset="0"/>
              <a:buChar char="•"/>
              <a:defRPr/>
            </a:pPr>
            <a:r>
              <a:rPr lang="en-US" sz="2400" b="1" dirty="0"/>
              <a:t>Sexual Orientation and Gender Identity</a:t>
            </a:r>
          </a:p>
          <a:p>
            <a:pPr marL="740664" lvl="2" indent="-283464">
              <a:buFont typeface="Arial" panose="020B0604020202020204" pitchFamily="34" charset="0"/>
              <a:buChar char="–"/>
              <a:defRPr/>
            </a:pPr>
            <a:r>
              <a:rPr lang="en-US" sz="2400" dirty="0"/>
              <a:t>Federal law does not protect employees against discrimination based on sexual orientation, though many states and municipalities do.</a:t>
            </a:r>
          </a:p>
          <a:p>
            <a:pPr marL="740664" lvl="2" indent="-283464">
              <a:buFont typeface="Arial" panose="020B0604020202020204" pitchFamily="34" charset="0"/>
              <a:buChar char="–"/>
              <a:defRPr/>
            </a:pPr>
            <a:r>
              <a:rPr lang="en-US" sz="2400" dirty="0"/>
              <a:t>Many Fortune 500 companies have policies covering sexual orientation and about half now have policies on gender identity.</a:t>
            </a:r>
          </a:p>
          <a:p>
            <a:pPr marL="256032" lvl="1" indent="-256032">
              <a:spcBef>
                <a:spcPts val="1500"/>
              </a:spcBef>
              <a:buFont typeface="Arial" panose="020B0604020202020204" pitchFamily="34" charset="0"/>
              <a:buChar char="•"/>
              <a:defRPr/>
            </a:pPr>
            <a:r>
              <a:rPr lang="en-US" sz="2400" b="1" dirty="0"/>
              <a:t>Cultural Identity</a:t>
            </a:r>
          </a:p>
          <a:p>
            <a:pPr marL="740664" lvl="2" indent="-283464">
              <a:buFont typeface="Arial" panose="020B0604020202020204" pitchFamily="34" charset="0"/>
              <a:buChar char="–"/>
              <a:defRPr/>
            </a:pPr>
            <a:r>
              <a:rPr lang="en-US" sz="2400" dirty="0"/>
              <a:t>Need to accommodate and respect individual cultural identities.</a:t>
            </a:r>
          </a:p>
        </p:txBody>
      </p:sp>
    </p:spTree>
    <p:extLst>
      <p:ext uri="{BB962C8B-B14F-4D97-AF65-F5344CB8AC3E}">
        <p14:creationId xmlns:p14="http://schemas.microsoft.com/office/powerpoint/2010/main" val="51771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Intellectual and Physical Abilities and OB </a:t>
            </a:r>
            <a:r>
              <a:rPr lang="en-US" sz="2000" dirty="0"/>
              <a:t>(1 of 5)</a:t>
            </a:r>
          </a:p>
        </p:txBody>
      </p:sp>
      <p:sp>
        <p:nvSpPr>
          <p:cNvPr id="3" name="Content Placeholder 2"/>
          <p:cNvSpPr>
            <a:spLocks noGrp="1"/>
          </p:cNvSpPr>
          <p:nvPr>
            <p:ph idx="1"/>
          </p:nvPr>
        </p:nvSpPr>
        <p:spPr/>
        <p:txBody>
          <a:bodyPr/>
          <a:lstStyle/>
          <a:p>
            <a:pPr marL="256032" indent="-256032">
              <a:defRPr/>
            </a:pPr>
            <a:r>
              <a:rPr lang="en-US" sz="2400" b="1" dirty="0"/>
              <a:t>Ability </a:t>
            </a:r>
            <a:r>
              <a:rPr lang="en-US" sz="2400" dirty="0"/>
              <a:t>is an individual’s current capacity to perform various tasks in a job.</a:t>
            </a:r>
          </a:p>
          <a:p>
            <a:pPr marL="256032" indent="-256032">
              <a:defRPr/>
            </a:pPr>
            <a:r>
              <a:rPr lang="en-US" sz="2400" dirty="0"/>
              <a:t>Two types</a:t>
            </a:r>
          </a:p>
          <a:p>
            <a:pPr marL="740664" lvl="1">
              <a:defRPr/>
            </a:pPr>
            <a:r>
              <a:rPr lang="en-US" sz="2400" dirty="0"/>
              <a:t>Intellectual abilities</a:t>
            </a:r>
          </a:p>
          <a:p>
            <a:pPr marL="740664" lvl="1">
              <a:defRPr/>
            </a:pPr>
            <a:r>
              <a:rPr lang="en-US" sz="2400" dirty="0"/>
              <a:t>Physical abilities</a:t>
            </a:r>
          </a:p>
        </p:txBody>
      </p:sp>
    </p:spTree>
    <p:extLst>
      <p:ext uri="{BB962C8B-B14F-4D97-AF65-F5344CB8AC3E}">
        <p14:creationId xmlns:p14="http://schemas.microsoft.com/office/powerpoint/2010/main" val="351799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Intellectual and Physical Abilities and OB </a:t>
            </a:r>
            <a:r>
              <a:rPr lang="en-US" sz="2000" dirty="0"/>
              <a:t>(2 of 5)</a:t>
            </a:r>
          </a:p>
        </p:txBody>
      </p:sp>
      <p:sp>
        <p:nvSpPr>
          <p:cNvPr id="3" name="Content Placeholder 2"/>
          <p:cNvSpPr>
            <a:spLocks noGrp="1"/>
          </p:cNvSpPr>
          <p:nvPr>
            <p:ph idx="1"/>
          </p:nvPr>
        </p:nvSpPr>
        <p:spPr/>
        <p:txBody>
          <a:bodyPr/>
          <a:lstStyle/>
          <a:p>
            <a:pPr marL="256032" indent="-256032">
              <a:defRPr/>
            </a:pPr>
            <a:r>
              <a:rPr lang="en-US" sz="2400" b="1" dirty="0"/>
              <a:t>Intellectual abilities </a:t>
            </a:r>
            <a:r>
              <a:rPr lang="en-US" sz="2400" dirty="0"/>
              <a:t>are abilities needed to perform mental activities – thinking, reasoning, and problem solving.</a:t>
            </a:r>
          </a:p>
          <a:p>
            <a:pPr marL="740664" lvl="1">
              <a:defRPr/>
            </a:pPr>
            <a:r>
              <a:rPr lang="en-US" sz="2400" dirty="0"/>
              <a:t>Most societies place a high value on intelligence.</a:t>
            </a:r>
          </a:p>
          <a:p>
            <a:pPr marL="740664" lvl="1">
              <a:defRPr/>
            </a:pPr>
            <a:r>
              <a:rPr lang="en-US" sz="2400" b="1" dirty="0"/>
              <a:t>General mental ability </a:t>
            </a:r>
            <a:r>
              <a:rPr lang="en-US" sz="2400" dirty="0"/>
              <a:t>is an overall factor of intelligence as suggested by the positive correlations among specific intellectual ability dimensions.</a:t>
            </a:r>
          </a:p>
        </p:txBody>
      </p:sp>
    </p:spTree>
    <p:extLst>
      <p:ext uri="{BB962C8B-B14F-4D97-AF65-F5344CB8AC3E}">
        <p14:creationId xmlns:p14="http://schemas.microsoft.com/office/powerpoint/2010/main" val="3754323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cs typeface="Nirmala UI" panose="020B0502040204020203" pitchFamily="34" charset="0"/>
              </a:rPr>
              <a:t>Describe How Organizations Manage Diversity Effectively </a:t>
            </a:r>
            <a:r>
              <a:rPr lang="en-US" sz="2000" dirty="0">
                <a:cs typeface="Nirmala UI" panose="020B0502040204020203" pitchFamily="34" charset="0"/>
              </a:rPr>
              <a:t>(1 of 6)</a:t>
            </a:r>
          </a:p>
        </p:txBody>
      </p:sp>
      <p:sp>
        <p:nvSpPr>
          <p:cNvPr id="3" name="Content Placeholder 2"/>
          <p:cNvSpPr>
            <a:spLocks noGrp="1"/>
          </p:cNvSpPr>
          <p:nvPr>
            <p:ph idx="1"/>
          </p:nvPr>
        </p:nvSpPr>
        <p:spPr>
          <a:xfrm>
            <a:off x="1982822" y="1600201"/>
            <a:ext cx="7770779" cy="2133599"/>
          </a:xfrm>
        </p:spPr>
        <p:txBody>
          <a:bodyPr/>
          <a:lstStyle/>
          <a:p>
            <a:pPr marL="256032" indent="-256032">
              <a:buSzPct val="100000"/>
              <a:defRPr/>
            </a:pPr>
            <a:r>
              <a:rPr lang="en-US" sz="2400" b="1" dirty="0"/>
              <a:t>Diversity management</a:t>
            </a:r>
            <a:r>
              <a:rPr lang="en-US" sz="2400" dirty="0"/>
              <a:t> is the process and programs by which managers make everyone more aware of and sensitive to the needs and differences of others.</a:t>
            </a:r>
          </a:p>
          <a:p>
            <a:pPr marL="740664" lvl="1">
              <a:defRPr/>
            </a:pPr>
            <a:r>
              <a:rPr lang="en-US" sz="2400" dirty="0"/>
              <a:t>Diversity is more successful when it is everyone’s business, not just for certain groups of employees.</a:t>
            </a:r>
          </a:p>
        </p:txBody>
      </p:sp>
    </p:spTree>
    <p:extLst>
      <p:ext uri="{BB962C8B-B14F-4D97-AF65-F5344CB8AC3E}">
        <p14:creationId xmlns:p14="http://schemas.microsoft.com/office/powerpoint/2010/main" val="420775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Describe How Organizations Manage Diversity Effectively </a:t>
            </a:r>
            <a:r>
              <a:rPr lang="en-US" sz="2000" dirty="0"/>
              <a:t>(2 of 6)</a:t>
            </a:r>
          </a:p>
        </p:txBody>
      </p:sp>
      <p:pic>
        <p:nvPicPr>
          <p:cNvPr id="3" name="Picture 2" descr="A chart. Attracting, selecting, developing and retaining diverse employees leads to diversity in groups and effective diversity program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9004" y="1635541"/>
            <a:ext cx="7954942" cy="4441507"/>
          </a:xfrm>
          <a:prstGeom prst="rect">
            <a:avLst/>
          </a:prstGeom>
        </p:spPr>
      </p:pic>
    </p:spTree>
    <p:extLst>
      <p:ext uri="{BB962C8B-B14F-4D97-AF65-F5344CB8AC3E}">
        <p14:creationId xmlns:p14="http://schemas.microsoft.com/office/powerpoint/2010/main" val="3208212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Describe How Organizations Manage Diversity Effectively </a:t>
            </a:r>
            <a:r>
              <a:rPr lang="en-US" sz="2000" dirty="0"/>
              <a:t>(3 of 6)</a:t>
            </a:r>
          </a:p>
        </p:txBody>
      </p:sp>
      <p:sp>
        <p:nvSpPr>
          <p:cNvPr id="3" name="Content Placeholder 2"/>
          <p:cNvSpPr>
            <a:spLocks noGrp="1"/>
          </p:cNvSpPr>
          <p:nvPr>
            <p:ph idx="1"/>
          </p:nvPr>
        </p:nvSpPr>
        <p:spPr>
          <a:xfrm>
            <a:off x="1981200" y="1600201"/>
            <a:ext cx="8229600" cy="4343399"/>
          </a:xfrm>
        </p:spPr>
        <p:txBody>
          <a:bodyPr/>
          <a:lstStyle/>
          <a:p>
            <a:pPr marL="256032" indent="-256032">
              <a:buSzPct val="100000"/>
              <a:defRPr/>
            </a:pPr>
            <a:r>
              <a:rPr lang="en-US" sz="2400" dirty="0"/>
              <a:t>Attracting, selecting, developing, and retaining diverse employees</a:t>
            </a:r>
          </a:p>
          <a:p>
            <a:pPr marL="740664" lvl="1">
              <a:defRPr/>
            </a:pPr>
            <a:r>
              <a:rPr lang="en-US" sz="2400" dirty="0"/>
              <a:t>Target recruiting messages to specific demographic groups.</a:t>
            </a:r>
          </a:p>
          <a:p>
            <a:pPr marL="740664" lvl="1">
              <a:defRPr/>
            </a:pPr>
            <a:r>
              <a:rPr lang="en-US" sz="2400" dirty="0"/>
              <a:t>Some companies have been actively working toward recruiting less-hired groups.</a:t>
            </a:r>
          </a:p>
        </p:txBody>
      </p:sp>
    </p:spTree>
    <p:extLst>
      <p:ext uri="{BB962C8B-B14F-4D97-AF65-F5344CB8AC3E}">
        <p14:creationId xmlns:p14="http://schemas.microsoft.com/office/powerpoint/2010/main" val="4167955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Describe How Organizations Manage Diversity Effectively </a:t>
            </a:r>
            <a:r>
              <a:rPr lang="en-US" sz="2000" dirty="0"/>
              <a:t>(4 of 6)</a:t>
            </a:r>
          </a:p>
        </p:txBody>
      </p:sp>
      <p:sp>
        <p:nvSpPr>
          <p:cNvPr id="3" name="Content Placeholder 2"/>
          <p:cNvSpPr>
            <a:spLocks noGrp="1"/>
          </p:cNvSpPr>
          <p:nvPr>
            <p:ph idx="1"/>
          </p:nvPr>
        </p:nvSpPr>
        <p:spPr>
          <a:xfrm>
            <a:off x="1981200" y="1600201"/>
            <a:ext cx="8229600" cy="2590800"/>
          </a:xfrm>
        </p:spPr>
        <p:txBody>
          <a:bodyPr/>
          <a:lstStyle/>
          <a:p>
            <a:pPr marL="256032" indent="-256032">
              <a:defRPr/>
            </a:pPr>
            <a:r>
              <a:rPr lang="en-US" sz="2400" b="1" dirty="0"/>
              <a:t>Diversity in Groups</a:t>
            </a:r>
          </a:p>
          <a:p>
            <a:pPr marL="740664" lvl="1">
              <a:defRPr/>
            </a:pPr>
            <a:r>
              <a:rPr lang="en-US" sz="2400" dirty="0"/>
              <a:t>Most people in groups need a common way of looking at and accomplishing major tasks, and they need to communicate well with each other.</a:t>
            </a:r>
          </a:p>
          <a:p>
            <a:pPr lvl="2">
              <a:defRPr/>
            </a:pPr>
            <a:r>
              <a:rPr lang="en-US" sz="2400" dirty="0"/>
              <a:t>Emphasize higher-level similarities among people.</a:t>
            </a:r>
          </a:p>
        </p:txBody>
      </p:sp>
    </p:spTree>
    <p:extLst>
      <p:ext uri="{BB962C8B-B14F-4D97-AF65-F5344CB8AC3E}">
        <p14:creationId xmlns:p14="http://schemas.microsoft.com/office/powerpoint/2010/main" val="1885254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Describe How Organizations Manage Diversity Effectively </a:t>
            </a:r>
            <a:r>
              <a:rPr lang="en-US" sz="2000" dirty="0"/>
              <a:t>(5 of 6)</a:t>
            </a:r>
          </a:p>
        </p:txBody>
      </p:sp>
      <p:sp>
        <p:nvSpPr>
          <p:cNvPr id="3" name="Content Placeholder 2"/>
          <p:cNvSpPr>
            <a:spLocks noGrp="1"/>
          </p:cNvSpPr>
          <p:nvPr>
            <p:ph idx="1"/>
          </p:nvPr>
        </p:nvSpPr>
        <p:spPr>
          <a:xfrm>
            <a:off x="1981200" y="1600201"/>
            <a:ext cx="8229600" cy="4724399"/>
          </a:xfrm>
        </p:spPr>
        <p:txBody>
          <a:bodyPr/>
          <a:lstStyle/>
          <a:p>
            <a:pPr marL="256032" indent="-256032">
              <a:defRPr/>
            </a:pPr>
            <a:r>
              <a:rPr lang="en-US" sz="2400" b="1" dirty="0"/>
              <a:t>Expatriate Adjustment</a:t>
            </a:r>
          </a:p>
          <a:p>
            <a:pPr lvl="1">
              <a:defRPr/>
            </a:pPr>
            <a:r>
              <a:rPr lang="en-US" sz="2400" dirty="0"/>
              <a:t>Organizations should select employees for international assignments who are capable of adjusting quickly and ensure they have the support they need for their assignment.</a:t>
            </a:r>
          </a:p>
        </p:txBody>
      </p:sp>
    </p:spTree>
    <p:extLst>
      <p:ext uri="{BB962C8B-B14F-4D97-AF65-F5344CB8AC3E}">
        <p14:creationId xmlns:p14="http://schemas.microsoft.com/office/powerpoint/2010/main" val="72761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differences</a:t>
            </a:r>
            <a:endParaRPr lang="en-US"/>
          </a:p>
        </p:txBody>
      </p:sp>
      <p:sp>
        <p:nvSpPr>
          <p:cNvPr id="3" name="Content Placeholder 2"/>
          <p:cNvSpPr>
            <a:spLocks noGrp="1"/>
          </p:cNvSpPr>
          <p:nvPr>
            <p:ph idx="1"/>
          </p:nvPr>
        </p:nvSpPr>
        <p:spPr/>
        <p:txBody>
          <a:bodyPr/>
          <a:lstStyle/>
          <a:p>
            <a:r>
              <a:rPr lang="en-US" dirty="0"/>
              <a:t>Individual differences help explain: explain: </a:t>
            </a:r>
            <a:endParaRPr lang="en-US" dirty="0" smtClean="0"/>
          </a:p>
          <a:p>
            <a:r>
              <a:rPr lang="en-US" dirty="0" smtClean="0"/>
              <a:t> </a:t>
            </a:r>
            <a:r>
              <a:rPr lang="en-US" dirty="0"/>
              <a:t>Why some people embrace change </a:t>
            </a:r>
            <a:r>
              <a:rPr lang="en-US" dirty="0" smtClean="0"/>
              <a:t>and </a:t>
            </a:r>
            <a:r>
              <a:rPr lang="en-US" dirty="0"/>
              <a:t>others are fearful of it and others are fearful of </a:t>
            </a:r>
            <a:r>
              <a:rPr lang="en-US" dirty="0" smtClean="0"/>
              <a:t>it</a:t>
            </a:r>
          </a:p>
          <a:p>
            <a:r>
              <a:rPr lang="en-US" dirty="0" smtClean="0"/>
              <a:t> </a:t>
            </a:r>
            <a:r>
              <a:rPr lang="en-US" dirty="0"/>
              <a:t> </a:t>
            </a:r>
            <a:r>
              <a:rPr lang="en-US" dirty="0" smtClean="0"/>
              <a:t>Why </a:t>
            </a:r>
            <a:r>
              <a:rPr lang="en-US" dirty="0"/>
              <a:t>some employees will be productive only if they are </a:t>
            </a:r>
            <a:r>
              <a:rPr lang="en-US" dirty="0" smtClean="0"/>
              <a:t>closely </a:t>
            </a:r>
            <a:r>
              <a:rPr lang="en-US" dirty="0"/>
              <a:t>supervised, while others will be supervised, while others will be productive if they are not productive if they are not </a:t>
            </a:r>
            <a:endParaRPr lang="en-US" dirty="0" smtClean="0"/>
          </a:p>
          <a:p>
            <a:r>
              <a:rPr lang="en-US" dirty="0" smtClean="0"/>
              <a:t> </a:t>
            </a:r>
            <a:r>
              <a:rPr lang="en-US" dirty="0" smtClean="0"/>
              <a:t>Why </a:t>
            </a:r>
            <a:r>
              <a:rPr lang="en-US" dirty="0"/>
              <a:t>some workers learn new tasks more effectively than others more effectively than other</a:t>
            </a:r>
          </a:p>
        </p:txBody>
      </p:sp>
    </p:spTree>
    <p:extLst>
      <p:ext uri="{BB962C8B-B14F-4D97-AF65-F5344CB8AC3E}">
        <p14:creationId xmlns:p14="http://schemas.microsoft.com/office/powerpoint/2010/main" val="246366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000" dirty="0">
                <a:solidFill>
                  <a:srgbClr val="FF0000"/>
                </a:solidFill>
              </a:rPr>
              <a:t>Describe Personality, the Way It Is Measured, and the Factors that Shape It </a:t>
            </a:r>
            <a:r>
              <a:rPr lang="en-US" sz="2000" dirty="0">
                <a:solidFill>
                  <a:srgbClr val="FF0000"/>
                </a:solidFill>
              </a:rPr>
              <a:t>(1 of 4)</a:t>
            </a:r>
            <a:endParaRPr lang="en-US" sz="3400" dirty="0">
              <a:solidFill>
                <a:srgbClr val="FF0000"/>
              </a:solidFill>
            </a:endParaRPr>
          </a:p>
        </p:txBody>
      </p:sp>
      <p:sp>
        <p:nvSpPr>
          <p:cNvPr id="5" name="Content Placeholder 4"/>
          <p:cNvSpPr>
            <a:spLocks noGrp="1"/>
          </p:cNvSpPr>
          <p:nvPr>
            <p:ph idx="1"/>
          </p:nvPr>
        </p:nvSpPr>
        <p:spPr>
          <a:xfrm>
            <a:off x="1921764" y="1936532"/>
            <a:ext cx="7924800" cy="4525963"/>
          </a:xfrm>
        </p:spPr>
        <p:txBody>
          <a:bodyPr/>
          <a:lstStyle/>
          <a:p>
            <a:r>
              <a:rPr lang="en-US" sz="2400" dirty="0"/>
              <a:t>Defining Personality</a:t>
            </a:r>
          </a:p>
          <a:p>
            <a:pPr lvl="1"/>
            <a:r>
              <a:rPr lang="en-US" sz="2400" b="1" dirty="0"/>
              <a:t>Personality</a:t>
            </a:r>
            <a:r>
              <a:rPr lang="en-US" sz="2400" dirty="0"/>
              <a:t> is a dynamic concept describing the growth and development of a person’s whole psychological system.</a:t>
            </a:r>
          </a:p>
          <a:p>
            <a:pPr lvl="1"/>
            <a:r>
              <a:rPr lang="en-US" sz="2400" dirty="0"/>
              <a:t>The sum of ways in which an individual reacts to and interacts with others.</a:t>
            </a:r>
          </a:p>
        </p:txBody>
      </p:sp>
    </p:spTree>
    <p:extLst>
      <p:ext uri="{BB962C8B-B14F-4D97-AF65-F5344CB8AC3E}">
        <p14:creationId xmlns:p14="http://schemas.microsoft.com/office/powerpoint/2010/main" val="404091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Describe Personality, the Way It Is Measured, and the Factors that Shape It </a:t>
            </a:r>
            <a:r>
              <a:rPr lang="en-US" sz="2000" dirty="0"/>
              <a:t>(2 of 4)</a:t>
            </a:r>
            <a:endParaRPr lang="en-US" sz="3400" dirty="0"/>
          </a:p>
        </p:txBody>
      </p:sp>
      <p:sp>
        <p:nvSpPr>
          <p:cNvPr id="3" name="Content Placeholder 2"/>
          <p:cNvSpPr>
            <a:spLocks noGrp="1"/>
          </p:cNvSpPr>
          <p:nvPr>
            <p:ph idx="1"/>
          </p:nvPr>
        </p:nvSpPr>
        <p:spPr>
          <a:xfrm>
            <a:off x="1921764" y="2084832"/>
            <a:ext cx="7924800" cy="4525963"/>
          </a:xfrm>
        </p:spPr>
        <p:txBody>
          <a:bodyPr/>
          <a:lstStyle/>
          <a:p>
            <a:r>
              <a:rPr lang="en-US" sz="2400" dirty="0"/>
              <a:t>Measuring Personality</a:t>
            </a:r>
          </a:p>
          <a:p>
            <a:pPr lvl="1"/>
            <a:r>
              <a:rPr lang="en-US" sz="2400" dirty="0"/>
              <a:t>Managers need to know how to measure personality.</a:t>
            </a:r>
          </a:p>
          <a:p>
            <a:pPr lvl="2"/>
            <a:r>
              <a:rPr lang="en-US" sz="2400" dirty="0"/>
              <a:t>Personality tests are useful in hiring decisions and help managers forecast who is best for a job.</a:t>
            </a:r>
          </a:p>
          <a:p>
            <a:pPr lvl="1"/>
            <a:r>
              <a:rPr lang="en-US" sz="2400" dirty="0"/>
              <a:t>The most common means of measuring personality is through self-report surveys.</a:t>
            </a:r>
          </a:p>
        </p:txBody>
      </p:sp>
    </p:spTree>
    <p:extLst>
      <p:ext uri="{BB962C8B-B14F-4D97-AF65-F5344CB8AC3E}">
        <p14:creationId xmlns:p14="http://schemas.microsoft.com/office/powerpoint/2010/main" val="343474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Describe Personality, the Way It Is Measured, and the Factors that Shape It </a:t>
            </a:r>
            <a:r>
              <a:rPr lang="en-US" sz="2000" dirty="0"/>
              <a:t>(3 of 4)</a:t>
            </a:r>
            <a:endParaRPr lang="en-US" sz="3400" dirty="0"/>
          </a:p>
        </p:txBody>
      </p:sp>
      <p:sp>
        <p:nvSpPr>
          <p:cNvPr id="3" name="Content Placeholder 2"/>
          <p:cNvSpPr>
            <a:spLocks noGrp="1"/>
          </p:cNvSpPr>
          <p:nvPr>
            <p:ph idx="1"/>
          </p:nvPr>
        </p:nvSpPr>
        <p:spPr/>
        <p:txBody>
          <a:bodyPr/>
          <a:lstStyle/>
          <a:p>
            <a:r>
              <a:rPr lang="en-US" sz="2400" dirty="0"/>
              <a:t>Personality Determinants</a:t>
            </a:r>
          </a:p>
          <a:p>
            <a:pPr lvl="1"/>
            <a:r>
              <a:rPr lang="en-US" sz="2400" dirty="0"/>
              <a:t>Is personality the result of heredity or environment?</a:t>
            </a:r>
          </a:p>
          <a:p>
            <a:pPr lvl="1"/>
            <a:r>
              <a:rPr lang="en-US" sz="2400" b="1" dirty="0"/>
              <a:t>Heredity</a:t>
            </a:r>
            <a:r>
              <a:rPr lang="en-US" sz="2400" dirty="0"/>
              <a:t> refers to those factors that were determined at conception.</a:t>
            </a:r>
          </a:p>
          <a:p>
            <a:pPr lvl="2"/>
            <a:r>
              <a:rPr lang="en-US" sz="2400" dirty="0"/>
              <a:t>The heredity approach argues that the ultimate explanation of an individual’s personality is the molecular structure of the genes, located in the chromosomes.</a:t>
            </a:r>
          </a:p>
        </p:txBody>
      </p:sp>
    </p:spTree>
    <p:extLst>
      <p:ext uri="{BB962C8B-B14F-4D97-AF65-F5344CB8AC3E}">
        <p14:creationId xmlns:p14="http://schemas.microsoft.com/office/powerpoint/2010/main" val="371835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Describe Personality, the Way It Is Measured, and the Factors that Shape It </a:t>
            </a:r>
            <a:r>
              <a:rPr lang="en-US" sz="2000" dirty="0"/>
              <a:t>(4 of 4)</a:t>
            </a:r>
            <a:endParaRPr lang="en-US" sz="3400" dirty="0"/>
          </a:p>
        </p:txBody>
      </p:sp>
      <p:sp>
        <p:nvSpPr>
          <p:cNvPr id="3" name="Content Placeholder 2"/>
          <p:cNvSpPr>
            <a:spLocks noGrp="1"/>
          </p:cNvSpPr>
          <p:nvPr>
            <p:ph idx="1"/>
          </p:nvPr>
        </p:nvSpPr>
        <p:spPr>
          <a:xfrm>
            <a:off x="1855076" y="2332037"/>
            <a:ext cx="7696200" cy="4525963"/>
          </a:xfrm>
        </p:spPr>
        <p:txBody>
          <a:bodyPr/>
          <a:lstStyle/>
          <a:p>
            <a:r>
              <a:rPr lang="en-US" sz="2400" dirty="0"/>
              <a:t>Early research tried to identify and label enduring personality characteristics.</a:t>
            </a:r>
          </a:p>
          <a:p>
            <a:pPr marL="740664" lvl="1" indent="-283464"/>
            <a:r>
              <a:rPr lang="en-US" sz="2400" dirty="0"/>
              <a:t>Shy, aggressive, submissive, lazy, ambitious, loyal, and timid.</a:t>
            </a:r>
          </a:p>
          <a:p>
            <a:pPr lvl="2"/>
            <a:r>
              <a:rPr lang="en-US" sz="2400" dirty="0"/>
              <a:t>These are </a:t>
            </a:r>
            <a:r>
              <a:rPr lang="en-US" sz="2400" b="1" dirty="0"/>
              <a:t>personality traits.</a:t>
            </a:r>
          </a:p>
        </p:txBody>
      </p:sp>
    </p:spTree>
    <p:extLst>
      <p:ext uri="{BB962C8B-B14F-4D97-AF65-F5344CB8AC3E}">
        <p14:creationId xmlns:p14="http://schemas.microsoft.com/office/powerpoint/2010/main" val="131930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Weakness of the MBTI and Big Five Model </a:t>
            </a:r>
            <a:r>
              <a:rPr lang="en-US" sz="2000" dirty="0"/>
              <a:t>(1 of 7)</a:t>
            </a:r>
            <a:endParaRPr lang="en-US" b="0" dirty="0"/>
          </a:p>
        </p:txBody>
      </p:sp>
      <p:sp>
        <p:nvSpPr>
          <p:cNvPr id="3" name="Content Placeholder 2"/>
          <p:cNvSpPr>
            <a:spLocks noGrp="1"/>
          </p:cNvSpPr>
          <p:nvPr>
            <p:ph idx="1"/>
          </p:nvPr>
        </p:nvSpPr>
        <p:spPr>
          <a:xfrm>
            <a:off x="1939158" y="1915511"/>
            <a:ext cx="8077200" cy="4525963"/>
          </a:xfrm>
        </p:spPr>
        <p:txBody>
          <a:bodyPr/>
          <a:lstStyle/>
          <a:p>
            <a:r>
              <a:rPr lang="en-US" sz="2400" dirty="0"/>
              <a:t>The most widely used personality framework is the </a:t>
            </a:r>
            <a:r>
              <a:rPr lang="en-US" sz="2400" b="1" dirty="0"/>
              <a:t>Myers-Briggs Type Indicator (MBTI).</a:t>
            </a:r>
          </a:p>
          <a:p>
            <a:r>
              <a:rPr lang="en-US" sz="2400" dirty="0"/>
              <a:t>Individuals are classified as:</a:t>
            </a:r>
          </a:p>
          <a:p>
            <a:pPr lvl="1"/>
            <a:r>
              <a:rPr lang="en-US" sz="2400" b="1" dirty="0"/>
              <a:t>Extroverted or Introverted (E or I)</a:t>
            </a:r>
          </a:p>
          <a:p>
            <a:pPr lvl="1"/>
            <a:r>
              <a:rPr lang="en-US" sz="2400" b="1" dirty="0"/>
              <a:t>Sensing or Intuitive (S or N)</a:t>
            </a:r>
          </a:p>
          <a:p>
            <a:pPr lvl="1"/>
            <a:r>
              <a:rPr lang="en-US" sz="2400" b="1" dirty="0"/>
              <a:t>Thinking or Feeling (T or F)</a:t>
            </a:r>
          </a:p>
          <a:p>
            <a:pPr lvl="1"/>
            <a:r>
              <a:rPr lang="en-US" sz="2400" b="1" dirty="0"/>
              <a:t>Perceiving or Judging (P or J)</a:t>
            </a:r>
          </a:p>
          <a:p>
            <a:pPr lvl="2"/>
            <a:r>
              <a:rPr lang="en-US" sz="2400" dirty="0"/>
              <a:t>INTJs are visionaries.</a:t>
            </a:r>
          </a:p>
          <a:p>
            <a:pPr lvl="2"/>
            <a:r>
              <a:rPr lang="en-US" sz="2400" dirty="0"/>
              <a:t>ESTJs are organizers.</a:t>
            </a:r>
          </a:p>
          <a:p>
            <a:pPr lvl="2"/>
            <a:r>
              <a:rPr lang="en-US" sz="2400" dirty="0"/>
              <a:t>ENTPs are conceptualizers.</a:t>
            </a:r>
          </a:p>
        </p:txBody>
      </p:sp>
    </p:spTree>
    <p:extLst>
      <p:ext uri="{BB962C8B-B14F-4D97-AF65-F5344CB8AC3E}">
        <p14:creationId xmlns:p14="http://schemas.microsoft.com/office/powerpoint/2010/main" val="215797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Weakness of the MBTI and Big Five Model </a:t>
            </a:r>
            <a:r>
              <a:rPr lang="en-US" sz="2000" dirty="0"/>
              <a:t>(2 of 7)</a:t>
            </a:r>
            <a:endParaRPr lang="en-US" b="0" dirty="0"/>
          </a:p>
        </p:txBody>
      </p:sp>
      <p:sp>
        <p:nvSpPr>
          <p:cNvPr id="3" name="Content Placeholder 2"/>
          <p:cNvSpPr>
            <a:spLocks noGrp="1"/>
          </p:cNvSpPr>
          <p:nvPr>
            <p:ph idx="1"/>
          </p:nvPr>
        </p:nvSpPr>
        <p:spPr/>
        <p:txBody>
          <a:bodyPr/>
          <a:lstStyle/>
          <a:p>
            <a:r>
              <a:rPr lang="en-US" sz="2400" dirty="0"/>
              <a:t>The </a:t>
            </a:r>
            <a:r>
              <a:rPr lang="en-US" sz="2400" b="1" dirty="0"/>
              <a:t>Big Five Model</a:t>
            </a:r>
          </a:p>
          <a:p>
            <a:pPr lvl="1"/>
            <a:r>
              <a:rPr lang="en-US" sz="2400" dirty="0"/>
              <a:t>Extraversion</a:t>
            </a:r>
          </a:p>
          <a:p>
            <a:pPr lvl="1"/>
            <a:r>
              <a:rPr lang="en-US" sz="2400" dirty="0"/>
              <a:t>Agreeableness</a:t>
            </a:r>
          </a:p>
          <a:p>
            <a:pPr lvl="1"/>
            <a:r>
              <a:rPr lang="en-US" sz="2400" dirty="0"/>
              <a:t>Conscientiousness</a:t>
            </a:r>
          </a:p>
          <a:p>
            <a:pPr lvl="1"/>
            <a:r>
              <a:rPr lang="en-US" sz="2400" dirty="0"/>
              <a:t>Emotional stability</a:t>
            </a:r>
          </a:p>
          <a:p>
            <a:pPr lvl="1"/>
            <a:r>
              <a:rPr lang="en-US" sz="2400" dirty="0"/>
              <a:t>Openness to experience</a:t>
            </a:r>
          </a:p>
        </p:txBody>
      </p:sp>
    </p:spTree>
    <p:extLst>
      <p:ext uri="{BB962C8B-B14F-4D97-AF65-F5344CB8AC3E}">
        <p14:creationId xmlns:p14="http://schemas.microsoft.com/office/powerpoint/2010/main" val="22864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364</TotalTime>
  <Words>3352</Words>
  <Application>Microsoft Office PowerPoint</Application>
  <PresentationFormat>Widescreen</PresentationFormat>
  <Paragraphs>204</Paragraphs>
  <Slides>27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Nirmala UI</vt:lpstr>
      <vt:lpstr>Times New Roman</vt:lpstr>
      <vt:lpstr>Tw Cen MT</vt:lpstr>
      <vt:lpstr>Tw Cen MT Condensed</vt:lpstr>
      <vt:lpstr>Wingdings 3</vt:lpstr>
      <vt:lpstr>Integral</vt:lpstr>
      <vt:lpstr>Individual differences</vt:lpstr>
      <vt:lpstr>Individual differences</vt:lpstr>
      <vt:lpstr>Individual differences</vt:lpstr>
      <vt:lpstr>Describe Personality, the Way It Is Measured, and the Factors that Shape It (1 of 4)</vt:lpstr>
      <vt:lpstr>Describe Personality, the Way It Is Measured, and the Factors that Shape It (2 of 4)</vt:lpstr>
      <vt:lpstr>Describe Personality, the Way It Is Measured, and the Factors that Shape It (3 of 4)</vt:lpstr>
      <vt:lpstr>Describe Personality, the Way It Is Measured, and the Factors that Shape It (4 of 4)</vt:lpstr>
      <vt:lpstr>Strengths and Weakness of the MBTI and Big Five Model (1 of 7)</vt:lpstr>
      <vt:lpstr>Strengths and Weakness of the MBTI and Big Five Model (2 of 7)</vt:lpstr>
      <vt:lpstr>Strengths and Weakness of the MBTI and Big Five Model (4 of 7)</vt:lpstr>
      <vt:lpstr>Workplace Diversity</vt:lpstr>
      <vt:lpstr>Workplace Discrimination and Organizational Effectiveness (1 of 3)</vt:lpstr>
      <vt:lpstr>Biographical Characteristics and Organizational Behavior (1 of 6)</vt:lpstr>
      <vt:lpstr>Biographical Characteristics and Organizational Behavior (2 of 6)</vt:lpstr>
      <vt:lpstr>Biographical Characteristics and Organizational Behavior (3 of 6)</vt:lpstr>
      <vt:lpstr>Biographical Characteristics and Organizational Behavior (4 of 6)</vt:lpstr>
      <vt:lpstr>Biographical Characteristics and Organizational Behavior (5 of 6)</vt:lpstr>
      <vt:lpstr>Biographical Characteristics and Organizational Behavior (6 of 6)</vt:lpstr>
      <vt:lpstr>Other Characteristics and Organizational Behavior (1 of 2)</vt:lpstr>
      <vt:lpstr>Other Characteristics and Organizational Behavior (2 of 2)</vt:lpstr>
      <vt:lpstr>Intellectual and Physical Abilities and OB (1 of 5)</vt:lpstr>
      <vt:lpstr>Intellectual and Physical Abilities and OB (2 of 5)</vt:lpstr>
      <vt:lpstr>Describe How Organizations Manage Diversity Effectively (1 of 6)</vt:lpstr>
      <vt:lpstr>Describe How Organizations Manage Diversity Effectively (2 of 6)</vt:lpstr>
      <vt:lpstr>Describe How Organizations Manage Diversity Effectively (3 of 6)</vt:lpstr>
      <vt:lpstr>Describe How Organizations Manage Diversity Effectively (4 of 6)</vt:lpstr>
      <vt:lpstr>Describe How Organizations Manage Diversity Effectively (5 of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Vibhav Singh (Dr.)</dc:creator>
  <cp:lastModifiedBy>Vibhav Singh (Dr.)</cp:lastModifiedBy>
  <cp:revision>41</cp:revision>
  <dcterms:created xsi:type="dcterms:W3CDTF">2021-11-15T02:38:30Z</dcterms:created>
  <dcterms:modified xsi:type="dcterms:W3CDTF">2022-08-25T10:24:03Z</dcterms:modified>
</cp:coreProperties>
</file>