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Lst>
  <p:notesMasterIdLst>
    <p:notesMasterId r:id="rId61"/>
  </p:notesMasterIdLst>
  <p:sldIdLst>
    <p:sldId id="256" r:id="rId2"/>
    <p:sldId id="301" r:id="rId3"/>
    <p:sldId id="259" r:id="rId4"/>
    <p:sldId id="258" r:id="rId5"/>
    <p:sldId id="260" r:id="rId6"/>
    <p:sldId id="261" r:id="rId7"/>
    <p:sldId id="263" r:id="rId8"/>
    <p:sldId id="264" r:id="rId9"/>
    <p:sldId id="266" r:id="rId10"/>
    <p:sldId id="269" r:id="rId11"/>
    <p:sldId id="270" r:id="rId12"/>
    <p:sldId id="271" r:id="rId13"/>
    <p:sldId id="272" r:id="rId14"/>
    <p:sldId id="302" r:id="rId15"/>
    <p:sldId id="307" r:id="rId16"/>
    <p:sldId id="273" r:id="rId17"/>
    <p:sldId id="276" r:id="rId18"/>
    <p:sldId id="277" r:id="rId19"/>
    <p:sldId id="278" r:id="rId20"/>
    <p:sldId id="274" r:id="rId21"/>
    <p:sldId id="275" r:id="rId22"/>
    <p:sldId id="283" r:id="rId23"/>
    <p:sldId id="279" r:id="rId24"/>
    <p:sldId id="280" r:id="rId25"/>
    <p:sldId id="281" r:id="rId26"/>
    <p:sldId id="282" r:id="rId27"/>
    <p:sldId id="284" r:id="rId28"/>
    <p:sldId id="303" r:id="rId29"/>
    <p:sldId id="285" r:id="rId30"/>
    <p:sldId id="288" r:id="rId31"/>
    <p:sldId id="289" r:id="rId32"/>
    <p:sldId id="286" r:id="rId33"/>
    <p:sldId id="287" r:id="rId34"/>
    <p:sldId id="257" r:id="rId35"/>
    <p:sldId id="304" r:id="rId36"/>
    <p:sldId id="290" r:id="rId37"/>
    <p:sldId id="291" r:id="rId38"/>
    <p:sldId id="310" r:id="rId39"/>
    <p:sldId id="312" r:id="rId40"/>
    <p:sldId id="313" r:id="rId41"/>
    <p:sldId id="314" r:id="rId42"/>
    <p:sldId id="318" r:id="rId43"/>
    <p:sldId id="319" r:id="rId44"/>
    <p:sldId id="320" r:id="rId45"/>
    <p:sldId id="321" r:id="rId46"/>
    <p:sldId id="328" r:id="rId47"/>
    <p:sldId id="329" r:id="rId48"/>
    <p:sldId id="305" r:id="rId49"/>
    <p:sldId id="293" r:id="rId50"/>
    <p:sldId id="330" r:id="rId51"/>
    <p:sldId id="331" r:id="rId52"/>
    <p:sldId id="332" r:id="rId53"/>
    <p:sldId id="306" r:id="rId54"/>
    <p:sldId id="295" r:id="rId55"/>
    <p:sldId id="296" r:id="rId56"/>
    <p:sldId id="297" r:id="rId57"/>
    <p:sldId id="298" r:id="rId58"/>
    <p:sldId id="299" r:id="rId59"/>
    <p:sldId id="292"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91" d="100"/>
          <a:sy n="91"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A8E45-1C0A-4733-8865-EB991FF1CEE8}"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0D166-5E14-4078-A660-EA27FEC6614C}" type="slidenum">
              <a:rPr lang="en-US" smtClean="0"/>
              <a:t>‹#›</a:t>
            </a:fld>
            <a:endParaRPr lang="en-US"/>
          </a:p>
        </p:txBody>
      </p:sp>
    </p:spTree>
    <p:extLst>
      <p:ext uri="{BB962C8B-B14F-4D97-AF65-F5344CB8AC3E}">
        <p14:creationId xmlns:p14="http://schemas.microsoft.com/office/powerpoint/2010/main" val="315523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8EEEE9-AF9F-4987-9D47-7E258059F180}" type="slidenum">
              <a:rPr lang="en-US" altLang="en-US" sz="1200"/>
              <a:pPr/>
              <a:t>13</a:t>
            </a:fld>
            <a:endParaRPr lang="en-US" altLang="en-US"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8190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Individual supervisors can of course use methods such as open-door policies and “management by walking </a:t>
            </a:r>
          </a:p>
          <a:p>
            <a:pPr>
              <a:spcBef>
                <a:spcPct val="0"/>
              </a:spcBef>
            </a:pPr>
            <a:r>
              <a:rPr lang="en-US"/>
              <a:t>around” to informally monitor “how things are going.” Other employers use surveys, newsletters, and staff </a:t>
            </a:r>
          </a:p>
          <a:p>
            <a:pPr>
              <a:spcBef>
                <a:spcPct val="0"/>
              </a:spcBef>
            </a:pPr>
            <a:r>
              <a:rPr lang="en-US"/>
              <a:t>meetings to facilitate communications. The owner of 11 IHOP restaurants reduced its employee turnover </a:t>
            </a:r>
          </a:p>
          <a:p>
            <a:pPr>
              <a:spcBef>
                <a:spcPct val="0"/>
              </a:spcBef>
            </a:pPr>
            <a:r>
              <a:rPr lang="en-US"/>
              <a:t>with an </a:t>
            </a:r>
            <a:r>
              <a:rPr lang="en-US" i="1"/>
              <a:t>online survey</a:t>
            </a:r>
            <a:r>
              <a:rPr lang="en-US"/>
              <a:t>.</a:t>
            </a:r>
          </a:p>
          <a:p>
            <a:pPr>
              <a:spcBef>
                <a:spcPct val="0"/>
              </a:spcBef>
            </a:pPr>
            <a:endParaRPr lang="en-US"/>
          </a:p>
          <a:p>
            <a:pPr>
              <a:spcBef>
                <a:spcPct val="0"/>
              </a:spcBef>
            </a:pPr>
            <a:r>
              <a:rPr lang="en-US"/>
              <a:t>Employee attitude, morale, or climate surveys play a part in many firms’ employee relations efforts. They</a:t>
            </a:r>
          </a:p>
          <a:p>
            <a:pPr>
              <a:spcBef>
                <a:spcPct val="0"/>
              </a:spcBef>
            </a:pPr>
            <a:r>
              <a:rPr lang="en-US"/>
              <a:t>use the surveys to “take the pulse” of their employees’ attitudes toward a variety of organizational issues</a:t>
            </a:r>
          </a:p>
          <a:p>
            <a:pPr>
              <a:spcBef>
                <a:spcPct val="0"/>
              </a:spcBef>
            </a:pPr>
            <a:r>
              <a:rPr lang="en-US"/>
              <a:t>including leadership, safety, role clarity, fairness, and pay, and to thereby get a sense of whether their</a:t>
            </a:r>
          </a:p>
          <a:p>
            <a:pPr>
              <a:spcBef>
                <a:spcPct val="0"/>
              </a:spcBef>
            </a:pPr>
            <a:r>
              <a:rPr lang="en-US"/>
              <a:t>employee relations need improvement.</a:t>
            </a:r>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EE0034-C658-4F5B-9CBE-6E33F57415E5}" type="slidenum">
              <a:rPr lang="en-US">
                <a:cs typeface="Arial" charset="0"/>
              </a:rPr>
              <a:pPr fontAlgn="base">
                <a:spcBef>
                  <a:spcPct val="0"/>
                </a:spcBef>
                <a:spcAft>
                  <a:spcPct val="0"/>
                </a:spcAft>
              </a:pPr>
              <a:t>36</a:t>
            </a:fld>
            <a:endParaRPr lang="en-US">
              <a:cs typeface="Arial" charset="0"/>
            </a:endParaRPr>
          </a:p>
        </p:txBody>
      </p:sp>
    </p:spTree>
    <p:extLst>
      <p:ext uri="{BB962C8B-B14F-4D97-AF65-F5344CB8AC3E}">
        <p14:creationId xmlns:p14="http://schemas.microsoft.com/office/powerpoint/2010/main" val="331620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Instituting recognition and service award programs requires some planning and a budget. For example,</a:t>
            </a:r>
          </a:p>
          <a:p>
            <a:pPr>
              <a:spcBef>
                <a:spcPct val="0"/>
              </a:spcBef>
            </a:pPr>
            <a:r>
              <a:rPr lang="en-US" dirty="0"/>
              <a:t>selecting awards, having a procedure for monitoring what awards to actually award, having a</a:t>
            </a:r>
          </a:p>
          <a:p>
            <a:pPr>
              <a:spcBef>
                <a:spcPct val="0"/>
              </a:spcBef>
            </a:pPr>
            <a:r>
              <a:rPr lang="en-US" dirty="0"/>
              <a:t>process for giving awards (such as special dinners or staff meetings), and periodically assessing</a:t>
            </a:r>
          </a:p>
          <a:p>
            <a:pPr>
              <a:spcBef>
                <a:spcPct val="0"/>
              </a:spcBef>
            </a:pPr>
            <a:r>
              <a:rPr lang="en-US" dirty="0"/>
              <a:t>program success. Similarly, instituting a </a:t>
            </a:r>
            <a:r>
              <a:rPr lang="en-US" i="1" dirty="0"/>
              <a:t>recognition program </a:t>
            </a:r>
            <a:r>
              <a:rPr lang="en-US" dirty="0"/>
              <a:t>requires developing criteria for</a:t>
            </a:r>
          </a:p>
          <a:p>
            <a:pPr>
              <a:spcBef>
                <a:spcPct val="0"/>
              </a:spcBef>
            </a:pPr>
            <a:r>
              <a:rPr lang="en-US" dirty="0"/>
              <a:t>recognition (such as customer service, cost savings, etc.), creating forms and procedures for</a:t>
            </a:r>
          </a:p>
          <a:p>
            <a:pPr>
              <a:spcBef>
                <a:spcPct val="0"/>
              </a:spcBef>
            </a:pPr>
            <a:r>
              <a:rPr lang="en-US" dirty="0"/>
              <a:t>submitting and reviewing nominations, selecting meaningful recognition awards, and establishing a</a:t>
            </a:r>
          </a:p>
          <a:p>
            <a:pPr>
              <a:spcBef>
                <a:spcPct val="0"/>
              </a:spcBef>
            </a:pPr>
            <a:r>
              <a:rPr lang="en-US" dirty="0"/>
              <a:t>process for actually awarding the recognition awards.</a:t>
            </a:r>
          </a:p>
          <a:p>
            <a:pPr>
              <a:spcBef>
                <a:spcPct val="0"/>
              </a:spcBef>
            </a:pPr>
            <a:endParaRPr lang="en-US" dirty="0"/>
          </a:p>
          <a:p>
            <a:pPr>
              <a:spcBef>
                <a:spcPct val="0"/>
              </a:spcBef>
            </a:pPr>
            <a:r>
              <a:rPr lang="en-US" dirty="0"/>
              <a:t>Employee relations tend to improve when employees get involved with the company in positive</a:t>
            </a:r>
          </a:p>
          <a:p>
            <a:pPr>
              <a:spcBef>
                <a:spcPct val="0"/>
              </a:spcBef>
            </a:pPr>
            <a:r>
              <a:rPr lang="en-US" dirty="0"/>
              <a:t>ways, and so </a:t>
            </a:r>
            <a:r>
              <a:rPr lang="en-US" i="1" dirty="0"/>
              <a:t>employee involvement </a:t>
            </a:r>
            <a:r>
              <a:rPr lang="en-US" dirty="0"/>
              <a:t>is another useful employee relations strategy.</a:t>
            </a:r>
          </a:p>
          <a:p>
            <a:pPr>
              <a:spcBef>
                <a:spcPct val="0"/>
              </a:spcBef>
            </a:pPr>
            <a:endParaRPr lang="en-US" dirty="0"/>
          </a:p>
          <a:p>
            <a:pPr>
              <a:spcBef>
                <a:spcPct val="0"/>
              </a:spcBef>
            </a:pPr>
            <a:r>
              <a:rPr lang="en-US" dirty="0"/>
              <a:t>Employers also use various types of teams to gain employees’ involvement in addressing organizational </a:t>
            </a:r>
          </a:p>
          <a:p>
            <a:pPr>
              <a:spcBef>
                <a:spcPct val="0"/>
              </a:spcBef>
            </a:pPr>
            <a:r>
              <a:rPr lang="en-US" dirty="0"/>
              <a:t>issues. Suggestion teams are temporary teams whose members work on specific analytical assignments, </a:t>
            </a:r>
          </a:p>
          <a:p>
            <a:pPr>
              <a:spcBef>
                <a:spcPct val="0"/>
              </a:spcBef>
            </a:pPr>
            <a:r>
              <a:rPr lang="en-US" dirty="0"/>
              <a:t>such as how to cut costs or raise productivity.</a:t>
            </a:r>
          </a:p>
          <a:p>
            <a:pPr>
              <a:spcBef>
                <a:spcPct val="0"/>
              </a:spcBef>
            </a:pPr>
            <a:endParaRPr lang="en-US" dirty="0"/>
          </a:p>
          <a:p>
            <a:pPr>
              <a:spcBef>
                <a:spcPct val="0"/>
              </a:spcBef>
            </a:pPr>
            <a:r>
              <a:rPr lang="en-US" dirty="0"/>
              <a:t>A quality circle is a special type of formal problem-solving team, usually composed of 6 to 12 specially</a:t>
            </a:r>
          </a:p>
          <a:p>
            <a:pPr>
              <a:spcBef>
                <a:spcPct val="0"/>
              </a:spcBef>
            </a:pPr>
            <a:r>
              <a:rPr lang="en-US" dirty="0"/>
              <a:t>trained employees who meet weekly to solve problems affecting their work area.</a:t>
            </a:r>
          </a:p>
          <a:p>
            <a:pPr>
              <a:spcBef>
                <a:spcPct val="0"/>
              </a:spcBef>
            </a:pPr>
            <a:endParaRPr lang="en-US" dirty="0"/>
          </a:p>
          <a:p>
            <a:pPr>
              <a:spcBef>
                <a:spcPct val="0"/>
              </a:spcBef>
            </a:pPr>
            <a:r>
              <a:rPr lang="en-US" dirty="0"/>
              <a:t>A self-managing/self-directed work team is “a highly trained group of around eight employees, fully </a:t>
            </a:r>
          </a:p>
          <a:p>
            <a:pPr>
              <a:spcBef>
                <a:spcPct val="0"/>
              </a:spcBef>
            </a:pPr>
            <a:r>
              <a:rPr lang="en-US" dirty="0"/>
              <a:t>responsible for turning out a well-defined segment of finished work.”</a:t>
            </a:r>
          </a:p>
          <a:p>
            <a:pPr>
              <a:spcBef>
                <a:spcPct val="0"/>
              </a:spcBef>
            </a:pPr>
            <a:endParaRPr lang="en-US" dirty="0"/>
          </a:p>
          <a:p>
            <a:pPr>
              <a:spcBef>
                <a:spcPct val="0"/>
              </a:spcBef>
            </a:pPr>
            <a:r>
              <a:rPr lang="en-US" dirty="0"/>
              <a:t>Employers understand that employee suggestions can produce significant savings and employees find </a:t>
            </a:r>
          </a:p>
          <a:p>
            <a:pPr>
              <a:spcBef>
                <a:spcPct val="0"/>
              </a:spcBef>
            </a:pPr>
            <a:r>
              <a:rPr lang="en-US" dirty="0"/>
              <a:t>it involving to make suggestions.</a:t>
            </a:r>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AED5BE-AAF7-4920-9A0E-2E831C2CA2E7}" type="slidenum">
              <a:rPr lang="en-US">
                <a:cs typeface="Arial" charset="0"/>
              </a:rPr>
              <a:pPr fontAlgn="base">
                <a:spcBef>
                  <a:spcPct val="0"/>
                </a:spcBef>
                <a:spcAft>
                  <a:spcPct val="0"/>
                </a:spcAft>
              </a:pPr>
              <a:t>37</a:t>
            </a:fld>
            <a:endParaRPr lang="en-US">
              <a:cs typeface="Arial" charset="0"/>
            </a:endParaRPr>
          </a:p>
        </p:txBody>
      </p:sp>
    </p:spTree>
    <p:extLst>
      <p:ext uri="{BB962C8B-B14F-4D97-AF65-F5344CB8AC3E}">
        <p14:creationId xmlns:p14="http://schemas.microsoft.com/office/powerpoint/2010/main" val="113750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Risk Management Magazine </a:t>
            </a:r>
            <a:r>
              <a:rPr lang="en-US" sz="1200" b="0" i="0" u="none" strike="noStrike" kern="1200" baseline="0" dirty="0">
                <a:solidFill>
                  <a:schemeClr val="tx1"/>
                </a:solidFill>
                <a:latin typeface="+mn-lt"/>
                <a:ea typeface="+mn-ea"/>
                <a:cs typeface="+mn-cs"/>
              </a:rPr>
              <a:t>estimates that about 86% of past workplace violence incidents</a:t>
            </a:r>
          </a:p>
          <a:p>
            <a:r>
              <a:rPr lang="en-US" sz="1200" b="0" i="0" u="none" strike="noStrike" kern="1200" baseline="0" dirty="0">
                <a:solidFill>
                  <a:schemeClr val="tx1"/>
                </a:solidFill>
                <a:latin typeface="+mn-lt"/>
                <a:ea typeface="+mn-ea"/>
                <a:cs typeface="+mn-cs"/>
              </a:rPr>
              <a:t>were anticipated by coworkers, who had brought them to management’s attention prior to</a:t>
            </a:r>
          </a:p>
          <a:p>
            <a:r>
              <a:rPr lang="en-US" sz="1200" b="0" i="0" u="none" strike="noStrike" kern="1200" baseline="0" dirty="0">
                <a:solidFill>
                  <a:schemeClr val="tx1"/>
                </a:solidFill>
                <a:latin typeface="+mn-lt"/>
                <a:ea typeface="+mn-ea"/>
                <a:cs typeface="+mn-cs"/>
              </a:rPr>
              <a:t>the incidents actually occurring. Yet management usually did little or nothing. Human resource</a:t>
            </a:r>
          </a:p>
          <a:p>
            <a:r>
              <a:rPr lang="en-US" sz="1200" b="0" i="0" u="none" strike="noStrike" kern="1200" baseline="0" dirty="0">
                <a:solidFill>
                  <a:schemeClr val="tx1"/>
                </a:solidFill>
                <a:latin typeface="+mn-lt"/>
                <a:ea typeface="+mn-ea"/>
                <a:cs typeface="+mn-cs"/>
              </a:rPr>
              <a:t>managers can take several steps to reduce the incidence of workplace violence: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Heightened security measures are the first line of defense, whether the violence derives from</a:t>
            </a:r>
          </a:p>
          <a:p>
            <a:r>
              <a:rPr lang="en-US" sz="1200" b="0" i="0" u="none" strike="noStrike" kern="1200" baseline="0" dirty="0">
                <a:solidFill>
                  <a:schemeClr val="tx1"/>
                </a:solidFill>
                <a:latin typeface="+mn-lt"/>
                <a:ea typeface="+mn-ea"/>
                <a:cs typeface="+mn-cs"/>
              </a:rPr>
              <a:t>coworkers, customers, or outsiders. According to OSHA, measures should include those in </a:t>
            </a:r>
          </a:p>
          <a:p>
            <a:r>
              <a:rPr lang="en-US" sz="1200" b="0" i="0" u="none" strike="noStrike" kern="1200" baseline="0" dirty="0">
                <a:solidFill>
                  <a:schemeClr val="tx1"/>
                </a:solidFill>
                <a:latin typeface="+mn-lt"/>
                <a:ea typeface="+mn-ea"/>
                <a:cs typeface="+mn-cs"/>
              </a:rPr>
              <a:t>Figure 16-8:</a:t>
            </a:r>
          </a:p>
          <a:p>
            <a:r>
              <a:rPr lang="en-US" sz="1200" b="0" i="0" u="none" strike="noStrike" kern="1200" baseline="0" dirty="0">
                <a:solidFill>
                  <a:schemeClr val="tx1"/>
                </a:solidFill>
                <a:latin typeface="+mn-lt"/>
                <a:ea typeface="+mn-ea"/>
                <a:cs typeface="+mn-cs"/>
              </a:rPr>
              <a:t>• Improve external lighting.</a:t>
            </a:r>
          </a:p>
          <a:p>
            <a:r>
              <a:rPr lang="en-US" sz="1200" b="0" i="0" u="none" strike="noStrike" kern="1200" baseline="0" dirty="0">
                <a:solidFill>
                  <a:schemeClr val="tx1"/>
                </a:solidFill>
                <a:latin typeface="+mn-lt"/>
                <a:ea typeface="+mn-ea"/>
                <a:cs typeface="+mn-cs"/>
              </a:rPr>
              <a:t>• Use drop safes to minimize cash on hand.</a:t>
            </a:r>
          </a:p>
          <a:p>
            <a:r>
              <a:rPr lang="en-US" sz="1200" b="0" i="0" u="none" strike="noStrike" kern="1200" baseline="0" dirty="0">
                <a:solidFill>
                  <a:schemeClr val="tx1"/>
                </a:solidFill>
                <a:latin typeface="+mn-lt"/>
                <a:ea typeface="+mn-ea"/>
                <a:cs typeface="+mn-cs"/>
              </a:rPr>
              <a:t>• Post signs noting that only a limited amount of cash is on hand.</a:t>
            </a:r>
          </a:p>
          <a:p>
            <a:r>
              <a:rPr lang="en-US" sz="1200" b="0" i="0" u="none" strike="noStrike" kern="1200" baseline="0" dirty="0">
                <a:solidFill>
                  <a:schemeClr val="tx1"/>
                </a:solidFill>
                <a:latin typeface="+mn-lt"/>
                <a:ea typeface="+mn-ea"/>
                <a:cs typeface="+mn-cs"/>
              </a:rPr>
              <a:t>• Install silent alarms and surveillance cameras.</a:t>
            </a:r>
          </a:p>
          <a:p>
            <a:r>
              <a:rPr lang="en-US" sz="1200" b="0" i="0" u="none" strike="noStrike" kern="1200" baseline="0" dirty="0">
                <a:solidFill>
                  <a:schemeClr val="tx1"/>
                </a:solidFill>
                <a:latin typeface="+mn-lt"/>
                <a:ea typeface="+mn-ea"/>
                <a:cs typeface="+mn-cs"/>
              </a:rPr>
              <a:t>• Increase the number of staff on duty.</a:t>
            </a:r>
          </a:p>
          <a:p>
            <a:r>
              <a:rPr lang="en-US" sz="1200" b="0" i="0" u="none" strike="noStrike" kern="1200" baseline="0" dirty="0">
                <a:solidFill>
                  <a:schemeClr val="tx1"/>
                </a:solidFill>
                <a:latin typeface="+mn-lt"/>
                <a:ea typeface="+mn-ea"/>
                <a:cs typeface="+mn-cs"/>
              </a:rPr>
              <a:t>• Provide staff training in conflict resolution and nonviolent response.</a:t>
            </a:r>
          </a:p>
          <a:p>
            <a:r>
              <a:rPr lang="en-US" sz="1200" b="0" i="0" u="none" strike="noStrike" kern="1200" baseline="0" dirty="0">
                <a:solidFill>
                  <a:schemeClr val="tx1"/>
                </a:solidFill>
                <a:latin typeface="+mn-lt"/>
                <a:ea typeface="+mn-ea"/>
                <a:cs typeface="+mn-cs"/>
              </a:rPr>
              <a:t>• Close establishments during high-risk hours late at night and early in the morning.</a:t>
            </a:r>
          </a:p>
          <a:p>
            <a:r>
              <a:rPr lang="en-US" sz="1200" b="0" i="0" u="none" strike="noStrike" kern="1200" baseline="0" dirty="0">
                <a:solidFill>
                  <a:schemeClr val="tx1"/>
                </a:solidFill>
                <a:latin typeface="+mn-lt"/>
                <a:ea typeface="+mn-ea"/>
                <a:cs typeface="+mn-cs"/>
              </a:rPr>
              <a:t>• Issue a weapons policy; for instance, “firearms or other dangerous or deadly weapons</a:t>
            </a:r>
          </a:p>
          <a:p>
            <a:r>
              <a:rPr lang="en-US" sz="1200" b="0" i="0" u="none" strike="noStrike" kern="1200" baseline="0" dirty="0">
                <a:solidFill>
                  <a:schemeClr val="tx1"/>
                </a:solidFill>
                <a:latin typeface="+mn-lt"/>
                <a:ea typeface="+mn-ea"/>
                <a:cs typeface="+mn-cs"/>
              </a:rPr>
              <a:t> cannot be brought onto the facility either openly or concealed.”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about 30% of workplace attacks committed by coworkers, screening out potentially</a:t>
            </a:r>
          </a:p>
          <a:p>
            <a:r>
              <a:rPr lang="en-US" sz="1200" b="0" i="0" u="none" strike="noStrike" kern="1200" baseline="0" dirty="0">
                <a:solidFill>
                  <a:schemeClr val="tx1"/>
                </a:solidFill>
                <a:latin typeface="+mn-lt"/>
                <a:ea typeface="+mn-ea"/>
                <a:cs typeface="+mn-cs"/>
              </a:rPr>
              <a:t>violent applicants is the employer’s next line of defense. Personal and situational factors</a:t>
            </a:r>
          </a:p>
          <a:p>
            <a:r>
              <a:rPr lang="en-US" sz="1200" b="0" i="0" u="none" strike="noStrike" kern="1200" baseline="0" dirty="0">
                <a:solidFill>
                  <a:schemeClr val="tx1"/>
                </a:solidFill>
                <a:latin typeface="+mn-lt"/>
                <a:ea typeface="+mn-ea"/>
                <a:cs typeface="+mn-cs"/>
              </a:rPr>
              <a:t>correlate with workplace aggression. Men, and individuals scoring higher on “trait anger”</a:t>
            </a:r>
          </a:p>
          <a:p>
            <a:r>
              <a:rPr lang="en-US" sz="1200" b="0" i="0" u="none" strike="noStrike" kern="1200" baseline="0" dirty="0">
                <a:solidFill>
                  <a:schemeClr val="tx1"/>
                </a:solidFill>
                <a:latin typeface="+mn-lt"/>
                <a:ea typeface="+mn-ea"/>
                <a:cs typeface="+mn-cs"/>
              </a:rPr>
              <a:t>(the predisposition to respond to situations with hostility), are more likely to exhibit</a:t>
            </a:r>
          </a:p>
          <a:p>
            <a:r>
              <a:rPr lang="en-US" sz="1200" b="0" i="0" u="none" strike="noStrike" kern="1200" baseline="0" dirty="0">
                <a:solidFill>
                  <a:schemeClr val="tx1"/>
                </a:solidFill>
                <a:latin typeface="+mn-lt"/>
                <a:ea typeface="+mn-ea"/>
                <a:cs typeface="+mn-cs"/>
              </a:rPr>
              <a:t>workplace aggression.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Train supervisors to identify the clues that typify potentially violent current employees.</a:t>
            </a:r>
          </a:p>
          <a:p>
            <a:r>
              <a:rPr lang="en-US" sz="1200" b="0" i="0" u="none" strike="noStrike" kern="1200" baseline="0" dirty="0">
                <a:solidFill>
                  <a:schemeClr val="tx1"/>
                </a:solidFill>
                <a:latin typeface="+mn-lt"/>
                <a:ea typeface="+mn-ea"/>
                <a:cs typeface="+mn-cs"/>
              </a:rPr>
              <a:t>Common clues include:</a:t>
            </a:r>
          </a:p>
          <a:p>
            <a:r>
              <a:rPr lang="en-US" sz="1200" b="0" i="0" u="none" strike="noStrike" kern="1200" baseline="0" dirty="0">
                <a:solidFill>
                  <a:schemeClr val="tx1"/>
                </a:solidFill>
                <a:latin typeface="+mn-lt"/>
                <a:ea typeface="+mn-ea"/>
                <a:cs typeface="+mn-cs"/>
              </a:rPr>
              <a:t>● An act of violence on or off the job</a:t>
            </a:r>
          </a:p>
          <a:p>
            <a:r>
              <a:rPr lang="en-US" sz="1200" b="0" i="0" u="none" strike="noStrike" kern="1200" baseline="0" dirty="0">
                <a:solidFill>
                  <a:schemeClr val="tx1"/>
                </a:solidFill>
                <a:latin typeface="+mn-lt"/>
                <a:ea typeface="+mn-ea"/>
                <a:cs typeface="+mn-cs"/>
              </a:rPr>
              <a:t>● Erratic behavior evidencing a loss of perception or awareness of actions</a:t>
            </a:r>
          </a:p>
          <a:p>
            <a:r>
              <a:rPr lang="en-US" sz="1200" b="0" i="0" u="none" strike="noStrike" kern="1200" baseline="0" dirty="0">
                <a:solidFill>
                  <a:schemeClr val="tx1"/>
                </a:solidFill>
                <a:latin typeface="+mn-lt"/>
                <a:ea typeface="+mn-ea"/>
                <a:cs typeface="+mn-cs"/>
              </a:rPr>
              <a:t>● Overly confrontational or antisocial behavior</a:t>
            </a:r>
          </a:p>
          <a:p>
            <a:r>
              <a:rPr lang="en-US" sz="1200" b="0" i="0" u="none" strike="noStrike" kern="1200" baseline="0" dirty="0">
                <a:solidFill>
                  <a:schemeClr val="tx1"/>
                </a:solidFill>
                <a:latin typeface="+mn-lt"/>
                <a:ea typeface="+mn-ea"/>
                <a:cs typeface="+mn-cs"/>
              </a:rPr>
              <a:t>● Sexually aggressive behavior</a:t>
            </a:r>
          </a:p>
          <a:p>
            <a:r>
              <a:rPr lang="en-US" sz="1200" b="0" i="0" u="none" strike="noStrike" kern="1200" baseline="0" dirty="0">
                <a:solidFill>
                  <a:schemeClr val="tx1"/>
                </a:solidFill>
                <a:latin typeface="+mn-lt"/>
                <a:ea typeface="+mn-ea"/>
                <a:cs typeface="+mn-cs"/>
              </a:rPr>
              <a:t>● Isolationist or loner tendencies</a:t>
            </a:r>
          </a:p>
          <a:p>
            <a:r>
              <a:rPr lang="en-US" sz="1200" b="0" i="0" u="none" strike="noStrike" kern="1200" baseline="0" dirty="0">
                <a:solidFill>
                  <a:schemeClr val="tx1"/>
                </a:solidFill>
                <a:latin typeface="+mn-lt"/>
                <a:ea typeface="+mn-ea"/>
                <a:cs typeface="+mn-cs"/>
              </a:rPr>
              <a:t>● Insubordinate behavior with a threat of violence</a:t>
            </a:r>
          </a:p>
          <a:p>
            <a:r>
              <a:rPr lang="en-US" sz="1200" b="0" i="0" u="none" strike="noStrike" kern="1200" baseline="0" dirty="0">
                <a:solidFill>
                  <a:schemeClr val="tx1"/>
                </a:solidFill>
                <a:latin typeface="+mn-lt"/>
                <a:ea typeface="+mn-ea"/>
                <a:cs typeface="+mn-cs"/>
              </a:rPr>
              <a:t>● Tendency to overreact to criticism</a:t>
            </a:r>
          </a:p>
          <a:p>
            <a:r>
              <a:rPr lang="en-US" sz="1200" b="0" i="0" u="none" strike="noStrike" kern="1200" baseline="0" dirty="0">
                <a:solidFill>
                  <a:schemeClr val="tx1"/>
                </a:solidFill>
                <a:latin typeface="+mn-lt"/>
                <a:ea typeface="+mn-ea"/>
                <a:cs typeface="+mn-cs"/>
              </a:rPr>
              <a:t>● Exaggerated interest in war, guns, violence, mass murders, catastrophes, and so on</a:t>
            </a:r>
          </a:p>
          <a:p>
            <a:r>
              <a:rPr lang="en-US" sz="1200" b="0" i="0" u="none" strike="noStrike" kern="1200" baseline="0" dirty="0">
                <a:solidFill>
                  <a:schemeClr val="tx1"/>
                </a:solidFill>
                <a:latin typeface="+mn-lt"/>
                <a:ea typeface="+mn-ea"/>
                <a:cs typeface="+mn-cs"/>
              </a:rPr>
              <a:t>● Commission of a serious breach of security</a:t>
            </a:r>
          </a:p>
          <a:p>
            <a:r>
              <a:rPr lang="en-US" sz="1200" b="0" i="0" u="none" strike="noStrike" kern="1200" baseline="0" dirty="0">
                <a:solidFill>
                  <a:schemeClr val="tx1"/>
                </a:solidFill>
                <a:latin typeface="+mn-lt"/>
                <a:ea typeface="+mn-ea"/>
                <a:cs typeface="+mn-cs"/>
              </a:rPr>
              <a:t>● Possession of weapons, guns, knives, or like items in the workplace</a:t>
            </a:r>
          </a:p>
          <a:p>
            <a:r>
              <a:rPr lang="en-US" sz="1200" b="0" i="0" u="none" strike="noStrike" kern="1200" baseline="0" dirty="0">
                <a:solidFill>
                  <a:schemeClr val="tx1"/>
                </a:solidFill>
                <a:latin typeface="+mn-lt"/>
                <a:ea typeface="+mn-ea"/>
                <a:cs typeface="+mn-cs"/>
              </a:rPr>
              <a:t>● Violation of privacy rights of others, such as searching desks or stalking</a:t>
            </a:r>
          </a:p>
          <a:p>
            <a:r>
              <a:rPr lang="en-US" sz="1200" b="0" i="0" u="none" strike="noStrike" kern="1200" baseline="0" dirty="0">
                <a:solidFill>
                  <a:schemeClr val="tx1"/>
                </a:solidFill>
                <a:latin typeface="+mn-lt"/>
                <a:ea typeface="+mn-ea"/>
                <a:cs typeface="+mn-cs"/>
              </a:rPr>
              <a:t>● Chronic complaining and the raising of frequent, unreasonable grievances</a:t>
            </a:r>
          </a:p>
          <a:p>
            <a:r>
              <a:rPr lang="en-US" sz="1200" b="0" i="0" u="none" strike="noStrike" kern="1200" baseline="0" dirty="0">
                <a:solidFill>
                  <a:schemeClr val="tx1"/>
                </a:solidFill>
                <a:latin typeface="+mn-lt"/>
                <a:ea typeface="+mn-ea"/>
                <a:cs typeface="+mn-cs"/>
              </a:rPr>
              <a:t>● A retributory or get-even attitude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proportion of women who are victims of assault is much higher then for men. Women</a:t>
            </a:r>
          </a:p>
          <a:p>
            <a:r>
              <a:rPr lang="en-US" sz="1200" b="0" i="0" u="none" strike="noStrike" kern="1200" baseline="0" dirty="0">
                <a:solidFill>
                  <a:schemeClr val="tx1"/>
                </a:solidFill>
                <a:latin typeface="+mn-lt"/>
                <a:ea typeface="+mn-ea"/>
                <a:cs typeface="+mn-cs"/>
              </a:rPr>
              <a:t>(and men) should have access to domestic crisis hotlines, such as www.womenshealth.gov/</a:t>
            </a:r>
          </a:p>
          <a:p>
            <a:r>
              <a:rPr lang="en-US" sz="1200" b="0" i="0" u="none" strike="noStrike" kern="1200" baseline="0" dirty="0">
                <a:solidFill>
                  <a:schemeClr val="tx1"/>
                </a:solidFill>
                <a:latin typeface="+mn-lt"/>
                <a:ea typeface="+mn-ea"/>
                <a:cs typeface="+mn-cs"/>
              </a:rPr>
              <a:t>violence-against-women/ get-help-for-violence/violence-help-hotlines.html, and to employee</a:t>
            </a:r>
          </a:p>
          <a:p>
            <a:r>
              <a:rPr lang="en-US" sz="1200" b="0" i="0" u="none" strike="noStrike" kern="1200" baseline="0" dirty="0">
                <a:solidFill>
                  <a:schemeClr val="tx1"/>
                </a:solidFill>
                <a:latin typeface="+mn-lt"/>
                <a:ea typeface="+mn-ea"/>
                <a:cs typeface="+mn-cs"/>
              </a:rPr>
              <a:t>assistance programs.</a:t>
            </a:r>
            <a:endParaRPr lang="en-US" dirty="0"/>
          </a:p>
        </p:txBody>
      </p:sp>
      <p:sp>
        <p:nvSpPr>
          <p:cNvPr id="4" name="Slide Number Placeholder 3"/>
          <p:cNvSpPr>
            <a:spLocks noGrp="1"/>
          </p:cNvSpPr>
          <p:nvPr>
            <p:ph type="sldNum" sz="quarter" idx="10"/>
          </p:nvPr>
        </p:nvSpPr>
        <p:spPr/>
        <p:txBody>
          <a:bodyPr/>
          <a:lstStyle/>
          <a:p>
            <a:fld id="{7DE14964-253B-4796-A314-B22F37487017}" type="slidenum">
              <a:rPr lang="en-US" smtClean="0"/>
              <a:pPr/>
              <a:t>46</a:t>
            </a:fld>
            <a:endParaRPr lang="en-US"/>
          </a:p>
        </p:txBody>
      </p:sp>
    </p:spTree>
    <p:extLst>
      <p:ext uri="{BB962C8B-B14F-4D97-AF65-F5344CB8AC3E}">
        <p14:creationId xmlns:p14="http://schemas.microsoft.com/office/powerpoint/2010/main" val="2175438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Security programs ideally start with an analysis of the facility’s </a:t>
            </a:r>
            <a:r>
              <a:rPr lang="en-US" sz="1200" b="0" i="1" u="none" strike="noStrike" kern="1200" baseline="0" dirty="0">
                <a:solidFill>
                  <a:schemeClr val="tx1"/>
                </a:solidFill>
                <a:latin typeface="+mn-lt"/>
                <a:ea typeface="+mn-ea"/>
                <a:cs typeface="+mn-cs"/>
              </a:rPr>
              <a:t>current level of risk. </a:t>
            </a:r>
            <a:r>
              <a:rPr lang="en-US" sz="1200" b="0" i="0" u="none" strike="noStrike" kern="1200" baseline="0" dirty="0">
                <a:solidFill>
                  <a:schemeClr val="tx1"/>
                </a:solidFill>
                <a:latin typeface="+mn-lt"/>
                <a:ea typeface="+mn-ea"/>
                <a:cs typeface="+mn-cs"/>
              </a:rPr>
              <a:t>Many organizations establish cross-functional threat assessment teams.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part of this initial threat assessment, also review these six matters:</a:t>
            </a:r>
          </a:p>
          <a:p>
            <a:r>
              <a:rPr lang="en-US" sz="1200" b="0" i="0" u="none" strike="noStrike" kern="1200" baseline="0" dirty="0">
                <a:solidFill>
                  <a:schemeClr val="tx1"/>
                </a:solidFill>
                <a:latin typeface="+mn-lt"/>
                <a:ea typeface="+mn-ea"/>
                <a:cs typeface="+mn-cs"/>
              </a:rPr>
              <a:t>1. </a:t>
            </a:r>
            <a:r>
              <a:rPr lang="en-US" sz="1200" b="1" i="0" u="none" strike="noStrike" kern="1200" baseline="0" dirty="0">
                <a:solidFill>
                  <a:schemeClr val="tx1"/>
                </a:solidFill>
                <a:latin typeface="+mn-lt"/>
                <a:ea typeface="+mn-ea"/>
                <a:cs typeface="+mn-cs"/>
              </a:rPr>
              <a:t>Reception area access, </a:t>
            </a:r>
            <a:r>
              <a:rPr lang="en-US" sz="1200" b="0" i="0" u="none" strike="noStrike" kern="1200" baseline="0" dirty="0">
                <a:solidFill>
                  <a:schemeClr val="tx1"/>
                </a:solidFill>
                <a:latin typeface="+mn-lt"/>
                <a:ea typeface="+mn-ea"/>
                <a:cs typeface="+mn-cs"/>
              </a:rPr>
              <a:t>including need for a “panic button”;</a:t>
            </a:r>
          </a:p>
          <a:p>
            <a:r>
              <a:rPr lang="en-US" sz="1200" b="0" i="0" u="none" strike="noStrike" kern="1200" baseline="0" dirty="0">
                <a:solidFill>
                  <a:schemeClr val="tx1"/>
                </a:solidFill>
                <a:latin typeface="+mn-lt"/>
                <a:ea typeface="+mn-ea"/>
                <a:cs typeface="+mn-cs"/>
              </a:rPr>
              <a:t>2. </a:t>
            </a:r>
            <a:r>
              <a:rPr lang="en-US" sz="1200" b="1" i="0" u="none" strike="noStrike" kern="1200" baseline="0" dirty="0">
                <a:solidFill>
                  <a:schemeClr val="tx1"/>
                </a:solidFill>
                <a:latin typeface="+mn-lt"/>
                <a:ea typeface="+mn-ea"/>
                <a:cs typeface="+mn-cs"/>
              </a:rPr>
              <a:t>Interior security, </a:t>
            </a:r>
            <a:r>
              <a:rPr lang="en-US" sz="1200" b="0" i="0" u="none" strike="noStrike" kern="1200" baseline="0" dirty="0">
                <a:solidFill>
                  <a:schemeClr val="tx1"/>
                </a:solidFill>
                <a:latin typeface="+mn-lt"/>
                <a:ea typeface="+mn-ea"/>
                <a:cs typeface="+mn-cs"/>
              </a:rPr>
              <a:t>including secure restrooms, and better identification</a:t>
            </a:r>
          </a:p>
          <a:p>
            <a:r>
              <a:rPr lang="en-US" sz="1200" b="0" i="0" u="none" strike="noStrike" kern="1200" baseline="0" dirty="0">
                <a:solidFill>
                  <a:schemeClr val="tx1"/>
                </a:solidFill>
                <a:latin typeface="+mn-lt"/>
                <a:ea typeface="+mn-ea"/>
                <a:cs typeface="+mn-cs"/>
              </a:rPr>
              <a:t>of exits;</a:t>
            </a:r>
          </a:p>
          <a:p>
            <a:r>
              <a:rPr lang="en-US" sz="1200" b="0" i="0" u="none" strike="noStrike" kern="1200" baseline="0" dirty="0">
                <a:solidFill>
                  <a:schemeClr val="tx1"/>
                </a:solidFill>
                <a:latin typeface="+mn-lt"/>
                <a:ea typeface="+mn-ea"/>
                <a:cs typeface="+mn-cs"/>
              </a:rPr>
              <a:t>3. </a:t>
            </a:r>
            <a:r>
              <a:rPr lang="en-US" sz="1200" b="1" i="0" u="none" strike="noStrike" kern="1200" baseline="0" dirty="0">
                <a:solidFill>
                  <a:schemeClr val="tx1"/>
                </a:solidFill>
                <a:latin typeface="+mn-lt"/>
                <a:ea typeface="+mn-ea"/>
                <a:cs typeface="+mn-cs"/>
              </a:rPr>
              <a:t>Authorities’ involvement, </a:t>
            </a:r>
            <a:r>
              <a:rPr lang="en-US" sz="1200" b="0" i="0" u="none" strike="noStrike" kern="1200" baseline="0" dirty="0">
                <a:solidFill>
                  <a:schemeClr val="tx1"/>
                </a:solidFill>
                <a:latin typeface="+mn-lt"/>
                <a:ea typeface="+mn-ea"/>
                <a:cs typeface="+mn-cs"/>
              </a:rPr>
              <a:t>in particular emergency procedures developed</a:t>
            </a:r>
          </a:p>
          <a:p>
            <a:r>
              <a:rPr lang="en-US" sz="1200" b="0" i="0" u="none" strike="noStrike" kern="1200" baseline="0" dirty="0">
                <a:solidFill>
                  <a:schemeClr val="tx1"/>
                </a:solidFill>
                <a:latin typeface="+mn-lt"/>
                <a:ea typeface="+mn-ea"/>
                <a:cs typeface="+mn-cs"/>
              </a:rPr>
              <a:t>with local law enforcement;</a:t>
            </a:r>
          </a:p>
          <a:p>
            <a:r>
              <a:rPr lang="en-US" sz="1200" b="0" i="0" u="none" strike="noStrike" kern="1200" baseline="0" dirty="0">
                <a:solidFill>
                  <a:schemeClr val="tx1"/>
                </a:solidFill>
                <a:latin typeface="+mn-lt"/>
                <a:ea typeface="+mn-ea"/>
                <a:cs typeface="+mn-cs"/>
              </a:rPr>
              <a:t>4. </a:t>
            </a:r>
            <a:r>
              <a:rPr lang="en-US" sz="1200" b="1" i="0" u="none" strike="noStrike" kern="1200" baseline="0" dirty="0">
                <a:solidFill>
                  <a:schemeClr val="tx1"/>
                </a:solidFill>
                <a:latin typeface="+mn-lt"/>
                <a:ea typeface="+mn-ea"/>
                <a:cs typeface="+mn-cs"/>
              </a:rPr>
              <a:t>Mail handling, </a:t>
            </a:r>
            <a:r>
              <a:rPr lang="en-US" sz="1200" b="0" i="0" u="none" strike="noStrike" kern="1200" baseline="0" dirty="0">
                <a:solidFill>
                  <a:schemeClr val="tx1"/>
                </a:solidFill>
                <a:latin typeface="+mn-lt"/>
                <a:ea typeface="+mn-ea"/>
                <a:cs typeface="+mn-cs"/>
              </a:rPr>
              <a:t>including screening and opening mail;</a:t>
            </a:r>
          </a:p>
          <a:p>
            <a:r>
              <a:rPr lang="en-US" sz="1200" b="0" i="0" u="none" strike="noStrike" kern="1200" baseline="0" dirty="0">
                <a:solidFill>
                  <a:schemeClr val="tx1"/>
                </a:solidFill>
                <a:latin typeface="+mn-lt"/>
                <a:ea typeface="+mn-ea"/>
                <a:cs typeface="+mn-cs"/>
              </a:rPr>
              <a:t>5. </a:t>
            </a:r>
            <a:r>
              <a:rPr lang="en-US" sz="1200" b="1" i="0" u="none" strike="noStrike" kern="1200" baseline="0" dirty="0">
                <a:solidFill>
                  <a:schemeClr val="tx1"/>
                </a:solidFill>
                <a:latin typeface="+mn-lt"/>
                <a:ea typeface="+mn-ea"/>
                <a:cs typeface="+mn-cs"/>
              </a:rPr>
              <a:t>Evacuation, </a:t>
            </a:r>
            <a:r>
              <a:rPr lang="en-US" sz="1200" b="0" i="0" u="none" strike="noStrike" kern="1200" baseline="0" dirty="0">
                <a:solidFill>
                  <a:schemeClr val="tx1"/>
                </a:solidFill>
                <a:latin typeface="+mn-lt"/>
                <a:ea typeface="+mn-ea"/>
                <a:cs typeface="+mn-cs"/>
              </a:rPr>
              <a:t>including evacuation procedures and training; and</a:t>
            </a:r>
          </a:p>
          <a:p>
            <a:r>
              <a:rPr lang="en-US" sz="1200" b="0" i="0" u="none" strike="noStrike" kern="1200" baseline="0" dirty="0">
                <a:solidFill>
                  <a:schemeClr val="tx1"/>
                </a:solidFill>
                <a:latin typeface="+mn-lt"/>
                <a:ea typeface="+mn-ea"/>
                <a:cs typeface="+mn-cs"/>
              </a:rPr>
              <a:t>6. </a:t>
            </a:r>
            <a:r>
              <a:rPr lang="en-US" sz="1200" b="1" i="0" u="none" strike="noStrike" kern="1200" baseline="0" dirty="0">
                <a:solidFill>
                  <a:schemeClr val="tx1"/>
                </a:solidFill>
                <a:latin typeface="+mn-lt"/>
                <a:ea typeface="+mn-ea"/>
                <a:cs typeface="+mn-cs"/>
              </a:rPr>
              <a:t>Backup systems, </a:t>
            </a:r>
            <a:r>
              <a:rPr lang="en-US" sz="1200" b="0" i="0" u="none" strike="noStrike" kern="1200" baseline="0" dirty="0">
                <a:solidFill>
                  <a:schemeClr val="tx1"/>
                </a:solidFill>
                <a:latin typeface="+mn-lt"/>
                <a:ea typeface="+mn-ea"/>
                <a:cs typeface="+mn-cs"/>
              </a:rPr>
              <a:t>such storing data off site.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Having assessed the potential current level of risk, the employer then turns its attention to assessing and improving natural, mechanical, and organizational security.</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Natural security </a:t>
            </a:r>
            <a:r>
              <a:rPr lang="en-US" sz="1200" b="0" i="0" u="none" strike="noStrike" kern="1200" baseline="0" dirty="0">
                <a:solidFill>
                  <a:schemeClr val="tx1"/>
                </a:solidFill>
                <a:latin typeface="+mn-lt"/>
                <a:ea typeface="+mn-ea"/>
                <a:cs typeface="+mn-cs"/>
              </a:rPr>
              <a:t>means capitalizing on the facility’s natural or architectural features to minimize security problems. For example, do too many entrances hamper controlling facility access?</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Mechanical security </a:t>
            </a:r>
            <a:r>
              <a:rPr lang="en-US" sz="1200" b="0" i="0" u="none" strike="noStrike" kern="1200" baseline="0" dirty="0">
                <a:solidFill>
                  <a:schemeClr val="tx1"/>
                </a:solidFill>
                <a:latin typeface="+mn-lt"/>
                <a:ea typeface="+mn-ea"/>
                <a:cs typeface="+mn-cs"/>
              </a:rPr>
              <a:t>is the utilization of security systems such as locks, intrusion alarms, access control systems, and surveillance systems to reduce the need for continuous human surveillance.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Finally, </a:t>
            </a:r>
            <a:r>
              <a:rPr lang="en-US" sz="1200" b="0" i="1" u="none" strike="noStrike" kern="1200" baseline="0" dirty="0">
                <a:solidFill>
                  <a:schemeClr val="tx1"/>
                </a:solidFill>
                <a:latin typeface="+mn-lt"/>
                <a:ea typeface="+mn-ea"/>
                <a:cs typeface="+mn-cs"/>
              </a:rPr>
              <a:t>organizational security </a:t>
            </a:r>
            <a:r>
              <a:rPr lang="en-US" sz="1200" b="0" i="0" u="none" strike="noStrike" kern="1200" baseline="0" dirty="0">
                <a:solidFill>
                  <a:schemeClr val="tx1"/>
                </a:solidFill>
                <a:latin typeface="+mn-lt"/>
                <a:ea typeface="+mn-ea"/>
                <a:cs typeface="+mn-cs"/>
              </a:rPr>
              <a:t>means using good management to improve security. For example, it means properly training and motivating security staff and lobby attendants. Similarly, ensure that the security staff has written orders that define their duties, especially in situations such as fire, elevator entrapment, hazardous materials spills, medical emergencies, hostile intrusions, suspicious packages, civil disturbances, and workplace violence.</a:t>
            </a:r>
          </a:p>
        </p:txBody>
      </p:sp>
      <p:sp>
        <p:nvSpPr>
          <p:cNvPr id="4" name="Slide Number Placeholder 3"/>
          <p:cNvSpPr>
            <a:spLocks noGrp="1"/>
          </p:cNvSpPr>
          <p:nvPr>
            <p:ph type="sldNum" sz="quarter" idx="10"/>
          </p:nvPr>
        </p:nvSpPr>
        <p:spPr/>
        <p:txBody>
          <a:bodyPr/>
          <a:lstStyle/>
          <a:p>
            <a:fld id="{7DE14964-253B-4796-A314-B22F37487017}" type="slidenum">
              <a:rPr lang="en-US" smtClean="0"/>
              <a:pPr/>
              <a:t>47</a:t>
            </a:fld>
            <a:endParaRPr lang="en-US"/>
          </a:p>
        </p:txBody>
      </p:sp>
    </p:spTree>
    <p:extLst>
      <p:ext uri="{BB962C8B-B14F-4D97-AF65-F5344CB8AC3E}">
        <p14:creationId xmlns:p14="http://schemas.microsoft.com/office/powerpoint/2010/main" val="403943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We’ve described organizational designs ranging from the highly structured bureaucracy to the amorphous boundaryless organization. There are also two extreme models of organizational design, as seen here in Exhibit 15-7.</a:t>
            </a:r>
          </a:p>
          <a:p>
            <a:pPr>
              <a:spcBef>
                <a:spcPct val="0"/>
              </a:spcBef>
            </a:pPr>
            <a:endParaRPr lang="en-US" dirty="0"/>
          </a:p>
          <a:p>
            <a:pPr>
              <a:spcBef>
                <a:spcPct val="0"/>
              </a:spcBef>
            </a:pPr>
            <a:r>
              <a:rPr lang="en-US" dirty="0"/>
              <a:t>First</a:t>
            </a:r>
            <a:r>
              <a:rPr lang="en-US" baseline="0" dirty="0"/>
              <a:t>, t</a:t>
            </a:r>
            <a:r>
              <a:rPr lang="en-US" dirty="0"/>
              <a:t>he </a:t>
            </a:r>
            <a:r>
              <a:rPr lang="en-US" i="1" dirty="0"/>
              <a:t>mechanistic model </a:t>
            </a:r>
            <a:r>
              <a:rPr lang="en-US" dirty="0"/>
              <a:t>is synonymous with bureaucracy and has extensive departmentalization, high formalization, a limited information network (mostly downward), and little participation in decision</a:t>
            </a:r>
            <a:r>
              <a:rPr lang="en-US" baseline="0" dirty="0"/>
              <a:t> </a:t>
            </a:r>
            <a:r>
              <a:rPr lang="en-US" dirty="0"/>
              <a:t>making. The </a:t>
            </a:r>
            <a:r>
              <a:rPr lang="en-US" i="1" dirty="0"/>
              <a:t>organic model </a:t>
            </a:r>
            <a:r>
              <a:rPr lang="en-US" dirty="0"/>
              <a:t>uses cross-hierarchical and cross-functional teams, low formalization, a comprehensive information network, and high participation in decision</a:t>
            </a:r>
            <a:r>
              <a:rPr lang="en-US" baseline="0" dirty="0"/>
              <a:t> </a:t>
            </a:r>
            <a:r>
              <a:rPr lang="en-US" dirty="0"/>
              <a:t>making. </a:t>
            </a:r>
          </a:p>
          <a:p>
            <a:pPr>
              <a:spcBef>
                <a:spcPct val="0"/>
              </a:spcBef>
            </a:pPr>
            <a:endParaRPr lang="en-US" dirty="0"/>
          </a:p>
          <a:p>
            <a:pPr>
              <a:spcBef>
                <a:spcPct val="0"/>
              </a:spcBef>
            </a:pPr>
            <a:r>
              <a:rPr lang="en-US" dirty="0"/>
              <a:t>Why are some organizations structured along mechanistic lines while others are organic? In this section, we present the major causes or determinants of an organization’s structure.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55</a:t>
            </a:fld>
            <a:endParaRPr lang="en-US" dirty="0"/>
          </a:p>
        </p:txBody>
      </p:sp>
    </p:spTree>
    <p:extLst>
      <p:ext uri="{BB962C8B-B14F-4D97-AF65-F5344CB8AC3E}">
        <p14:creationId xmlns:p14="http://schemas.microsoft.com/office/powerpoint/2010/main" val="427357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7DE6118-2437-4B30-8E3C-4D2BE6020583}"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1415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8350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28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4043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8906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2815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2048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3646421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662174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62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7DE6118-2437-4B30-8E3C-4D2BE6020583}" type="datetimeFigureOut">
              <a:rPr lang="en-US" smtClean="0"/>
              <a:pPr/>
              <a:t>8/26/2022</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9E57DC2-970A-4B3E-BB1C-7A09969E49DF}"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0453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575" y="3783231"/>
            <a:ext cx="9463428" cy="2926080"/>
          </a:xfrm>
        </p:spPr>
        <p:txBody>
          <a:bodyPr>
            <a:normAutofit/>
          </a:bodyPr>
          <a:lstStyle/>
          <a:p>
            <a:r>
              <a:rPr lang="en-US" sz="3200" dirty="0" smtClean="0"/>
              <a:t>Functional areas of human resource management</a:t>
            </a:r>
            <a:endParaRPr lang="en-US" sz="3200" dirty="0"/>
          </a:p>
        </p:txBody>
      </p:sp>
      <p:sp>
        <p:nvSpPr>
          <p:cNvPr id="3" name="Subtitle 2"/>
          <p:cNvSpPr>
            <a:spLocks noGrp="1"/>
          </p:cNvSpPr>
          <p:nvPr>
            <p:ph type="subTitle" idx="1"/>
          </p:nvPr>
        </p:nvSpPr>
        <p:spPr>
          <a:xfrm>
            <a:off x="1825143" y="5469835"/>
            <a:ext cx="8767860" cy="1388165"/>
          </a:xfrm>
        </p:spPr>
        <p:txBody>
          <a:bodyPr/>
          <a:lstStyle/>
          <a:p>
            <a:r>
              <a:rPr lang="en-US" dirty="0"/>
              <a:t>Dr Vibhav </a:t>
            </a:r>
            <a:r>
              <a:rPr lang="en-US" dirty="0" smtClean="0"/>
              <a:t>Singh</a:t>
            </a:r>
            <a:endParaRPr lang="en-US" dirty="0"/>
          </a:p>
        </p:txBody>
      </p:sp>
    </p:spTree>
    <p:extLst>
      <p:ext uri="{BB962C8B-B14F-4D97-AF65-F5344CB8AC3E}">
        <p14:creationId xmlns:p14="http://schemas.microsoft.com/office/powerpoint/2010/main" val="400671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27D2-BFA4-44DC-93B7-6030E9AF2840}"/>
              </a:ext>
            </a:extLst>
          </p:cNvPr>
          <p:cNvSpPr>
            <a:spLocks noGrp="1"/>
          </p:cNvSpPr>
          <p:nvPr>
            <p:ph type="title"/>
          </p:nvPr>
        </p:nvSpPr>
        <p:spPr/>
        <p:txBody>
          <a:bodyPr/>
          <a:lstStyle/>
          <a:p>
            <a:r>
              <a:rPr lang="en-IN" dirty="0"/>
              <a:t>Why employee selection is important</a:t>
            </a:r>
          </a:p>
        </p:txBody>
      </p:sp>
      <p:sp>
        <p:nvSpPr>
          <p:cNvPr id="4" name="TextBox 3">
            <a:extLst>
              <a:ext uri="{FF2B5EF4-FFF2-40B4-BE49-F238E27FC236}">
                <a16:creationId xmlns:a16="http://schemas.microsoft.com/office/drawing/2014/main" id="{6B95A1BA-70B7-40D9-A4B9-0E5FF0EA45F4}"/>
              </a:ext>
            </a:extLst>
          </p:cNvPr>
          <p:cNvSpPr txBox="1"/>
          <p:nvPr/>
        </p:nvSpPr>
        <p:spPr>
          <a:xfrm>
            <a:off x="3766409" y="2234151"/>
            <a:ext cx="423551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2400" dirty="0"/>
              <a:t>Aim of employee selection</a:t>
            </a:r>
          </a:p>
        </p:txBody>
      </p:sp>
      <p:cxnSp>
        <p:nvCxnSpPr>
          <p:cNvPr id="6" name="Straight Connector 5">
            <a:extLst>
              <a:ext uri="{FF2B5EF4-FFF2-40B4-BE49-F238E27FC236}">
                <a16:creationId xmlns:a16="http://schemas.microsoft.com/office/drawing/2014/main" id="{523A3209-3A35-4967-86E4-6F604CA248EF}"/>
              </a:ext>
            </a:extLst>
          </p:cNvPr>
          <p:cNvCxnSpPr>
            <a:stCxn id="4" idx="2"/>
          </p:cNvCxnSpPr>
          <p:nvPr/>
        </p:nvCxnSpPr>
        <p:spPr>
          <a:xfrm>
            <a:off x="5884164" y="2695816"/>
            <a:ext cx="0" cy="41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3E55C5-0812-4F1D-9D59-ECEF2E0856B4}"/>
              </a:ext>
            </a:extLst>
          </p:cNvPr>
          <p:cNvCxnSpPr/>
          <p:nvPr/>
        </p:nvCxnSpPr>
        <p:spPr>
          <a:xfrm>
            <a:off x="3766409" y="3110844"/>
            <a:ext cx="44160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BD65DD-281C-4D6B-AD0E-A13A57CD7F17}"/>
              </a:ext>
            </a:extLst>
          </p:cNvPr>
          <p:cNvCxnSpPr/>
          <p:nvPr/>
        </p:nvCxnSpPr>
        <p:spPr>
          <a:xfrm>
            <a:off x="3766409" y="3110845"/>
            <a:ext cx="0" cy="50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FAC5B25-2D27-41D1-AD1A-74DABC298264}"/>
              </a:ext>
            </a:extLst>
          </p:cNvPr>
          <p:cNvCxnSpPr/>
          <p:nvPr/>
        </p:nvCxnSpPr>
        <p:spPr>
          <a:xfrm>
            <a:off x="8182466" y="3110845"/>
            <a:ext cx="0" cy="50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1FD80E7-A282-44E0-97E7-7A611E77C568}"/>
              </a:ext>
            </a:extLst>
          </p:cNvPr>
          <p:cNvSpPr txBox="1"/>
          <p:nvPr/>
        </p:nvSpPr>
        <p:spPr>
          <a:xfrm>
            <a:off x="2460397" y="3893270"/>
            <a:ext cx="2714920" cy="369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t>Person-Job Fit </a:t>
            </a:r>
          </a:p>
        </p:txBody>
      </p:sp>
      <p:sp>
        <p:nvSpPr>
          <p:cNvPr id="13" name="TextBox 12">
            <a:extLst>
              <a:ext uri="{FF2B5EF4-FFF2-40B4-BE49-F238E27FC236}">
                <a16:creationId xmlns:a16="http://schemas.microsoft.com/office/drawing/2014/main" id="{50B1855D-9D30-401C-AD90-DB1B019C2F82}"/>
              </a:ext>
            </a:extLst>
          </p:cNvPr>
          <p:cNvSpPr txBox="1"/>
          <p:nvPr/>
        </p:nvSpPr>
        <p:spPr>
          <a:xfrm>
            <a:off x="6644459" y="3893270"/>
            <a:ext cx="2714920" cy="369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t>Person- Organization fit</a:t>
            </a:r>
          </a:p>
        </p:txBody>
      </p:sp>
      <p:sp>
        <p:nvSpPr>
          <p:cNvPr id="14" name="TextBox 13">
            <a:extLst>
              <a:ext uri="{FF2B5EF4-FFF2-40B4-BE49-F238E27FC236}">
                <a16:creationId xmlns:a16="http://schemas.microsoft.com/office/drawing/2014/main" id="{3E60A0F3-C51E-4432-AC69-0D26F1CE380D}"/>
              </a:ext>
            </a:extLst>
          </p:cNvPr>
          <p:cNvSpPr txBox="1"/>
          <p:nvPr/>
        </p:nvSpPr>
        <p:spPr>
          <a:xfrm>
            <a:off x="1611984" y="4769963"/>
            <a:ext cx="4119513" cy="646331"/>
          </a:xfrm>
          <a:prstGeom prst="rect">
            <a:avLst/>
          </a:prstGeom>
          <a:noFill/>
        </p:spPr>
        <p:txBody>
          <a:bodyPr wrap="square" rtlCol="0">
            <a:spAutoFit/>
          </a:bodyPr>
          <a:lstStyle/>
          <a:p>
            <a:r>
              <a:rPr lang="en-IN" dirty="0"/>
              <a:t>Matching the KSACs of the candidate with job requirements</a:t>
            </a:r>
          </a:p>
        </p:txBody>
      </p:sp>
      <p:sp>
        <p:nvSpPr>
          <p:cNvPr id="15" name="Speech Bubble: Oval 14">
            <a:extLst>
              <a:ext uri="{FF2B5EF4-FFF2-40B4-BE49-F238E27FC236}">
                <a16:creationId xmlns:a16="http://schemas.microsoft.com/office/drawing/2014/main" id="{8EDD8655-5FEC-4F6D-9A95-9307E4F1DDB4}"/>
              </a:ext>
            </a:extLst>
          </p:cNvPr>
          <p:cNvSpPr/>
          <p:nvPr/>
        </p:nvSpPr>
        <p:spPr>
          <a:xfrm>
            <a:off x="3327662" y="5734607"/>
            <a:ext cx="4524865" cy="90576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Candidate may be right for job but not for organization </a:t>
            </a:r>
          </a:p>
        </p:txBody>
      </p:sp>
      <p:sp>
        <p:nvSpPr>
          <p:cNvPr id="16" name="TextBox 15">
            <a:extLst>
              <a:ext uri="{FF2B5EF4-FFF2-40B4-BE49-F238E27FC236}">
                <a16:creationId xmlns:a16="http://schemas.microsoft.com/office/drawing/2014/main" id="{17C415AA-B9CE-4F1A-9E92-489FE1F1E965}"/>
              </a:ext>
            </a:extLst>
          </p:cNvPr>
          <p:cNvSpPr txBox="1"/>
          <p:nvPr/>
        </p:nvSpPr>
        <p:spPr>
          <a:xfrm>
            <a:off x="6336384" y="4708594"/>
            <a:ext cx="4119513" cy="646331"/>
          </a:xfrm>
          <a:prstGeom prst="rect">
            <a:avLst/>
          </a:prstGeom>
          <a:noFill/>
        </p:spPr>
        <p:txBody>
          <a:bodyPr wrap="square" rtlCol="0">
            <a:spAutoFit/>
          </a:bodyPr>
          <a:lstStyle/>
          <a:p>
            <a:r>
              <a:rPr lang="en-IN" dirty="0"/>
              <a:t>To see whether candidate is culturally fit from long-term perspective </a:t>
            </a:r>
          </a:p>
        </p:txBody>
      </p:sp>
    </p:spTree>
    <p:extLst>
      <p:ext uri="{BB962C8B-B14F-4D97-AF65-F5344CB8AC3E}">
        <p14:creationId xmlns:p14="http://schemas.microsoft.com/office/powerpoint/2010/main" val="252496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F3C8-1241-4629-9552-F3B5AC619574}"/>
              </a:ext>
            </a:extLst>
          </p:cNvPr>
          <p:cNvSpPr>
            <a:spLocks noGrp="1"/>
          </p:cNvSpPr>
          <p:nvPr>
            <p:ph type="title"/>
          </p:nvPr>
        </p:nvSpPr>
        <p:spPr>
          <a:xfrm>
            <a:off x="1081278" y="261366"/>
            <a:ext cx="9720072" cy="1499616"/>
          </a:xfrm>
        </p:spPr>
        <p:txBody>
          <a:bodyPr/>
          <a:lstStyle/>
          <a:p>
            <a:r>
              <a:rPr lang="en-IN" dirty="0"/>
              <a:t>Selection process</a:t>
            </a:r>
          </a:p>
        </p:txBody>
      </p:sp>
      <p:pic>
        <p:nvPicPr>
          <p:cNvPr id="1026" name="Picture 2" descr="Image result for selection process in recruitment">
            <a:extLst>
              <a:ext uri="{FF2B5EF4-FFF2-40B4-BE49-F238E27FC236}">
                <a16:creationId xmlns:a16="http://schemas.microsoft.com/office/drawing/2014/main" id="{2F4463AA-2326-4565-9A70-0235B708AF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0" t="12004"/>
          <a:stretch/>
        </p:blipFill>
        <p:spPr bwMode="auto">
          <a:xfrm>
            <a:off x="2152651" y="1476783"/>
            <a:ext cx="7686674" cy="525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18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44EC-F80B-4981-9522-304F030A6A13}"/>
              </a:ext>
            </a:extLst>
          </p:cNvPr>
          <p:cNvSpPr>
            <a:spLocks noGrp="1"/>
          </p:cNvSpPr>
          <p:nvPr>
            <p:ph type="title"/>
          </p:nvPr>
        </p:nvSpPr>
        <p:spPr>
          <a:xfrm>
            <a:off x="938403" y="385191"/>
            <a:ext cx="9720072" cy="1499616"/>
          </a:xfrm>
        </p:spPr>
        <p:txBody>
          <a:bodyPr/>
          <a:lstStyle/>
          <a:p>
            <a:r>
              <a:rPr lang="en-IN" dirty="0"/>
              <a:t>Selection methods </a:t>
            </a:r>
          </a:p>
        </p:txBody>
      </p:sp>
      <p:sp>
        <p:nvSpPr>
          <p:cNvPr id="5" name="Rectangle: Rounded Corners 4">
            <a:extLst>
              <a:ext uri="{FF2B5EF4-FFF2-40B4-BE49-F238E27FC236}">
                <a16:creationId xmlns:a16="http://schemas.microsoft.com/office/drawing/2014/main" id="{089D9D42-B64E-4334-AAE0-5AD076B864D5}"/>
              </a:ext>
            </a:extLst>
          </p:cNvPr>
          <p:cNvSpPr/>
          <p:nvPr/>
        </p:nvSpPr>
        <p:spPr>
          <a:xfrm>
            <a:off x="866775" y="2314576"/>
            <a:ext cx="28098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INTERVIEW </a:t>
            </a:r>
          </a:p>
        </p:txBody>
      </p:sp>
      <p:sp>
        <p:nvSpPr>
          <p:cNvPr id="6" name="Rectangle: Rounded Corners 5">
            <a:extLst>
              <a:ext uri="{FF2B5EF4-FFF2-40B4-BE49-F238E27FC236}">
                <a16:creationId xmlns:a16="http://schemas.microsoft.com/office/drawing/2014/main" id="{6526A115-D4B0-49E8-A63F-CAEC0CA06077}"/>
              </a:ext>
            </a:extLst>
          </p:cNvPr>
          <p:cNvSpPr/>
          <p:nvPr/>
        </p:nvSpPr>
        <p:spPr>
          <a:xfrm>
            <a:off x="866775" y="4173094"/>
            <a:ext cx="28098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PSYCHOMETRIC TESTING</a:t>
            </a:r>
          </a:p>
        </p:txBody>
      </p:sp>
      <p:sp>
        <p:nvSpPr>
          <p:cNvPr id="7" name="Rectangle: Rounded Corners 6">
            <a:extLst>
              <a:ext uri="{FF2B5EF4-FFF2-40B4-BE49-F238E27FC236}">
                <a16:creationId xmlns:a16="http://schemas.microsoft.com/office/drawing/2014/main" id="{3FD8817D-133E-4B59-B28A-B0E90787EDF3}"/>
              </a:ext>
            </a:extLst>
          </p:cNvPr>
          <p:cNvSpPr/>
          <p:nvPr/>
        </p:nvSpPr>
        <p:spPr>
          <a:xfrm>
            <a:off x="7239000" y="4173094"/>
            <a:ext cx="28098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APTITUDE TEST </a:t>
            </a:r>
          </a:p>
        </p:txBody>
      </p:sp>
      <p:sp>
        <p:nvSpPr>
          <p:cNvPr id="8" name="Rectangle: Rounded Corners 7">
            <a:extLst>
              <a:ext uri="{FF2B5EF4-FFF2-40B4-BE49-F238E27FC236}">
                <a16:creationId xmlns:a16="http://schemas.microsoft.com/office/drawing/2014/main" id="{67020B4B-1679-4ED3-987A-4E55BED5DA22}"/>
              </a:ext>
            </a:extLst>
          </p:cNvPr>
          <p:cNvSpPr/>
          <p:nvPr/>
        </p:nvSpPr>
        <p:spPr>
          <a:xfrm>
            <a:off x="7239000" y="2314576"/>
            <a:ext cx="28098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PERSONALITY PROFILING </a:t>
            </a:r>
          </a:p>
        </p:txBody>
      </p:sp>
      <p:sp>
        <p:nvSpPr>
          <p:cNvPr id="9" name="Rectangle: Rounded Corners 8">
            <a:extLst>
              <a:ext uri="{FF2B5EF4-FFF2-40B4-BE49-F238E27FC236}">
                <a16:creationId xmlns:a16="http://schemas.microsoft.com/office/drawing/2014/main" id="{C8AB282A-F79D-41B7-9812-5A51A23F1F12}"/>
              </a:ext>
            </a:extLst>
          </p:cNvPr>
          <p:cNvSpPr/>
          <p:nvPr/>
        </p:nvSpPr>
        <p:spPr>
          <a:xfrm>
            <a:off x="4052887" y="3372994"/>
            <a:ext cx="28098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ONLINE SCREENING </a:t>
            </a:r>
          </a:p>
        </p:txBody>
      </p:sp>
    </p:spTree>
    <p:extLst>
      <p:ext uri="{BB962C8B-B14F-4D97-AF65-F5344CB8AC3E}">
        <p14:creationId xmlns:p14="http://schemas.microsoft.com/office/powerpoint/2010/main" val="182212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981200" y="0"/>
            <a:ext cx="8229600" cy="1143000"/>
          </a:xfrm>
        </p:spPr>
        <p:txBody>
          <a:bodyPr/>
          <a:lstStyle/>
          <a:p>
            <a:pPr algn="ctr" eaLnBrk="1" hangingPunct="1">
              <a:defRPr/>
            </a:pPr>
            <a:r>
              <a:rPr lang="en-US" sz="3600" dirty="0">
                <a:solidFill>
                  <a:schemeClr val="tx1"/>
                </a:solidFill>
              </a:rPr>
              <a:t>Screening methods</a:t>
            </a:r>
          </a:p>
        </p:txBody>
      </p:sp>
      <p:sp>
        <p:nvSpPr>
          <p:cNvPr id="24578" name="Rectangle 3"/>
          <p:cNvSpPr>
            <a:spLocks noGrp="1" noChangeArrowheads="1"/>
          </p:cNvSpPr>
          <p:nvPr>
            <p:ph idx="1"/>
          </p:nvPr>
        </p:nvSpPr>
        <p:spPr>
          <a:xfrm>
            <a:off x="378372" y="1752600"/>
            <a:ext cx="10836166" cy="3962400"/>
          </a:xfrm>
        </p:spPr>
        <p:txBody>
          <a:bodyPr>
            <a:normAutofit lnSpcReduction="10000"/>
          </a:bodyPr>
          <a:lstStyle/>
          <a:p>
            <a:pPr eaLnBrk="1" hangingPunct="1">
              <a:lnSpc>
                <a:spcPct val="80000"/>
              </a:lnSpc>
            </a:pPr>
            <a:r>
              <a:rPr lang="en-US" altLang="en-US" sz="3200" dirty="0"/>
              <a:t>Screening Methods</a:t>
            </a:r>
          </a:p>
          <a:p>
            <a:pPr eaLnBrk="1" hangingPunct="1">
              <a:lnSpc>
                <a:spcPct val="80000"/>
              </a:lnSpc>
            </a:pPr>
            <a:endParaRPr lang="en-US" altLang="en-US" sz="900" dirty="0"/>
          </a:p>
          <a:p>
            <a:pPr lvl="1" eaLnBrk="1" hangingPunct="1">
              <a:lnSpc>
                <a:spcPct val="80000"/>
              </a:lnSpc>
              <a:buFont typeface="Wingdings" panose="05000000000000000000" pitchFamily="2" charset="2"/>
              <a:buChar char="§"/>
            </a:pPr>
            <a:r>
              <a:rPr lang="en-US" altLang="en-US" sz="3200" dirty="0"/>
              <a:t>Resumes and cover letters</a:t>
            </a:r>
          </a:p>
          <a:p>
            <a:pPr lvl="1" eaLnBrk="1" hangingPunct="1">
              <a:lnSpc>
                <a:spcPct val="80000"/>
              </a:lnSpc>
              <a:buFont typeface="Wingdings" panose="05000000000000000000" pitchFamily="2" charset="2"/>
              <a:buChar char="§"/>
            </a:pPr>
            <a:endParaRPr lang="en-US" altLang="en-US" sz="3200" dirty="0"/>
          </a:p>
          <a:p>
            <a:pPr lvl="1" eaLnBrk="1" hangingPunct="1">
              <a:lnSpc>
                <a:spcPct val="80000"/>
              </a:lnSpc>
              <a:buFont typeface="Wingdings" panose="05000000000000000000" pitchFamily="2" charset="2"/>
              <a:buChar char="§"/>
            </a:pPr>
            <a:r>
              <a:rPr lang="en-US" altLang="en-US" sz="3200" dirty="0"/>
              <a:t>weighted application blanks</a:t>
            </a:r>
          </a:p>
          <a:p>
            <a:pPr lvl="1" eaLnBrk="1" hangingPunct="1">
              <a:lnSpc>
                <a:spcPct val="80000"/>
              </a:lnSpc>
              <a:buFont typeface="Wingdings" panose="05000000000000000000" pitchFamily="2" charset="2"/>
              <a:buChar char="§"/>
            </a:pPr>
            <a:endParaRPr lang="en-US" altLang="en-US" sz="3200" dirty="0"/>
          </a:p>
          <a:p>
            <a:pPr lvl="1" eaLnBrk="1" hangingPunct="1">
              <a:lnSpc>
                <a:spcPct val="80000"/>
              </a:lnSpc>
              <a:buFont typeface="Wingdings" panose="05000000000000000000" pitchFamily="2" charset="2"/>
              <a:buChar char="§"/>
            </a:pPr>
            <a:r>
              <a:rPr lang="en-US" altLang="en-US" sz="3200" dirty="0"/>
              <a:t>Biographical information</a:t>
            </a:r>
          </a:p>
          <a:p>
            <a:pPr lvl="1" eaLnBrk="1" hangingPunct="1">
              <a:lnSpc>
                <a:spcPct val="80000"/>
              </a:lnSpc>
              <a:buFont typeface="Wingdings" panose="05000000000000000000" pitchFamily="2" charset="2"/>
              <a:buChar char="§"/>
            </a:pPr>
            <a:endParaRPr lang="en-US" altLang="en-US" sz="3200" dirty="0"/>
          </a:p>
          <a:p>
            <a:pPr lvl="1" eaLnBrk="1" hangingPunct="1">
              <a:lnSpc>
                <a:spcPct val="80000"/>
              </a:lnSpc>
              <a:buFont typeface="Wingdings" panose="05000000000000000000" pitchFamily="2" charset="2"/>
              <a:buChar char="§"/>
            </a:pPr>
            <a:r>
              <a:rPr lang="en-US" altLang="en-US" sz="3200" dirty="0"/>
              <a:t>Telephone screens</a:t>
            </a:r>
          </a:p>
        </p:txBody>
      </p:sp>
    </p:spTree>
    <p:extLst>
      <p:ext uri="{BB962C8B-B14F-4D97-AF65-F5344CB8AC3E}">
        <p14:creationId xmlns:p14="http://schemas.microsoft.com/office/powerpoint/2010/main" val="179228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575" y="3783231"/>
            <a:ext cx="9463428" cy="2926080"/>
          </a:xfrm>
        </p:spPr>
        <p:txBody>
          <a:bodyPr>
            <a:normAutofit/>
          </a:bodyPr>
          <a:lstStyle/>
          <a:p>
            <a:r>
              <a:rPr lang="en-US" sz="3200" dirty="0" smtClean="0"/>
              <a:t>Functional areas of human resource management</a:t>
            </a:r>
            <a:endParaRPr lang="en-US" sz="3200" dirty="0"/>
          </a:p>
        </p:txBody>
      </p:sp>
      <p:sp>
        <p:nvSpPr>
          <p:cNvPr id="3" name="Subtitle 2"/>
          <p:cNvSpPr>
            <a:spLocks noGrp="1"/>
          </p:cNvSpPr>
          <p:nvPr>
            <p:ph type="subTitle" idx="1"/>
          </p:nvPr>
        </p:nvSpPr>
        <p:spPr>
          <a:xfrm>
            <a:off x="1825143" y="5469835"/>
            <a:ext cx="8767860" cy="1388165"/>
          </a:xfrm>
        </p:spPr>
        <p:txBody>
          <a:bodyPr>
            <a:normAutofit/>
          </a:bodyPr>
          <a:lstStyle/>
          <a:p>
            <a:r>
              <a:rPr lang="en-US" sz="3200" dirty="0" smtClean="0"/>
              <a:t>TRAINING AND DEVELOPMENT</a:t>
            </a:r>
            <a:endParaRPr lang="en-US" sz="3200" dirty="0"/>
          </a:p>
        </p:txBody>
      </p:sp>
    </p:spTree>
    <p:extLst>
      <p:ext uri="{BB962C8B-B14F-4D97-AF65-F5344CB8AC3E}">
        <p14:creationId xmlns:p14="http://schemas.microsoft.com/office/powerpoint/2010/main" val="69164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DEVELOPMENT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189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process</a:t>
            </a:r>
          </a:p>
        </p:txBody>
      </p:sp>
      <p:pic>
        <p:nvPicPr>
          <p:cNvPr id="4" name="Picture 3"/>
          <p:cNvPicPr>
            <a:picLocks noChangeAspect="1"/>
          </p:cNvPicPr>
          <p:nvPr/>
        </p:nvPicPr>
        <p:blipFill>
          <a:blip r:embed="rId2"/>
          <a:stretch>
            <a:fillRect/>
          </a:stretch>
        </p:blipFill>
        <p:spPr>
          <a:xfrm>
            <a:off x="2158845" y="1943430"/>
            <a:ext cx="7128641" cy="4773168"/>
          </a:xfrm>
          <a:prstGeom prst="rect">
            <a:avLst/>
          </a:prstGeom>
        </p:spPr>
      </p:pic>
    </p:spTree>
    <p:extLst>
      <p:ext uri="{BB962C8B-B14F-4D97-AF65-F5344CB8AC3E}">
        <p14:creationId xmlns:p14="http://schemas.microsoft.com/office/powerpoint/2010/main" val="106445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the training need analysis</a:t>
            </a:r>
          </a:p>
        </p:txBody>
      </p:sp>
      <p:sp>
        <p:nvSpPr>
          <p:cNvPr id="3" name="Content Placeholder 2"/>
          <p:cNvSpPr>
            <a:spLocks noGrp="1"/>
          </p:cNvSpPr>
          <p:nvPr>
            <p:ph idx="1"/>
          </p:nvPr>
        </p:nvSpPr>
        <p:spPr/>
        <p:txBody>
          <a:bodyPr/>
          <a:lstStyle/>
          <a:p>
            <a:r>
              <a:rPr lang="en-US" b="1" u="sng" dirty="0"/>
              <a:t>Current training need analysis </a:t>
            </a:r>
          </a:p>
          <a:p>
            <a:r>
              <a:rPr lang="en-US" dirty="0"/>
              <a:t>Most of the training aims at improving current performance- specially new employees &amp; those whose performance is deficient. </a:t>
            </a:r>
          </a:p>
          <a:p>
            <a:pPr>
              <a:lnSpc>
                <a:spcPct val="100000"/>
              </a:lnSpc>
              <a:spcBef>
                <a:spcPts val="0"/>
              </a:spcBef>
            </a:pPr>
            <a:endParaRPr lang="en-US" dirty="0"/>
          </a:p>
          <a:p>
            <a:pPr>
              <a:lnSpc>
                <a:spcPct val="100000"/>
              </a:lnSpc>
              <a:spcBef>
                <a:spcPts val="0"/>
              </a:spcBef>
              <a:buFont typeface="Wingdings" panose="05000000000000000000" pitchFamily="2" charset="2"/>
              <a:buChar char="Ø"/>
            </a:pPr>
            <a:r>
              <a:rPr lang="en-US" b="1" u="sng" dirty="0"/>
              <a:t>New employees</a:t>
            </a:r>
          </a:p>
          <a:p>
            <a:pPr>
              <a:lnSpc>
                <a:spcPct val="100000"/>
              </a:lnSpc>
              <a:spcBef>
                <a:spcPts val="0"/>
              </a:spcBef>
            </a:pPr>
            <a:r>
              <a:rPr lang="en-US" dirty="0"/>
              <a:t>To determine what the job entails and to break it down into subtasks, and then assess</a:t>
            </a:r>
          </a:p>
          <a:p>
            <a:pPr>
              <a:lnSpc>
                <a:spcPct val="100000"/>
              </a:lnSpc>
              <a:spcBef>
                <a:spcPts val="0"/>
              </a:spcBef>
            </a:pPr>
            <a:endParaRPr lang="en-US" b="1" u="sng" dirty="0"/>
          </a:p>
          <a:p>
            <a:pPr>
              <a:lnSpc>
                <a:spcPct val="100000"/>
              </a:lnSpc>
              <a:spcBef>
                <a:spcPts val="0"/>
              </a:spcBef>
              <a:buFont typeface="Wingdings" panose="05000000000000000000" pitchFamily="2" charset="2"/>
              <a:buChar char="Ø"/>
            </a:pPr>
            <a:r>
              <a:rPr lang="en-US" b="1" u="sng" dirty="0"/>
              <a:t>Current employees</a:t>
            </a:r>
          </a:p>
          <a:p>
            <a:pPr>
              <a:lnSpc>
                <a:spcPct val="100000"/>
              </a:lnSpc>
              <a:spcBef>
                <a:spcPts val="0"/>
              </a:spcBef>
            </a:pPr>
            <a:r>
              <a:rPr lang="en-US" dirty="0"/>
              <a:t>Training needs are more complex – is training the real solution </a:t>
            </a:r>
          </a:p>
        </p:txBody>
      </p:sp>
    </p:spTree>
    <p:extLst>
      <p:ext uri="{BB962C8B-B14F-4D97-AF65-F5344CB8AC3E}">
        <p14:creationId xmlns:p14="http://schemas.microsoft.com/office/powerpoint/2010/main" val="319315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the training need analysis</a:t>
            </a:r>
          </a:p>
        </p:txBody>
      </p:sp>
      <p:sp>
        <p:nvSpPr>
          <p:cNvPr id="3" name="Content Placeholder 2"/>
          <p:cNvSpPr>
            <a:spLocks noGrp="1"/>
          </p:cNvSpPr>
          <p:nvPr>
            <p:ph idx="1"/>
          </p:nvPr>
        </p:nvSpPr>
        <p:spPr>
          <a:xfrm>
            <a:off x="1024128" y="2286000"/>
            <a:ext cx="10486000" cy="4023360"/>
          </a:xfrm>
        </p:spPr>
        <p:txBody>
          <a:bodyPr>
            <a:normAutofit/>
          </a:bodyPr>
          <a:lstStyle/>
          <a:p>
            <a:r>
              <a:rPr lang="en-US" b="1" u="sng" dirty="0"/>
              <a:t>Task analysis: analyzing new employees’ training needs</a:t>
            </a:r>
          </a:p>
          <a:p>
            <a:endParaRPr lang="en-US" b="1" u="sng" dirty="0"/>
          </a:p>
          <a:p>
            <a:pPr>
              <a:lnSpc>
                <a:spcPct val="100000"/>
              </a:lnSpc>
              <a:spcBef>
                <a:spcPts val="0"/>
              </a:spcBef>
              <a:buFont typeface="Tw Cen MT" panose="020B0602020104020603" pitchFamily="34" charset="0"/>
              <a:buChar char="–"/>
            </a:pPr>
            <a:r>
              <a:rPr lang="en-US" sz="2800" dirty="0"/>
              <a:t>At the lower level, you hire inexperienced and train them in comparison to higher level. </a:t>
            </a:r>
          </a:p>
          <a:p>
            <a:pPr>
              <a:lnSpc>
                <a:spcPct val="100000"/>
              </a:lnSpc>
              <a:spcBef>
                <a:spcPts val="0"/>
              </a:spcBef>
              <a:buFont typeface="Tw Cen MT" panose="020B0602020104020603" pitchFamily="34" charset="0"/>
              <a:buChar char="–"/>
            </a:pPr>
            <a:endParaRPr lang="en-US" sz="2800" dirty="0"/>
          </a:p>
          <a:p>
            <a:pPr>
              <a:lnSpc>
                <a:spcPct val="100000"/>
              </a:lnSpc>
              <a:spcBef>
                <a:spcPts val="0"/>
              </a:spcBef>
              <a:buFont typeface="Tw Cen MT" panose="020B0602020104020603" pitchFamily="34" charset="0"/>
              <a:buChar char="–"/>
            </a:pPr>
            <a:r>
              <a:rPr lang="en-US" sz="2800" dirty="0"/>
              <a:t>Task analysis is a detailed study of job to determine what specific skills- Java (web developer).</a:t>
            </a:r>
          </a:p>
          <a:p>
            <a:pPr>
              <a:lnSpc>
                <a:spcPct val="100000"/>
              </a:lnSpc>
              <a:spcBef>
                <a:spcPts val="0"/>
              </a:spcBef>
              <a:buFont typeface="Tw Cen MT" panose="020B0602020104020603" pitchFamily="34" charset="0"/>
              <a:buChar char="–"/>
            </a:pPr>
            <a:endParaRPr lang="en-US" sz="2800" dirty="0"/>
          </a:p>
          <a:p>
            <a:pPr>
              <a:lnSpc>
                <a:spcPct val="100000"/>
              </a:lnSpc>
              <a:spcBef>
                <a:spcPts val="0"/>
              </a:spcBef>
              <a:buFont typeface="Tw Cen MT" panose="020B0602020104020603" pitchFamily="34" charset="0"/>
              <a:buChar char="–"/>
            </a:pPr>
            <a:r>
              <a:rPr lang="en-US" sz="2800" dirty="0"/>
              <a:t>For task analysis, job description and job specification is required</a:t>
            </a:r>
          </a:p>
          <a:p>
            <a:pPr>
              <a:lnSpc>
                <a:spcPct val="100000"/>
              </a:lnSpc>
              <a:spcBef>
                <a:spcPts val="0"/>
              </a:spcBef>
              <a:buFont typeface="Tw Cen MT" panose="020B0602020104020603" pitchFamily="34" charset="0"/>
              <a:buChar char="–"/>
            </a:pPr>
            <a:endParaRPr lang="en-US" dirty="0"/>
          </a:p>
        </p:txBody>
      </p:sp>
    </p:spTree>
    <p:extLst>
      <p:ext uri="{BB962C8B-B14F-4D97-AF65-F5344CB8AC3E}">
        <p14:creationId xmlns:p14="http://schemas.microsoft.com/office/powerpoint/2010/main" val="110080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the training need analysis</a:t>
            </a:r>
          </a:p>
        </p:txBody>
      </p:sp>
      <p:sp>
        <p:nvSpPr>
          <p:cNvPr id="3" name="Content Placeholder 2"/>
          <p:cNvSpPr>
            <a:spLocks noGrp="1"/>
          </p:cNvSpPr>
          <p:nvPr>
            <p:ph idx="1"/>
          </p:nvPr>
        </p:nvSpPr>
        <p:spPr/>
        <p:txBody>
          <a:bodyPr/>
          <a:lstStyle/>
          <a:p>
            <a:r>
              <a:rPr lang="en-US" b="1" u="sng" dirty="0"/>
              <a:t>Performance analysis: analyzing current employees’ training needs</a:t>
            </a:r>
          </a:p>
          <a:p>
            <a:pPr>
              <a:lnSpc>
                <a:spcPct val="100000"/>
              </a:lnSpc>
              <a:spcBef>
                <a:spcPts val="0"/>
              </a:spcBef>
              <a:buFont typeface="Tw Cen MT" panose="020B0602020104020603" pitchFamily="34" charset="0"/>
              <a:buChar char="–"/>
            </a:pPr>
            <a:endParaRPr lang="en-US" dirty="0"/>
          </a:p>
          <a:p>
            <a:pPr>
              <a:lnSpc>
                <a:spcPct val="100000"/>
              </a:lnSpc>
              <a:spcBef>
                <a:spcPts val="0"/>
              </a:spcBef>
              <a:buFont typeface="Tw Cen MT" panose="020B0602020104020603" pitchFamily="34" charset="0"/>
              <a:buChar char="–"/>
            </a:pPr>
            <a:r>
              <a:rPr lang="en-US" dirty="0"/>
              <a:t>Performance analysis is the process of verifying that there is a performance deficiency and determining whether the employer should correct such deficiencies through training or some other means. </a:t>
            </a:r>
          </a:p>
          <a:p>
            <a:pPr>
              <a:lnSpc>
                <a:spcPct val="100000"/>
              </a:lnSpc>
              <a:spcBef>
                <a:spcPts val="0"/>
              </a:spcBef>
              <a:buFont typeface="Tw Cen MT" panose="020B0602020104020603" pitchFamily="34" charset="0"/>
              <a:buChar char="–"/>
            </a:pPr>
            <a:r>
              <a:rPr lang="en-US" dirty="0"/>
              <a:t>Performance appraisal. </a:t>
            </a:r>
          </a:p>
          <a:p>
            <a:endParaRPr lang="en-US" b="1" u="sng" dirty="0"/>
          </a:p>
          <a:p>
            <a:r>
              <a:rPr lang="en-US" b="1" u="sng" dirty="0"/>
              <a:t>Can’t do/ won’t do</a:t>
            </a:r>
          </a:p>
          <a:p>
            <a:pPr lvl="0"/>
            <a:r>
              <a:rPr lang="en-US" dirty="0"/>
              <a:t>The biggest issue is to figure out what is causing the lower performance. If the problem is employee motivation then training is unlikely to fix this. </a:t>
            </a:r>
          </a:p>
          <a:p>
            <a:endParaRPr lang="en-US" dirty="0"/>
          </a:p>
        </p:txBody>
      </p:sp>
    </p:spTree>
    <p:extLst>
      <p:ext uri="{BB962C8B-B14F-4D97-AF65-F5344CB8AC3E}">
        <p14:creationId xmlns:p14="http://schemas.microsoft.com/office/powerpoint/2010/main" val="2734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575" y="3783231"/>
            <a:ext cx="9463428" cy="2926080"/>
          </a:xfrm>
        </p:spPr>
        <p:txBody>
          <a:bodyPr>
            <a:normAutofit/>
          </a:bodyPr>
          <a:lstStyle/>
          <a:p>
            <a:r>
              <a:rPr lang="en-US" sz="3200" dirty="0" smtClean="0"/>
              <a:t>Functional areas of human resource management</a:t>
            </a:r>
            <a:endParaRPr lang="en-US" sz="3200" dirty="0"/>
          </a:p>
        </p:txBody>
      </p:sp>
      <p:sp>
        <p:nvSpPr>
          <p:cNvPr id="3" name="Subtitle 2"/>
          <p:cNvSpPr>
            <a:spLocks noGrp="1"/>
          </p:cNvSpPr>
          <p:nvPr>
            <p:ph type="subTitle" idx="1"/>
          </p:nvPr>
        </p:nvSpPr>
        <p:spPr>
          <a:xfrm>
            <a:off x="1825143" y="5469835"/>
            <a:ext cx="8767860" cy="1388165"/>
          </a:xfrm>
        </p:spPr>
        <p:txBody>
          <a:bodyPr>
            <a:normAutofit/>
          </a:bodyPr>
          <a:lstStyle/>
          <a:p>
            <a:r>
              <a:rPr lang="en-US" sz="3200" dirty="0" smtClean="0"/>
              <a:t>RECRUITMENT AND STAFFING</a:t>
            </a:r>
            <a:endParaRPr lang="en-US" sz="3200" dirty="0"/>
          </a:p>
        </p:txBody>
      </p:sp>
    </p:spTree>
    <p:extLst>
      <p:ext uri="{BB962C8B-B14F-4D97-AF65-F5344CB8AC3E}">
        <p14:creationId xmlns:p14="http://schemas.microsoft.com/office/powerpoint/2010/main" val="273007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training program </a:t>
            </a:r>
          </a:p>
        </p:txBody>
      </p:sp>
      <p:sp>
        <p:nvSpPr>
          <p:cNvPr id="3" name="Content Placeholder 2"/>
          <p:cNvSpPr>
            <a:spLocks noGrp="1"/>
          </p:cNvSpPr>
          <p:nvPr>
            <p:ph idx="1"/>
          </p:nvPr>
        </p:nvSpPr>
        <p:spPr>
          <a:xfrm>
            <a:off x="1022953" y="1737491"/>
            <a:ext cx="10608548" cy="4438519"/>
          </a:xfrm>
        </p:spPr>
        <p:txBody>
          <a:bodyPr>
            <a:normAutofit/>
          </a:bodyPr>
          <a:lstStyle/>
          <a:p>
            <a:r>
              <a:rPr lang="en-US" sz="2400" b="1" dirty="0"/>
              <a:t>1. Setting learning objectives</a:t>
            </a:r>
          </a:p>
          <a:p>
            <a:r>
              <a:rPr lang="en-US" sz="2400" b="1" dirty="0"/>
              <a:t>2. Creating a motivational learning environment</a:t>
            </a:r>
          </a:p>
          <a:p>
            <a:endParaRPr lang="en-US" sz="2400" b="1" u="sng" dirty="0"/>
          </a:p>
          <a:p>
            <a:endParaRPr lang="en-US" b="1" u="sng" dirty="0"/>
          </a:p>
        </p:txBody>
      </p:sp>
      <p:sp>
        <p:nvSpPr>
          <p:cNvPr id="4" name="Content Placeholder 2">
            <a:extLst>
              <a:ext uri="{FF2B5EF4-FFF2-40B4-BE49-F238E27FC236}">
                <a16:creationId xmlns:a16="http://schemas.microsoft.com/office/drawing/2014/main" id="{75B45C76-4FEE-425F-AAB4-92076FA889BE}"/>
              </a:ext>
            </a:extLst>
          </p:cNvPr>
          <p:cNvSpPr txBox="1">
            <a:spLocks/>
          </p:cNvSpPr>
          <p:nvPr/>
        </p:nvSpPr>
        <p:spPr>
          <a:xfrm>
            <a:off x="1024128" y="2740011"/>
            <a:ext cx="3516341"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a:t>3.Make the Learning Meaningful</a:t>
            </a:r>
          </a:p>
          <a:p>
            <a:pPr>
              <a:buFont typeface="Arial" panose="020B0604020202020204" pitchFamily="34" charset="0"/>
              <a:buChar char="•"/>
            </a:pPr>
            <a:r>
              <a:rPr lang="en-US" dirty="0"/>
              <a:t>Bird’s-eye view to participants</a:t>
            </a:r>
          </a:p>
          <a:p>
            <a:pPr>
              <a:buFont typeface="Arial" panose="020B0604020202020204" pitchFamily="34" charset="0"/>
              <a:buChar char="•"/>
            </a:pPr>
            <a:r>
              <a:rPr lang="en-US" dirty="0"/>
              <a:t>Familiar examples/terms</a:t>
            </a:r>
          </a:p>
          <a:p>
            <a:pPr>
              <a:buFont typeface="Arial" panose="020B0604020202020204" pitchFamily="34" charset="0"/>
              <a:buChar char="•"/>
            </a:pPr>
            <a:r>
              <a:rPr lang="en-US" dirty="0"/>
              <a:t>Organize the content</a:t>
            </a:r>
          </a:p>
          <a:p>
            <a:pPr>
              <a:buFont typeface="Arial" panose="020B0604020202020204" pitchFamily="34" charset="0"/>
              <a:buChar char="•"/>
            </a:pPr>
            <a:r>
              <a:rPr lang="en-US" dirty="0"/>
              <a:t>Perceived need</a:t>
            </a:r>
          </a:p>
        </p:txBody>
      </p:sp>
      <p:sp>
        <p:nvSpPr>
          <p:cNvPr id="5" name="Content Placeholder 2">
            <a:extLst>
              <a:ext uri="{FF2B5EF4-FFF2-40B4-BE49-F238E27FC236}">
                <a16:creationId xmlns:a16="http://schemas.microsoft.com/office/drawing/2014/main" id="{27427478-C076-41E5-8EC8-A22DE1F5B35A}"/>
              </a:ext>
            </a:extLst>
          </p:cNvPr>
          <p:cNvSpPr txBox="1">
            <a:spLocks/>
          </p:cNvSpPr>
          <p:nvPr/>
        </p:nvSpPr>
        <p:spPr>
          <a:xfrm>
            <a:off x="4424855" y="2781300"/>
            <a:ext cx="3804745" cy="4409090"/>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a:t>4. Making Skills Transfer Obvious and Easy</a:t>
            </a:r>
          </a:p>
          <a:p>
            <a:pPr marL="457200" indent="-4572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Similarity</a:t>
            </a:r>
          </a:p>
          <a:p>
            <a:pPr marL="457200" indent="-4572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Practice</a:t>
            </a:r>
          </a:p>
          <a:p>
            <a:pPr marL="457200" indent="-4572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Attention to important aspect of the job</a:t>
            </a:r>
          </a:p>
          <a:p>
            <a:pPr marL="457200" indent="-4572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“Heads-up”</a:t>
            </a:r>
          </a:p>
          <a:p>
            <a:pPr marL="457200" indent="-4572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Trainee’s learn at their own pace</a:t>
            </a:r>
          </a:p>
          <a:p>
            <a:endParaRPr lang="en-US" dirty="0"/>
          </a:p>
          <a:p>
            <a:endParaRPr lang="en-US" dirty="0"/>
          </a:p>
        </p:txBody>
      </p:sp>
      <p:sp>
        <p:nvSpPr>
          <p:cNvPr id="6" name="Content Placeholder 2">
            <a:extLst>
              <a:ext uri="{FF2B5EF4-FFF2-40B4-BE49-F238E27FC236}">
                <a16:creationId xmlns:a16="http://schemas.microsoft.com/office/drawing/2014/main" id="{800589F1-AD12-4D3D-A581-8AF8A701E4B8}"/>
              </a:ext>
            </a:extLst>
          </p:cNvPr>
          <p:cNvSpPr txBox="1">
            <a:spLocks/>
          </p:cNvSpPr>
          <p:nvPr/>
        </p:nvSpPr>
        <p:spPr>
          <a:xfrm>
            <a:off x="8570555" y="2786555"/>
            <a:ext cx="3516341" cy="428296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000" b="1" dirty="0"/>
              <a:t>5.Reinforce The Learning</a:t>
            </a:r>
          </a:p>
          <a:p>
            <a:pPr marL="457200" indent="-4572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Reinforce correct responses</a:t>
            </a:r>
          </a:p>
          <a:p>
            <a:pPr marL="457200" indent="-4572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Partial day training</a:t>
            </a:r>
          </a:p>
          <a:p>
            <a:pPr marL="457200" indent="-4572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Follow-up assignments</a:t>
            </a:r>
          </a:p>
          <a:p>
            <a:pPr marL="457200" indent="-4572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Incentivize</a:t>
            </a:r>
          </a:p>
          <a:p>
            <a:endParaRPr lang="en-US" dirty="0"/>
          </a:p>
          <a:p>
            <a:endParaRPr lang="en-US" dirty="0"/>
          </a:p>
        </p:txBody>
      </p:sp>
    </p:spTree>
    <p:extLst>
      <p:ext uri="{BB962C8B-B14F-4D97-AF65-F5344CB8AC3E}">
        <p14:creationId xmlns:p14="http://schemas.microsoft.com/office/powerpoint/2010/main" val="109626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training program </a:t>
            </a:r>
          </a:p>
        </p:txBody>
      </p:sp>
      <p:sp>
        <p:nvSpPr>
          <p:cNvPr id="3" name="Content Placeholder 2"/>
          <p:cNvSpPr>
            <a:spLocks noGrp="1"/>
          </p:cNvSpPr>
          <p:nvPr>
            <p:ph idx="1"/>
          </p:nvPr>
        </p:nvSpPr>
        <p:spPr>
          <a:xfrm>
            <a:off x="1024128" y="2286000"/>
            <a:ext cx="9958099" cy="4023360"/>
          </a:xfrm>
        </p:spPr>
        <p:txBody>
          <a:bodyPr>
            <a:normAutofit lnSpcReduction="10000"/>
          </a:bodyPr>
          <a:lstStyle/>
          <a:p>
            <a:r>
              <a:rPr lang="en-US" b="1" u="sng" dirty="0"/>
              <a:t>Ensure transfer of learning to  the job</a:t>
            </a:r>
          </a:p>
          <a:p>
            <a:r>
              <a:rPr lang="en-US" sz="2600" b="1" i="1" dirty="0"/>
              <a:t>Prior to training</a:t>
            </a:r>
            <a:r>
              <a:rPr lang="en-US" sz="2600" dirty="0"/>
              <a:t>- get </a:t>
            </a:r>
            <a:r>
              <a:rPr lang="en-US" sz="2600" dirty="0">
                <a:solidFill>
                  <a:srgbClr val="FF0000"/>
                </a:solidFill>
              </a:rPr>
              <a:t>trainee and supervisor input </a:t>
            </a:r>
            <a:r>
              <a:rPr lang="en-US" sz="2600" dirty="0"/>
              <a:t>in designing the program, institute a training </a:t>
            </a:r>
            <a:r>
              <a:rPr lang="en-US" sz="2600" dirty="0">
                <a:solidFill>
                  <a:srgbClr val="FF0000"/>
                </a:solidFill>
              </a:rPr>
              <a:t>attendance policy</a:t>
            </a:r>
            <a:r>
              <a:rPr lang="en-US" sz="2600" dirty="0"/>
              <a:t>, and </a:t>
            </a:r>
            <a:r>
              <a:rPr lang="en-US" sz="2600" dirty="0">
                <a:solidFill>
                  <a:srgbClr val="FF0000"/>
                </a:solidFill>
              </a:rPr>
              <a:t>encourag</a:t>
            </a:r>
            <a:r>
              <a:rPr lang="en-US" sz="2600" dirty="0"/>
              <a:t>e employees to </a:t>
            </a:r>
            <a:r>
              <a:rPr lang="en-US" sz="2600" dirty="0">
                <a:solidFill>
                  <a:srgbClr val="FF0000"/>
                </a:solidFill>
              </a:rPr>
              <a:t>participate</a:t>
            </a:r>
          </a:p>
          <a:p>
            <a:endParaRPr lang="en-US" sz="2600" b="1" i="1" dirty="0"/>
          </a:p>
          <a:p>
            <a:r>
              <a:rPr lang="en-US" sz="2600" b="1" i="1" dirty="0"/>
              <a:t>During training-</a:t>
            </a:r>
            <a:r>
              <a:rPr lang="en-US" sz="2600" dirty="0"/>
              <a:t>, provide trainees with training </a:t>
            </a:r>
            <a:r>
              <a:rPr lang="en-US" sz="2600" dirty="0">
                <a:solidFill>
                  <a:srgbClr val="FF0000"/>
                </a:solidFill>
              </a:rPr>
              <a:t>experiences </a:t>
            </a:r>
            <a:r>
              <a:rPr lang="en-US" sz="2600" dirty="0"/>
              <a:t>and conditions (surroundings, equipment) that </a:t>
            </a:r>
            <a:r>
              <a:rPr lang="en-US" sz="2600" dirty="0">
                <a:solidFill>
                  <a:srgbClr val="FF0000"/>
                </a:solidFill>
              </a:rPr>
              <a:t>resemble the actual work environment</a:t>
            </a:r>
          </a:p>
          <a:p>
            <a:endParaRPr lang="en-US" sz="2600" b="1" i="1" dirty="0"/>
          </a:p>
          <a:p>
            <a:r>
              <a:rPr lang="en-US" sz="2600" b="1" i="1" dirty="0"/>
              <a:t>After training </a:t>
            </a:r>
            <a:r>
              <a:rPr lang="en-US" sz="2600" dirty="0"/>
              <a:t>-</a:t>
            </a:r>
            <a:r>
              <a:rPr lang="en-US" sz="2600" dirty="0">
                <a:solidFill>
                  <a:srgbClr val="FF0000"/>
                </a:solidFill>
              </a:rPr>
              <a:t>reinforce</a:t>
            </a:r>
            <a:r>
              <a:rPr lang="en-US" sz="2600" dirty="0"/>
              <a:t> what trainees learned</a:t>
            </a:r>
          </a:p>
        </p:txBody>
      </p:sp>
    </p:spTree>
    <p:extLst>
      <p:ext uri="{BB962C8B-B14F-4D97-AF65-F5344CB8AC3E}">
        <p14:creationId xmlns:p14="http://schemas.microsoft.com/office/powerpoint/2010/main" val="100979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training program </a:t>
            </a:r>
          </a:p>
        </p:txBody>
      </p:sp>
      <p:sp>
        <p:nvSpPr>
          <p:cNvPr id="3" name="Content Placeholder 2"/>
          <p:cNvSpPr>
            <a:spLocks noGrp="1"/>
          </p:cNvSpPr>
          <p:nvPr>
            <p:ph idx="1"/>
          </p:nvPr>
        </p:nvSpPr>
        <p:spPr/>
        <p:txBody>
          <a:bodyPr>
            <a:normAutofit fontScale="92500" lnSpcReduction="10000"/>
          </a:bodyPr>
          <a:lstStyle/>
          <a:p>
            <a:r>
              <a:rPr lang="en-US" sz="2600" b="1" u="sng" dirty="0"/>
              <a:t>On-the-job training (OJT)</a:t>
            </a:r>
          </a:p>
          <a:p>
            <a:r>
              <a:rPr lang="en-US" dirty="0"/>
              <a:t>Having a person learn a job by actually doing it. </a:t>
            </a:r>
          </a:p>
          <a:p>
            <a:pPr marL="310896" lvl="2" indent="0">
              <a:buNone/>
            </a:pPr>
            <a:endParaRPr lang="en-US" dirty="0"/>
          </a:p>
          <a:p>
            <a:pPr marL="310896" lvl="2" indent="0">
              <a:buNone/>
            </a:pPr>
            <a:endParaRPr lang="en-US" sz="2000" b="1" dirty="0"/>
          </a:p>
          <a:p>
            <a:pPr marL="310896" lvl="2" indent="0">
              <a:buNone/>
            </a:pPr>
            <a:r>
              <a:rPr lang="en-US" sz="2400" b="1" dirty="0"/>
              <a:t>Types of OJT</a:t>
            </a:r>
          </a:p>
          <a:p>
            <a:pPr lvl="2"/>
            <a:r>
              <a:rPr lang="en-US" sz="2600" dirty="0"/>
              <a:t>Coaching or understudy </a:t>
            </a:r>
            <a:r>
              <a:rPr lang="en-US" sz="2800" dirty="0"/>
              <a:t>method- experienced supervisor trains the employee</a:t>
            </a:r>
          </a:p>
          <a:p>
            <a:pPr lvl="2"/>
            <a:r>
              <a:rPr lang="en-US" sz="2800" dirty="0"/>
              <a:t>Job rotation- employee moves from one job to another at planned intervals</a:t>
            </a:r>
          </a:p>
          <a:p>
            <a:pPr lvl="2"/>
            <a:r>
              <a:rPr lang="en-US" sz="2800" dirty="0"/>
              <a:t>Peer training – radio program, experienced employees answer queries of other employees</a:t>
            </a:r>
          </a:p>
          <a:p>
            <a:endParaRPr lang="en-US" dirty="0"/>
          </a:p>
        </p:txBody>
      </p:sp>
    </p:spTree>
    <p:extLst>
      <p:ext uri="{BB962C8B-B14F-4D97-AF65-F5344CB8AC3E}">
        <p14:creationId xmlns:p14="http://schemas.microsoft.com/office/powerpoint/2010/main" val="3107596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649A-B53F-4F00-847B-41E664F0D0B5}"/>
              </a:ext>
            </a:extLst>
          </p:cNvPr>
          <p:cNvSpPr>
            <a:spLocks noGrp="1"/>
          </p:cNvSpPr>
          <p:nvPr>
            <p:ph type="title"/>
          </p:nvPr>
        </p:nvSpPr>
        <p:spPr/>
        <p:txBody>
          <a:bodyPr/>
          <a:lstStyle/>
          <a:p>
            <a:r>
              <a:rPr lang="en-US" dirty="0"/>
              <a:t>Implement training program </a:t>
            </a:r>
            <a:endParaRPr lang="en-IN" dirty="0"/>
          </a:p>
        </p:txBody>
      </p:sp>
      <p:sp>
        <p:nvSpPr>
          <p:cNvPr id="3" name="Content Placeholder 2">
            <a:extLst>
              <a:ext uri="{FF2B5EF4-FFF2-40B4-BE49-F238E27FC236}">
                <a16:creationId xmlns:a16="http://schemas.microsoft.com/office/drawing/2014/main" id="{0A63D9A3-50E5-4398-B613-F0C60D7A7117}"/>
              </a:ext>
            </a:extLst>
          </p:cNvPr>
          <p:cNvSpPr>
            <a:spLocks noGrp="1"/>
          </p:cNvSpPr>
          <p:nvPr>
            <p:ph idx="1"/>
          </p:nvPr>
        </p:nvSpPr>
        <p:spPr/>
        <p:txBody>
          <a:bodyPr>
            <a:normAutofit fontScale="85000" lnSpcReduction="20000"/>
          </a:bodyPr>
          <a:lstStyle/>
          <a:p>
            <a:r>
              <a:rPr lang="en-IN" b="1" u="sng" dirty="0"/>
              <a:t>Apprenticeship Training</a:t>
            </a:r>
          </a:p>
          <a:p>
            <a:r>
              <a:rPr lang="en-US" dirty="0"/>
              <a:t>Apprenticeship training is a process by which people become skilled </a:t>
            </a:r>
            <a:r>
              <a:rPr lang="en-US" dirty="0" err="1"/>
              <a:t>workers,usually</a:t>
            </a:r>
            <a:r>
              <a:rPr lang="en-US" dirty="0"/>
              <a:t> through a combination of formal learning and long-term on-the-job training</a:t>
            </a:r>
          </a:p>
          <a:p>
            <a:r>
              <a:rPr lang="en-US" dirty="0"/>
              <a:t>involves having the learner/apprentice study under the tutelage of a master craftsperson. </a:t>
            </a:r>
          </a:p>
          <a:p>
            <a:r>
              <a:rPr lang="en-US" b="1" u="sng" dirty="0"/>
              <a:t>Informal Learning </a:t>
            </a:r>
          </a:p>
          <a:p>
            <a:r>
              <a:rPr lang="en-US" dirty="0"/>
              <a:t>As much as 80% of what employees learn is through informal means</a:t>
            </a:r>
          </a:p>
          <a:p>
            <a:r>
              <a:rPr lang="en-US" b="1" dirty="0"/>
              <a:t>Cheesecake Factory</a:t>
            </a:r>
            <a:r>
              <a:rPr lang="en-US" dirty="0"/>
              <a:t>, the restaurant chain allows employees to create, upload and share video clips on job-related topics through a portal called Video Cafe.</a:t>
            </a:r>
          </a:p>
          <a:p>
            <a:endParaRPr lang="en-US" b="1" u="sng" dirty="0"/>
          </a:p>
          <a:p>
            <a:r>
              <a:rPr lang="en-US" b="1" u="sng" dirty="0"/>
              <a:t>Job Instruction Training</a:t>
            </a:r>
          </a:p>
          <a:p>
            <a:r>
              <a:rPr lang="en-US" dirty="0"/>
              <a:t>Listing each job’s basic tasks, along with key points, in order to provide step-by-step training for employees</a:t>
            </a:r>
          </a:p>
          <a:p>
            <a:endParaRPr lang="en-IN" dirty="0"/>
          </a:p>
          <a:p>
            <a:endParaRPr lang="en-IN" dirty="0"/>
          </a:p>
        </p:txBody>
      </p:sp>
    </p:spTree>
    <p:extLst>
      <p:ext uri="{BB962C8B-B14F-4D97-AF65-F5344CB8AC3E}">
        <p14:creationId xmlns:p14="http://schemas.microsoft.com/office/powerpoint/2010/main" val="1464018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training program </a:t>
            </a:r>
          </a:p>
        </p:txBody>
      </p:sp>
      <p:sp>
        <p:nvSpPr>
          <p:cNvPr id="3" name="Content Placeholder 2"/>
          <p:cNvSpPr>
            <a:spLocks noGrp="1"/>
          </p:cNvSpPr>
          <p:nvPr>
            <p:ph idx="1"/>
          </p:nvPr>
        </p:nvSpPr>
        <p:spPr>
          <a:xfrm>
            <a:off x="1024128" y="2084832"/>
            <a:ext cx="9720073" cy="4224528"/>
          </a:xfrm>
        </p:spPr>
        <p:txBody>
          <a:bodyPr/>
          <a:lstStyle/>
          <a:p>
            <a:r>
              <a:rPr lang="en-US" b="1" u="sng" dirty="0"/>
              <a:t>Lectures</a:t>
            </a:r>
          </a:p>
          <a:p>
            <a:r>
              <a:rPr lang="en-US" dirty="0"/>
              <a:t>Lecturing is a quick and simple way to present knowledge to large group of trainees</a:t>
            </a:r>
          </a:p>
          <a:p>
            <a:endParaRPr lang="en-US" dirty="0"/>
          </a:p>
          <a:p>
            <a:r>
              <a:rPr lang="en-US" b="1" u="sng" dirty="0"/>
              <a:t>Programmed Learning</a:t>
            </a:r>
            <a:r>
              <a:rPr lang="en-US" dirty="0"/>
              <a:t> </a:t>
            </a:r>
          </a:p>
          <a:p>
            <a:pPr marL="457200" indent="-457200">
              <a:buFont typeface="+mj-lt"/>
              <a:buAutoNum type="arabicPeriod"/>
            </a:pPr>
            <a:r>
              <a:rPr lang="en-US" dirty="0"/>
              <a:t>Systematic method for teaching job skills, involving presenting questions or facts</a:t>
            </a:r>
          </a:p>
          <a:p>
            <a:pPr marL="457200" indent="-457200">
              <a:buFont typeface="+mj-lt"/>
              <a:buAutoNum type="arabicPeriod"/>
            </a:pPr>
            <a:r>
              <a:rPr lang="en-US" dirty="0"/>
              <a:t>Allowing the person to responds</a:t>
            </a:r>
          </a:p>
          <a:p>
            <a:pPr marL="457200" indent="-457200">
              <a:buFont typeface="+mj-lt"/>
              <a:buAutoNum type="arabicPeriod"/>
            </a:pPr>
            <a:r>
              <a:rPr lang="en-US" dirty="0"/>
              <a:t>Giving the learner immediate feedback on the accuracy of his or her answers. </a:t>
            </a:r>
          </a:p>
        </p:txBody>
      </p:sp>
    </p:spTree>
    <p:extLst>
      <p:ext uri="{BB962C8B-B14F-4D97-AF65-F5344CB8AC3E}">
        <p14:creationId xmlns:p14="http://schemas.microsoft.com/office/powerpoint/2010/main" val="29856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training program </a:t>
            </a:r>
          </a:p>
        </p:txBody>
      </p:sp>
      <p:sp>
        <p:nvSpPr>
          <p:cNvPr id="3" name="Content Placeholder 2"/>
          <p:cNvSpPr>
            <a:spLocks noGrp="1"/>
          </p:cNvSpPr>
          <p:nvPr>
            <p:ph idx="1"/>
          </p:nvPr>
        </p:nvSpPr>
        <p:spPr>
          <a:xfrm>
            <a:off x="1024128" y="2286000"/>
            <a:ext cx="9720073" cy="2590800"/>
          </a:xfrm>
        </p:spPr>
        <p:txBody>
          <a:bodyPr>
            <a:normAutofit fontScale="92500" lnSpcReduction="10000"/>
          </a:bodyPr>
          <a:lstStyle/>
          <a:p>
            <a:r>
              <a:rPr lang="en-US" b="1" u="sng" dirty="0"/>
              <a:t>Behavior Modeling </a:t>
            </a:r>
          </a:p>
          <a:p>
            <a:r>
              <a:rPr lang="en-US" b="1" dirty="0">
                <a:solidFill>
                  <a:srgbClr val="FF0000"/>
                </a:solidFill>
              </a:rPr>
              <a:t>Bobo doll (video)</a:t>
            </a:r>
          </a:p>
          <a:p>
            <a:r>
              <a:rPr lang="en-US" sz="2400" dirty="0"/>
              <a:t>Behavior modeling involves</a:t>
            </a:r>
          </a:p>
          <a:p>
            <a:r>
              <a:rPr lang="en-US" sz="2400" dirty="0"/>
              <a:t>(1) showing trainees the right (or “model”) way of doing something, </a:t>
            </a:r>
          </a:p>
          <a:p>
            <a:r>
              <a:rPr lang="en-US" sz="2400" dirty="0"/>
              <a:t>(2) letting trainees practice that way, and then </a:t>
            </a:r>
          </a:p>
          <a:p>
            <a:r>
              <a:rPr lang="en-US" sz="2400" dirty="0"/>
              <a:t>(3) giving feedback on the trainees’ performance.</a:t>
            </a:r>
          </a:p>
          <a:p>
            <a:endParaRPr lang="en-US" dirty="0"/>
          </a:p>
        </p:txBody>
      </p:sp>
      <p:sp>
        <p:nvSpPr>
          <p:cNvPr id="4" name="Oval 3"/>
          <p:cNvSpPr/>
          <p:nvPr/>
        </p:nvSpPr>
        <p:spPr>
          <a:xfrm>
            <a:off x="2701159" y="4876800"/>
            <a:ext cx="5738649" cy="1639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a:t>
            </a:r>
          </a:p>
          <a:p>
            <a:pPr algn="ctr"/>
            <a:r>
              <a:rPr lang="en-US" dirty="0"/>
              <a:t>Role Playing</a:t>
            </a:r>
          </a:p>
          <a:p>
            <a:pPr algn="ctr"/>
            <a:r>
              <a:rPr lang="en-US" dirty="0"/>
              <a:t>Social reinforcement </a:t>
            </a:r>
          </a:p>
          <a:p>
            <a:pPr algn="ctr"/>
            <a:r>
              <a:rPr lang="en-US" dirty="0"/>
              <a:t>Transfer of training </a:t>
            </a:r>
          </a:p>
        </p:txBody>
      </p:sp>
      <p:sp>
        <p:nvSpPr>
          <p:cNvPr id="5" name="TextBox 4"/>
          <p:cNvSpPr txBox="1"/>
          <p:nvPr/>
        </p:nvSpPr>
        <p:spPr>
          <a:xfrm>
            <a:off x="9553903" y="4698124"/>
            <a:ext cx="1639614" cy="923330"/>
          </a:xfrm>
          <a:prstGeom prst="rect">
            <a:avLst/>
          </a:prstGeom>
          <a:noFill/>
        </p:spPr>
        <p:txBody>
          <a:bodyPr wrap="square" rtlCol="0">
            <a:spAutoFit/>
          </a:bodyPr>
          <a:lstStyle/>
          <a:p>
            <a:r>
              <a:rPr lang="en-US" dirty="0"/>
              <a:t>Sales skills</a:t>
            </a:r>
          </a:p>
          <a:p>
            <a:r>
              <a:rPr lang="en-US" dirty="0"/>
              <a:t>Interviewer skills</a:t>
            </a:r>
          </a:p>
        </p:txBody>
      </p:sp>
    </p:spTree>
    <p:extLst>
      <p:ext uri="{BB962C8B-B14F-4D97-AF65-F5344CB8AC3E}">
        <p14:creationId xmlns:p14="http://schemas.microsoft.com/office/powerpoint/2010/main" val="348903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training program </a:t>
            </a:r>
          </a:p>
        </p:txBody>
      </p:sp>
      <p:sp>
        <p:nvSpPr>
          <p:cNvPr id="3" name="Content Placeholder 2"/>
          <p:cNvSpPr>
            <a:spLocks noGrp="1"/>
          </p:cNvSpPr>
          <p:nvPr>
            <p:ph idx="1"/>
          </p:nvPr>
        </p:nvSpPr>
        <p:spPr>
          <a:xfrm>
            <a:off x="1024128" y="2084832"/>
            <a:ext cx="10634472" cy="4773168"/>
          </a:xfrm>
        </p:spPr>
        <p:txBody>
          <a:bodyPr>
            <a:normAutofit fontScale="92500" lnSpcReduction="20000"/>
          </a:bodyPr>
          <a:lstStyle/>
          <a:p>
            <a:r>
              <a:rPr lang="en-US" sz="2400" b="1" u="sng" dirty="0"/>
              <a:t>Audiovisual-based Training</a:t>
            </a:r>
          </a:p>
          <a:p>
            <a:r>
              <a:rPr lang="en-US" sz="2400" dirty="0"/>
              <a:t>Audio- videotapes used to train. The </a:t>
            </a:r>
            <a:r>
              <a:rPr lang="en-US" sz="2400" b="1" dirty="0"/>
              <a:t>ford Motor company </a:t>
            </a:r>
            <a:r>
              <a:rPr lang="en-US" sz="2400" dirty="0"/>
              <a:t>uses videos in its </a:t>
            </a:r>
            <a:r>
              <a:rPr lang="en-US" sz="2400" b="1" dirty="0"/>
              <a:t>dealer training session </a:t>
            </a:r>
            <a:r>
              <a:rPr lang="en-US" sz="2400" dirty="0"/>
              <a:t>to simulate problems and reactions to various customer complaints. </a:t>
            </a:r>
          </a:p>
          <a:p>
            <a:r>
              <a:rPr lang="en-US" sz="2400" b="1" u="sng" dirty="0"/>
              <a:t>Vestibule Training</a:t>
            </a:r>
          </a:p>
          <a:p>
            <a:r>
              <a:rPr lang="en-US" sz="2400" dirty="0"/>
              <a:t>When it is </a:t>
            </a:r>
            <a:r>
              <a:rPr lang="en-US" sz="2400" b="1" dirty="0"/>
              <a:t>too costly or dangerous to train employees on the job</a:t>
            </a:r>
            <a:r>
              <a:rPr lang="en-US" sz="2400" dirty="0"/>
              <a:t>. Indian Banks train new entrant through </a:t>
            </a:r>
            <a:r>
              <a:rPr lang="en-US" sz="2400" b="1" dirty="0"/>
              <a:t>dummy banks</a:t>
            </a:r>
          </a:p>
          <a:p>
            <a:pPr marL="0" indent="0">
              <a:buNone/>
            </a:pPr>
            <a:r>
              <a:rPr lang="en-US" sz="2400" b="1" u="sng" dirty="0"/>
              <a:t>Videoconferencing </a:t>
            </a:r>
            <a:r>
              <a:rPr lang="en-US" sz="2400" b="1" u="sng" dirty="0">
                <a:solidFill>
                  <a:srgbClr val="FF0000"/>
                </a:solidFill>
              </a:rPr>
              <a:t>(Video)</a:t>
            </a:r>
          </a:p>
          <a:p>
            <a:pPr marL="0" indent="0">
              <a:buNone/>
            </a:pPr>
            <a:r>
              <a:rPr lang="en-US" sz="2400" dirty="0"/>
              <a:t>Videoconferencing is popular for training </a:t>
            </a:r>
            <a:r>
              <a:rPr lang="en-US" sz="2400" b="1" dirty="0"/>
              <a:t>geographically dispersed employees</a:t>
            </a:r>
            <a:r>
              <a:rPr lang="en-US" sz="2400" dirty="0"/>
              <a:t>. It involves delivering programs via compressed audio and video signals over cable broadband lines, the Internet, or satellite. </a:t>
            </a:r>
            <a:r>
              <a:rPr lang="en-US" sz="2400" b="1" dirty="0"/>
              <a:t>CISCO</a:t>
            </a:r>
            <a:r>
              <a:rPr lang="en-US" sz="2400" dirty="0"/>
              <a:t> offers training through videoconference on </a:t>
            </a:r>
            <a:r>
              <a:rPr lang="en-US" sz="2400" dirty="0" err="1"/>
              <a:t>Webex</a:t>
            </a:r>
            <a:r>
              <a:rPr lang="en-US" sz="2400" dirty="0"/>
              <a:t>, telepresence </a:t>
            </a:r>
          </a:p>
          <a:p>
            <a:pPr marL="0" indent="0">
              <a:buNone/>
            </a:pPr>
            <a:r>
              <a:rPr lang="en-US" sz="2400" b="1" u="sng" dirty="0"/>
              <a:t>Simulated Learning </a:t>
            </a:r>
            <a:r>
              <a:rPr lang="en-US" sz="2400" b="1" u="sng" dirty="0">
                <a:solidFill>
                  <a:srgbClr val="FF0000"/>
                </a:solidFill>
              </a:rPr>
              <a:t>(Video)</a:t>
            </a:r>
          </a:p>
          <a:p>
            <a:pPr marL="0" indent="0">
              <a:buNone/>
            </a:pPr>
            <a:r>
              <a:rPr lang="en-US" sz="2400" dirty="0"/>
              <a:t>virtual reality-type games with a step-by-step animated guide, and online role-play with photos and videos. In general, interactive and simulated technologies reduce learning time by an average of 50%.</a:t>
            </a:r>
          </a:p>
          <a:p>
            <a:endParaRPr lang="en-US" sz="2400" b="1" dirty="0"/>
          </a:p>
          <a:p>
            <a:endParaRPr lang="en-US" dirty="0"/>
          </a:p>
        </p:txBody>
      </p:sp>
    </p:spTree>
    <p:extLst>
      <p:ext uri="{BB962C8B-B14F-4D97-AF65-F5344CB8AC3E}">
        <p14:creationId xmlns:p14="http://schemas.microsoft.com/office/powerpoint/2010/main" val="3564022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Kirkpatrick Model</a:t>
            </a:r>
            <a:endParaRPr lang="en-US" dirty="0"/>
          </a:p>
        </p:txBody>
      </p:sp>
      <p:grpSp>
        <p:nvGrpSpPr>
          <p:cNvPr id="4" name="Group 13"/>
          <p:cNvGrpSpPr>
            <a:grpSpLocks/>
          </p:cNvGrpSpPr>
          <p:nvPr/>
        </p:nvGrpSpPr>
        <p:grpSpPr bwMode="auto">
          <a:xfrm>
            <a:off x="2836164" y="2554014"/>
            <a:ext cx="6096000" cy="4064001"/>
            <a:chOff x="864" y="1280"/>
            <a:chExt cx="3840" cy="2560"/>
          </a:xfrm>
        </p:grpSpPr>
        <p:sp>
          <p:nvSpPr>
            <p:cNvPr id="5" name="Rectangle 3"/>
            <p:cNvSpPr>
              <a:spLocks noChangeArrowheads="1"/>
            </p:cNvSpPr>
            <p:nvPr/>
          </p:nvSpPr>
          <p:spPr bwMode="auto">
            <a:xfrm>
              <a:off x="864" y="3200"/>
              <a:ext cx="3840" cy="640"/>
            </a:xfrm>
            <a:prstGeom prst="rect">
              <a:avLst/>
            </a:prstGeom>
            <a:solidFill>
              <a:srgbClr val="8A0000">
                <a:alpha val="4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Bookman Old Style" panose="02050604050505020204" pitchFamily="18" charset="0"/>
                  <a:cs typeface="Arial" panose="020B0604020202020204" pitchFamily="34" charset="0"/>
                </a:defRPr>
              </a:lvl1pPr>
              <a:lvl2pPr marL="742950" indent="-285750" eaLnBrk="0" hangingPunct="0">
                <a:defRPr>
                  <a:solidFill>
                    <a:schemeClr val="tx1"/>
                  </a:solidFill>
                  <a:latin typeface="Bookman Old Style" panose="02050604050505020204" pitchFamily="18" charset="0"/>
                  <a:cs typeface="Arial" panose="020B0604020202020204" pitchFamily="34" charset="0"/>
                </a:defRPr>
              </a:lvl2pPr>
              <a:lvl3pPr marL="1143000" indent="-228600" eaLnBrk="0" hangingPunct="0">
                <a:defRPr>
                  <a:solidFill>
                    <a:schemeClr val="tx1"/>
                  </a:solidFill>
                  <a:latin typeface="Bookman Old Style" panose="02050604050505020204" pitchFamily="18" charset="0"/>
                  <a:cs typeface="Arial" panose="020B0604020202020204" pitchFamily="34" charset="0"/>
                </a:defRPr>
              </a:lvl3pPr>
              <a:lvl4pPr marL="1600200" indent="-228600" eaLnBrk="0" hangingPunct="0">
                <a:defRPr>
                  <a:solidFill>
                    <a:schemeClr val="tx1"/>
                  </a:solidFill>
                  <a:latin typeface="Bookman Old Style" panose="02050604050505020204" pitchFamily="18" charset="0"/>
                  <a:cs typeface="Arial" panose="020B0604020202020204" pitchFamily="34" charset="0"/>
                </a:defRPr>
              </a:lvl4pPr>
              <a:lvl5pPr marL="2057400" indent="-228600" eaLnBrk="0" hangingPunct="0">
                <a:defRPr>
                  <a:solidFill>
                    <a:schemeClr val="tx1"/>
                  </a:solidFill>
                  <a:latin typeface="Bookman Old Style" panose="020506040505050202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9pPr>
            </a:lstStyle>
            <a:p>
              <a:pPr algn="ctr" eaLnBrk="1" hangingPunct="1">
                <a:spcBef>
                  <a:spcPct val="20000"/>
                </a:spcBef>
              </a:pPr>
              <a:endParaRPr lang="en-US" altLang="en-US" sz="3200" b="1">
                <a:latin typeface="Arial" panose="020B0604020202020204" pitchFamily="34" charset="0"/>
              </a:endParaRPr>
            </a:p>
          </p:txBody>
        </p:sp>
        <p:sp>
          <p:nvSpPr>
            <p:cNvPr id="6" name="Rectangle 4"/>
            <p:cNvSpPr>
              <a:spLocks noChangeArrowheads="1"/>
            </p:cNvSpPr>
            <p:nvPr/>
          </p:nvSpPr>
          <p:spPr bwMode="auto">
            <a:xfrm>
              <a:off x="864" y="2544"/>
              <a:ext cx="3840" cy="672"/>
            </a:xfrm>
            <a:prstGeom prst="rect">
              <a:avLst/>
            </a:prstGeom>
            <a:solidFill>
              <a:srgbClr val="FFCF7B">
                <a:alpha val="4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Bookman Old Style" panose="02050604050505020204" pitchFamily="18" charset="0"/>
                  <a:cs typeface="Arial" panose="020B0604020202020204" pitchFamily="34" charset="0"/>
                </a:defRPr>
              </a:lvl1pPr>
              <a:lvl2pPr marL="742950" indent="-285750" eaLnBrk="0" hangingPunct="0">
                <a:defRPr>
                  <a:solidFill>
                    <a:schemeClr val="tx1"/>
                  </a:solidFill>
                  <a:latin typeface="Bookman Old Style" panose="02050604050505020204" pitchFamily="18" charset="0"/>
                  <a:cs typeface="Arial" panose="020B0604020202020204" pitchFamily="34" charset="0"/>
                </a:defRPr>
              </a:lvl2pPr>
              <a:lvl3pPr marL="1143000" indent="-228600" eaLnBrk="0" hangingPunct="0">
                <a:defRPr>
                  <a:solidFill>
                    <a:schemeClr val="tx1"/>
                  </a:solidFill>
                  <a:latin typeface="Bookman Old Style" panose="02050604050505020204" pitchFamily="18" charset="0"/>
                  <a:cs typeface="Arial" panose="020B0604020202020204" pitchFamily="34" charset="0"/>
                </a:defRPr>
              </a:lvl3pPr>
              <a:lvl4pPr marL="1600200" indent="-228600" eaLnBrk="0" hangingPunct="0">
                <a:defRPr>
                  <a:solidFill>
                    <a:schemeClr val="tx1"/>
                  </a:solidFill>
                  <a:latin typeface="Bookman Old Style" panose="02050604050505020204" pitchFamily="18" charset="0"/>
                  <a:cs typeface="Arial" panose="020B0604020202020204" pitchFamily="34" charset="0"/>
                </a:defRPr>
              </a:lvl4pPr>
              <a:lvl5pPr marL="2057400" indent="-228600" eaLnBrk="0" hangingPunct="0">
                <a:defRPr>
                  <a:solidFill>
                    <a:schemeClr val="tx1"/>
                  </a:solidFill>
                  <a:latin typeface="Bookman Old Style" panose="020506040505050202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9pPr>
            </a:lstStyle>
            <a:p>
              <a:pPr algn="ctr" eaLnBrk="1" hangingPunct="1">
                <a:spcBef>
                  <a:spcPct val="20000"/>
                </a:spcBef>
              </a:pPr>
              <a:endParaRPr lang="en-US" altLang="en-US" sz="3200" b="1">
                <a:latin typeface="Arial" panose="020B0604020202020204" pitchFamily="34" charset="0"/>
              </a:endParaRPr>
            </a:p>
          </p:txBody>
        </p:sp>
        <p:sp>
          <p:nvSpPr>
            <p:cNvPr id="7" name="Rectangle 5"/>
            <p:cNvSpPr>
              <a:spLocks noChangeArrowheads="1"/>
            </p:cNvSpPr>
            <p:nvPr/>
          </p:nvSpPr>
          <p:spPr bwMode="auto">
            <a:xfrm>
              <a:off x="864" y="1904"/>
              <a:ext cx="3840" cy="640"/>
            </a:xfrm>
            <a:prstGeom prst="rect">
              <a:avLst/>
            </a:prstGeom>
            <a:solidFill>
              <a:srgbClr val="5A7121">
                <a:alpha val="4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Bookman Old Style" panose="02050604050505020204" pitchFamily="18" charset="0"/>
                  <a:cs typeface="Arial" panose="020B0604020202020204" pitchFamily="34" charset="0"/>
                </a:defRPr>
              </a:lvl1pPr>
              <a:lvl2pPr marL="742950" indent="-285750" eaLnBrk="0" hangingPunct="0">
                <a:defRPr>
                  <a:solidFill>
                    <a:schemeClr val="tx1"/>
                  </a:solidFill>
                  <a:latin typeface="Bookman Old Style" panose="02050604050505020204" pitchFamily="18" charset="0"/>
                  <a:cs typeface="Arial" panose="020B0604020202020204" pitchFamily="34" charset="0"/>
                </a:defRPr>
              </a:lvl2pPr>
              <a:lvl3pPr marL="1143000" indent="-228600" eaLnBrk="0" hangingPunct="0">
                <a:defRPr>
                  <a:solidFill>
                    <a:schemeClr val="tx1"/>
                  </a:solidFill>
                  <a:latin typeface="Bookman Old Style" panose="02050604050505020204" pitchFamily="18" charset="0"/>
                  <a:cs typeface="Arial" panose="020B0604020202020204" pitchFamily="34" charset="0"/>
                </a:defRPr>
              </a:lvl3pPr>
              <a:lvl4pPr marL="1600200" indent="-228600" eaLnBrk="0" hangingPunct="0">
                <a:defRPr>
                  <a:solidFill>
                    <a:schemeClr val="tx1"/>
                  </a:solidFill>
                  <a:latin typeface="Bookman Old Style" panose="02050604050505020204" pitchFamily="18" charset="0"/>
                  <a:cs typeface="Arial" panose="020B0604020202020204" pitchFamily="34" charset="0"/>
                </a:defRPr>
              </a:lvl4pPr>
              <a:lvl5pPr marL="2057400" indent="-228600" eaLnBrk="0" hangingPunct="0">
                <a:defRPr>
                  <a:solidFill>
                    <a:schemeClr val="tx1"/>
                  </a:solidFill>
                  <a:latin typeface="Bookman Old Style" panose="020506040505050202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9pPr>
            </a:lstStyle>
            <a:p>
              <a:pPr algn="ctr" eaLnBrk="1" hangingPunct="1">
                <a:spcBef>
                  <a:spcPct val="20000"/>
                </a:spcBef>
              </a:pPr>
              <a:endParaRPr lang="en-US" altLang="en-US" sz="3200" b="1">
                <a:latin typeface="Arial" panose="020B0604020202020204" pitchFamily="34" charset="0"/>
              </a:endParaRPr>
            </a:p>
          </p:txBody>
        </p:sp>
        <p:sp>
          <p:nvSpPr>
            <p:cNvPr id="8" name="Rectangle 6"/>
            <p:cNvSpPr>
              <a:spLocks noChangeArrowheads="1"/>
            </p:cNvSpPr>
            <p:nvPr/>
          </p:nvSpPr>
          <p:spPr bwMode="auto">
            <a:xfrm>
              <a:off x="864" y="1280"/>
              <a:ext cx="3840" cy="640"/>
            </a:xfrm>
            <a:prstGeom prst="rect">
              <a:avLst/>
            </a:prstGeom>
            <a:solidFill>
              <a:srgbClr val="420042">
                <a:alpha val="4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Bookman Old Style" panose="02050604050505020204" pitchFamily="18" charset="0"/>
                  <a:cs typeface="Arial" panose="020B0604020202020204" pitchFamily="34" charset="0"/>
                </a:defRPr>
              </a:lvl1pPr>
              <a:lvl2pPr marL="742950" indent="-285750" eaLnBrk="0" hangingPunct="0">
                <a:defRPr>
                  <a:solidFill>
                    <a:schemeClr val="tx1"/>
                  </a:solidFill>
                  <a:latin typeface="Bookman Old Style" panose="02050604050505020204" pitchFamily="18" charset="0"/>
                  <a:cs typeface="Arial" panose="020B0604020202020204" pitchFamily="34" charset="0"/>
                </a:defRPr>
              </a:lvl2pPr>
              <a:lvl3pPr marL="1143000" indent="-228600" eaLnBrk="0" hangingPunct="0">
                <a:defRPr>
                  <a:solidFill>
                    <a:schemeClr val="tx1"/>
                  </a:solidFill>
                  <a:latin typeface="Bookman Old Style" panose="02050604050505020204" pitchFamily="18" charset="0"/>
                  <a:cs typeface="Arial" panose="020B0604020202020204" pitchFamily="34" charset="0"/>
                </a:defRPr>
              </a:lvl3pPr>
              <a:lvl4pPr marL="1600200" indent="-228600" eaLnBrk="0" hangingPunct="0">
                <a:defRPr>
                  <a:solidFill>
                    <a:schemeClr val="tx1"/>
                  </a:solidFill>
                  <a:latin typeface="Bookman Old Style" panose="02050604050505020204" pitchFamily="18" charset="0"/>
                  <a:cs typeface="Arial" panose="020B0604020202020204" pitchFamily="34" charset="0"/>
                </a:defRPr>
              </a:lvl4pPr>
              <a:lvl5pPr marL="2057400" indent="-228600" eaLnBrk="0" hangingPunct="0">
                <a:defRPr>
                  <a:solidFill>
                    <a:schemeClr val="tx1"/>
                  </a:solidFill>
                  <a:latin typeface="Bookman Old Style" panose="020506040505050202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cs typeface="Arial" panose="020B0604020202020204" pitchFamily="34" charset="0"/>
                </a:defRPr>
              </a:lvl9pPr>
            </a:lstStyle>
            <a:p>
              <a:pPr algn="ctr" eaLnBrk="1" hangingPunct="1">
                <a:spcBef>
                  <a:spcPct val="20000"/>
                </a:spcBef>
              </a:pPr>
              <a:endParaRPr lang="en-US" altLang="en-US" sz="3200" b="1">
                <a:latin typeface="Arial" panose="020B0604020202020204" pitchFamily="34" charset="0"/>
              </a:endParaRPr>
            </a:p>
          </p:txBody>
        </p:sp>
        <p:sp>
          <p:nvSpPr>
            <p:cNvPr id="9" name="Text Box 18"/>
            <p:cNvSpPr txBox="1">
              <a:spLocks noChangeArrowheads="1"/>
            </p:cNvSpPr>
            <p:nvPr/>
          </p:nvSpPr>
          <p:spPr bwMode="auto">
            <a:xfrm>
              <a:off x="1680" y="3331"/>
              <a:ext cx="2256" cy="368"/>
            </a:xfrm>
            <a:prstGeom prst="rect">
              <a:avLst/>
            </a:prstGeom>
            <a:noFill/>
            <a:ln w="9525">
              <a:noFill/>
              <a:miter lim="800000"/>
              <a:headEnd/>
              <a:tailEnd/>
            </a:ln>
          </p:spPr>
          <p:txBody>
            <a:bodyPr>
              <a:spAutoFit/>
            </a:bodyPr>
            <a:lstStyle/>
            <a:p>
              <a:pPr algn="ctr">
                <a:spcBef>
                  <a:spcPct val="50000"/>
                </a:spcBef>
                <a:defRPr/>
              </a:pPr>
              <a:r>
                <a:rPr lang="en-US" sz="3200" b="1" dirty="0">
                  <a:latin typeface="+mn-lt"/>
                  <a:cs typeface="+mn-cs"/>
                </a:rPr>
                <a:t>Level 1: Reaction </a:t>
              </a:r>
            </a:p>
          </p:txBody>
        </p:sp>
        <p:sp>
          <p:nvSpPr>
            <p:cNvPr id="10" name="Text Box 20"/>
            <p:cNvSpPr txBox="1">
              <a:spLocks noChangeArrowheads="1"/>
            </p:cNvSpPr>
            <p:nvPr/>
          </p:nvSpPr>
          <p:spPr bwMode="auto">
            <a:xfrm>
              <a:off x="1632" y="2035"/>
              <a:ext cx="2400" cy="368"/>
            </a:xfrm>
            <a:prstGeom prst="rect">
              <a:avLst/>
            </a:prstGeom>
            <a:noFill/>
            <a:ln w="9525">
              <a:noFill/>
              <a:miter lim="800000"/>
              <a:headEnd/>
              <a:tailEnd/>
            </a:ln>
          </p:spPr>
          <p:txBody>
            <a:bodyPr>
              <a:spAutoFit/>
            </a:bodyPr>
            <a:lstStyle/>
            <a:p>
              <a:pPr algn="ctr">
                <a:spcBef>
                  <a:spcPct val="50000"/>
                </a:spcBef>
                <a:defRPr/>
              </a:pPr>
              <a:r>
                <a:rPr lang="en-US" sz="3200" b="1" dirty="0">
                  <a:latin typeface="+mn-lt"/>
                  <a:cs typeface="+mn-cs"/>
                </a:rPr>
                <a:t>Level 3: Behavior</a:t>
              </a:r>
            </a:p>
          </p:txBody>
        </p:sp>
        <p:sp>
          <p:nvSpPr>
            <p:cNvPr id="11" name="Text Box 21"/>
            <p:cNvSpPr txBox="1">
              <a:spLocks noChangeArrowheads="1"/>
            </p:cNvSpPr>
            <p:nvPr/>
          </p:nvSpPr>
          <p:spPr bwMode="auto">
            <a:xfrm>
              <a:off x="1776" y="1411"/>
              <a:ext cx="2064" cy="365"/>
            </a:xfrm>
            <a:prstGeom prst="rect">
              <a:avLst/>
            </a:prstGeom>
            <a:noFill/>
            <a:ln w="9525">
              <a:noFill/>
              <a:miter lim="800000"/>
              <a:headEnd/>
              <a:tailEnd/>
            </a:ln>
          </p:spPr>
          <p:txBody>
            <a:bodyPr>
              <a:spAutoFit/>
            </a:bodyPr>
            <a:lstStyle/>
            <a:p>
              <a:pPr algn="ctr">
                <a:spcBef>
                  <a:spcPct val="50000"/>
                </a:spcBef>
                <a:defRPr/>
              </a:pPr>
              <a:r>
                <a:rPr lang="en-US" sz="3200" b="1" dirty="0">
                  <a:latin typeface="+mn-lt"/>
                  <a:cs typeface="+mn-cs"/>
                </a:rPr>
                <a:t>Level 4: Results</a:t>
              </a:r>
            </a:p>
          </p:txBody>
        </p:sp>
        <p:sp>
          <p:nvSpPr>
            <p:cNvPr id="12" name="Text Box 22"/>
            <p:cNvSpPr txBox="1">
              <a:spLocks noChangeArrowheads="1"/>
            </p:cNvSpPr>
            <p:nvPr/>
          </p:nvSpPr>
          <p:spPr bwMode="auto">
            <a:xfrm>
              <a:off x="1632" y="2688"/>
              <a:ext cx="2400" cy="368"/>
            </a:xfrm>
            <a:prstGeom prst="rect">
              <a:avLst/>
            </a:prstGeom>
            <a:noFill/>
            <a:ln w="9525">
              <a:noFill/>
              <a:miter lim="800000"/>
              <a:headEnd/>
              <a:tailEnd/>
            </a:ln>
          </p:spPr>
          <p:txBody>
            <a:bodyPr>
              <a:spAutoFit/>
            </a:bodyPr>
            <a:lstStyle/>
            <a:p>
              <a:pPr algn="ctr">
                <a:spcBef>
                  <a:spcPct val="50000"/>
                </a:spcBef>
                <a:defRPr/>
              </a:pPr>
              <a:r>
                <a:rPr lang="en-US" sz="3200" b="1" dirty="0">
                  <a:latin typeface="+mn-lt"/>
                  <a:cs typeface="+mn-cs"/>
                </a:rPr>
                <a:t>Level 2: Learning</a:t>
              </a:r>
            </a:p>
          </p:txBody>
        </p:sp>
      </p:grpSp>
    </p:spTree>
    <p:extLst>
      <p:ext uri="{BB962C8B-B14F-4D97-AF65-F5344CB8AC3E}">
        <p14:creationId xmlns:p14="http://schemas.microsoft.com/office/powerpoint/2010/main" val="126330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575" y="3783231"/>
            <a:ext cx="9463428" cy="2926080"/>
          </a:xfrm>
        </p:spPr>
        <p:txBody>
          <a:bodyPr>
            <a:normAutofit/>
          </a:bodyPr>
          <a:lstStyle/>
          <a:p>
            <a:r>
              <a:rPr lang="en-US" sz="3200" dirty="0" smtClean="0"/>
              <a:t>Functional areas of human resource management</a:t>
            </a:r>
            <a:endParaRPr lang="en-US" sz="3200" dirty="0"/>
          </a:p>
        </p:txBody>
      </p:sp>
      <p:sp>
        <p:nvSpPr>
          <p:cNvPr id="3" name="Subtitle 2"/>
          <p:cNvSpPr>
            <a:spLocks noGrp="1"/>
          </p:cNvSpPr>
          <p:nvPr>
            <p:ph type="subTitle" idx="1"/>
          </p:nvPr>
        </p:nvSpPr>
        <p:spPr>
          <a:xfrm>
            <a:off x="1825143" y="5469835"/>
            <a:ext cx="8767860" cy="1388165"/>
          </a:xfrm>
        </p:spPr>
        <p:txBody>
          <a:bodyPr>
            <a:normAutofit/>
          </a:bodyPr>
          <a:lstStyle/>
          <a:p>
            <a:r>
              <a:rPr lang="en-US" sz="3200" dirty="0" smtClean="0"/>
              <a:t>COMPENSATION</a:t>
            </a:r>
            <a:endParaRPr lang="en-US" sz="3200" dirty="0"/>
          </a:p>
        </p:txBody>
      </p:sp>
    </p:spTree>
    <p:extLst>
      <p:ext uri="{BB962C8B-B14F-4D97-AF65-F5344CB8AC3E}">
        <p14:creationId xmlns:p14="http://schemas.microsoft.com/office/powerpoint/2010/main" val="392608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503C45ED-F351-417C-BE55-BFE2A4F84CF7}"/>
              </a:ext>
            </a:extLst>
          </p:cNvPr>
          <p:cNvSpPr>
            <a:spLocks noGrp="1" noChangeArrowheads="1"/>
          </p:cNvSpPr>
          <p:nvPr>
            <p:ph type="title"/>
          </p:nvPr>
        </p:nvSpPr>
        <p:spPr>
          <a:xfrm>
            <a:off x="1881188" y="562570"/>
            <a:ext cx="8429625" cy="857250"/>
          </a:xfrm>
        </p:spPr>
        <p:txBody>
          <a:bodyPr/>
          <a:lstStyle/>
          <a:p>
            <a:r>
              <a:rPr lang="en-US" altLang="en-US">
                <a:latin typeface="Bodoni SvtyTwo ITC TT-Bold" charset="0"/>
                <a:ea typeface="Bodoni SvtyTwo ITC TT-Bold" charset="0"/>
                <a:cs typeface="Bodoni SvtyTwo ITC TT-Bold" charset="0"/>
                <a:sym typeface="Bodoni SvtyTwo ITC TT-Bold" charset="0"/>
              </a:rPr>
              <a:t>COMPENSATION</a:t>
            </a:r>
            <a:endParaRPr lang="en-US" altLang="en-US" sz="1266">
              <a:solidFill>
                <a:srgbClr val="000000"/>
              </a:solidFill>
              <a:latin typeface="Bodoni SvtyTwo ITC TT-Bold" charset="0"/>
              <a:ea typeface="Bodoni SvtyTwo ITC TT-Bold" charset="0"/>
              <a:cs typeface="Bodoni SvtyTwo ITC TT-Bold" charset="0"/>
              <a:sym typeface="Bodoni SvtyTwo ITC TT-Bold" charset="0"/>
            </a:endParaRPr>
          </a:p>
        </p:txBody>
      </p:sp>
      <p:sp>
        <p:nvSpPr>
          <p:cNvPr id="7170" name="Rectangle 2">
            <a:extLst>
              <a:ext uri="{FF2B5EF4-FFF2-40B4-BE49-F238E27FC236}">
                <a16:creationId xmlns:a16="http://schemas.microsoft.com/office/drawing/2014/main" id="{56CC434F-2ECD-449E-9376-23E19E28E62F}"/>
              </a:ext>
            </a:extLst>
          </p:cNvPr>
          <p:cNvSpPr>
            <a:spLocks noGrp="1" noChangeArrowheads="1"/>
          </p:cNvSpPr>
          <p:nvPr>
            <p:ph type="body" idx="1"/>
          </p:nvPr>
        </p:nvSpPr>
        <p:spPr>
          <a:xfrm>
            <a:off x="1881187" y="1919883"/>
            <a:ext cx="4089797" cy="4463728"/>
          </a:xfrm>
        </p:spPr>
        <p:txBody>
          <a:bodyPr/>
          <a:lstStyle/>
          <a:p>
            <a:pPr marL="125011" indent="-125011">
              <a:spcBef>
                <a:spcPts val="1266"/>
              </a:spcBef>
              <a:buSzPct val="65000"/>
            </a:pPr>
            <a:r>
              <a:rPr lang="en-US" altLang="en-US" sz="2109" b="1"/>
              <a:t>Direct Financial Payments</a:t>
            </a:r>
          </a:p>
          <a:p>
            <a:pPr marL="125011" indent="-125011">
              <a:spcBef>
                <a:spcPts val="1266"/>
              </a:spcBef>
              <a:buSzTx/>
              <a:buNone/>
            </a:pPr>
            <a:r>
              <a:rPr lang="en-US" altLang="en-US" sz="2109"/>
              <a:t>Pay in the form of wages, salaries, incentives, commissions, and bonuses.</a:t>
            </a:r>
          </a:p>
          <a:p>
            <a:pPr marL="125011" indent="-125011">
              <a:spcBef>
                <a:spcPts val="1266"/>
              </a:spcBef>
            </a:pPr>
            <a:r>
              <a:rPr lang="en-US" altLang="en-US" sz="2109" b="1"/>
              <a:t>Indirect Financial Payments</a:t>
            </a:r>
          </a:p>
          <a:p>
            <a:pPr marL="125011" indent="-125011">
              <a:spcBef>
                <a:spcPts val="1266"/>
              </a:spcBef>
              <a:buSzTx/>
              <a:buNone/>
            </a:pPr>
            <a:r>
              <a:rPr lang="en-US" altLang="en-US" sz="2109"/>
              <a:t>Pay in the form of financial benefits such as insurance. </a:t>
            </a:r>
            <a:endParaRPr lang="en-US" altLang="en-US" sz="1266">
              <a:solidFill>
                <a:srgbClr val="000000"/>
              </a:solidFill>
            </a:endParaRPr>
          </a:p>
        </p:txBody>
      </p:sp>
      <p:pic>
        <p:nvPicPr>
          <p:cNvPr id="7171" name="Picture 3" descr="pasted-image.jpeg">
            <a:extLst>
              <a:ext uri="{FF2B5EF4-FFF2-40B4-BE49-F238E27FC236}">
                <a16:creationId xmlns:a16="http://schemas.microsoft.com/office/drawing/2014/main" id="{BDAA1DB5-E28A-4E64-8109-9DAE8EA000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7209" y="1668736"/>
            <a:ext cx="3941340" cy="4966022"/>
          </a:xfrm>
          <a:prstGeom prst="rect">
            <a:avLst/>
          </a:prstGeom>
          <a:noFill/>
          <a:ln w="25400" cap="flat" cmpd="sng">
            <a:solidFill>
              <a:srgbClr val="000000"/>
            </a:solidFill>
            <a:prstDash val="solid"/>
            <a:miter lim="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121140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Workforce/ HR Planning and Forecasting </a:t>
            </a:r>
          </a:p>
        </p:txBody>
      </p:sp>
      <p:sp>
        <p:nvSpPr>
          <p:cNvPr id="4" name="Oval 3"/>
          <p:cNvSpPr/>
          <p:nvPr/>
        </p:nvSpPr>
        <p:spPr>
          <a:xfrm>
            <a:off x="793531" y="2329356"/>
            <a:ext cx="5391807" cy="235431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The process of deciding </a:t>
            </a:r>
            <a:r>
              <a:rPr lang="en-US" sz="2400" dirty="0">
                <a:solidFill>
                  <a:srgbClr val="FF0000"/>
                </a:solidFill>
              </a:rPr>
              <a:t>what positions</a:t>
            </a:r>
            <a:r>
              <a:rPr lang="en-US" sz="2400" dirty="0"/>
              <a:t> the firm will have to fill and </a:t>
            </a:r>
            <a:r>
              <a:rPr lang="en-US" sz="2400" dirty="0">
                <a:solidFill>
                  <a:srgbClr val="FF0000"/>
                </a:solidFill>
              </a:rPr>
              <a:t>how</a:t>
            </a:r>
            <a:r>
              <a:rPr lang="en-US" sz="2400" dirty="0"/>
              <a:t> to fill them </a:t>
            </a:r>
          </a:p>
        </p:txBody>
      </p:sp>
      <p:pic>
        <p:nvPicPr>
          <p:cNvPr id="1028" name="Picture 4" descr="Image result for workforce pl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1642" y="4303987"/>
            <a:ext cx="3657599" cy="225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95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factors in determining pay rates</a:t>
            </a:r>
          </a:p>
        </p:txBody>
      </p:sp>
      <p:sp>
        <p:nvSpPr>
          <p:cNvPr id="3" name="Content Placeholder 2"/>
          <p:cNvSpPr>
            <a:spLocks noGrp="1"/>
          </p:cNvSpPr>
          <p:nvPr>
            <p:ph idx="1"/>
          </p:nvPr>
        </p:nvSpPr>
        <p:spPr>
          <a:xfrm>
            <a:off x="1024128" y="2084832"/>
            <a:ext cx="9720073" cy="4224528"/>
          </a:xfrm>
        </p:spPr>
        <p:txBody>
          <a:bodyPr/>
          <a:lstStyle/>
          <a:p>
            <a:r>
              <a:rPr lang="en-US" sz="2000" b="1" u="sng" dirty="0">
                <a:latin typeface="Arial" panose="020B0604020202020204" pitchFamily="34" charset="0"/>
                <a:cs typeface="Arial" panose="020B0604020202020204" pitchFamily="34" charset="0"/>
              </a:rPr>
              <a:t>Aligning total rewards with strategy</a:t>
            </a:r>
          </a:p>
          <a:p>
            <a:r>
              <a:rPr lang="en-US" sz="2400" dirty="0"/>
              <a:t>The basic thrust in pay plans today is to produce an </a:t>
            </a:r>
            <a:r>
              <a:rPr lang="en-US" sz="2400" dirty="0">
                <a:solidFill>
                  <a:srgbClr val="FF0000"/>
                </a:solidFill>
              </a:rPr>
              <a:t>aligned reward strategy </a:t>
            </a:r>
          </a:p>
          <a:p>
            <a:r>
              <a:rPr lang="en-US" sz="2400" dirty="0"/>
              <a:t>To create compensation plans that </a:t>
            </a:r>
            <a:r>
              <a:rPr lang="en-US" sz="2400" dirty="0">
                <a:solidFill>
                  <a:srgbClr val="FF0000"/>
                </a:solidFill>
              </a:rPr>
              <a:t>guide employee behaviors </a:t>
            </a:r>
            <a:r>
              <a:rPr lang="en-US" sz="2400" dirty="0"/>
              <a:t>in the desired, </a:t>
            </a:r>
            <a:r>
              <a:rPr lang="en-US" sz="2400" dirty="0">
                <a:solidFill>
                  <a:srgbClr val="FF0000"/>
                </a:solidFill>
              </a:rPr>
              <a:t>strategic direction</a:t>
            </a:r>
          </a:p>
          <a:p>
            <a:r>
              <a:rPr lang="en-US" sz="2400" dirty="0">
                <a:solidFill>
                  <a:srgbClr val="FF0000"/>
                </a:solidFill>
              </a:rPr>
              <a:t>Total rewards include </a:t>
            </a:r>
            <a:r>
              <a:rPr lang="en-US" sz="2400" dirty="0"/>
              <a:t>traditional pay, incentives, and benefits. It also includes challenging jobs, career development, and recognition programs. </a:t>
            </a:r>
          </a:p>
        </p:txBody>
      </p:sp>
    </p:spTree>
    <p:extLst>
      <p:ext uri="{BB962C8B-B14F-4D97-AF65-F5344CB8AC3E}">
        <p14:creationId xmlns:p14="http://schemas.microsoft.com/office/powerpoint/2010/main" val="4204542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D14B4-FFAD-46C4-871E-E3F6332C92B6}"/>
              </a:ext>
            </a:extLst>
          </p:cNvPr>
          <p:cNvSpPr>
            <a:spLocks noGrp="1"/>
          </p:cNvSpPr>
          <p:nvPr>
            <p:ph idx="1"/>
          </p:nvPr>
        </p:nvSpPr>
        <p:spPr>
          <a:xfrm>
            <a:off x="885826" y="1152525"/>
            <a:ext cx="9858376" cy="5156835"/>
          </a:xfrm>
        </p:spPr>
        <p:txBody>
          <a:bodyPr>
            <a:normAutofit lnSpcReduction="10000"/>
          </a:bodyPr>
          <a:lstStyle/>
          <a:p>
            <a:r>
              <a:rPr lang="en-IN" sz="2400" dirty="0"/>
              <a:t>Establishing Strategic Pay Plan- </a:t>
            </a:r>
          </a:p>
          <a:p>
            <a:pPr lvl="1"/>
            <a:r>
              <a:rPr lang="en-IN" sz="2400" dirty="0"/>
              <a:t>Job evaluation</a:t>
            </a:r>
          </a:p>
          <a:p>
            <a:pPr lvl="1"/>
            <a:r>
              <a:rPr lang="en-IN" sz="2400" dirty="0"/>
              <a:t>Market-based Pay Plan</a:t>
            </a:r>
          </a:p>
          <a:p>
            <a:pPr lvl="1"/>
            <a:r>
              <a:rPr lang="en-IN" sz="2400" dirty="0"/>
              <a:t>Executive Compensation </a:t>
            </a:r>
          </a:p>
          <a:p>
            <a:pPr lvl="1"/>
            <a:r>
              <a:rPr lang="en-IN" sz="2400" dirty="0"/>
              <a:t>Competency Pay Plan </a:t>
            </a:r>
          </a:p>
          <a:p>
            <a:endParaRPr lang="en-IN" sz="2400" dirty="0"/>
          </a:p>
          <a:p>
            <a:r>
              <a:rPr lang="en-IN" sz="2400" dirty="0"/>
              <a:t>Pay for Performance-</a:t>
            </a:r>
          </a:p>
          <a:p>
            <a:pPr lvl="1"/>
            <a:r>
              <a:rPr lang="en-IN" sz="2400" dirty="0"/>
              <a:t>Individual employee incentive and recognition programs</a:t>
            </a:r>
          </a:p>
          <a:p>
            <a:pPr lvl="1"/>
            <a:r>
              <a:rPr lang="en-IN" sz="2400" dirty="0"/>
              <a:t>Incentives for Sales People</a:t>
            </a:r>
          </a:p>
          <a:p>
            <a:pPr lvl="1"/>
            <a:r>
              <a:rPr lang="en-IN" sz="2400" dirty="0"/>
              <a:t>Team and Organization wide incentives</a:t>
            </a:r>
          </a:p>
          <a:p>
            <a:pPr marL="0" indent="0">
              <a:buNone/>
            </a:pPr>
            <a:endParaRPr lang="en-IN" sz="2400" dirty="0"/>
          </a:p>
          <a:p>
            <a:pPr marL="0" indent="0">
              <a:buNone/>
            </a:pPr>
            <a:r>
              <a:rPr lang="en-IN" sz="2400" dirty="0"/>
              <a:t>Benefits and Services-</a:t>
            </a:r>
          </a:p>
          <a:p>
            <a:pPr marL="0" indent="0">
              <a:buNone/>
            </a:pPr>
            <a:endParaRPr lang="en-IN" sz="2400" dirty="0"/>
          </a:p>
          <a:p>
            <a:endParaRPr lang="en-IN" sz="2400" dirty="0"/>
          </a:p>
          <a:p>
            <a:endParaRPr lang="en-IN" dirty="0"/>
          </a:p>
        </p:txBody>
      </p:sp>
    </p:spTree>
    <p:extLst>
      <p:ext uri="{BB962C8B-B14F-4D97-AF65-F5344CB8AC3E}">
        <p14:creationId xmlns:p14="http://schemas.microsoft.com/office/powerpoint/2010/main" val="728681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Pay rates </a:t>
            </a:r>
          </a:p>
        </p:txBody>
      </p:sp>
      <p:sp>
        <p:nvSpPr>
          <p:cNvPr id="6" name="TextBox 5">
            <a:extLst>
              <a:ext uri="{FF2B5EF4-FFF2-40B4-BE49-F238E27FC236}">
                <a16:creationId xmlns:a16="http://schemas.microsoft.com/office/drawing/2014/main" id="{7EA2E4A4-3B5C-4B9C-BB9A-C4A0A326633B}"/>
              </a:ext>
            </a:extLst>
          </p:cNvPr>
          <p:cNvSpPr txBox="1"/>
          <p:nvPr/>
        </p:nvSpPr>
        <p:spPr>
          <a:xfrm>
            <a:off x="458771" y="3107131"/>
            <a:ext cx="5637229" cy="954107"/>
          </a:xfrm>
          <a:prstGeom prst="rect">
            <a:avLst/>
          </a:prstGeom>
          <a:noFill/>
        </p:spPr>
        <p:txBody>
          <a:bodyPr wrap="square" rtlCol="0">
            <a:spAutoFit/>
          </a:bodyPr>
          <a:lstStyle/>
          <a:p>
            <a:pPr algn="ctr"/>
            <a:r>
              <a:rPr lang="en-IN" sz="2800" dirty="0">
                <a:solidFill>
                  <a:srgbClr val="FF0000"/>
                </a:solidFill>
              </a:rPr>
              <a:t>Employers use two basic approaches to setting pay rates </a:t>
            </a:r>
          </a:p>
        </p:txBody>
      </p:sp>
      <p:sp>
        <p:nvSpPr>
          <p:cNvPr id="7" name="Rectangle 6">
            <a:extLst>
              <a:ext uri="{FF2B5EF4-FFF2-40B4-BE49-F238E27FC236}">
                <a16:creationId xmlns:a16="http://schemas.microsoft.com/office/drawing/2014/main" id="{4E6D3DA0-1D0C-456C-A51E-88E6909209B1}"/>
              </a:ext>
            </a:extLst>
          </p:cNvPr>
          <p:cNvSpPr/>
          <p:nvPr/>
        </p:nvSpPr>
        <p:spPr>
          <a:xfrm>
            <a:off x="7695415" y="2434868"/>
            <a:ext cx="4037814" cy="2298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dirty="0"/>
              <a:t>Market Based approaches</a:t>
            </a:r>
          </a:p>
          <a:p>
            <a:pPr algn="ctr"/>
            <a:r>
              <a:rPr lang="en-IN" sz="2800" dirty="0"/>
              <a:t>Job evaluation methods </a:t>
            </a:r>
          </a:p>
        </p:txBody>
      </p:sp>
      <p:cxnSp>
        <p:nvCxnSpPr>
          <p:cNvPr id="9" name="Straight Arrow Connector 8">
            <a:extLst>
              <a:ext uri="{FF2B5EF4-FFF2-40B4-BE49-F238E27FC236}">
                <a16:creationId xmlns:a16="http://schemas.microsoft.com/office/drawing/2014/main" id="{0D2D064C-542D-4063-A0B2-F8DC69DD9B14}"/>
              </a:ext>
            </a:extLst>
          </p:cNvPr>
          <p:cNvCxnSpPr>
            <a:stCxn id="6" idx="3"/>
          </p:cNvCxnSpPr>
          <p:nvPr/>
        </p:nvCxnSpPr>
        <p:spPr>
          <a:xfrm flipV="1">
            <a:off x="6096000" y="3584184"/>
            <a:ext cx="1285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619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4E01-406D-429A-90E4-607C10489DAE}"/>
              </a:ext>
            </a:extLst>
          </p:cNvPr>
          <p:cNvSpPr>
            <a:spLocks noGrp="1"/>
          </p:cNvSpPr>
          <p:nvPr>
            <p:ph type="title"/>
          </p:nvPr>
        </p:nvSpPr>
        <p:spPr/>
        <p:txBody>
          <a:bodyPr/>
          <a:lstStyle/>
          <a:p>
            <a:r>
              <a:rPr lang="en-US" dirty="0"/>
              <a:t>The Benefits Picture </a:t>
            </a:r>
            <a:endParaRPr lang="en-IN" dirty="0"/>
          </a:p>
        </p:txBody>
      </p:sp>
      <p:sp>
        <p:nvSpPr>
          <p:cNvPr id="4" name="Rectangle 3">
            <a:extLst>
              <a:ext uri="{FF2B5EF4-FFF2-40B4-BE49-F238E27FC236}">
                <a16:creationId xmlns:a16="http://schemas.microsoft.com/office/drawing/2014/main" id="{B8DD54C5-5C07-4041-A592-8E8D9DAE054A}"/>
              </a:ext>
            </a:extLst>
          </p:cNvPr>
          <p:cNvSpPr/>
          <p:nvPr/>
        </p:nvSpPr>
        <p:spPr>
          <a:xfrm>
            <a:off x="537328" y="2535810"/>
            <a:ext cx="4515439" cy="1838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Benefits are indirect financial and nonfinancial payments</a:t>
            </a:r>
            <a:endParaRPr lang="en-IN" sz="2500" dirty="0"/>
          </a:p>
        </p:txBody>
      </p:sp>
      <p:sp>
        <p:nvSpPr>
          <p:cNvPr id="5" name="TextBox 4">
            <a:extLst>
              <a:ext uri="{FF2B5EF4-FFF2-40B4-BE49-F238E27FC236}">
                <a16:creationId xmlns:a16="http://schemas.microsoft.com/office/drawing/2014/main" id="{DF394CE9-6791-4323-99CC-9783531C6910}"/>
              </a:ext>
            </a:extLst>
          </p:cNvPr>
          <p:cNvSpPr txBox="1"/>
          <p:nvPr/>
        </p:nvSpPr>
        <p:spPr>
          <a:xfrm>
            <a:off x="6011917" y="1809946"/>
            <a:ext cx="5642755" cy="3939540"/>
          </a:xfrm>
          <a:prstGeom prst="rect">
            <a:avLst/>
          </a:prstGeom>
          <a:noFill/>
        </p:spPr>
        <p:txBody>
          <a:bodyPr wrap="square" rtlCol="0">
            <a:spAutoFit/>
          </a:bodyPr>
          <a:lstStyle/>
          <a:p>
            <a:r>
              <a:rPr lang="en-US" sz="2500" b="1" u="sng" dirty="0"/>
              <a:t>Policy Issues-</a:t>
            </a:r>
            <a:r>
              <a:rPr lang="en-US" sz="2500" dirty="0"/>
              <a:t> The list of policy issues includes what benefits to offer.</a:t>
            </a:r>
          </a:p>
          <a:p>
            <a:pPr marL="457200" indent="-457200">
              <a:buFont typeface="+mj-lt"/>
              <a:buAutoNum type="arabicPeriod"/>
            </a:pPr>
            <a:r>
              <a:rPr lang="en-US" sz="2500" dirty="0">
                <a:solidFill>
                  <a:srgbClr val="FF0000"/>
                </a:solidFill>
              </a:rPr>
              <a:t>who receives </a:t>
            </a:r>
            <a:r>
              <a:rPr lang="en-US" sz="2500" dirty="0"/>
              <a:t>coverage, </a:t>
            </a:r>
          </a:p>
          <a:p>
            <a:pPr marL="457200" indent="-457200">
              <a:buFont typeface="+mj-lt"/>
              <a:buAutoNum type="arabicPeriod"/>
            </a:pPr>
            <a:r>
              <a:rPr lang="en-US" sz="2500" dirty="0"/>
              <a:t>whether to </a:t>
            </a:r>
            <a:r>
              <a:rPr lang="en-US" sz="2500" dirty="0">
                <a:solidFill>
                  <a:srgbClr val="FF0000"/>
                </a:solidFill>
              </a:rPr>
              <a:t>include retirees </a:t>
            </a:r>
            <a:r>
              <a:rPr lang="en-US" sz="2500" dirty="0"/>
              <a:t>in the plan,</a:t>
            </a:r>
          </a:p>
          <a:p>
            <a:pPr marL="457200" indent="-457200">
              <a:buFont typeface="+mj-lt"/>
              <a:buAutoNum type="arabicPeriod"/>
            </a:pPr>
            <a:r>
              <a:rPr lang="en-US" sz="2500" dirty="0"/>
              <a:t>whether to </a:t>
            </a:r>
            <a:r>
              <a:rPr lang="en-US" sz="2500" dirty="0">
                <a:solidFill>
                  <a:srgbClr val="FF0000"/>
                </a:solidFill>
              </a:rPr>
              <a:t>deny</a:t>
            </a:r>
            <a:r>
              <a:rPr lang="en-US" sz="2500" dirty="0"/>
              <a:t> benefits to employees during initial “</a:t>
            </a:r>
            <a:r>
              <a:rPr lang="en-US" sz="2500" dirty="0">
                <a:solidFill>
                  <a:srgbClr val="FF0000"/>
                </a:solidFill>
              </a:rPr>
              <a:t>probationary</a:t>
            </a:r>
            <a:r>
              <a:rPr lang="en-US" sz="2500" dirty="0"/>
              <a:t>” periods</a:t>
            </a:r>
          </a:p>
          <a:p>
            <a:pPr marL="457200" indent="-457200">
              <a:buFont typeface="+mj-lt"/>
              <a:buAutoNum type="arabicPeriod"/>
            </a:pPr>
            <a:r>
              <a:rPr lang="en-US" sz="2500" dirty="0"/>
              <a:t>how to finance benefits, cost-containment procedures, and how to communicate benefits options to employees.</a:t>
            </a:r>
            <a:endParaRPr lang="en-IN" sz="2500" dirty="0"/>
          </a:p>
        </p:txBody>
      </p:sp>
    </p:spTree>
    <p:extLst>
      <p:ext uri="{BB962C8B-B14F-4D97-AF65-F5344CB8AC3E}">
        <p14:creationId xmlns:p14="http://schemas.microsoft.com/office/powerpoint/2010/main" val="1077500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u="sng" dirty="0"/>
              <a:t>Vacations and Holidays </a:t>
            </a:r>
          </a:p>
          <a:p>
            <a:r>
              <a:rPr lang="en-US" b="1" u="sng" dirty="0"/>
              <a:t>Sick Leave </a:t>
            </a:r>
          </a:p>
          <a:p>
            <a:r>
              <a:rPr lang="en-US" b="1" u="sng" dirty="0"/>
              <a:t>Cost-Reduction Tactics </a:t>
            </a:r>
          </a:p>
          <a:p>
            <a:r>
              <a:rPr lang="en-US" b="1" u="sng" dirty="0"/>
              <a:t>Leaves and the Family, and medical Leave Legislation</a:t>
            </a:r>
          </a:p>
          <a:p>
            <a:r>
              <a:rPr lang="en-US" b="1" u="sng" dirty="0"/>
              <a:t>Severance Pay </a:t>
            </a:r>
          </a:p>
          <a:p>
            <a:r>
              <a:rPr lang="en-US" sz="2000" dirty="0"/>
              <a:t>Hospitalization, health, and disability insurance benefits are aimed at</a:t>
            </a:r>
          </a:p>
          <a:p>
            <a:r>
              <a:rPr lang="en-US" sz="2400" b="1" u="sng" dirty="0"/>
              <a:t>Pension Plans </a:t>
            </a:r>
          </a:p>
          <a:p>
            <a:r>
              <a:rPr lang="en-US" b="1" u="sng" dirty="0"/>
              <a:t>Family-friendly (work–life) benefits</a:t>
            </a:r>
          </a:p>
          <a:p>
            <a:r>
              <a:rPr lang="en-US" sz="2000" b="1" u="sng" dirty="0"/>
              <a:t>The cafeteria approach</a:t>
            </a:r>
          </a:p>
          <a:p>
            <a:endParaRPr lang="en-US" dirty="0"/>
          </a:p>
        </p:txBody>
      </p:sp>
    </p:spTree>
    <p:extLst>
      <p:ext uri="{BB962C8B-B14F-4D97-AF65-F5344CB8AC3E}">
        <p14:creationId xmlns:p14="http://schemas.microsoft.com/office/powerpoint/2010/main" val="4214290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575" y="3783231"/>
            <a:ext cx="9463428" cy="2926080"/>
          </a:xfrm>
        </p:spPr>
        <p:txBody>
          <a:bodyPr>
            <a:normAutofit/>
          </a:bodyPr>
          <a:lstStyle/>
          <a:p>
            <a:r>
              <a:rPr lang="en-US" sz="3200" dirty="0" smtClean="0"/>
              <a:t>Functional areas of human resource management</a:t>
            </a:r>
            <a:endParaRPr lang="en-US" sz="3200" dirty="0"/>
          </a:p>
        </p:txBody>
      </p:sp>
      <p:sp>
        <p:nvSpPr>
          <p:cNvPr id="3" name="Subtitle 2"/>
          <p:cNvSpPr>
            <a:spLocks noGrp="1"/>
          </p:cNvSpPr>
          <p:nvPr>
            <p:ph type="subTitle" idx="1"/>
          </p:nvPr>
        </p:nvSpPr>
        <p:spPr>
          <a:xfrm>
            <a:off x="1825143" y="5469835"/>
            <a:ext cx="8767860" cy="1388165"/>
          </a:xfrm>
        </p:spPr>
        <p:txBody>
          <a:bodyPr>
            <a:normAutofit/>
          </a:bodyPr>
          <a:lstStyle/>
          <a:p>
            <a:r>
              <a:rPr lang="en-US" sz="3200" dirty="0" smtClean="0"/>
              <a:t>EMPLOYEE RELATIONS</a:t>
            </a:r>
            <a:endParaRPr lang="en-US" sz="3200" dirty="0"/>
          </a:p>
        </p:txBody>
      </p:sp>
    </p:spTree>
    <p:extLst>
      <p:ext uri="{BB962C8B-B14F-4D97-AF65-F5344CB8AC3E}">
        <p14:creationId xmlns:p14="http://schemas.microsoft.com/office/powerpoint/2010/main" val="3406585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7048" y="1714063"/>
            <a:ext cx="10021614" cy="4524315"/>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sz="2400" b="1" dirty="0">
                <a:latin typeface="Arial" panose="020B0604020202020204" pitchFamily="34" charset="0"/>
                <a:cs typeface="Arial" panose="020B0604020202020204" pitchFamily="34" charset="0"/>
              </a:rPr>
              <a:t>What Is Employee Relations?</a:t>
            </a:r>
          </a:p>
          <a:p>
            <a:pPr marL="742950" lvl="1" indent="-285750">
              <a:lnSpc>
                <a:spcPct val="150000"/>
              </a:lnSpc>
              <a:buFont typeface="Courier New" panose="02070309020205020404" pitchFamily="49" charset="0"/>
              <a:buChar char="o"/>
              <a:defRPr/>
            </a:pPr>
            <a:r>
              <a:rPr lang="en-US" sz="2400" b="1" dirty="0">
                <a:latin typeface="Arial" panose="020B0604020202020204" pitchFamily="34" charset="0"/>
                <a:cs typeface="Arial" panose="020B0604020202020204" pitchFamily="34" charset="0"/>
              </a:rPr>
              <a:t>Positive employee–employer relationships contribute to productivity</a:t>
            </a:r>
          </a:p>
          <a:p>
            <a:pPr marL="285750" indent="-285750">
              <a:lnSpc>
                <a:spcPct val="150000"/>
              </a:lnSpc>
              <a:buFont typeface="Arial" panose="020B0604020202020204" pitchFamily="34" charset="0"/>
              <a:buChar char="•"/>
              <a:defRPr/>
            </a:pPr>
            <a:r>
              <a:rPr lang="en-US" sz="2400" b="1" dirty="0">
                <a:latin typeface="Arial" panose="020B0604020202020204" pitchFamily="34" charset="0"/>
                <a:cs typeface="Arial" panose="020B0604020202020204" pitchFamily="34" charset="0"/>
              </a:rPr>
              <a:t>Improving and assessing employee relations through </a:t>
            </a:r>
            <a:r>
              <a:rPr lang="en-US" sz="2400" b="1" dirty="0" smtClean="0">
                <a:latin typeface="Arial" panose="020B0604020202020204" pitchFamily="34" charset="0"/>
                <a:cs typeface="Arial" panose="020B0604020202020204" pitchFamily="34" charset="0"/>
              </a:rPr>
              <a:t>better communications</a:t>
            </a:r>
            <a:endParaRPr lang="en-US" sz="2400" b="1"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defRPr/>
            </a:pPr>
            <a:r>
              <a:rPr lang="en-US" sz="2400" b="1" dirty="0">
                <a:latin typeface="Arial" panose="020B0604020202020204" pitchFamily="34" charset="0"/>
                <a:cs typeface="Arial" panose="020B0604020202020204" pitchFamily="34" charset="0"/>
              </a:rPr>
              <a:t>Organizational climate </a:t>
            </a:r>
            <a:r>
              <a:rPr lang="en-US" sz="2400" b="1" dirty="0" smtClean="0">
                <a:latin typeface="Arial" panose="020B0604020202020204" pitchFamily="34" charset="0"/>
                <a:cs typeface="Arial" panose="020B0604020202020204" pitchFamily="34" charset="0"/>
              </a:rPr>
              <a:t>surveys</a:t>
            </a:r>
          </a:p>
          <a:p>
            <a:pPr marL="742950" lvl="1" indent="-285750">
              <a:lnSpc>
                <a:spcPct val="150000"/>
              </a:lnSpc>
              <a:buFont typeface="Courier New" panose="02070309020205020404" pitchFamily="49" charset="0"/>
              <a:buChar char="o"/>
              <a:defRPr/>
            </a:pPr>
            <a:r>
              <a:rPr lang="en-US" sz="2400" b="1" dirty="0" smtClean="0">
                <a:latin typeface="Arial" panose="020B0604020202020204" pitchFamily="34" charset="0"/>
                <a:cs typeface="Arial" panose="020B0604020202020204" pitchFamily="34" charset="0"/>
              </a:rPr>
              <a:t>Distributive justice and Procedural </a:t>
            </a:r>
            <a:r>
              <a:rPr lang="en-US" sz="2400" b="1" dirty="0" err="1" smtClean="0">
                <a:latin typeface="Arial" panose="020B0604020202020204" pitchFamily="34" charset="0"/>
                <a:cs typeface="Arial" panose="020B0604020202020204" pitchFamily="34" charset="0"/>
              </a:rPr>
              <a:t>Jutsice</a:t>
            </a:r>
            <a:r>
              <a:rPr lang="en-US" sz="2400" b="1" dirty="0" smtClean="0">
                <a:latin typeface="Arial" panose="020B0604020202020204" pitchFamily="34" charset="0"/>
                <a:cs typeface="Arial" panose="020B0604020202020204" pitchFamily="34" charset="0"/>
              </a:rPr>
              <a:t> </a:t>
            </a:r>
            <a:endParaRPr lang="en-US" sz="2400" b="1" dirty="0">
              <a:latin typeface="Arial" panose="020B0604020202020204" pitchFamily="34" charset="0"/>
              <a:cs typeface="Arial" panose="020B0604020202020204" pitchFamily="34" charset="0"/>
            </a:endParaRPr>
          </a:p>
          <a:p>
            <a:pPr>
              <a:defRPr/>
            </a:pPr>
            <a:endParaRPr lang="en-US" b="1" dirty="0" smtClean="0"/>
          </a:p>
          <a:p>
            <a:pPr>
              <a:defRPr/>
            </a:pPr>
            <a:endParaRPr lang="en-US" b="1" dirty="0"/>
          </a:p>
        </p:txBody>
      </p:sp>
      <p:sp>
        <p:nvSpPr>
          <p:cNvPr id="6" name="TextBox 5"/>
          <p:cNvSpPr txBox="1"/>
          <p:nvPr/>
        </p:nvSpPr>
        <p:spPr>
          <a:xfrm>
            <a:off x="3048000" y="561975"/>
            <a:ext cx="5638800" cy="522288"/>
          </a:xfrm>
          <a:prstGeom prst="rect">
            <a:avLst/>
          </a:prstGeom>
          <a:noFill/>
        </p:spPr>
        <p:txBody>
          <a:bodyPr>
            <a:spAutoFit/>
          </a:bodyPr>
          <a:lstStyle/>
          <a:p>
            <a:pPr>
              <a:defRPr/>
            </a:pP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Managing Employee Relations</a:t>
            </a:r>
          </a:p>
        </p:txBody>
      </p:sp>
    </p:spTree>
    <p:extLst>
      <p:ext uri="{BB962C8B-B14F-4D97-AF65-F5344CB8AC3E}">
        <p14:creationId xmlns:p14="http://schemas.microsoft.com/office/powerpoint/2010/main" val="3403676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8785" y="1730375"/>
            <a:ext cx="11193517" cy="3739485"/>
          </a:xfrm>
          <a:prstGeom prst="rect">
            <a:avLst/>
          </a:prstGeom>
          <a:noFill/>
        </p:spPr>
        <p:txBody>
          <a:bodyPr wrap="square">
            <a:spAutoFit/>
          </a:bodyPr>
          <a:lstStyle/>
          <a:p>
            <a:pPr marL="457200" indent="-457200">
              <a:lnSpc>
                <a:spcPct val="150000"/>
              </a:lnSpc>
              <a:buFont typeface="Arial" panose="020B0604020202020204" pitchFamily="34" charset="0"/>
              <a:buChar char="•"/>
              <a:defRPr/>
            </a:pPr>
            <a:r>
              <a:rPr lang="en-US" sz="2800" b="1" dirty="0">
                <a:latin typeface="Arial" panose="020B0604020202020204" pitchFamily="34" charset="0"/>
                <a:cs typeface="Arial" panose="020B0604020202020204" pitchFamily="34" charset="0"/>
              </a:rPr>
              <a:t>Developing Employee Recognition/Relations Programs</a:t>
            </a:r>
          </a:p>
          <a:p>
            <a:pPr marL="457200" indent="-457200">
              <a:lnSpc>
                <a:spcPct val="150000"/>
              </a:lnSpc>
              <a:buFont typeface="Arial" panose="020B0604020202020204" pitchFamily="34" charset="0"/>
              <a:buChar char="•"/>
              <a:defRPr/>
            </a:pPr>
            <a:endParaRPr lang="en-US" sz="2800" b="1" dirty="0" smtClean="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defRPr/>
            </a:pPr>
            <a:r>
              <a:rPr lang="en-US" sz="2800" b="1" dirty="0" smtClean="0">
                <a:latin typeface="Arial" panose="020B0604020202020204" pitchFamily="34" charset="0"/>
                <a:cs typeface="Arial" panose="020B0604020202020204" pitchFamily="34" charset="0"/>
              </a:rPr>
              <a:t>Creating </a:t>
            </a:r>
            <a:r>
              <a:rPr lang="en-US" sz="2800" b="1" dirty="0">
                <a:latin typeface="Arial" panose="020B0604020202020204" pitchFamily="34" charset="0"/>
                <a:cs typeface="Arial" panose="020B0604020202020204" pitchFamily="34" charset="0"/>
              </a:rPr>
              <a:t>Employee Involvement Strategies</a:t>
            </a:r>
          </a:p>
          <a:p>
            <a:pPr marL="914400" lvl="1" indent="-457200">
              <a:lnSpc>
                <a:spcPct val="150000"/>
              </a:lnSpc>
              <a:buFont typeface="Courier New" panose="02070309020205020404" pitchFamily="49" charset="0"/>
              <a:buChar char="o"/>
              <a:defRPr/>
            </a:pPr>
            <a:r>
              <a:rPr lang="en-US" sz="2800" b="1" dirty="0">
                <a:latin typeface="Arial" panose="020B0604020202020204" pitchFamily="34" charset="0"/>
                <a:cs typeface="Arial" panose="020B0604020202020204" pitchFamily="34" charset="0"/>
              </a:rPr>
              <a:t>Teams to gain employees’ involvement</a:t>
            </a:r>
          </a:p>
          <a:p>
            <a:pPr marL="914400" lvl="1" indent="-457200">
              <a:lnSpc>
                <a:spcPct val="150000"/>
              </a:lnSpc>
              <a:buFont typeface="Courier New" panose="02070309020205020404" pitchFamily="49" charset="0"/>
              <a:buChar char="o"/>
              <a:defRPr/>
            </a:pPr>
            <a:r>
              <a:rPr lang="en-US" sz="2800" b="1" dirty="0">
                <a:latin typeface="Arial" panose="020B0604020202020204" pitchFamily="34" charset="0"/>
                <a:cs typeface="Arial" panose="020B0604020202020204" pitchFamily="34" charset="0"/>
              </a:rPr>
              <a:t>Employee suggestions</a:t>
            </a:r>
          </a:p>
          <a:p>
            <a:pPr>
              <a:lnSpc>
                <a:spcPct val="150000"/>
              </a:lnSpc>
              <a:defRPr/>
            </a:pPr>
            <a:endParaRPr lang="en-US" dirty="0"/>
          </a:p>
        </p:txBody>
      </p:sp>
      <p:sp>
        <p:nvSpPr>
          <p:cNvPr id="6" name="TextBox 5"/>
          <p:cNvSpPr txBox="1"/>
          <p:nvPr/>
        </p:nvSpPr>
        <p:spPr>
          <a:xfrm>
            <a:off x="2743200" y="838201"/>
            <a:ext cx="6172200" cy="862013"/>
          </a:xfrm>
          <a:prstGeom prst="rect">
            <a:avLst/>
          </a:prstGeom>
          <a:noFill/>
        </p:spPr>
        <p:txBody>
          <a:bodyPr>
            <a:spAutoFit/>
          </a:bodyPr>
          <a:lstStyle/>
          <a:p>
            <a:pPr>
              <a:defRPr/>
            </a:pP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Managing Employee Relations</a:t>
            </a:r>
          </a:p>
          <a:p>
            <a:pPr>
              <a:defRPr/>
            </a:pPr>
            <a:endParaRPr lang="en-US" dirty="0"/>
          </a:p>
        </p:txBody>
      </p:sp>
    </p:spTree>
    <p:extLst>
      <p:ext uri="{BB962C8B-B14F-4D97-AF65-F5344CB8AC3E}">
        <p14:creationId xmlns:p14="http://schemas.microsoft.com/office/powerpoint/2010/main" val="393648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2F51-D428-43FD-B913-67E242488336}"/>
              </a:ext>
            </a:extLst>
          </p:cNvPr>
          <p:cNvSpPr>
            <a:spLocks noGrp="1"/>
          </p:cNvSpPr>
          <p:nvPr>
            <p:ph type="title"/>
          </p:nvPr>
        </p:nvSpPr>
        <p:spPr/>
        <p:txBody>
          <a:bodyPr/>
          <a:lstStyle/>
          <a:p>
            <a:r>
              <a:rPr lang="en-IN" dirty="0"/>
              <a:t>Trade unions</a:t>
            </a:r>
            <a:br>
              <a:rPr lang="en-IN" dirty="0"/>
            </a:br>
            <a:endParaRPr lang="en-IN" dirty="0"/>
          </a:p>
        </p:txBody>
      </p:sp>
      <p:sp>
        <p:nvSpPr>
          <p:cNvPr id="3" name="Content Placeholder 2">
            <a:extLst>
              <a:ext uri="{FF2B5EF4-FFF2-40B4-BE49-F238E27FC236}">
                <a16:creationId xmlns:a16="http://schemas.microsoft.com/office/drawing/2014/main" id="{D53A125F-F589-4035-903D-524FBFA9B09C}"/>
              </a:ext>
            </a:extLst>
          </p:cNvPr>
          <p:cNvSpPr>
            <a:spLocks noGrp="1"/>
          </p:cNvSpPr>
          <p:nvPr>
            <p:ph idx="1"/>
          </p:nvPr>
        </p:nvSpPr>
        <p:spPr>
          <a:xfrm>
            <a:off x="871728" y="1419225"/>
            <a:ext cx="10710672" cy="5286375"/>
          </a:xfrm>
        </p:spPr>
        <p:txBody>
          <a:bodyPr>
            <a:normAutofit fontScale="92500" lnSpcReduction="10000"/>
          </a:bodyPr>
          <a:lstStyle/>
          <a:p>
            <a:pPr marL="0" indent="0" defTabSz="931774">
              <a:lnSpc>
                <a:spcPct val="100000"/>
              </a:lnSpc>
              <a:spcBef>
                <a:spcPts val="0"/>
              </a:spcBef>
              <a:spcAft>
                <a:spcPts val="0"/>
              </a:spcAft>
              <a:buClrTx/>
              <a:buSzTx/>
              <a:buNone/>
              <a:defRPr/>
            </a:pPr>
            <a:r>
              <a:rPr lang="en-US" sz="2400" b="1" dirty="0"/>
              <a:t>Why do people unionize?</a:t>
            </a:r>
          </a:p>
          <a:p>
            <a:pPr marL="457200" indent="-457200" defTabSz="931774">
              <a:lnSpc>
                <a:spcPct val="100000"/>
              </a:lnSpc>
              <a:spcBef>
                <a:spcPts val="0"/>
              </a:spcBef>
              <a:spcAft>
                <a:spcPts val="0"/>
              </a:spcAft>
              <a:buClrTx/>
              <a:buSzTx/>
              <a:buFont typeface="+mj-lt"/>
              <a:buAutoNum type="arabicPeriod"/>
              <a:defRPr/>
            </a:pPr>
            <a:r>
              <a:rPr lang="en-US" sz="2400" dirty="0"/>
              <a:t>It’s majorly about pay or working conditions.</a:t>
            </a:r>
          </a:p>
          <a:p>
            <a:pPr marL="457200" indent="-457200" defTabSz="931774">
              <a:lnSpc>
                <a:spcPct val="100000"/>
              </a:lnSpc>
              <a:spcBef>
                <a:spcPts val="0"/>
              </a:spcBef>
              <a:spcAft>
                <a:spcPts val="0"/>
              </a:spcAft>
              <a:buClrTx/>
              <a:buSzTx/>
              <a:buFont typeface="+mj-lt"/>
              <a:buAutoNum type="arabicPeriod"/>
              <a:defRPr/>
            </a:pPr>
            <a:r>
              <a:rPr lang="en-US" sz="2400" dirty="0"/>
              <a:t>In India, unionized workers in the formal sector earn more than their counterparts in the informal sector </a:t>
            </a:r>
          </a:p>
          <a:p>
            <a:pPr marL="0" indent="0" defTabSz="931774">
              <a:lnSpc>
                <a:spcPct val="100000"/>
              </a:lnSpc>
              <a:spcBef>
                <a:spcPts val="0"/>
              </a:spcBef>
              <a:spcAft>
                <a:spcPts val="0"/>
              </a:spcAft>
              <a:buClrTx/>
              <a:buSzTx/>
              <a:buNone/>
              <a:defRPr/>
            </a:pPr>
            <a:endParaRPr lang="en-US" sz="2400" dirty="0"/>
          </a:p>
          <a:p>
            <a:pPr marL="0" indent="0" defTabSz="931774">
              <a:lnSpc>
                <a:spcPct val="100000"/>
              </a:lnSpc>
              <a:spcBef>
                <a:spcPts val="0"/>
              </a:spcBef>
              <a:spcAft>
                <a:spcPts val="0"/>
              </a:spcAft>
              <a:buClrTx/>
              <a:buSzTx/>
              <a:buNone/>
              <a:defRPr/>
            </a:pPr>
            <a:r>
              <a:rPr lang="en-US" sz="2400" b="1" dirty="0"/>
              <a:t>Bottom Line</a:t>
            </a:r>
          </a:p>
          <a:p>
            <a:pPr marL="457200" indent="-457200">
              <a:buFont typeface="+mj-lt"/>
              <a:buAutoNum type="arabicPeriod"/>
            </a:pPr>
            <a:r>
              <a:rPr lang="en-US" sz="2400" dirty="0"/>
              <a:t>The urge to unionize due to the </a:t>
            </a:r>
            <a:r>
              <a:rPr lang="en-US" sz="2400" b="1" dirty="0"/>
              <a:t>belief</a:t>
            </a:r>
            <a:r>
              <a:rPr lang="en-US" sz="2400" dirty="0"/>
              <a:t> on the part of workers that it is only </a:t>
            </a:r>
            <a:r>
              <a:rPr lang="en-US" sz="2400" b="1" dirty="0"/>
              <a:t>through unity </a:t>
            </a:r>
            <a:r>
              <a:rPr lang="en-US" sz="2400" dirty="0"/>
              <a:t>that they can get their fair share of the pie. </a:t>
            </a:r>
          </a:p>
          <a:p>
            <a:pPr marL="457200" indent="-457200">
              <a:buFont typeface="+mj-lt"/>
              <a:buAutoNum type="arabicPeriod"/>
            </a:pPr>
            <a:r>
              <a:rPr lang="en-US" sz="2400" dirty="0"/>
              <a:t>It is sometimes the result of workers trying to </a:t>
            </a:r>
            <a:r>
              <a:rPr lang="en-US" sz="2400" b="1" dirty="0"/>
              <a:t>protect themselves from management’s whims</a:t>
            </a:r>
            <a:r>
              <a:rPr lang="en-US" sz="2400" dirty="0"/>
              <a:t>. </a:t>
            </a:r>
          </a:p>
          <a:p>
            <a:pPr marL="457200" indent="-457200">
              <a:buFont typeface="+mj-lt"/>
              <a:buAutoNum type="arabicPeriod"/>
            </a:pPr>
            <a:r>
              <a:rPr lang="en-US" sz="2400" dirty="0"/>
              <a:t>Union workers tend to receive significantly more pay, holidays, sick leave, unpaid leave, insurance plan benefits, long-term disability benefits, and various other benefits than do nonunion workers. </a:t>
            </a:r>
          </a:p>
          <a:p>
            <a:pPr marL="457200" indent="-457200">
              <a:buFont typeface="+mj-lt"/>
              <a:buAutoNum type="arabicPeriod"/>
            </a:pPr>
            <a:r>
              <a:rPr lang="en-US" sz="2400" dirty="0"/>
              <a:t>Unions seem to have </a:t>
            </a:r>
            <a:r>
              <a:rPr lang="en-US" sz="2400" b="1" dirty="0"/>
              <a:t>reduced the impact of downsizings and wage cuts </a:t>
            </a:r>
            <a:r>
              <a:rPr lang="en-US" sz="2400" dirty="0"/>
              <a:t>in most industries, in part because union employees are not entirely “at will.”</a:t>
            </a:r>
            <a:endParaRPr lang="en-IN" sz="2400" dirty="0"/>
          </a:p>
          <a:p>
            <a:endParaRPr lang="en-IN" dirty="0"/>
          </a:p>
        </p:txBody>
      </p:sp>
    </p:spTree>
    <p:extLst>
      <p:ext uri="{BB962C8B-B14F-4D97-AF65-F5344CB8AC3E}">
        <p14:creationId xmlns:p14="http://schemas.microsoft.com/office/powerpoint/2010/main" val="2223506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1938-3546-434B-A570-662DA1B415C1}"/>
              </a:ext>
            </a:extLst>
          </p:cNvPr>
          <p:cNvSpPr>
            <a:spLocks noGrp="1"/>
          </p:cNvSpPr>
          <p:nvPr>
            <p:ph type="title"/>
          </p:nvPr>
        </p:nvSpPr>
        <p:spPr/>
        <p:txBody>
          <a:bodyPr/>
          <a:lstStyle/>
          <a:p>
            <a:r>
              <a:rPr lang="en-IN" dirty="0"/>
              <a:t>India’s union movement </a:t>
            </a:r>
          </a:p>
        </p:txBody>
      </p:sp>
      <p:sp>
        <p:nvSpPr>
          <p:cNvPr id="3" name="Content Placeholder 2">
            <a:extLst>
              <a:ext uri="{FF2B5EF4-FFF2-40B4-BE49-F238E27FC236}">
                <a16:creationId xmlns:a16="http://schemas.microsoft.com/office/drawing/2014/main" id="{4A59F58D-7D08-4455-B26B-38489EECCC18}"/>
              </a:ext>
            </a:extLst>
          </p:cNvPr>
          <p:cNvSpPr>
            <a:spLocks noGrp="1"/>
          </p:cNvSpPr>
          <p:nvPr>
            <p:ph idx="1"/>
          </p:nvPr>
        </p:nvSpPr>
        <p:spPr>
          <a:xfrm>
            <a:off x="1024128" y="1800225"/>
            <a:ext cx="9720073" cy="4509135"/>
          </a:xfrm>
        </p:spPr>
        <p:txBody>
          <a:bodyPr>
            <a:normAutofit/>
          </a:bodyPr>
          <a:lstStyle/>
          <a:p>
            <a:pPr marL="457200" indent="-457200">
              <a:buFont typeface="+mj-lt"/>
              <a:buAutoNum type="arabicPeriod"/>
            </a:pPr>
            <a:r>
              <a:rPr lang="en-IN" dirty="0"/>
              <a:t>India’s labour movement is more than 150 years old</a:t>
            </a:r>
          </a:p>
          <a:p>
            <a:pPr marL="457200" indent="-457200">
              <a:buFont typeface="+mj-lt"/>
              <a:buAutoNum type="arabicPeriod"/>
            </a:pPr>
            <a:r>
              <a:rPr lang="en-IN" dirty="0"/>
              <a:t>It gained its momentum in </a:t>
            </a:r>
            <a:r>
              <a:rPr lang="en-IN" dirty="0" smtClean="0"/>
              <a:t>1918 </a:t>
            </a:r>
            <a:r>
              <a:rPr lang="en-IN" dirty="0"/>
              <a:t>when Madras labour union was formed with mill workers as members</a:t>
            </a:r>
          </a:p>
          <a:p>
            <a:pPr marL="457200" indent="-457200">
              <a:buFont typeface="+mj-lt"/>
              <a:buAutoNum type="arabicPeriod"/>
            </a:pPr>
            <a:r>
              <a:rPr lang="en-IN" dirty="0"/>
              <a:t>The focus of the unions was to end exploitations of workers in factories</a:t>
            </a:r>
          </a:p>
          <a:p>
            <a:pPr marL="457200" indent="-457200">
              <a:buFont typeface="+mj-lt"/>
              <a:buAutoNum type="arabicPeriod"/>
            </a:pPr>
            <a:r>
              <a:rPr lang="en-IN" dirty="0"/>
              <a:t>Trade unions participated in freedom struggle</a:t>
            </a:r>
          </a:p>
          <a:p>
            <a:pPr marL="457200" indent="-457200">
              <a:buFont typeface="+mj-lt"/>
              <a:buAutoNum type="arabicPeriod"/>
            </a:pPr>
            <a:r>
              <a:rPr lang="en-IN" dirty="0"/>
              <a:t>Trade unions in India are often influenced by political parties and elected governments</a:t>
            </a:r>
          </a:p>
          <a:p>
            <a:pPr marL="457200" indent="-457200">
              <a:buFont typeface="+mj-lt"/>
              <a:buAutoNum type="arabicPeriod"/>
            </a:pPr>
            <a:r>
              <a:rPr lang="en-IN" dirty="0"/>
              <a:t>Emergency in 1975 led to suspensions of Trade unions </a:t>
            </a:r>
          </a:p>
          <a:p>
            <a:pPr marL="457200" indent="-457200">
              <a:buFont typeface="+mj-lt"/>
              <a:buAutoNum type="arabicPeriod"/>
            </a:pPr>
            <a:r>
              <a:rPr lang="en-IN" dirty="0"/>
              <a:t>At the first wave of partial economic liberalization 1984 led to change in orientation, linking productivity with agreements.</a:t>
            </a:r>
          </a:p>
        </p:txBody>
      </p:sp>
    </p:spTree>
    <p:extLst>
      <p:ext uri="{BB962C8B-B14F-4D97-AF65-F5344CB8AC3E}">
        <p14:creationId xmlns:p14="http://schemas.microsoft.com/office/powerpoint/2010/main" val="18289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recruitment &amp; selection process</a:t>
            </a:r>
          </a:p>
        </p:txBody>
      </p:sp>
      <p:sp>
        <p:nvSpPr>
          <p:cNvPr id="4" name="TextBox 3"/>
          <p:cNvSpPr txBox="1"/>
          <p:nvPr/>
        </p:nvSpPr>
        <p:spPr>
          <a:xfrm>
            <a:off x="4724400" y="2622331"/>
            <a:ext cx="2617076" cy="39703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u="sng" dirty="0"/>
              <a:t>STEP 2</a:t>
            </a:r>
          </a:p>
          <a:p>
            <a:r>
              <a:rPr lang="en-US" dirty="0"/>
              <a:t>Recruitment: Generating pool of candidates</a:t>
            </a:r>
          </a:p>
          <a:p>
            <a:endParaRPr lang="en-US" dirty="0"/>
          </a:p>
          <a:p>
            <a:r>
              <a:rPr lang="en-US" dirty="0"/>
              <a:t>Internal Sources</a:t>
            </a:r>
          </a:p>
          <a:p>
            <a:r>
              <a:rPr lang="en-US" dirty="0"/>
              <a:t>External Sources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3415862" y="3930869"/>
            <a:ext cx="184731" cy="369332"/>
          </a:xfrm>
          <a:prstGeom prst="rect">
            <a:avLst/>
          </a:prstGeom>
          <a:noFill/>
        </p:spPr>
        <p:txBody>
          <a:bodyPr wrap="none" rtlCol="0">
            <a:spAutoFit/>
          </a:bodyPr>
          <a:lstStyle/>
          <a:p>
            <a:endParaRPr lang="en-US" dirty="0"/>
          </a:p>
        </p:txBody>
      </p:sp>
      <p:sp>
        <p:nvSpPr>
          <p:cNvPr id="6" name="TextBox 5"/>
          <p:cNvSpPr txBox="1"/>
          <p:nvPr/>
        </p:nvSpPr>
        <p:spPr>
          <a:xfrm>
            <a:off x="1056290" y="2622331"/>
            <a:ext cx="2617076" cy="375487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u="sng" dirty="0"/>
              <a:t>STEP 1</a:t>
            </a:r>
          </a:p>
          <a:p>
            <a:r>
              <a:rPr lang="en-US" dirty="0"/>
              <a:t>Planning for Recruitment &amp; Selection</a:t>
            </a:r>
          </a:p>
          <a:p>
            <a:endParaRPr lang="en-US" dirty="0"/>
          </a:p>
          <a:p>
            <a:r>
              <a:rPr lang="en-US" dirty="0"/>
              <a:t>Job Analysis</a:t>
            </a:r>
          </a:p>
          <a:p>
            <a:pPr marL="342900" indent="-342900">
              <a:buAutoNum type="alphaLcParenBoth"/>
            </a:pPr>
            <a:r>
              <a:rPr lang="en-US" dirty="0"/>
              <a:t>Job description </a:t>
            </a:r>
          </a:p>
          <a:p>
            <a:pPr marL="342900" indent="-342900">
              <a:buAutoNum type="alphaLcParenBoth"/>
            </a:pPr>
            <a:r>
              <a:rPr lang="en-US" dirty="0"/>
              <a:t>Job specification </a:t>
            </a:r>
          </a:p>
          <a:p>
            <a:endParaRPr lang="en-US" dirty="0"/>
          </a:p>
          <a:p>
            <a:r>
              <a:rPr lang="en-US" sz="2000" dirty="0">
                <a:solidFill>
                  <a:schemeClr val="tx1"/>
                </a:solidFill>
              </a:rPr>
              <a:t>Human Resource Planning</a:t>
            </a:r>
          </a:p>
          <a:p>
            <a:endParaRPr lang="en-US" dirty="0"/>
          </a:p>
          <a:p>
            <a:endParaRPr lang="en-US" dirty="0"/>
          </a:p>
          <a:p>
            <a:endParaRPr lang="en-US" dirty="0"/>
          </a:p>
        </p:txBody>
      </p:sp>
      <p:sp>
        <p:nvSpPr>
          <p:cNvPr id="7" name="TextBox 6"/>
          <p:cNvSpPr txBox="1"/>
          <p:nvPr/>
        </p:nvSpPr>
        <p:spPr>
          <a:xfrm>
            <a:off x="8296084" y="2622331"/>
            <a:ext cx="2617076" cy="39703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b="1" u="sng" dirty="0"/>
              <a:t>STEP 3</a:t>
            </a:r>
          </a:p>
          <a:p>
            <a:r>
              <a:rPr lang="en-US" dirty="0"/>
              <a:t>Selection: Evaluation &amp; Hiring</a:t>
            </a:r>
          </a:p>
          <a:p>
            <a:endParaRPr lang="en-US" dirty="0"/>
          </a:p>
          <a:p>
            <a:r>
              <a:rPr lang="en-US" dirty="0"/>
              <a:t>Employee testing for selection</a:t>
            </a:r>
          </a:p>
          <a:p>
            <a:r>
              <a:rPr lang="en-US" dirty="0"/>
              <a:t>Interviewing the candidate</a:t>
            </a:r>
          </a:p>
          <a:p>
            <a:r>
              <a:rPr lang="en-US" dirty="0"/>
              <a:t>Onboarding </a:t>
            </a:r>
          </a:p>
          <a:p>
            <a:endParaRPr lang="en-US" dirty="0"/>
          </a:p>
          <a:p>
            <a:endParaRPr lang="en-US" dirty="0"/>
          </a:p>
          <a:p>
            <a:endParaRPr lang="en-US" dirty="0"/>
          </a:p>
          <a:p>
            <a:endParaRPr lang="en-US" dirty="0"/>
          </a:p>
          <a:p>
            <a:endParaRPr lang="en-US" dirty="0"/>
          </a:p>
        </p:txBody>
      </p:sp>
      <p:cxnSp>
        <p:nvCxnSpPr>
          <p:cNvPr id="11" name="Straight Arrow Connector 10"/>
          <p:cNvCxnSpPr>
            <a:stCxn id="6" idx="3"/>
          </p:cNvCxnSpPr>
          <p:nvPr/>
        </p:nvCxnSpPr>
        <p:spPr>
          <a:xfrm flipV="1">
            <a:off x="3673366" y="4330491"/>
            <a:ext cx="919655" cy="16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25706" y="4335744"/>
            <a:ext cx="919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351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FAE7-9181-42DC-97C1-076B70D86E40}"/>
              </a:ext>
            </a:extLst>
          </p:cNvPr>
          <p:cNvSpPr>
            <a:spLocks noGrp="1"/>
          </p:cNvSpPr>
          <p:nvPr>
            <p:ph type="title"/>
          </p:nvPr>
        </p:nvSpPr>
        <p:spPr/>
        <p:txBody>
          <a:bodyPr/>
          <a:lstStyle/>
          <a:p>
            <a:r>
              <a:rPr lang="en-IN" dirty="0"/>
              <a:t>India’s union movement </a:t>
            </a:r>
          </a:p>
        </p:txBody>
      </p:sp>
      <p:sp>
        <p:nvSpPr>
          <p:cNvPr id="3" name="Content Placeholder 2">
            <a:extLst>
              <a:ext uri="{FF2B5EF4-FFF2-40B4-BE49-F238E27FC236}">
                <a16:creationId xmlns:a16="http://schemas.microsoft.com/office/drawing/2014/main" id="{C0E23A8E-0863-4777-9B62-B164815DAC61}"/>
              </a:ext>
            </a:extLst>
          </p:cNvPr>
          <p:cNvSpPr>
            <a:spLocks noGrp="1"/>
          </p:cNvSpPr>
          <p:nvPr>
            <p:ph idx="1"/>
          </p:nvPr>
        </p:nvSpPr>
        <p:spPr/>
        <p:txBody>
          <a:bodyPr/>
          <a:lstStyle/>
          <a:p>
            <a:r>
              <a:rPr lang="en-IN" dirty="0"/>
              <a:t>The next phase of economic reforms introduced in 1992- VRS, National renewal fund (to adjust economic realities</a:t>
            </a:r>
            <a:r>
              <a:rPr lang="en-IN" dirty="0" smtClean="0"/>
              <a:t>)</a:t>
            </a:r>
          </a:p>
          <a:p>
            <a:r>
              <a:rPr lang="en-IN" dirty="0" smtClean="0"/>
              <a:t>IT sector approach unionization. </a:t>
            </a:r>
            <a:endParaRPr lang="en-IN" dirty="0"/>
          </a:p>
        </p:txBody>
      </p:sp>
    </p:spTree>
    <p:extLst>
      <p:ext uri="{BB962C8B-B14F-4D97-AF65-F5344CB8AC3E}">
        <p14:creationId xmlns:p14="http://schemas.microsoft.com/office/powerpoint/2010/main" val="1689132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2F51-D428-43FD-B913-67E242488336}"/>
              </a:ext>
            </a:extLst>
          </p:cNvPr>
          <p:cNvSpPr>
            <a:spLocks noGrp="1"/>
          </p:cNvSpPr>
          <p:nvPr>
            <p:ph type="title"/>
          </p:nvPr>
        </p:nvSpPr>
        <p:spPr/>
        <p:txBody>
          <a:bodyPr/>
          <a:lstStyle/>
          <a:p>
            <a:r>
              <a:rPr lang="en-IN" dirty="0"/>
              <a:t>The Collective Bargaining Process</a:t>
            </a:r>
            <a:br>
              <a:rPr lang="en-IN" dirty="0"/>
            </a:br>
            <a:endParaRPr lang="en-IN" dirty="0"/>
          </a:p>
        </p:txBody>
      </p:sp>
      <p:sp>
        <p:nvSpPr>
          <p:cNvPr id="3" name="Content Placeholder 2">
            <a:extLst>
              <a:ext uri="{FF2B5EF4-FFF2-40B4-BE49-F238E27FC236}">
                <a16:creationId xmlns:a16="http://schemas.microsoft.com/office/drawing/2014/main" id="{D53A125F-F589-4035-903D-524FBFA9B09C}"/>
              </a:ext>
            </a:extLst>
          </p:cNvPr>
          <p:cNvSpPr>
            <a:spLocks noGrp="1"/>
          </p:cNvSpPr>
          <p:nvPr>
            <p:ph idx="1"/>
          </p:nvPr>
        </p:nvSpPr>
        <p:spPr>
          <a:xfrm>
            <a:off x="871728" y="1838325"/>
            <a:ext cx="9720073" cy="4680585"/>
          </a:xfrm>
        </p:spPr>
        <p:txBody>
          <a:bodyPr>
            <a:normAutofit/>
          </a:bodyPr>
          <a:lstStyle/>
          <a:p>
            <a:pPr marL="0" indent="0" defTabSz="931774">
              <a:lnSpc>
                <a:spcPct val="100000"/>
              </a:lnSpc>
              <a:spcBef>
                <a:spcPts val="0"/>
              </a:spcBef>
              <a:spcAft>
                <a:spcPts val="0"/>
              </a:spcAft>
              <a:buClrTx/>
              <a:buSzTx/>
              <a:buNone/>
              <a:defRPr/>
            </a:pPr>
            <a:endParaRPr lang="en-US" sz="2400" dirty="0"/>
          </a:p>
          <a:p>
            <a:pPr marL="0" indent="0" defTabSz="931774">
              <a:lnSpc>
                <a:spcPct val="100000"/>
              </a:lnSpc>
              <a:spcBef>
                <a:spcPts val="0"/>
              </a:spcBef>
              <a:spcAft>
                <a:spcPts val="0"/>
              </a:spcAft>
              <a:buClrTx/>
              <a:buSzTx/>
              <a:buNone/>
              <a:defRPr/>
            </a:pPr>
            <a:r>
              <a:rPr lang="en-US" sz="2400" dirty="0"/>
              <a:t>To </a:t>
            </a:r>
            <a:r>
              <a:rPr lang="en-US" sz="2400" b="1" dirty="0">
                <a:solidFill>
                  <a:srgbClr val="FF0000"/>
                </a:solidFill>
              </a:rPr>
              <a:t>bargain collectively </a:t>
            </a:r>
            <a:r>
              <a:rPr lang="en-US" sz="2400" dirty="0"/>
              <a:t>is a </a:t>
            </a:r>
            <a:r>
              <a:rPr lang="en-US" sz="2400" b="1" dirty="0">
                <a:solidFill>
                  <a:srgbClr val="FF0000"/>
                </a:solidFill>
              </a:rPr>
              <a:t>mutual obligation </a:t>
            </a:r>
            <a:r>
              <a:rPr lang="en-US" sz="2400" dirty="0"/>
              <a:t>to meet at reasonable times and confer in good faith with respect to </a:t>
            </a:r>
            <a:r>
              <a:rPr lang="en-US" sz="2400" b="1" dirty="0">
                <a:solidFill>
                  <a:srgbClr val="FF0000"/>
                </a:solidFill>
              </a:rPr>
              <a:t>wages</a:t>
            </a:r>
            <a:r>
              <a:rPr lang="en-US" sz="2400" dirty="0"/>
              <a:t>, </a:t>
            </a:r>
            <a:r>
              <a:rPr lang="en-US" sz="2400" b="1" dirty="0">
                <a:solidFill>
                  <a:srgbClr val="FF0000"/>
                </a:solidFill>
              </a:rPr>
              <a:t>hours</a:t>
            </a:r>
            <a:r>
              <a:rPr lang="en-US" sz="2400" dirty="0"/>
              <a:t>, terms and </a:t>
            </a:r>
            <a:r>
              <a:rPr lang="en-US" sz="2400" b="1" dirty="0">
                <a:solidFill>
                  <a:srgbClr val="FF0000"/>
                </a:solidFill>
              </a:rPr>
              <a:t>conditions of employment</a:t>
            </a:r>
            <a:r>
              <a:rPr lang="en-US" sz="2400" dirty="0"/>
              <a:t>, the negotiation of an agreement, and other related matters. </a:t>
            </a:r>
          </a:p>
          <a:p>
            <a:pPr marL="0" indent="0" defTabSz="931774">
              <a:lnSpc>
                <a:spcPct val="100000"/>
              </a:lnSpc>
              <a:spcBef>
                <a:spcPts val="0"/>
              </a:spcBef>
              <a:spcAft>
                <a:spcPts val="0"/>
              </a:spcAft>
              <a:buClrTx/>
              <a:buSzTx/>
              <a:buNone/>
              <a:defRPr/>
            </a:pPr>
            <a:endParaRPr lang="en-US" sz="2400" dirty="0"/>
          </a:p>
          <a:p>
            <a:pPr marL="0" indent="0" defTabSz="931774">
              <a:lnSpc>
                <a:spcPct val="100000"/>
              </a:lnSpc>
              <a:spcBef>
                <a:spcPts val="0"/>
              </a:spcBef>
              <a:spcAft>
                <a:spcPts val="0"/>
              </a:spcAft>
              <a:buClrTx/>
              <a:buSzTx/>
              <a:buNone/>
              <a:defRPr/>
            </a:pPr>
            <a:r>
              <a:rPr lang="en-US" sz="2400" b="1" dirty="0">
                <a:solidFill>
                  <a:srgbClr val="FF0000"/>
                </a:solidFill>
              </a:rPr>
              <a:t>Good faith bargaining </a:t>
            </a:r>
            <a:r>
              <a:rPr lang="en-US" sz="2400" dirty="0"/>
              <a:t>means that </a:t>
            </a:r>
            <a:r>
              <a:rPr lang="en-US" sz="2400" b="1" dirty="0">
                <a:solidFill>
                  <a:srgbClr val="FF0000"/>
                </a:solidFill>
              </a:rPr>
              <a:t>both parties communicate and negotiate</a:t>
            </a:r>
            <a:r>
              <a:rPr lang="en-US" sz="2400" dirty="0"/>
              <a:t>, that </a:t>
            </a:r>
            <a:r>
              <a:rPr lang="en-US" sz="2400" b="1" dirty="0">
                <a:solidFill>
                  <a:srgbClr val="FF0000"/>
                </a:solidFill>
              </a:rPr>
              <a:t>they match proposals with counterproposals</a:t>
            </a:r>
            <a:r>
              <a:rPr lang="en-US" sz="2400" dirty="0"/>
              <a:t>, and that both make every </a:t>
            </a:r>
            <a:r>
              <a:rPr lang="en-US" sz="2400" b="1" dirty="0">
                <a:solidFill>
                  <a:srgbClr val="FF0000"/>
                </a:solidFill>
              </a:rPr>
              <a:t>reasonable effort </a:t>
            </a:r>
            <a:r>
              <a:rPr lang="en-US" sz="2400" dirty="0"/>
              <a:t>to arrive at an </a:t>
            </a:r>
            <a:r>
              <a:rPr lang="en-US" sz="2400" b="1" dirty="0">
                <a:solidFill>
                  <a:srgbClr val="FF0000"/>
                </a:solidFill>
              </a:rPr>
              <a:t>agreement</a:t>
            </a:r>
            <a:r>
              <a:rPr lang="en-US" sz="2400" dirty="0"/>
              <a:t>. A </a:t>
            </a:r>
            <a:r>
              <a:rPr lang="en-US" sz="2400" b="1" dirty="0">
                <a:solidFill>
                  <a:srgbClr val="FF0000"/>
                </a:solidFill>
              </a:rPr>
              <a:t>violation</a:t>
            </a:r>
            <a:r>
              <a:rPr lang="en-US" sz="2400" dirty="0"/>
              <a:t> of the requirement for good faith bargaining may include the following: surface bargaining, </a:t>
            </a:r>
            <a:r>
              <a:rPr lang="en-US" sz="2400" b="1" dirty="0"/>
              <a:t>inadequate concessions</a:t>
            </a:r>
            <a:r>
              <a:rPr lang="en-US" sz="2400" dirty="0"/>
              <a:t>, and </a:t>
            </a:r>
            <a:r>
              <a:rPr lang="en-US" sz="2400" b="1" dirty="0"/>
              <a:t>inadequate proposals</a:t>
            </a:r>
            <a:r>
              <a:rPr lang="en-US" sz="2400" dirty="0"/>
              <a:t> and demands.</a:t>
            </a:r>
          </a:p>
          <a:p>
            <a:pPr marL="0" indent="0" defTabSz="931774">
              <a:lnSpc>
                <a:spcPct val="100000"/>
              </a:lnSpc>
              <a:spcBef>
                <a:spcPts val="0"/>
              </a:spcBef>
              <a:spcAft>
                <a:spcPts val="0"/>
              </a:spcAft>
              <a:buClrTx/>
              <a:buSzTx/>
              <a:buNone/>
              <a:defRPr/>
            </a:pPr>
            <a:endParaRPr lang="en-US" sz="2400" dirty="0"/>
          </a:p>
          <a:p>
            <a:pPr marL="0" indent="0" defTabSz="931774">
              <a:lnSpc>
                <a:spcPct val="100000"/>
              </a:lnSpc>
              <a:spcBef>
                <a:spcPts val="0"/>
              </a:spcBef>
              <a:spcAft>
                <a:spcPts val="0"/>
              </a:spcAft>
              <a:buClrTx/>
              <a:buSzTx/>
              <a:buNone/>
              <a:defRPr/>
            </a:pPr>
            <a:endParaRPr lang="en-US" sz="2400" dirty="0"/>
          </a:p>
          <a:p>
            <a:endParaRPr lang="en-IN" dirty="0"/>
          </a:p>
        </p:txBody>
      </p:sp>
    </p:spTree>
    <p:extLst>
      <p:ext uri="{BB962C8B-B14F-4D97-AF65-F5344CB8AC3E}">
        <p14:creationId xmlns:p14="http://schemas.microsoft.com/office/powerpoint/2010/main" val="1371897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5EF6-CD38-4DB1-8F13-77FD3C128A02}"/>
              </a:ext>
            </a:extLst>
          </p:cNvPr>
          <p:cNvSpPr>
            <a:spLocks noGrp="1"/>
          </p:cNvSpPr>
          <p:nvPr>
            <p:ph type="title"/>
          </p:nvPr>
        </p:nvSpPr>
        <p:spPr/>
        <p:txBody>
          <a:bodyPr/>
          <a:lstStyle/>
          <a:p>
            <a:r>
              <a:rPr lang="en-US" dirty="0"/>
              <a:t>Dealing with Disputes and Grievances</a:t>
            </a:r>
            <a:br>
              <a:rPr lang="en-US" dirty="0"/>
            </a:br>
            <a:endParaRPr lang="en-IN" dirty="0"/>
          </a:p>
        </p:txBody>
      </p:sp>
      <p:sp>
        <p:nvSpPr>
          <p:cNvPr id="3" name="Content Placeholder 2">
            <a:extLst>
              <a:ext uri="{FF2B5EF4-FFF2-40B4-BE49-F238E27FC236}">
                <a16:creationId xmlns:a16="http://schemas.microsoft.com/office/drawing/2014/main" id="{75C61C31-84E9-4FE9-AA03-CA2111B3259D}"/>
              </a:ext>
            </a:extLst>
          </p:cNvPr>
          <p:cNvSpPr>
            <a:spLocks noGrp="1"/>
          </p:cNvSpPr>
          <p:nvPr>
            <p:ph idx="1"/>
          </p:nvPr>
        </p:nvSpPr>
        <p:spPr/>
        <p:txBody>
          <a:bodyPr>
            <a:normAutofit fontScale="92500"/>
          </a:bodyPr>
          <a:lstStyle/>
          <a:p>
            <a:pPr marL="0" indent="0" defTabSz="931774">
              <a:lnSpc>
                <a:spcPct val="100000"/>
              </a:lnSpc>
              <a:spcBef>
                <a:spcPts val="0"/>
              </a:spcBef>
              <a:spcAft>
                <a:spcPts val="0"/>
              </a:spcAft>
              <a:buClrTx/>
              <a:buSzTx/>
              <a:buNone/>
              <a:defRPr/>
            </a:pPr>
            <a:r>
              <a:rPr lang="en-US" sz="2400" dirty="0"/>
              <a:t>Employees may use just about any factor involving wages, hours, or conditions of employment as the basis of a grievance. The grievance procedure is specified in most collective bargaining contracts. It specifies the various steps in the procedure, time limits, and specific rules.   </a:t>
            </a:r>
          </a:p>
          <a:p>
            <a:pPr marL="0" indent="0" defTabSz="931774">
              <a:lnSpc>
                <a:spcPct val="100000"/>
              </a:lnSpc>
              <a:spcBef>
                <a:spcPts val="0"/>
              </a:spcBef>
              <a:spcAft>
                <a:spcPts val="0"/>
              </a:spcAft>
              <a:buClrTx/>
              <a:buSzTx/>
              <a:buNone/>
              <a:defRPr/>
            </a:pPr>
            <a:endParaRPr lang="en-US" sz="2400" dirty="0"/>
          </a:p>
          <a:p>
            <a:pPr marL="0" indent="0" defTabSz="931774">
              <a:lnSpc>
                <a:spcPct val="100000"/>
              </a:lnSpc>
              <a:spcBef>
                <a:spcPts val="0"/>
              </a:spcBef>
              <a:spcAft>
                <a:spcPts val="0"/>
              </a:spcAft>
              <a:buClrTx/>
              <a:buSzTx/>
              <a:buNone/>
              <a:defRPr/>
            </a:pPr>
            <a:r>
              <a:rPr lang="en-US" sz="2400" dirty="0"/>
              <a:t>Examples of guidelines for handling grievances include investigating and handling each and every one of the grievances filed, talk with the employee and require the union to identify specific contractual provisions allegedly violated. Don’t discuss the case with the union steward alone – the grievant should be there. Don’t make arrangements with individual employees. Don’t hold back the remedy if the company is wrong and don’t admit the binding effect of a past practice. </a:t>
            </a:r>
          </a:p>
          <a:p>
            <a:endParaRPr lang="en-IN" dirty="0"/>
          </a:p>
        </p:txBody>
      </p:sp>
    </p:spTree>
    <p:extLst>
      <p:ext uri="{BB962C8B-B14F-4D97-AF65-F5344CB8AC3E}">
        <p14:creationId xmlns:p14="http://schemas.microsoft.com/office/powerpoint/2010/main" val="2694546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AAEC-7C3C-4434-8475-A425EF8DD5BA}"/>
              </a:ext>
            </a:extLst>
          </p:cNvPr>
          <p:cNvSpPr>
            <a:spLocks noGrp="1"/>
          </p:cNvSpPr>
          <p:nvPr>
            <p:ph type="title"/>
          </p:nvPr>
        </p:nvSpPr>
        <p:spPr/>
        <p:txBody>
          <a:bodyPr/>
          <a:lstStyle/>
          <a:p>
            <a:r>
              <a:rPr lang="en-IN" dirty="0"/>
              <a:t>Safety and the Manager</a:t>
            </a:r>
            <a:br>
              <a:rPr lang="en-IN" dirty="0"/>
            </a:br>
            <a:endParaRPr lang="en-IN" dirty="0"/>
          </a:p>
        </p:txBody>
      </p:sp>
      <p:sp>
        <p:nvSpPr>
          <p:cNvPr id="3" name="Content Placeholder 2">
            <a:extLst>
              <a:ext uri="{FF2B5EF4-FFF2-40B4-BE49-F238E27FC236}">
                <a16:creationId xmlns:a16="http://schemas.microsoft.com/office/drawing/2014/main" id="{E235476E-5D3A-4D80-9CBD-1B2F79B9837F}"/>
              </a:ext>
            </a:extLst>
          </p:cNvPr>
          <p:cNvSpPr>
            <a:spLocks noGrp="1"/>
          </p:cNvSpPr>
          <p:nvPr>
            <p:ph idx="1"/>
          </p:nvPr>
        </p:nvSpPr>
        <p:spPr>
          <a:xfrm>
            <a:off x="1024129" y="2084832"/>
            <a:ext cx="5481446" cy="4023360"/>
          </a:xfrm>
        </p:spPr>
        <p:txBody>
          <a:bodyPr>
            <a:normAutofit fontScale="92500" lnSpcReduction="20000"/>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Why safety is important</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The hidden story</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Management’s role in safety</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What top management can do</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The supervisor’s role in</a:t>
            </a:r>
          </a:p>
          <a:p>
            <a:pPr marL="457200" indent="-457200">
              <a:lnSpc>
                <a:spcPct val="150000"/>
              </a:lnSpc>
            </a:pPr>
            <a:r>
              <a:rPr lang="en-US" sz="2800" b="1" dirty="0">
                <a:latin typeface="Arial" panose="020B0604020202020204" pitchFamily="34" charset="0"/>
                <a:cs typeface="Arial" panose="020B0604020202020204" pitchFamily="34" charset="0"/>
              </a:rPr>
              <a:t>     safety</a:t>
            </a:r>
          </a:p>
          <a:p>
            <a:endParaRPr lang="en-IN" dirty="0"/>
          </a:p>
        </p:txBody>
      </p:sp>
      <p:sp>
        <p:nvSpPr>
          <p:cNvPr id="4" name="Content Placeholder 2">
            <a:extLst>
              <a:ext uri="{FF2B5EF4-FFF2-40B4-BE49-F238E27FC236}">
                <a16:creationId xmlns:a16="http://schemas.microsoft.com/office/drawing/2014/main" id="{44EEAEFB-6B32-4108-9805-6142BC0C99E8}"/>
              </a:ext>
            </a:extLst>
          </p:cNvPr>
          <p:cNvSpPr txBox="1">
            <a:spLocks/>
          </p:cNvSpPr>
          <p:nvPr/>
        </p:nvSpPr>
        <p:spPr>
          <a:xfrm>
            <a:off x="6505575" y="2084832"/>
            <a:ext cx="5481446" cy="4023360"/>
          </a:xfrm>
          <a:prstGeom prst="rect">
            <a:avLst/>
          </a:prstGeom>
        </p:spPr>
        <p:txBody>
          <a:bodyPr vert="horz" lIns="45720" tIns="45720" rIns="4572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50000"/>
              </a:lnSpc>
              <a:buNone/>
            </a:pPr>
            <a:r>
              <a:rPr lang="en-US" sz="2800" b="1" dirty="0">
                <a:latin typeface="Arial" panose="020B0604020202020204" pitchFamily="34" charset="0"/>
                <a:cs typeface="Arial" panose="020B0604020202020204" pitchFamily="34" charset="0"/>
              </a:rPr>
              <a:t>Occupational Health and Safety in India</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List of important Indian legislations covering Safety and Health, and the administrative mechanisms – </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The Factories Act of 1948</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The Mines Act, 1952</a:t>
            </a:r>
          </a:p>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The Dock Workers (Safety, Health and Welfare) Act, 1986</a:t>
            </a:r>
          </a:p>
          <a:p>
            <a:endParaRPr lang="en-IN" dirty="0"/>
          </a:p>
        </p:txBody>
      </p:sp>
    </p:spTree>
    <p:extLst>
      <p:ext uri="{BB962C8B-B14F-4D97-AF65-F5344CB8AC3E}">
        <p14:creationId xmlns:p14="http://schemas.microsoft.com/office/powerpoint/2010/main" val="4286588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5CA0-9E79-4DC4-A137-998914B3FE05}"/>
              </a:ext>
            </a:extLst>
          </p:cNvPr>
          <p:cNvSpPr>
            <a:spLocks noGrp="1"/>
          </p:cNvSpPr>
          <p:nvPr>
            <p:ph type="title"/>
          </p:nvPr>
        </p:nvSpPr>
        <p:spPr/>
        <p:txBody>
          <a:bodyPr/>
          <a:lstStyle/>
          <a:p>
            <a:r>
              <a:rPr lang="en-IN" dirty="0"/>
              <a:t>Occupational Safety Law - India</a:t>
            </a:r>
            <a:br>
              <a:rPr lang="en-IN" dirty="0"/>
            </a:br>
            <a:endParaRPr lang="en-IN" dirty="0"/>
          </a:p>
        </p:txBody>
      </p:sp>
      <p:sp>
        <p:nvSpPr>
          <p:cNvPr id="3" name="Content Placeholder 2">
            <a:extLst>
              <a:ext uri="{FF2B5EF4-FFF2-40B4-BE49-F238E27FC236}">
                <a16:creationId xmlns:a16="http://schemas.microsoft.com/office/drawing/2014/main" id="{545EA1B4-4020-41F3-BCD5-CC0250618F8C}"/>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 Contract </a:t>
            </a:r>
            <a:r>
              <a:rPr lang="en-US" sz="2400" b="1" dirty="0" err="1">
                <a:latin typeface="Arial" panose="020B0604020202020204" pitchFamily="34" charset="0"/>
                <a:cs typeface="Arial" panose="020B0604020202020204" pitchFamily="34" charset="0"/>
              </a:rPr>
              <a:t>Labour</a:t>
            </a:r>
            <a:r>
              <a:rPr lang="en-US" sz="2400" b="1" dirty="0">
                <a:latin typeface="Arial" panose="020B0604020202020204" pitchFamily="34" charset="0"/>
                <a:cs typeface="Arial" panose="020B0604020202020204" pitchFamily="34" charset="0"/>
              </a:rPr>
              <a:t> (Regulation and Abolition) Act, 1970</a:t>
            </a:r>
          </a:p>
          <a:p>
            <a:pPr marL="457200" indent="-45720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 Workmen’s Compensation Act, 1923</a:t>
            </a:r>
          </a:p>
          <a:p>
            <a:pPr marL="457200" indent="-45720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Employees Sate Insurance Act (ESI Act) 1948</a:t>
            </a:r>
          </a:p>
          <a:p>
            <a:pPr marL="457200" indent="-45720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Firm level Safety Management: Safety Officers and Committees</a:t>
            </a:r>
          </a:p>
          <a:p>
            <a:endParaRPr lang="en-IN" dirty="0"/>
          </a:p>
        </p:txBody>
      </p:sp>
    </p:spTree>
    <p:extLst>
      <p:ext uri="{BB962C8B-B14F-4D97-AF65-F5344CB8AC3E}">
        <p14:creationId xmlns:p14="http://schemas.microsoft.com/office/powerpoint/2010/main" val="820641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85A4-D401-471D-B118-F6B08EFDA0B0}"/>
              </a:ext>
            </a:extLst>
          </p:cNvPr>
          <p:cNvSpPr>
            <a:spLocks noGrp="1"/>
          </p:cNvSpPr>
          <p:nvPr>
            <p:ph type="title"/>
          </p:nvPr>
        </p:nvSpPr>
        <p:spPr/>
        <p:txBody>
          <a:bodyPr/>
          <a:lstStyle/>
          <a:p>
            <a:r>
              <a:rPr lang="en-IN" dirty="0"/>
              <a:t>What Causes Accidents?</a:t>
            </a:r>
          </a:p>
        </p:txBody>
      </p:sp>
      <p:sp>
        <p:nvSpPr>
          <p:cNvPr id="3" name="Content Placeholder 2">
            <a:extLst>
              <a:ext uri="{FF2B5EF4-FFF2-40B4-BE49-F238E27FC236}">
                <a16:creationId xmlns:a16="http://schemas.microsoft.com/office/drawing/2014/main" id="{A9B4C887-5AC8-4B11-8EF1-08A732C8EF45}"/>
              </a:ext>
            </a:extLst>
          </p:cNvPr>
          <p:cNvSpPr>
            <a:spLocks noGrp="1"/>
          </p:cNvSpPr>
          <p:nvPr>
            <p:ph idx="1"/>
          </p:nvPr>
        </p:nvSpPr>
        <p:spPr/>
        <p:txBody>
          <a:bodyPr/>
          <a:lstStyle/>
          <a:p>
            <a:r>
              <a:rPr lang="en-US" dirty="0"/>
              <a:t>There are three basic causes of workplace accidents: chance occurrences, unsafe conditions, and employees’ unsafe acts. Unsafe conditions are a main cause of accidents. They include:</a:t>
            </a:r>
          </a:p>
          <a:p>
            <a:endParaRPr lang="en-US" dirty="0"/>
          </a:p>
          <a:p>
            <a:pPr marL="171450" indent="-171450">
              <a:buFont typeface="Arial" pitchFamily="34" charset="0"/>
              <a:buChar char="•"/>
            </a:pPr>
            <a:r>
              <a:rPr lang="en-US" dirty="0"/>
              <a:t>Improperly guarded or defective equipment</a:t>
            </a:r>
          </a:p>
          <a:p>
            <a:pPr marL="171450" indent="-171450">
              <a:buFont typeface="Arial" pitchFamily="34" charset="0"/>
              <a:buChar char="•"/>
            </a:pPr>
            <a:r>
              <a:rPr lang="en-US" dirty="0"/>
              <a:t>Hazardous procedures </a:t>
            </a:r>
          </a:p>
          <a:p>
            <a:pPr marL="171450" indent="-171450">
              <a:buFont typeface="Arial" pitchFamily="34" charset="0"/>
              <a:buChar char="•"/>
            </a:pPr>
            <a:r>
              <a:rPr lang="en-US" dirty="0"/>
              <a:t>Unsafe storage</a:t>
            </a:r>
          </a:p>
          <a:p>
            <a:pPr marL="171450" indent="-171450">
              <a:buFont typeface="Arial" pitchFamily="34" charset="0"/>
              <a:buChar char="•"/>
            </a:pPr>
            <a:r>
              <a:rPr lang="en-US" dirty="0"/>
              <a:t>Improper illumination or ventilation</a:t>
            </a:r>
          </a:p>
          <a:p>
            <a:endParaRPr lang="en-IN" dirty="0"/>
          </a:p>
        </p:txBody>
      </p:sp>
    </p:spTree>
    <p:extLst>
      <p:ext uri="{BB962C8B-B14F-4D97-AF65-F5344CB8AC3E}">
        <p14:creationId xmlns:p14="http://schemas.microsoft.com/office/powerpoint/2010/main" val="372630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2021339"/>
            <a:ext cx="7239000" cy="618630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Preventing and Dealing with Violence at Work</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Security measures</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Employee screening</a:t>
            </a:r>
          </a:p>
          <a:p>
            <a:pPr marL="742950" lvl="1" indent="-28575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  Supervisory training</a:t>
            </a:r>
          </a:p>
          <a:p>
            <a:pPr marL="742950" lvl="1" indent="-28575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  Violence toward women</a:t>
            </a:r>
          </a:p>
          <a:p>
            <a:pPr marL="742950" lvl="1" indent="-285750">
              <a:lnSpc>
                <a:spcPct val="150000"/>
              </a:lnSpc>
              <a:buFont typeface="Courier New" panose="02070309020205020404" pitchFamily="49" charset="0"/>
              <a:buChar char="o"/>
            </a:pPr>
            <a:endParaRPr lang="en-US" sz="2800" b="1"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endParaRPr lang="en-US" sz="2800" b="1" dirty="0">
              <a:latin typeface="Arial" panose="020B0604020202020204" pitchFamily="34" charset="0"/>
              <a:cs typeface="Arial" panose="020B0604020202020204" pitchFamily="34" charset="0"/>
            </a:endParaRPr>
          </a:p>
          <a:p>
            <a:pPr marL="742950" lvl="1" indent="-285750">
              <a:lnSpc>
                <a:spcPct val="150000"/>
              </a:lnSpc>
              <a:buFont typeface="Courier New" panose="02070309020205020404" pitchFamily="49" charset="0"/>
              <a:buChar char="o"/>
            </a:pPr>
            <a:endParaRPr lang="en-US" sz="2800" b="1" dirty="0">
              <a:latin typeface="Arial" panose="020B0604020202020204" pitchFamily="34" charset="0"/>
              <a:cs typeface="Arial" panose="020B0604020202020204" pitchFamily="34" charset="0"/>
            </a:endParaRPr>
          </a:p>
          <a:p>
            <a:endParaRPr lang="en-US" dirty="0"/>
          </a:p>
        </p:txBody>
      </p:sp>
      <p:sp>
        <p:nvSpPr>
          <p:cNvPr id="6" name="TextBox 5"/>
          <p:cNvSpPr txBox="1"/>
          <p:nvPr/>
        </p:nvSpPr>
        <p:spPr>
          <a:xfrm>
            <a:off x="1752600" y="667122"/>
            <a:ext cx="8229600" cy="1354217"/>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Occupational Security </a:t>
            </a:r>
            <a:b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Safety</a:t>
            </a:r>
          </a:p>
          <a:p>
            <a:endParaRPr lang="en-US" dirty="0"/>
          </a:p>
        </p:txBody>
      </p:sp>
    </p:spTree>
    <p:extLst>
      <p:ext uri="{BB962C8B-B14F-4D97-AF65-F5344CB8AC3E}">
        <p14:creationId xmlns:p14="http://schemas.microsoft.com/office/powerpoint/2010/main" val="1925976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95700" y="483727"/>
            <a:ext cx="4495800" cy="1354217"/>
          </a:xfrm>
          <a:prstGeom prst="rect">
            <a:avLst/>
          </a:prstGeom>
          <a:noFill/>
        </p:spPr>
        <p:txBody>
          <a:bodyPr wrap="square" rtlCol="0">
            <a:spAutoFit/>
          </a:bodyPr>
          <a:lstStyle/>
          <a:p>
            <a:pPr algn="ct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Occupational Security </a:t>
            </a:r>
            <a:b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2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Safety</a:t>
            </a:r>
          </a:p>
          <a:p>
            <a:endParaRPr lang="en-US" dirty="0"/>
          </a:p>
        </p:txBody>
      </p:sp>
      <p:sp>
        <p:nvSpPr>
          <p:cNvPr id="6" name="TextBox 5"/>
          <p:cNvSpPr txBox="1"/>
          <p:nvPr/>
        </p:nvSpPr>
        <p:spPr>
          <a:xfrm>
            <a:off x="1905000" y="1752600"/>
            <a:ext cx="7315200" cy="39703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Setting Up a Basic Security Program </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Analyze current level of risk</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Installing mechanical </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Natural and</a:t>
            </a:r>
          </a:p>
          <a:p>
            <a:pPr marL="914400" lvl="1" indent="-457200">
              <a:lnSpc>
                <a:spcPct val="150000"/>
              </a:lnSpc>
              <a:buFont typeface="Courier New" panose="02070309020205020404" pitchFamily="49" charset="0"/>
              <a:buChar char="o"/>
            </a:pPr>
            <a:r>
              <a:rPr lang="en-US" sz="2800" b="1" dirty="0">
                <a:latin typeface="Arial" panose="020B0604020202020204" pitchFamily="34" charset="0"/>
                <a:cs typeface="Arial" panose="020B0604020202020204" pitchFamily="34" charset="0"/>
              </a:rPr>
              <a:t>Organizational security systems</a:t>
            </a:r>
          </a:p>
          <a:p>
            <a:pPr>
              <a:lnSpc>
                <a:spcPct val="150000"/>
              </a:lnSpc>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6080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575" y="3783231"/>
            <a:ext cx="9463428" cy="2926080"/>
          </a:xfrm>
        </p:spPr>
        <p:txBody>
          <a:bodyPr>
            <a:normAutofit/>
          </a:bodyPr>
          <a:lstStyle/>
          <a:p>
            <a:r>
              <a:rPr lang="en-US" sz="3200" dirty="0" smtClean="0"/>
              <a:t>Functional areas of human resource management</a:t>
            </a:r>
            <a:endParaRPr lang="en-US" sz="3200" dirty="0"/>
          </a:p>
        </p:txBody>
      </p:sp>
      <p:sp>
        <p:nvSpPr>
          <p:cNvPr id="3" name="Subtitle 2"/>
          <p:cNvSpPr>
            <a:spLocks noGrp="1"/>
          </p:cNvSpPr>
          <p:nvPr>
            <p:ph type="subTitle" idx="1"/>
          </p:nvPr>
        </p:nvSpPr>
        <p:spPr>
          <a:xfrm>
            <a:off x="1825143" y="5469835"/>
            <a:ext cx="8767860" cy="1388165"/>
          </a:xfrm>
        </p:spPr>
        <p:txBody>
          <a:bodyPr>
            <a:normAutofit/>
          </a:bodyPr>
          <a:lstStyle/>
          <a:p>
            <a:r>
              <a:rPr lang="en-US" sz="3200" dirty="0" smtClean="0"/>
              <a:t>HRIS</a:t>
            </a:r>
            <a:endParaRPr lang="en-US" sz="3200" dirty="0"/>
          </a:p>
        </p:txBody>
      </p:sp>
    </p:spTree>
    <p:extLst>
      <p:ext uri="{BB962C8B-B14F-4D97-AF65-F5344CB8AC3E}">
        <p14:creationId xmlns:p14="http://schemas.microsoft.com/office/powerpoint/2010/main" val="782500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4E01-406D-429A-90E4-607C10489DAE}"/>
              </a:ext>
            </a:extLst>
          </p:cNvPr>
          <p:cNvSpPr>
            <a:spLocks noGrp="1"/>
          </p:cNvSpPr>
          <p:nvPr>
            <p:ph type="title"/>
          </p:nvPr>
        </p:nvSpPr>
        <p:spPr/>
        <p:txBody>
          <a:bodyPr/>
          <a:lstStyle/>
          <a:p>
            <a:r>
              <a:rPr lang="en-IN" dirty="0" smtClean="0"/>
              <a:t>HRIS</a:t>
            </a:r>
            <a:endParaRPr lang="en-IN" dirty="0"/>
          </a:p>
        </p:txBody>
      </p:sp>
      <p:sp>
        <p:nvSpPr>
          <p:cNvPr id="5" name="TextBox 4">
            <a:extLst>
              <a:ext uri="{FF2B5EF4-FFF2-40B4-BE49-F238E27FC236}">
                <a16:creationId xmlns:a16="http://schemas.microsoft.com/office/drawing/2014/main" id="{DF394CE9-6791-4323-99CC-9783531C6910}"/>
              </a:ext>
            </a:extLst>
          </p:cNvPr>
          <p:cNvSpPr txBox="1"/>
          <p:nvPr/>
        </p:nvSpPr>
        <p:spPr>
          <a:xfrm>
            <a:off x="777766" y="2829449"/>
            <a:ext cx="10782313" cy="2308324"/>
          </a:xfrm>
          <a:prstGeom prst="rect">
            <a:avLst/>
          </a:prstGeom>
          <a:noFill/>
        </p:spPr>
        <p:txBody>
          <a:bodyPr wrap="square" rtlCol="0">
            <a:spAutoFit/>
          </a:bodyPr>
          <a:lstStyle/>
          <a:p>
            <a:r>
              <a:rPr lang="en-US" dirty="0" smtClean="0"/>
              <a:t>What is HRIS</a:t>
            </a:r>
          </a:p>
          <a:p>
            <a:r>
              <a:rPr lang="en-US" dirty="0" smtClean="0"/>
              <a:t>It </a:t>
            </a:r>
            <a:r>
              <a:rPr lang="en-US" dirty="0"/>
              <a:t>is a systematic way of storing data &amp; information for each individual employee to aid planning, decision making &amp; submitting of returns and reports to the external agencies</a:t>
            </a:r>
            <a:r>
              <a:rPr lang="en-US" dirty="0" smtClean="0"/>
              <a:t>. A </a:t>
            </a:r>
            <a:r>
              <a:rPr lang="en-US" dirty="0"/>
              <a:t>method by which an organization collects, analyses &amp; reports the information about people and job</a:t>
            </a:r>
            <a:r>
              <a:rPr lang="en-US" dirty="0" smtClean="0"/>
              <a:t>.</a:t>
            </a:r>
          </a:p>
          <a:p>
            <a:endParaRPr lang="en-US" dirty="0" smtClean="0"/>
          </a:p>
          <a:p>
            <a:r>
              <a:rPr lang="en-US" dirty="0" smtClean="0"/>
              <a:t>Objectives of HRIS</a:t>
            </a:r>
          </a:p>
          <a:p>
            <a:r>
              <a:rPr lang="en-US" dirty="0" smtClean="0"/>
              <a:t>To </a:t>
            </a:r>
            <a:r>
              <a:rPr lang="en-US" dirty="0"/>
              <a:t>offer sufficient, comprehensive &amp; ongoing information about people &amp; </a:t>
            </a:r>
            <a:r>
              <a:rPr lang="en-US" dirty="0" err="1"/>
              <a:t>jobs.To</a:t>
            </a:r>
            <a:r>
              <a:rPr lang="en-US" dirty="0"/>
              <a:t> supply up to date information at a reasonable </a:t>
            </a:r>
            <a:r>
              <a:rPr lang="en-US" dirty="0" err="1"/>
              <a:t>cost.To</a:t>
            </a:r>
            <a:r>
              <a:rPr lang="en-US" dirty="0"/>
              <a:t> offer data security &amp; personal privacy.</a:t>
            </a:r>
            <a:endParaRPr lang="en-IN" sz="2500" dirty="0"/>
          </a:p>
        </p:txBody>
      </p:sp>
    </p:spTree>
    <p:extLst>
      <p:ext uri="{BB962C8B-B14F-4D97-AF65-F5344CB8AC3E}">
        <p14:creationId xmlns:p14="http://schemas.microsoft.com/office/powerpoint/2010/main" val="4270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a:t>Internal Source of candidates</a:t>
            </a:r>
          </a:p>
        </p:txBody>
      </p:sp>
      <p:sp>
        <p:nvSpPr>
          <p:cNvPr id="4" name="TextBox 3"/>
          <p:cNvSpPr txBox="1"/>
          <p:nvPr/>
        </p:nvSpPr>
        <p:spPr>
          <a:xfrm>
            <a:off x="7926710" y="2466138"/>
            <a:ext cx="3595255"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u="sng" dirty="0"/>
              <a:t>Internal recruiting resources</a:t>
            </a:r>
          </a:p>
          <a:p>
            <a:r>
              <a:rPr lang="en-US" dirty="0"/>
              <a:t>Succession management</a:t>
            </a:r>
          </a:p>
          <a:p>
            <a:r>
              <a:rPr lang="en-US" dirty="0"/>
              <a:t>Talent Inventory</a:t>
            </a:r>
          </a:p>
          <a:p>
            <a:r>
              <a:rPr lang="en-US" dirty="0"/>
              <a:t>Employee development</a:t>
            </a:r>
          </a:p>
          <a:p>
            <a:r>
              <a:rPr lang="en-US" dirty="0"/>
              <a:t>Internal Job Postings</a:t>
            </a:r>
          </a:p>
          <a:p>
            <a:r>
              <a:rPr lang="en-US" dirty="0"/>
              <a:t>Rehiring</a:t>
            </a:r>
          </a:p>
        </p:txBody>
      </p:sp>
      <p:sp>
        <p:nvSpPr>
          <p:cNvPr id="5" name="TextBox 4"/>
          <p:cNvSpPr txBox="1"/>
          <p:nvPr/>
        </p:nvSpPr>
        <p:spPr>
          <a:xfrm>
            <a:off x="767255" y="2217683"/>
            <a:ext cx="5591503" cy="4247317"/>
          </a:xfrm>
          <a:prstGeom prst="rect">
            <a:avLst/>
          </a:prstGeom>
          <a:noFill/>
        </p:spPr>
        <p:txBody>
          <a:bodyPr wrap="square" rtlCol="0">
            <a:spAutoFit/>
          </a:bodyPr>
          <a:lstStyle/>
          <a:p>
            <a:r>
              <a:rPr lang="en-US" b="1" u="sng" dirty="0"/>
              <a:t>Internal Recruiting is POPULAR</a:t>
            </a:r>
          </a:p>
          <a:p>
            <a:r>
              <a:rPr lang="en-US" dirty="0"/>
              <a:t>Essar has in-house initiative ‘Next-moves’</a:t>
            </a:r>
          </a:p>
          <a:p>
            <a:endParaRPr lang="en-US" i="1" dirty="0">
              <a:solidFill>
                <a:srgbClr val="00B050"/>
              </a:solidFill>
            </a:endParaRPr>
          </a:p>
          <a:p>
            <a:r>
              <a:rPr lang="en-US" i="1" dirty="0">
                <a:solidFill>
                  <a:srgbClr val="00B050"/>
                </a:solidFill>
              </a:rPr>
              <a:t>Advantages</a:t>
            </a:r>
            <a:r>
              <a:rPr lang="en-US" dirty="0">
                <a:solidFill>
                  <a:srgbClr val="00B050"/>
                </a:solidFill>
              </a:rPr>
              <a:t>-</a:t>
            </a:r>
            <a:r>
              <a:rPr lang="en-US" dirty="0"/>
              <a:t> </a:t>
            </a:r>
          </a:p>
          <a:p>
            <a:pPr marL="285750" indent="-285750">
              <a:buFont typeface="Arial" panose="020B0604020202020204" pitchFamily="34" charset="0"/>
              <a:buChar char="•"/>
            </a:pPr>
            <a:r>
              <a:rPr lang="en-US" dirty="0"/>
              <a:t>You know strengths and weakness of candidate</a:t>
            </a:r>
          </a:p>
          <a:p>
            <a:pPr marL="285750" indent="-285750">
              <a:buFont typeface="Arial" panose="020B0604020202020204" pitchFamily="34" charset="0"/>
              <a:buChar char="•"/>
            </a:pPr>
            <a:r>
              <a:rPr lang="en-US" dirty="0"/>
              <a:t>Candidate more committed to company</a:t>
            </a:r>
          </a:p>
          <a:p>
            <a:pPr marL="285750" indent="-285750">
              <a:buFont typeface="Arial" panose="020B0604020202020204" pitchFamily="34" charset="0"/>
              <a:buChar char="•"/>
            </a:pPr>
            <a:r>
              <a:rPr lang="en-US" dirty="0"/>
              <a:t>Moral rise</a:t>
            </a:r>
          </a:p>
          <a:p>
            <a:pPr marL="285750" indent="-285750">
              <a:buFont typeface="Arial" panose="020B0604020202020204" pitchFamily="34" charset="0"/>
              <a:buChar char="•"/>
            </a:pPr>
            <a:r>
              <a:rPr lang="en-US" dirty="0"/>
              <a:t>Requires less orientation</a:t>
            </a:r>
          </a:p>
          <a:p>
            <a:endParaRPr lang="en-US" dirty="0">
              <a:solidFill>
                <a:srgbClr val="FF0000"/>
              </a:solidFill>
            </a:endParaRPr>
          </a:p>
          <a:p>
            <a:r>
              <a:rPr lang="en-US" dirty="0">
                <a:solidFill>
                  <a:srgbClr val="FF0000"/>
                </a:solidFill>
              </a:rPr>
              <a:t>Disadvantages</a:t>
            </a:r>
            <a:r>
              <a:rPr lang="en-US" dirty="0"/>
              <a:t>-</a:t>
            </a:r>
          </a:p>
          <a:p>
            <a:pPr marL="285750" indent="-285750">
              <a:buFont typeface="Arial" panose="020B0604020202020204" pitchFamily="34" charset="0"/>
              <a:buChar char="•"/>
            </a:pPr>
            <a:r>
              <a:rPr lang="en-US" dirty="0"/>
              <a:t>Rejected applicant may become disconnected</a:t>
            </a:r>
          </a:p>
          <a:p>
            <a:pPr marL="285750" indent="-285750">
              <a:buFont typeface="Arial" panose="020B0604020202020204" pitchFamily="34" charset="0"/>
              <a:buChar char="•"/>
            </a:pPr>
            <a:r>
              <a:rPr lang="en-US" dirty="0"/>
              <a:t>Waste of time</a:t>
            </a:r>
          </a:p>
          <a:p>
            <a:pPr marL="285750" indent="-285750">
              <a:buFont typeface="Arial" panose="020B0604020202020204" pitchFamily="34" charset="0"/>
              <a:buChar char="•"/>
            </a:pPr>
            <a:r>
              <a:rPr lang="en-US" dirty="0"/>
              <a:t>Immediate supervisor may not be behavior</a:t>
            </a:r>
          </a:p>
          <a:p>
            <a:pPr marL="285750" indent="-285750">
              <a:buFont typeface="Arial" panose="020B0604020202020204" pitchFamily="34" charset="0"/>
              <a:buChar char="•"/>
            </a:pPr>
            <a:r>
              <a:rPr lang="en-US" dirty="0"/>
              <a:t>Inbreeding (nepotism)</a:t>
            </a:r>
          </a:p>
          <a:p>
            <a:endParaRPr lang="en-US" dirty="0"/>
          </a:p>
        </p:txBody>
      </p:sp>
    </p:spTree>
    <p:extLst>
      <p:ext uri="{BB962C8B-B14F-4D97-AF65-F5344CB8AC3E}">
        <p14:creationId xmlns:p14="http://schemas.microsoft.com/office/powerpoint/2010/main" val="26837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53708" y="585216"/>
            <a:ext cx="8660912" cy="6103629"/>
          </a:xfrm>
          <a:prstGeom prst="rect">
            <a:avLst/>
          </a:prstGeom>
        </p:spPr>
      </p:pic>
    </p:spTree>
    <p:extLst>
      <p:ext uri="{BB962C8B-B14F-4D97-AF65-F5344CB8AC3E}">
        <p14:creationId xmlns:p14="http://schemas.microsoft.com/office/powerpoint/2010/main" val="1715893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8593" y="677508"/>
            <a:ext cx="8755117" cy="5631432"/>
          </a:xfrm>
          <a:prstGeom prst="rect">
            <a:avLst/>
          </a:prstGeom>
        </p:spPr>
      </p:pic>
    </p:spTree>
    <p:extLst>
      <p:ext uri="{BB962C8B-B14F-4D97-AF65-F5344CB8AC3E}">
        <p14:creationId xmlns:p14="http://schemas.microsoft.com/office/powerpoint/2010/main" val="3826345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50731" y="602603"/>
            <a:ext cx="9322675" cy="5885010"/>
          </a:xfrm>
          <a:prstGeom prst="rect">
            <a:avLst/>
          </a:prstGeom>
        </p:spPr>
      </p:pic>
    </p:spTree>
    <p:extLst>
      <p:ext uri="{BB962C8B-B14F-4D97-AF65-F5344CB8AC3E}">
        <p14:creationId xmlns:p14="http://schemas.microsoft.com/office/powerpoint/2010/main" val="1479940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575" y="3783231"/>
            <a:ext cx="9463428" cy="2926080"/>
          </a:xfrm>
        </p:spPr>
        <p:txBody>
          <a:bodyPr>
            <a:normAutofit/>
          </a:bodyPr>
          <a:lstStyle/>
          <a:p>
            <a:r>
              <a:rPr lang="en-US" sz="3200" dirty="0" smtClean="0"/>
              <a:t>Functional areas of human resource management</a:t>
            </a:r>
            <a:endParaRPr lang="en-US" sz="3200" dirty="0"/>
          </a:p>
        </p:txBody>
      </p:sp>
      <p:sp>
        <p:nvSpPr>
          <p:cNvPr id="3" name="Subtitle 2"/>
          <p:cNvSpPr>
            <a:spLocks noGrp="1"/>
          </p:cNvSpPr>
          <p:nvPr>
            <p:ph type="subTitle" idx="1"/>
          </p:nvPr>
        </p:nvSpPr>
        <p:spPr>
          <a:xfrm>
            <a:off x="1825143" y="5469835"/>
            <a:ext cx="8767860" cy="1388165"/>
          </a:xfrm>
        </p:spPr>
        <p:txBody>
          <a:bodyPr>
            <a:normAutofit/>
          </a:bodyPr>
          <a:lstStyle/>
          <a:p>
            <a:r>
              <a:rPr lang="en-US" sz="3200" dirty="0" smtClean="0"/>
              <a:t>ORGANIZATION DESIGN</a:t>
            </a:r>
            <a:endParaRPr lang="en-US" sz="3200" dirty="0"/>
          </a:p>
        </p:txBody>
      </p:sp>
    </p:spTree>
    <p:extLst>
      <p:ext uri="{BB962C8B-B14F-4D97-AF65-F5344CB8AC3E}">
        <p14:creationId xmlns:p14="http://schemas.microsoft.com/office/powerpoint/2010/main" val="1431299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Seven Elements of an Organization’s Structure</a:t>
            </a:r>
            <a:endParaRPr lang="en-US" dirty="0"/>
          </a:p>
        </p:txBody>
      </p:sp>
      <p:graphicFrame>
        <p:nvGraphicFramePr>
          <p:cNvPr id="4" name="Table 3"/>
          <p:cNvGraphicFramePr>
            <a:graphicFrameLocks noGrp="1"/>
          </p:cNvGraphicFramePr>
          <p:nvPr>
            <p:extLst/>
          </p:nvPr>
        </p:nvGraphicFramePr>
        <p:xfrm>
          <a:off x="1903686" y="2445231"/>
          <a:ext cx="8267700" cy="3657600"/>
        </p:xfrm>
        <a:graphic>
          <a:graphicData uri="http://schemas.openxmlformats.org/drawingml/2006/table">
            <a:tbl>
              <a:tblPr firstRow="1" bandRow="1">
                <a:tableStyleId>{2D5ABB26-0587-4C30-8999-92F81FD0307C}</a:tableStyleId>
              </a:tblPr>
              <a:tblGrid>
                <a:gridCol w="4705350">
                  <a:extLst>
                    <a:ext uri="{9D8B030D-6E8A-4147-A177-3AD203B41FA5}">
                      <a16:colId xmlns:a16="http://schemas.microsoft.com/office/drawing/2014/main" val="20000"/>
                    </a:ext>
                  </a:extLst>
                </a:gridCol>
                <a:gridCol w="3562350">
                  <a:extLst>
                    <a:ext uri="{9D8B030D-6E8A-4147-A177-3AD203B41FA5}">
                      <a16:colId xmlns:a16="http://schemas.microsoft.com/office/drawing/2014/main" val="20001"/>
                    </a:ext>
                  </a:extLst>
                </a:gridCol>
              </a:tblGrid>
              <a:tr h="0">
                <a:tc>
                  <a:txBody>
                    <a:bodyPr/>
                    <a:lstStyle/>
                    <a:p>
                      <a:r>
                        <a:rPr lang="en-US" sz="1600" b="1" i="0" u="none" strike="noStrike" kern="1200" baseline="0" dirty="0">
                          <a:solidFill>
                            <a:schemeClr val="tx1"/>
                          </a:solidFill>
                          <a:latin typeface="+mn-lt"/>
                          <a:ea typeface="+mn-ea"/>
                          <a:cs typeface="+mn-cs"/>
                        </a:rPr>
                        <a:t>The Key Question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u="none" strike="noStrike" kern="1200" baseline="0" dirty="0">
                          <a:solidFill>
                            <a:schemeClr val="tx1"/>
                          </a:solidFill>
                          <a:latin typeface="+mn-lt"/>
                          <a:ea typeface="+mn-ea"/>
                          <a:cs typeface="+mn-cs"/>
                        </a:rPr>
                        <a:t>The Answer Is Provided 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2487">
                <a:tc>
                  <a:txBody>
                    <a:bodyPr/>
                    <a:lstStyle/>
                    <a:p>
                      <a:pPr marL="256032" indent="-256032"/>
                      <a:r>
                        <a:rPr lang="en-US" sz="1600" b="0" i="0" u="none" strike="noStrike" kern="1200" baseline="0" dirty="0">
                          <a:solidFill>
                            <a:schemeClr val="tx1"/>
                          </a:solidFill>
                          <a:latin typeface="+mn-lt"/>
                          <a:ea typeface="+mn-ea"/>
                          <a:cs typeface="+mn-cs"/>
                        </a:rPr>
                        <a:t>1. To what degree are activities subdivided into separate jobs?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mn-lt"/>
                          <a:ea typeface="+mn-ea"/>
                          <a:cs typeface="+mn-cs"/>
                        </a:rPr>
                        <a:t>Work specialization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600" b="0" i="0" u="none" strike="noStrike" kern="1200" baseline="0" dirty="0">
                          <a:solidFill>
                            <a:schemeClr val="tx1"/>
                          </a:solidFill>
                          <a:latin typeface="+mn-lt"/>
                          <a:ea typeface="+mn-ea"/>
                          <a:cs typeface="+mn-cs"/>
                        </a:rPr>
                        <a:t>2. On what basis will jobs be grouped together?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mn-lt"/>
                          <a:ea typeface="+mn-ea"/>
                          <a:cs typeface="+mn-cs"/>
                        </a:rPr>
                        <a:t>Departmentalization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600" b="0" i="0" u="none" strike="noStrike" kern="1200" baseline="0" dirty="0">
                          <a:solidFill>
                            <a:schemeClr val="tx1"/>
                          </a:solidFill>
                          <a:latin typeface="+mn-lt"/>
                          <a:ea typeface="+mn-ea"/>
                          <a:cs typeface="+mn-cs"/>
                        </a:rPr>
                        <a:t>3. To whom do individuals and groups report?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mn-lt"/>
                          <a:ea typeface="+mn-ea"/>
                          <a:cs typeface="+mn-cs"/>
                        </a:rPr>
                        <a:t>Chain of command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52487">
                <a:tc>
                  <a:txBody>
                    <a:bodyPr/>
                    <a:lstStyle/>
                    <a:p>
                      <a:pPr marL="256032" indent="-256032"/>
                      <a:r>
                        <a:rPr lang="en-US" sz="1600" b="0" i="0" u="none" strike="noStrike" kern="1200" baseline="0" dirty="0">
                          <a:solidFill>
                            <a:schemeClr val="tx1"/>
                          </a:solidFill>
                          <a:latin typeface="+mn-lt"/>
                          <a:ea typeface="+mn-ea"/>
                          <a:cs typeface="+mn-cs"/>
                        </a:rPr>
                        <a:t>4. How many individuals can a manager efficiently and effectively direct?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mn-lt"/>
                          <a:ea typeface="+mn-ea"/>
                          <a:cs typeface="+mn-cs"/>
                        </a:rPr>
                        <a:t>Span of control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52487">
                <a:tc>
                  <a:txBody>
                    <a:bodyPr/>
                    <a:lstStyle/>
                    <a:p>
                      <a:r>
                        <a:rPr lang="en-US" sz="1600" b="0" i="0" u="none" strike="noStrike" kern="1200" baseline="0" dirty="0">
                          <a:solidFill>
                            <a:schemeClr val="tx1"/>
                          </a:solidFill>
                          <a:latin typeface="+mn-lt"/>
                          <a:ea typeface="+mn-ea"/>
                          <a:cs typeface="+mn-cs"/>
                        </a:rPr>
                        <a:t>5. Where does decision-making authority lie?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mn-lt"/>
                          <a:ea typeface="+mn-ea"/>
                          <a:cs typeface="+mn-cs"/>
                        </a:rPr>
                        <a:t>Centralization and decentralization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52487">
                <a:tc>
                  <a:txBody>
                    <a:bodyPr/>
                    <a:lstStyle/>
                    <a:p>
                      <a:pPr marL="256032" indent="-256032"/>
                      <a:r>
                        <a:rPr lang="en-US" sz="1600" b="0" i="0" u="none" strike="noStrike" kern="1200" baseline="0" dirty="0">
                          <a:solidFill>
                            <a:schemeClr val="tx1"/>
                          </a:solidFill>
                          <a:latin typeface="+mn-lt"/>
                          <a:ea typeface="+mn-ea"/>
                          <a:cs typeface="+mn-cs"/>
                        </a:rPr>
                        <a:t>6. To what degree will there be rules and regulations to direct employees and managers?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mn-lt"/>
                          <a:ea typeface="+mn-ea"/>
                          <a:cs typeface="+mn-cs"/>
                        </a:rPr>
                        <a:t>Formalization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52487">
                <a:tc>
                  <a:txBody>
                    <a:bodyPr/>
                    <a:lstStyle/>
                    <a:p>
                      <a:pPr marL="256032" indent="-256032"/>
                      <a:r>
                        <a:rPr lang="en-US" sz="1600" b="0" i="0" u="none" strike="noStrike" kern="1200" baseline="0" dirty="0">
                          <a:solidFill>
                            <a:schemeClr val="tx1"/>
                          </a:solidFill>
                          <a:latin typeface="+mn-lt"/>
                          <a:ea typeface="+mn-ea"/>
                          <a:cs typeface="+mn-cs"/>
                        </a:rPr>
                        <a:t>7. Do individuals from different areas need to regularly interact?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tx1"/>
                          </a:solidFill>
                          <a:latin typeface="+mn-lt"/>
                          <a:ea typeface="+mn-ea"/>
                          <a:cs typeface="+mn-cs"/>
                        </a:rPr>
                        <a:t>Boundary spanning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33183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Mechanistic vs. Organic Structural Models</a:t>
            </a:r>
            <a:endParaRPr lang="en-US" sz="2000" dirty="0"/>
          </a:p>
        </p:txBody>
      </p:sp>
      <p:sp>
        <p:nvSpPr>
          <p:cNvPr id="3" name="Content Placeholder 2"/>
          <p:cNvSpPr>
            <a:spLocks noGrp="1"/>
          </p:cNvSpPr>
          <p:nvPr>
            <p:ph idx="1"/>
          </p:nvPr>
        </p:nvSpPr>
        <p:spPr>
          <a:xfrm>
            <a:off x="1981200" y="1600201"/>
            <a:ext cx="8229600" cy="381000"/>
          </a:xfrm>
        </p:spPr>
        <p:txBody>
          <a:bodyPr>
            <a:normAutofit fontScale="92500" lnSpcReduction="10000"/>
          </a:bodyPr>
          <a:lstStyle/>
          <a:p>
            <a:pPr marL="0" indent="0">
              <a:buNone/>
            </a:pPr>
            <a:r>
              <a:rPr lang="en-US" sz="2400" b="1" dirty="0"/>
              <a:t>Exhibit 15-7 </a:t>
            </a:r>
            <a:r>
              <a:rPr lang="en-US" sz="2400" dirty="0"/>
              <a:t>Mechanistic versus Organic Models</a:t>
            </a:r>
          </a:p>
        </p:txBody>
      </p:sp>
      <p:pic>
        <p:nvPicPr>
          <p:cNvPr id="4" name="Picture 3" descr="An illustration shows the contrast between the mechanistic model and the organic model, and also lists the main features of each model.&#10;The diagram on the left is labelled The Mechanistic Model. It shows three levels of a hierarchical structure, with a single unit at the top level, which branches out into four units at the second level. The units in the second level further branch out into smaller units of three to five members each at the third level. The features of the Mechanistic model are as follows:&#10;• High specialization&#10;• Rigid departmentalization&#10;• Clear chain of command&#10;• Narrow spans of control&#10;• Centralization&#10;• High formalization&#10;&#10;The diagram on the right is labelled The Organic Model. It depicts four cross-functional teams of different sizes which are connected to each other. On the left top corner is a team in the form of an inverted triangle, where all the members are connected to each other. On  the right top is a team in the form of a square where each member is again connected to the people on adjacent corners of the square. On the left bottom corner, there is a pentagon, where all five members are connected to each other. On the right bottom corner, there is an inverted triangle, with all the members interconnected with each other. All the teams are also connected with each other. The features of the Organic model are as follows:&#10;• Cross-functional teams&#10;• Cross-hierarchical teams&#10;• Free flow of information&#10;• Wide spans of control&#10;• Decentralization&#10;• Low formaliza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4878" y="2094551"/>
            <a:ext cx="8222247" cy="4214421"/>
          </a:xfrm>
          <a:prstGeom prst="rect">
            <a:avLst/>
          </a:prstGeom>
        </p:spPr>
      </p:pic>
    </p:spTree>
    <p:extLst>
      <p:ext uri="{BB962C8B-B14F-4D97-AF65-F5344CB8AC3E}">
        <p14:creationId xmlns:p14="http://schemas.microsoft.com/office/powerpoint/2010/main" val="13385842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1FAD-9909-4BB0-B5A0-B40CBF8F6D32}"/>
              </a:ext>
            </a:extLst>
          </p:cNvPr>
          <p:cNvSpPr>
            <a:spLocks noGrp="1"/>
          </p:cNvSpPr>
          <p:nvPr>
            <p:ph type="title"/>
          </p:nvPr>
        </p:nvSpPr>
        <p:spPr/>
        <p:txBody>
          <a:bodyPr/>
          <a:lstStyle/>
          <a:p>
            <a:r>
              <a:rPr lang="en-US" dirty="0"/>
              <a:t>New design- </a:t>
            </a:r>
            <a:r>
              <a:rPr lang="en-US" b="1" dirty="0"/>
              <a:t>Team Structure</a:t>
            </a:r>
            <a:endParaRPr lang="en-US" dirty="0"/>
          </a:p>
          <a:p>
            <a:endParaRPr lang="en-US" dirty="0"/>
          </a:p>
        </p:txBody>
      </p:sp>
      <p:sp>
        <p:nvSpPr>
          <p:cNvPr id="3" name="Content Placeholder 2">
            <a:extLst>
              <a:ext uri="{FF2B5EF4-FFF2-40B4-BE49-F238E27FC236}">
                <a16:creationId xmlns:a16="http://schemas.microsoft.com/office/drawing/2014/main" id="{9B6382DE-79AE-43ED-8F6F-4DB7FA607FE2}"/>
              </a:ext>
            </a:extLst>
          </p:cNvPr>
          <p:cNvSpPr>
            <a:spLocks noGrp="1"/>
          </p:cNvSpPr>
          <p:nvPr>
            <p:ph idx="1"/>
          </p:nvPr>
        </p:nvSpPr>
        <p:spPr/>
        <p:txBody>
          <a:bodyPr vert="horz" lIns="45720" tIns="45720" rIns="45720" bIns="45720" rtlCol="0" anchor="t">
            <a:normAutofit/>
          </a:bodyPr>
          <a:lstStyle/>
          <a:p>
            <a:r>
              <a:rPr lang="en-US" dirty="0">
                <a:ea typeface="+mn-lt"/>
                <a:cs typeface="+mn-lt"/>
              </a:rPr>
              <a:t>In an organizational structure based on teams, the structure breaks down department barriers and decentralizes decision making to the level of the team.</a:t>
            </a:r>
          </a:p>
          <a:p>
            <a:r>
              <a:rPr lang="en-US" dirty="0">
                <a:ea typeface="+mn-lt"/>
                <a:cs typeface="+mn-lt"/>
              </a:rPr>
              <a:t>Team structures usually require employees to be generalists as well as specialists.</a:t>
            </a:r>
          </a:p>
          <a:p>
            <a:endParaRPr lang="en-US" dirty="0"/>
          </a:p>
        </p:txBody>
      </p:sp>
    </p:spTree>
    <p:extLst>
      <p:ext uri="{BB962C8B-B14F-4D97-AF65-F5344CB8AC3E}">
        <p14:creationId xmlns:p14="http://schemas.microsoft.com/office/powerpoint/2010/main" val="1230330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Common Organizational Frameworks and Structures</a:t>
            </a:r>
            <a:endParaRPr lang="en-US" dirty="0"/>
          </a:p>
        </p:txBody>
      </p:sp>
      <p:sp>
        <p:nvSpPr>
          <p:cNvPr id="3" name="Content Placeholder 2"/>
          <p:cNvSpPr>
            <a:spLocks noGrp="1"/>
          </p:cNvSpPr>
          <p:nvPr>
            <p:ph idx="1"/>
          </p:nvPr>
        </p:nvSpPr>
        <p:spPr>
          <a:xfrm>
            <a:off x="1024128" y="1918138"/>
            <a:ext cx="9720073" cy="4023360"/>
          </a:xfrm>
        </p:spPr>
        <p:txBody>
          <a:bodyPr vert="horz" lIns="45720" tIns="45720" rIns="45720" bIns="45720" rtlCol="0" anchor="t">
            <a:normAutofit/>
          </a:bodyPr>
          <a:lstStyle/>
          <a:p>
            <a:pPr marL="255905" indent="-255905"/>
            <a:r>
              <a:rPr lang="en-US" sz="2400" dirty="0">
                <a:cs typeface="Arial"/>
              </a:rPr>
              <a:t>The </a:t>
            </a:r>
            <a:r>
              <a:rPr lang="en-US" sz="2400" b="1" dirty="0">
                <a:cs typeface="Arial"/>
              </a:rPr>
              <a:t>matrix structure</a:t>
            </a:r>
            <a:r>
              <a:rPr lang="en-US" sz="2400" dirty="0">
                <a:cs typeface="Arial"/>
              </a:rPr>
              <a:t> </a:t>
            </a:r>
            <a:r>
              <a:rPr lang="en-US" sz="2400" b="1" dirty="0">
                <a:cs typeface="Arial"/>
              </a:rPr>
              <a:t>combines two forms</a:t>
            </a:r>
            <a:r>
              <a:rPr lang="en-US" sz="2400" dirty="0">
                <a:cs typeface="Arial"/>
              </a:rPr>
              <a:t> of departmentalization—functional and product:</a:t>
            </a:r>
            <a:endParaRPr lang="en-US" dirty="0">
              <a:cs typeface="Arial"/>
            </a:endParaRPr>
          </a:p>
          <a:p>
            <a:pPr marL="740410" lvl="1"/>
            <a:r>
              <a:rPr lang="en-US" sz="2400" dirty="0">
                <a:cs typeface="Arial" charset="0"/>
              </a:rPr>
              <a:t>The strength of functional is putting specialists together.</a:t>
            </a:r>
          </a:p>
          <a:p>
            <a:pPr marL="740410" lvl="1"/>
            <a:r>
              <a:rPr lang="en-US" sz="2400" dirty="0">
                <a:cs typeface="Arial" charset="0"/>
              </a:rPr>
              <a:t>Product departmentalization facilitates coordination.</a:t>
            </a:r>
          </a:p>
          <a:p>
            <a:pPr marL="447675" lvl="2"/>
            <a:r>
              <a:rPr lang="en-US" sz="2400" dirty="0">
                <a:cs typeface="Arial" charset="0"/>
              </a:rPr>
              <a:t>It provides clear responsibility for all activities related to a product, but with duplication of activities and costs.</a:t>
            </a:r>
            <a:endParaRPr lang="en-US" sz="2400" dirty="0"/>
          </a:p>
          <a:p>
            <a:endParaRPr lang="en-US" dirty="0"/>
          </a:p>
        </p:txBody>
      </p:sp>
      <p:pic>
        <p:nvPicPr>
          <p:cNvPr id="4" name="Picture 3" descr="A table shows Matrix structure for a College of Business Administration.&#10; Five rows are displayed under the heading Academic Departments: Accounting, Finance, Decision and Information Systems, Management, and Marketing. Six columns are displayed under the heading Programs: Undergraduate, Master's, Ph.D., Research, Executive Development, and Community Service. The outcomes of the rows and columns are  blan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5145" y="4246180"/>
            <a:ext cx="5695827" cy="2604242"/>
          </a:xfrm>
          <a:prstGeom prst="rect">
            <a:avLst/>
          </a:prstGeom>
        </p:spPr>
      </p:pic>
    </p:spTree>
    <p:extLst>
      <p:ext uri="{BB962C8B-B14F-4D97-AF65-F5344CB8AC3E}">
        <p14:creationId xmlns:p14="http://schemas.microsoft.com/office/powerpoint/2010/main" val="731754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Alternate Design Options</a:t>
            </a:r>
            <a:endParaRPr lang="en-US" dirty="0"/>
          </a:p>
        </p:txBody>
      </p:sp>
      <p:sp>
        <p:nvSpPr>
          <p:cNvPr id="3" name="Content Placeholder 2"/>
          <p:cNvSpPr>
            <a:spLocks noGrp="1"/>
          </p:cNvSpPr>
          <p:nvPr>
            <p:ph idx="1"/>
          </p:nvPr>
        </p:nvSpPr>
        <p:spPr/>
        <p:txBody>
          <a:bodyPr/>
          <a:lstStyle/>
          <a:p>
            <a:pPr marL="256032" indent="-256032"/>
            <a:r>
              <a:rPr lang="en-US" sz="2400" dirty="0">
                <a:cs typeface="Arial" charset="0"/>
              </a:rPr>
              <a:t>The Virtual Organization</a:t>
            </a:r>
          </a:p>
          <a:p>
            <a:pPr marL="740664" lvl="1"/>
            <a:r>
              <a:rPr lang="en-US" sz="2400" dirty="0"/>
              <a:t>The essence of the </a:t>
            </a:r>
            <a:r>
              <a:rPr lang="en-US" sz="2400" b="1" dirty="0"/>
              <a:t>virtual organization</a:t>
            </a:r>
            <a:r>
              <a:rPr lang="en-US" sz="2400" dirty="0"/>
              <a:t> is that it is typically a small, core organization that outsources major business functions.</a:t>
            </a:r>
          </a:p>
          <a:p>
            <a:pPr lvl="2"/>
            <a:r>
              <a:rPr lang="en-US" sz="2400" dirty="0"/>
              <a:t>Also referred to as a </a:t>
            </a:r>
            <a:r>
              <a:rPr lang="en-US" sz="2400" b="1" dirty="0"/>
              <a:t>modular or network </a:t>
            </a:r>
            <a:r>
              <a:rPr lang="en-US" sz="2400" dirty="0"/>
              <a:t>organization.</a:t>
            </a:r>
          </a:p>
          <a:p>
            <a:pPr lvl="2"/>
            <a:r>
              <a:rPr lang="en-US" sz="2400" dirty="0"/>
              <a:t>It is highly centralized, with little or no departmentalization.</a:t>
            </a:r>
          </a:p>
          <a:p>
            <a:endParaRPr lang="en-US" dirty="0"/>
          </a:p>
        </p:txBody>
      </p:sp>
      <p:pic>
        <p:nvPicPr>
          <p:cNvPr id="4" name="Picture 3" descr="A web diagram shows the executive group at the center attached to the following:&#10;Independent research and development consulting firm, Advertising agency, Commissioned Sales representatives, and Factories in South Kore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2043" y="3671933"/>
            <a:ext cx="3049749" cy="3018229"/>
          </a:xfrm>
          <a:prstGeom prst="rect">
            <a:avLst/>
          </a:prstGeom>
        </p:spPr>
      </p:pic>
    </p:spTree>
    <p:extLst>
      <p:ext uri="{BB962C8B-B14F-4D97-AF65-F5344CB8AC3E}">
        <p14:creationId xmlns:p14="http://schemas.microsoft.com/office/powerpoint/2010/main" val="829963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20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a:t>Outside sources of candidates</a:t>
            </a:r>
          </a:p>
        </p:txBody>
      </p:sp>
      <p:sp>
        <p:nvSpPr>
          <p:cNvPr id="3" name="Content Placeholder 2"/>
          <p:cNvSpPr>
            <a:spLocks noGrp="1"/>
          </p:cNvSpPr>
          <p:nvPr>
            <p:ph idx="1"/>
          </p:nvPr>
        </p:nvSpPr>
        <p:spPr>
          <a:xfrm>
            <a:off x="493986" y="2286000"/>
            <a:ext cx="7160939" cy="4023360"/>
          </a:xfrm>
        </p:spPr>
        <p:txBody>
          <a:bodyPr>
            <a:normAutofit fontScale="92500"/>
          </a:bodyPr>
          <a:lstStyle/>
          <a:p>
            <a:r>
              <a:rPr lang="en-US" b="1" u="sng" dirty="0"/>
              <a:t>Recruiting via Internet &amp; Social Media</a:t>
            </a:r>
          </a:p>
          <a:p>
            <a:pPr>
              <a:buFont typeface="Arial" panose="020B0604020202020204" pitchFamily="34" charset="0"/>
              <a:buChar char="•"/>
            </a:pPr>
            <a:r>
              <a:rPr lang="en-US" dirty="0"/>
              <a:t>Most employers find that the </a:t>
            </a:r>
            <a:r>
              <a:rPr lang="en-US" dirty="0">
                <a:solidFill>
                  <a:srgbClr val="FF0000"/>
                </a:solidFill>
              </a:rPr>
              <a:t>Internet is their best choice </a:t>
            </a:r>
            <a:r>
              <a:rPr lang="en-US" dirty="0"/>
              <a:t>for recruitment efforts.</a:t>
            </a:r>
          </a:p>
          <a:p>
            <a:pPr>
              <a:buFont typeface="Arial" panose="020B0604020202020204" pitchFamily="34" charset="0"/>
              <a:buChar char="•"/>
            </a:pPr>
            <a:r>
              <a:rPr lang="en-US" dirty="0"/>
              <a:t>Application filled through company’s website</a:t>
            </a:r>
          </a:p>
          <a:p>
            <a:pPr>
              <a:buFont typeface="Arial" panose="020B0604020202020204" pitchFamily="34" charset="0"/>
              <a:buChar char="•"/>
            </a:pPr>
            <a:r>
              <a:rPr lang="en-US" dirty="0"/>
              <a:t>Virtual office tour</a:t>
            </a:r>
          </a:p>
          <a:p>
            <a:pPr>
              <a:buFont typeface="Arial" panose="020B0604020202020204" pitchFamily="34" charset="0"/>
              <a:buChar char="•"/>
            </a:pPr>
            <a:r>
              <a:rPr lang="en-US" dirty="0"/>
              <a:t>Intelligent automated resume screening</a:t>
            </a:r>
          </a:p>
          <a:p>
            <a:r>
              <a:rPr lang="en-US" sz="2400" b="1" i="1" dirty="0">
                <a:solidFill>
                  <a:srgbClr val="FF0000"/>
                </a:solidFill>
              </a:rPr>
              <a:t>Advantages</a:t>
            </a:r>
            <a:r>
              <a:rPr lang="en-US" sz="2400" dirty="0"/>
              <a:t>- </a:t>
            </a:r>
            <a:r>
              <a:rPr lang="en-US" dirty="0"/>
              <a:t>The Web is </a:t>
            </a:r>
            <a:r>
              <a:rPr lang="en-US" dirty="0">
                <a:solidFill>
                  <a:srgbClr val="FF0000"/>
                </a:solidFill>
              </a:rPr>
              <a:t>cost efficient</a:t>
            </a:r>
            <a:r>
              <a:rPr lang="en-US" dirty="0"/>
              <a:t>, generating </a:t>
            </a:r>
            <a:r>
              <a:rPr lang="en-US" dirty="0">
                <a:solidFill>
                  <a:srgbClr val="FF0000"/>
                </a:solidFill>
              </a:rPr>
              <a:t>more responses </a:t>
            </a:r>
            <a:r>
              <a:rPr lang="en-US" dirty="0"/>
              <a:t>more quickly and providing exposure for a longer time at </a:t>
            </a:r>
            <a:r>
              <a:rPr lang="en-US" dirty="0">
                <a:solidFill>
                  <a:srgbClr val="FF0000"/>
                </a:solidFill>
              </a:rPr>
              <a:t>less cost</a:t>
            </a:r>
            <a:r>
              <a:rPr lang="en-US" dirty="0"/>
              <a:t>. </a:t>
            </a:r>
          </a:p>
          <a:p>
            <a:r>
              <a:rPr lang="en-US" sz="2400" b="1" i="1" dirty="0">
                <a:solidFill>
                  <a:srgbClr val="FF0000"/>
                </a:solidFill>
              </a:rPr>
              <a:t>Disadvantages</a:t>
            </a:r>
            <a:r>
              <a:rPr lang="en-US" sz="2400" dirty="0"/>
              <a:t> – </a:t>
            </a:r>
            <a:r>
              <a:rPr lang="en-US" dirty="0"/>
              <a:t>Gathering applications online may </a:t>
            </a:r>
            <a:r>
              <a:rPr lang="en-US" dirty="0">
                <a:solidFill>
                  <a:srgbClr val="FF0000"/>
                </a:solidFill>
              </a:rPr>
              <a:t>exclude</a:t>
            </a:r>
            <a:r>
              <a:rPr lang="en-US" dirty="0"/>
              <a:t> more </a:t>
            </a:r>
            <a:r>
              <a:rPr lang="en-US" dirty="0">
                <a:solidFill>
                  <a:srgbClr val="FF0000"/>
                </a:solidFill>
              </a:rPr>
              <a:t>mature applicants </a:t>
            </a:r>
            <a:r>
              <a:rPr lang="en-US" dirty="0"/>
              <a:t>and certain minorities.</a:t>
            </a:r>
          </a:p>
          <a:p>
            <a:endParaRPr lang="en-US" dirty="0"/>
          </a:p>
        </p:txBody>
      </p:sp>
      <p:pic>
        <p:nvPicPr>
          <p:cNvPr id="5" name="Picture 4"/>
          <p:cNvPicPr>
            <a:picLocks noChangeAspect="1"/>
          </p:cNvPicPr>
          <p:nvPr/>
        </p:nvPicPr>
        <p:blipFill>
          <a:blip r:embed="rId2"/>
          <a:stretch>
            <a:fillRect/>
          </a:stretch>
        </p:blipFill>
        <p:spPr>
          <a:xfrm>
            <a:off x="10060185" y="1470956"/>
            <a:ext cx="1638321" cy="998976"/>
          </a:xfrm>
          <a:prstGeom prst="rect">
            <a:avLst/>
          </a:prstGeom>
        </p:spPr>
      </p:pic>
      <p:pic>
        <p:nvPicPr>
          <p:cNvPr id="7" name="Picture 6"/>
          <p:cNvPicPr>
            <a:picLocks noChangeAspect="1"/>
          </p:cNvPicPr>
          <p:nvPr/>
        </p:nvPicPr>
        <p:blipFill>
          <a:blip r:embed="rId3"/>
          <a:stretch>
            <a:fillRect/>
          </a:stretch>
        </p:blipFill>
        <p:spPr>
          <a:xfrm>
            <a:off x="8484455" y="1793632"/>
            <a:ext cx="1575730" cy="1352599"/>
          </a:xfrm>
          <a:prstGeom prst="rect">
            <a:avLst/>
          </a:prstGeom>
        </p:spPr>
      </p:pic>
      <p:pic>
        <p:nvPicPr>
          <p:cNvPr id="9" name="Picture 8"/>
          <p:cNvPicPr>
            <a:picLocks noChangeAspect="1"/>
          </p:cNvPicPr>
          <p:nvPr/>
        </p:nvPicPr>
        <p:blipFill>
          <a:blip r:embed="rId4"/>
          <a:stretch>
            <a:fillRect/>
          </a:stretch>
        </p:blipFill>
        <p:spPr>
          <a:xfrm>
            <a:off x="10402711" y="2349450"/>
            <a:ext cx="1366991" cy="1366991"/>
          </a:xfrm>
          <a:prstGeom prst="rect">
            <a:avLst/>
          </a:prstGeom>
        </p:spPr>
      </p:pic>
      <p:pic>
        <p:nvPicPr>
          <p:cNvPr id="11" name="Picture 10"/>
          <p:cNvPicPr>
            <a:picLocks noChangeAspect="1"/>
          </p:cNvPicPr>
          <p:nvPr/>
        </p:nvPicPr>
        <p:blipFill>
          <a:blip r:embed="rId5"/>
          <a:stretch>
            <a:fillRect/>
          </a:stretch>
        </p:blipFill>
        <p:spPr>
          <a:xfrm>
            <a:off x="7726121" y="3146231"/>
            <a:ext cx="2505327" cy="935231"/>
          </a:xfrm>
          <a:prstGeom prst="rect">
            <a:avLst/>
          </a:prstGeom>
        </p:spPr>
      </p:pic>
      <p:pic>
        <p:nvPicPr>
          <p:cNvPr id="13" name="Picture 12"/>
          <p:cNvPicPr>
            <a:picLocks noChangeAspect="1"/>
          </p:cNvPicPr>
          <p:nvPr/>
        </p:nvPicPr>
        <p:blipFill>
          <a:blip r:embed="rId6"/>
          <a:stretch>
            <a:fillRect/>
          </a:stretch>
        </p:blipFill>
        <p:spPr>
          <a:xfrm>
            <a:off x="9044319" y="3822530"/>
            <a:ext cx="1785511" cy="1275365"/>
          </a:xfrm>
          <a:prstGeom prst="rect">
            <a:avLst/>
          </a:prstGeom>
        </p:spPr>
      </p:pic>
      <p:pic>
        <p:nvPicPr>
          <p:cNvPr id="15" name="Picture 14"/>
          <p:cNvPicPr>
            <a:picLocks noChangeAspect="1"/>
          </p:cNvPicPr>
          <p:nvPr/>
        </p:nvPicPr>
        <p:blipFill>
          <a:blip r:embed="rId7"/>
          <a:stretch>
            <a:fillRect/>
          </a:stretch>
        </p:blipFill>
        <p:spPr>
          <a:xfrm>
            <a:off x="10217125" y="4668978"/>
            <a:ext cx="1479574" cy="1479574"/>
          </a:xfrm>
          <a:prstGeom prst="rect">
            <a:avLst/>
          </a:prstGeom>
        </p:spPr>
      </p:pic>
      <p:pic>
        <p:nvPicPr>
          <p:cNvPr id="17" name="Picture 16"/>
          <p:cNvPicPr>
            <a:picLocks noChangeAspect="1"/>
          </p:cNvPicPr>
          <p:nvPr/>
        </p:nvPicPr>
        <p:blipFill>
          <a:blip r:embed="rId8"/>
          <a:stretch>
            <a:fillRect/>
          </a:stretch>
        </p:blipFill>
        <p:spPr>
          <a:xfrm>
            <a:off x="7944606" y="5148634"/>
            <a:ext cx="1829194" cy="952828"/>
          </a:xfrm>
          <a:prstGeom prst="rect">
            <a:avLst/>
          </a:prstGeom>
        </p:spPr>
      </p:pic>
      <p:pic>
        <p:nvPicPr>
          <p:cNvPr id="19" name="Picture 18"/>
          <p:cNvPicPr>
            <a:picLocks noChangeAspect="1"/>
          </p:cNvPicPr>
          <p:nvPr/>
        </p:nvPicPr>
        <p:blipFill>
          <a:blip r:embed="rId9"/>
          <a:stretch>
            <a:fillRect/>
          </a:stretch>
        </p:blipFill>
        <p:spPr>
          <a:xfrm>
            <a:off x="9450453" y="6002557"/>
            <a:ext cx="1743578" cy="855443"/>
          </a:xfrm>
          <a:prstGeom prst="rect">
            <a:avLst/>
          </a:prstGeom>
        </p:spPr>
      </p:pic>
    </p:spTree>
    <p:extLst>
      <p:ext uri="{BB962C8B-B14F-4D97-AF65-F5344CB8AC3E}">
        <p14:creationId xmlns:p14="http://schemas.microsoft.com/office/powerpoint/2010/main" val="257592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a:t>Outside sources of candidates</a:t>
            </a:r>
          </a:p>
        </p:txBody>
      </p:sp>
      <p:sp>
        <p:nvSpPr>
          <p:cNvPr id="3" name="Content Placeholder 2"/>
          <p:cNvSpPr>
            <a:spLocks noGrp="1"/>
          </p:cNvSpPr>
          <p:nvPr>
            <p:ph idx="1"/>
          </p:nvPr>
        </p:nvSpPr>
        <p:spPr>
          <a:xfrm>
            <a:off x="414867" y="1810327"/>
            <a:ext cx="7721599" cy="4706087"/>
          </a:xfrm>
        </p:spPr>
        <p:txBody>
          <a:bodyPr>
            <a:normAutofit fontScale="92500" lnSpcReduction="10000"/>
          </a:bodyPr>
          <a:lstStyle/>
          <a:p>
            <a:r>
              <a:rPr lang="en-US" b="1" u="sng" dirty="0"/>
              <a:t>Advertising </a:t>
            </a:r>
          </a:p>
          <a:p>
            <a:pPr lvl="1"/>
            <a:r>
              <a:rPr lang="en-US" sz="2300" dirty="0"/>
              <a:t>The Media – The best medium should be selected based on the positions for which you are recruiting.</a:t>
            </a:r>
          </a:p>
          <a:p>
            <a:pPr lvl="1"/>
            <a:endParaRPr lang="en-US" sz="2300" dirty="0"/>
          </a:p>
          <a:p>
            <a:pPr lvl="1"/>
            <a:r>
              <a:rPr lang="en-US" sz="2300" dirty="0"/>
              <a:t>Times of India, EPW advertise</a:t>
            </a:r>
          </a:p>
          <a:p>
            <a:pPr lvl="1"/>
            <a:endParaRPr lang="en-US" sz="2300" dirty="0"/>
          </a:p>
          <a:p>
            <a:pPr lvl="1"/>
            <a:r>
              <a:rPr lang="en-US" sz="2300" dirty="0"/>
              <a:t>Local newspaper good source for local blue collar help, clerical roles</a:t>
            </a:r>
          </a:p>
          <a:p>
            <a:pPr lvl="1"/>
            <a:endParaRPr lang="en-US" sz="2300" dirty="0"/>
          </a:p>
          <a:p>
            <a:pPr lvl="1"/>
            <a:r>
              <a:rPr lang="en-US" sz="2300" dirty="0"/>
              <a:t>EA (Electronic Arts) includes information about internship program on backside of video game manual</a:t>
            </a:r>
          </a:p>
          <a:p>
            <a:pPr lvl="1"/>
            <a:endParaRPr lang="en-US" sz="2300" dirty="0"/>
          </a:p>
          <a:p>
            <a:pPr lvl="1"/>
            <a:r>
              <a:rPr lang="en-US" sz="2300" dirty="0"/>
              <a:t>Constructing (Writing) the Ad – Many experienced advertisers use a four-point guide called </a:t>
            </a:r>
            <a:r>
              <a:rPr lang="en-US" sz="2300" b="1" dirty="0"/>
              <a:t>AIDA (attention, interest, desire, action</a:t>
            </a:r>
            <a:r>
              <a:rPr lang="en-US" sz="2300" dirty="0"/>
              <a:t>) to construct their ads.</a:t>
            </a:r>
            <a:endParaRPr lang="en-IN" sz="2300" dirty="0"/>
          </a:p>
          <a:p>
            <a:endParaRPr lang="en-US" sz="2300" dirty="0"/>
          </a:p>
          <a:p>
            <a:endParaRPr lang="en-US" dirty="0"/>
          </a:p>
        </p:txBody>
      </p:sp>
      <p:pic>
        <p:nvPicPr>
          <p:cNvPr id="4" name="Picture 3"/>
          <p:cNvPicPr>
            <a:picLocks noChangeAspect="1"/>
          </p:cNvPicPr>
          <p:nvPr/>
        </p:nvPicPr>
        <p:blipFill>
          <a:blip r:embed="rId2"/>
          <a:stretch>
            <a:fillRect/>
          </a:stretch>
        </p:blipFill>
        <p:spPr>
          <a:xfrm>
            <a:off x="8638452" y="1810327"/>
            <a:ext cx="3461183" cy="4193309"/>
          </a:xfrm>
          <a:prstGeom prst="rect">
            <a:avLst/>
          </a:prstGeom>
        </p:spPr>
      </p:pic>
    </p:spTree>
    <p:extLst>
      <p:ext uri="{BB962C8B-B14F-4D97-AF65-F5344CB8AC3E}">
        <p14:creationId xmlns:p14="http://schemas.microsoft.com/office/powerpoint/2010/main" val="265529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A73F-AD96-497E-9A2A-A4FD60B59F60}"/>
              </a:ext>
            </a:extLst>
          </p:cNvPr>
          <p:cNvSpPr>
            <a:spLocks noGrp="1"/>
          </p:cNvSpPr>
          <p:nvPr>
            <p:ph type="title"/>
          </p:nvPr>
        </p:nvSpPr>
        <p:spPr/>
        <p:txBody>
          <a:bodyPr>
            <a:normAutofit/>
          </a:bodyPr>
          <a:lstStyle/>
          <a:p>
            <a:r>
              <a:rPr lang="en-US" sz="4500" dirty="0"/>
              <a:t>Outside sources of candidates</a:t>
            </a:r>
          </a:p>
        </p:txBody>
      </p:sp>
      <p:sp>
        <p:nvSpPr>
          <p:cNvPr id="3" name="Content Placeholder 2">
            <a:extLst>
              <a:ext uri="{FF2B5EF4-FFF2-40B4-BE49-F238E27FC236}">
                <a16:creationId xmlns:a16="http://schemas.microsoft.com/office/drawing/2014/main" id="{D4B38C82-DF94-4712-808A-AC761CCC8896}"/>
              </a:ext>
            </a:extLst>
          </p:cNvPr>
          <p:cNvSpPr>
            <a:spLocks noGrp="1"/>
          </p:cNvSpPr>
          <p:nvPr>
            <p:ph idx="1"/>
          </p:nvPr>
        </p:nvSpPr>
        <p:spPr>
          <a:xfrm>
            <a:off x="893064" y="1617134"/>
            <a:ext cx="10405872" cy="4597399"/>
          </a:xfrm>
        </p:spPr>
        <p:txBody>
          <a:bodyPr>
            <a:normAutofit fontScale="92500" lnSpcReduction="20000"/>
          </a:bodyPr>
          <a:lstStyle/>
          <a:p>
            <a:r>
              <a:rPr lang="en-US" b="1" u="sng" dirty="0"/>
              <a:t>Employment Agencies</a:t>
            </a:r>
          </a:p>
          <a:p>
            <a:r>
              <a:rPr lang="en-US" i="1" dirty="0"/>
              <a:t>Public Agencies-</a:t>
            </a:r>
          </a:p>
          <a:p>
            <a:pPr marL="457200" indent="-457200">
              <a:buFont typeface="+mj-lt"/>
              <a:buAutoNum type="arabicParenR"/>
            </a:pPr>
            <a:r>
              <a:rPr lang="en-US" dirty="0"/>
              <a:t>In India, every state has a public, state run employment agency </a:t>
            </a:r>
          </a:p>
          <a:p>
            <a:pPr marL="457200" indent="-457200">
              <a:buFont typeface="+mj-lt"/>
              <a:buAutoNum type="arabicParenR"/>
            </a:pPr>
            <a:r>
              <a:rPr lang="en-US" dirty="0"/>
              <a:t>At the national level, employment exchange run by DG of employment and training, </a:t>
            </a:r>
            <a:r>
              <a:rPr lang="en-US" dirty="0" err="1"/>
              <a:t>GoI</a:t>
            </a:r>
            <a:endParaRPr lang="en-US" dirty="0"/>
          </a:p>
          <a:p>
            <a:pPr marL="457200" indent="-457200">
              <a:buFont typeface="+mj-lt"/>
              <a:buAutoNum type="arabicParenR"/>
            </a:pPr>
            <a:r>
              <a:rPr lang="en-US" dirty="0"/>
              <a:t>Employment Exchange act (1959) government companies and eligible private firm need     to notify vacancies to the exchange</a:t>
            </a:r>
          </a:p>
          <a:p>
            <a:pPr marL="457200" indent="-457200">
              <a:buFont typeface="+mj-lt"/>
              <a:buAutoNum type="arabicParenR"/>
            </a:pPr>
            <a:r>
              <a:rPr lang="en-US" dirty="0"/>
              <a:t>employment exchange also provide helpline for job search</a:t>
            </a:r>
          </a:p>
          <a:p>
            <a:pPr marL="457200" indent="-457200">
              <a:buFont typeface="+mj-lt"/>
              <a:buAutoNum type="arabicParenR"/>
            </a:pPr>
            <a:endParaRPr lang="en-US" dirty="0"/>
          </a:p>
          <a:p>
            <a:r>
              <a:rPr lang="en-US" dirty="0"/>
              <a:t>Mixed experience with employment exchange:</a:t>
            </a:r>
          </a:p>
          <a:p>
            <a:pPr marL="457200" indent="-457200">
              <a:buFont typeface="+mj-lt"/>
              <a:buAutoNum type="arabicParenR"/>
            </a:pPr>
            <a:r>
              <a:rPr lang="en-US" dirty="0"/>
              <a:t>People who are not interested to work are also registered and sometimes get hired causing problem to employers</a:t>
            </a:r>
          </a:p>
          <a:p>
            <a:pPr marL="457200" indent="-457200">
              <a:buFont typeface="+mj-lt"/>
              <a:buAutoNum type="arabicParenR"/>
            </a:pPr>
            <a:r>
              <a:rPr lang="en-US" dirty="0"/>
              <a:t>Employment exchange struggle to find suitable jobs &amp; have lost credibility</a:t>
            </a:r>
          </a:p>
        </p:txBody>
      </p:sp>
    </p:spTree>
    <p:extLst>
      <p:ext uri="{BB962C8B-B14F-4D97-AF65-F5344CB8AC3E}">
        <p14:creationId xmlns:p14="http://schemas.microsoft.com/office/powerpoint/2010/main" val="164648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395" y="203200"/>
            <a:ext cx="9720072" cy="1499616"/>
          </a:xfrm>
        </p:spPr>
        <p:txBody>
          <a:bodyPr/>
          <a:lstStyle/>
          <a:p>
            <a:r>
              <a:rPr lang="en-US" sz="4500" dirty="0">
                <a:solidFill>
                  <a:prstClr val="black">
                    <a:lumMod val="95000"/>
                    <a:lumOff val="5000"/>
                  </a:prstClr>
                </a:solidFill>
              </a:rPr>
              <a:t>Outside sources of candidates</a:t>
            </a:r>
            <a:endParaRPr lang="en-IN" dirty="0"/>
          </a:p>
        </p:txBody>
      </p:sp>
      <p:sp>
        <p:nvSpPr>
          <p:cNvPr id="3" name="Content Placeholder 2"/>
          <p:cNvSpPr>
            <a:spLocks noGrp="1"/>
          </p:cNvSpPr>
          <p:nvPr>
            <p:ph idx="1"/>
          </p:nvPr>
        </p:nvSpPr>
        <p:spPr>
          <a:xfrm>
            <a:off x="778934" y="1481667"/>
            <a:ext cx="10744200" cy="5173133"/>
          </a:xfrm>
        </p:spPr>
        <p:txBody>
          <a:bodyPr>
            <a:normAutofit fontScale="85000" lnSpcReduction="20000"/>
          </a:bodyPr>
          <a:lstStyle/>
          <a:p>
            <a:pPr marL="459486" lvl="1" indent="-285750"/>
            <a:endParaRPr lang="en-US" sz="2000" dirty="0"/>
          </a:p>
          <a:p>
            <a:pPr marL="173736" lvl="1" indent="0">
              <a:buNone/>
            </a:pPr>
            <a:r>
              <a:rPr lang="en-US" sz="2000" b="1" u="sng" dirty="0"/>
              <a:t>Temporary worker &amp; Alternate Staffing</a:t>
            </a:r>
          </a:p>
          <a:p>
            <a:pPr marL="516636" lvl="1" indent="-342900">
              <a:buFont typeface="+mj-lt"/>
              <a:buAutoNum type="arabicPeriod"/>
            </a:pPr>
            <a:r>
              <a:rPr lang="en-US" sz="2000" dirty="0"/>
              <a:t>Trend to hire them- weak economic confidence among employers, Short-term project, they provide flexibility</a:t>
            </a:r>
          </a:p>
          <a:p>
            <a:pPr marL="516636" lvl="1" indent="-342900">
              <a:buFont typeface="+mj-lt"/>
              <a:buAutoNum type="arabicPeriod"/>
            </a:pPr>
            <a:r>
              <a:rPr lang="en-US" sz="2000" dirty="0"/>
              <a:t>India, lack legal flexibility with regular employees so companies prefer contractual labor </a:t>
            </a:r>
          </a:p>
          <a:p>
            <a:pPr marL="516636" lvl="1" indent="-342900">
              <a:buFont typeface="+mj-lt"/>
              <a:buAutoNum type="arabicPeriod"/>
            </a:pPr>
            <a:r>
              <a:rPr lang="en-US" sz="2000" dirty="0"/>
              <a:t>It can be done through (a) direct hiring (USA) (b) Temp Agency (India</a:t>
            </a:r>
            <a:r>
              <a:rPr lang="en-US" sz="2000" dirty="0" smtClean="0"/>
              <a:t>)</a:t>
            </a:r>
          </a:p>
          <a:p>
            <a:pPr marL="173736" lvl="1" indent="0">
              <a:buNone/>
            </a:pPr>
            <a:endParaRPr lang="en-US" sz="2000" dirty="0"/>
          </a:p>
          <a:p>
            <a:pPr marL="0" lvl="1" indent="0">
              <a:spcBef>
                <a:spcPts val="1200"/>
              </a:spcBef>
              <a:spcAft>
                <a:spcPts val="200"/>
              </a:spcAft>
              <a:buSzPct val="100000"/>
              <a:buNone/>
            </a:pPr>
            <a:r>
              <a:rPr lang="en-US" sz="2200" b="1" u="sng" dirty="0"/>
              <a:t>Offshoring/Outsourcing Jobs</a:t>
            </a:r>
          </a:p>
          <a:p>
            <a:r>
              <a:rPr lang="en-IN" dirty="0"/>
              <a:t>Special Challenges- (a) cultural misunderstanding (b) Security and information privacy concern (c) Liability and legal system (d) bringing ‘jobs back’</a:t>
            </a:r>
          </a:p>
          <a:p>
            <a:pPr marL="0" indent="0">
              <a:buNone/>
            </a:pPr>
            <a:r>
              <a:rPr lang="en-IN" b="1" u="sng" dirty="0"/>
              <a:t>Executive Recruiters</a:t>
            </a:r>
          </a:p>
          <a:p>
            <a:pPr marL="0" lvl="0" indent="0" algn="just" eaLnBrk="0" fontAlgn="base" hangingPunct="0">
              <a:lnSpc>
                <a:spcPct val="100000"/>
              </a:lnSpc>
              <a:spcBef>
                <a:spcPct val="0"/>
              </a:spcBef>
              <a:spcAft>
                <a:spcPct val="0"/>
              </a:spcAft>
              <a:buClrTx/>
              <a:buSzTx/>
              <a:buNone/>
              <a:tabLst>
                <a:tab pos="22860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dirty="0"/>
              <a:t>Executive recruiters, also called </a:t>
            </a:r>
            <a:r>
              <a:rPr lang="en-US" altLang="en-US" b="1" dirty="0"/>
              <a:t>headhunters</a:t>
            </a:r>
            <a:r>
              <a:rPr lang="en-US" altLang="en-US" dirty="0"/>
              <a:t>, are special employment agencies </a:t>
            </a:r>
            <a:r>
              <a:rPr lang="en-US" altLang="en-US" b="1" dirty="0"/>
              <a:t>retained by employers </a:t>
            </a:r>
            <a:r>
              <a:rPr lang="en-US" altLang="en-US" dirty="0"/>
              <a:t>to seek out </a:t>
            </a:r>
            <a:r>
              <a:rPr lang="en-US" altLang="en-US" b="1" dirty="0"/>
              <a:t>top-management talent </a:t>
            </a:r>
            <a:r>
              <a:rPr lang="en-US" altLang="en-US" dirty="0"/>
              <a:t>for their clients.</a:t>
            </a:r>
          </a:p>
          <a:p>
            <a:pPr marL="0" lvl="0" indent="0" algn="just" eaLnBrk="0" fontAlgn="base" hangingPunct="0">
              <a:lnSpc>
                <a:spcPct val="100000"/>
              </a:lnSpc>
              <a:spcBef>
                <a:spcPct val="0"/>
              </a:spcBef>
              <a:spcAft>
                <a:spcPct val="0"/>
              </a:spcAft>
              <a:buClrTx/>
              <a:buSzTx/>
              <a:buNone/>
              <a:tabLst>
                <a:tab pos="22860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altLang="en-US" dirty="0"/>
          </a:p>
          <a:p>
            <a:pPr marL="0" lvl="0" indent="0" algn="just" eaLnBrk="0" fontAlgn="base" hangingPunct="0">
              <a:lnSpc>
                <a:spcPct val="100000"/>
              </a:lnSpc>
              <a:spcBef>
                <a:spcPct val="0"/>
              </a:spcBef>
              <a:spcAft>
                <a:spcPct val="0"/>
              </a:spcAft>
              <a:buClrTx/>
              <a:buSzTx/>
              <a:buNone/>
              <a:tabLst>
                <a:tab pos="22860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b="1" dirty="0"/>
              <a:t>Pros and Cons </a:t>
            </a:r>
            <a:r>
              <a:rPr lang="en-US" altLang="en-US" dirty="0"/>
              <a:t>– Recruiters can be </a:t>
            </a:r>
            <a:r>
              <a:rPr lang="en-US" altLang="en-US" b="1" dirty="0"/>
              <a:t>useful and save a manager’s time</a:t>
            </a:r>
            <a:r>
              <a:rPr lang="en-US" altLang="en-US" dirty="0"/>
              <a:t>, but they may be more interested in </a:t>
            </a:r>
            <a:r>
              <a:rPr lang="en-US" altLang="en-US" b="1" dirty="0"/>
              <a:t>persuading managers to hire a candidate </a:t>
            </a:r>
            <a:r>
              <a:rPr lang="en-US" altLang="en-US" dirty="0"/>
              <a:t>than in finding one who will really do the job.</a:t>
            </a:r>
          </a:p>
          <a:p>
            <a:pPr marL="0" lvl="0" indent="0" algn="just" eaLnBrk="0" fontAlgn="base" hangingPunct="0">
              <a:lnSpc>
                <a:spcPct val="100000"/>
              </a:lnSpc>
              <a:spcBef>
                <a:spcPct val="0"/>
              </a:spcBef>
              <a:spcAft>
                <a:spcPct val="0"/>
              </a:spcAft>
              <a:buClrTx/>
              <a:buSzTx/>
              <a:buNone/>
              <a:tabLst>
                <a:tab pos="22860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altLang="en-US" dirty="0"/>
          </a:p>
          <a:p>
            <a:pPr marL="0" lvl="0" indent="0" algn="just" eaLnBrk="0" fontAlgn="base" hangingPunct="0">
              <a:lnSpc>
                <a:spcPct val="100000"/>
              </a:lnSpc>
              <a:spcBef>
                <a:spcPct val="0"/>
              </a:spcBef>
              <a:spcAft>
                <a:spcPct val="0"/>
              </a:spcAft>
              <a:buClrTx/>
              <a:buSzTx/>
              <a:buNone/>
              <a:tabLst>
                <a:tab pos="22860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b="1" dirty="0"/>
              <a:t>Guidelines</a:t>
            </a:r>
            <a:r>
              <a:rPr lang="en-US" altLang="en-US" dirty="0"/>
              <a:t> – Make sure the recruiting firm is capable, meet the individual who will handle the assignment, and ask how much the firm charges. Never rely on the recruiter to do all the reference</a:t>
            </a:r>
            <a:endParaRPr lang="en-IN" dirty="0"/>
          </a:p>
          <a:p>
            <a:pPr marL="173736" lvl="1" indent="0">
              <a:buNone/>
            </a:pPr>
            <a:endParaRPr lang="en-US" sz="2000" dirty="0"/>
          </a:p>
        </p:txBody>
      </p:sp>
    </p:spTree>
    <p:extLst>
      <p:ext uri="{BB962C8B-B14F-4D97-AF65-F5344CB8AC3E}">
        <p14:creationId xmlns:p14="http://schemas.microsoft.com/office/powerpoint/2010/main" val="32515253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4663</TotalTime>
  <Words>3945</Words>
  <Application>Microsoft Office PowerPoint</Application>
  <PresentationFormat>Widescreen</PresentationFormat>
  <Paragraphs>510</Paragraphs>
  <Slides>59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MS PGothic</vt:lpstr>
      <vt:lpstr>Arial</vt:lpstr>
      <vt:lpstr>Bodoni SvtyTwo ITC TT-Bold</vt:lpstr>
      <vt:lpstr>Calibri</vt:lpstr>
      <vt:lpstr>Courier New</vt:lpstr>
      <vt:lpstr>Tw Cen MT</vt:lpstr>
      <vt:lpstr>Tw Cen MT Condensed</vt:lpstr>
      <vt:lpstr>Wingdings</vt:lpstr>
      <vt:lpstr>Wingdings 3</vt:lpstr>
      <vt:lpstr>Integral</vt:lpstr>
      <vt:lpstr>Functional areas of human resource management</vt:lpstr>
      <vt:lpstr>Functional areas of human resource management</vt:lpstr>
      <vt:lpstr>Workforce/ HR Planning and Forecasting </vt:lpstr>
      <vt:lpstr>Planning, recruitment &amp; selection process</vt:lpstr>
      <vt:lpstr>Internal Source of candidates</vt:lpstr>
      <vt:lpstr>Outside sources of candidates</vt:lpstr>
      <vt:lpstr>Outside sources of candidates</vt:lpstr>
      <vt:lpstr>Outside sources of candidates</vt:lpstr>
      <vt:lpstr>Outside sources of candidates</vt:lpstr>
      <vt:lpstr>Why employee selection is important</vt:lpstr>
      <vt:lpstr>Selection process</vt:lpstr>
      <vt:lpstr>Selection methods </vt:lpstr>
      <vt:lpstr>Screening methods</vt:lpstr>
      <vt:lpstr>Functional areas of human resource management</vt:lpstr>
      <vt:lpstr>TRAINING AND DEVELOPMENT</vt:lpstr>
      <vt:lpstr>Training process</vt:lpstr>
      <vt:lpstr>Conducting the training need analysis</vt:lpstr>
      <vt:lpstr>Conducting the training need analysis</vt:lpstr>
      <vt:lpstr>Conducting the training need analysis</vt:lpstr>
      <vt:lpstr>Designing training program </vt:lpstr>
      <vt:lpstr>Designing training program </vt:lpstr>
      <vt:lpstr>Implement training program </vt:lpstr>
      <vt:lpstr>Implement training program </vt:lpstr>
      <vt:lpstr>Implement training program </vt:lpstr>
      <vt:lpstr>Implement training program </vt:lpstr>
      <vt:lpstr>Implement training program </vt:lpstr>
      <vt:lpstr>The Kirkpatrick Model</vt:lpstr>
      <vt:lpstr>Functional areas of human resource management</vt:lpstr>
      <vt:lpstr>COMPENSATION</vt:lpstr>
      <vt:lpstr>Basic factors in determining pay rates</vt:lpstr>
      <vt:lpstr>PowerPoint Presentation</vt:lpstr>
      <vt:lpstr>Establishing Pay rates </vt:lpstr>
      <vt:lpstr>The Benefits Picture </vt:lpstr>
      <vt:lpstr>PowerPoint Presentation</vt:lpstr>
      <vt:lpstr>Functional areas of human resource management</vt:lpstr>
      <vt:lpstr>PowerPoint Presentation</vt:lpstr>
      <vt:lpstr>PowerPoint Presentation</vt:lpstr>
      <vt:lpstr>Trade unions </vt:lpstr>
      <vt:lpstr>India’s union movement </vt:lpstr>
      <vt:lpstr>India’s union movement </vt:lpstr>
      <vt:lpstr>The Collective Bargaining Process </vt:lpstr>
      <vt:lpstr>Dealing with Disputes and Grievances </vt:lpstr>
      <vt:lpstr>Safety and the Manager </vt:lpstr>
      <vt:lpstr>Occupational Safety Law - India </vt:lpstr>
      <vt:lpstr>What Causes Accidents?</vt:lpstr>
      <vt:lpstr>PowerPoint Presentation</vt:lpstr>
      <vt:lpstr>PowerPoint Presentation</vt:lpstr>
      <vt:lpstr>Functional areas of human resource management</vt:lpstr>
      <vt:lpstr>HRIS</vt:lpstr>
      <vt:lpstr>PowerPoint Presentation</vt:lpstr>
      <vt:lpstr>PowerPoint Presentation</vt:lpstr>
      <vt:lpstr>PowerPoint Presentation</vt:lpstr>
      <vt:lpstr>Functional areas of human resource management</vt:lpstr>
      <vt:lpstr>Seven Elements of an Organization’s Structure</vt:lpstr>
      <vt:lpstr>Mechanistic vs. Organic Structural Models</vt:lpstr>
      <vt:lpstr>New design- Team Structure </vt:lpstr>
      <vt:lpstr>Common Organizational Frameworks and Structures</vt:lpstr>
      <vt:lpstr>Alternate Design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Planning</dc:title>
  <dc:creator>Vibhav Singh (Dr.)</dc:creator>
  <cp:lastModifiedBy>Vibhav Singh (Dr.)</cp:lastModifiedBy>
  <cp:revision>236</cp:revision>
  <dcterms:created xsi:type="dcterms:W3CDTF">2018-07-27T04:30:30Z</dcterms:created>
  <dcterms:modified xsi:type="dcterms:W3CDTF">2022-08-26T06:33:24Z</dcterms:modified>
</cp:coreProperties>
</file>