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3" r:id="rId6"/>
    <p:sldId id="260" r:id="rId7"/>
    <p:sldId id="284" r:id="rId8"/>
    <p:sldId id="261" r:id="rId9"/>
    <p:sldId id="285" r:id="rId10"/>
    <p:sldId id="262" r:id="rId11"/>
    <p:sldId id="286" r:id="rId12"/>
    <p:sldId id="263" r:id="rId13"/>
    <p:sldId id="264" r:id="rId14"/>
    <p:sldId id="265" r:id="rId15"/>
    <p:sldId id="266" r:id="rId16"/>
    <p:sldId id="267" r:id="rId17"/>
    <p:sldId id="287" r:id="rId18"/>
    <p:sldId id="288" r:id="rId19"/>
    <p:sldId id="268" r:id="rId20"/>
    <p:sldId id="269" r:id="rId21"/>
    <p:sldId id="270" r:id="rId22"/>
    <p:sldId id="271" r:id="rId23"/>
    <p:sldId id="289" r:id="rId24"/>
    <p:sldId id="273" r:id="rId25"/>
    <p:sldId id="275" r:id="rId26"/>
    <p:sldId id="274" r:id="rId27"/>
    <p:sldId id="272" r:id="rId28"/>
    <p:sldId id="290" r:id="rId29"/>
    <p:sldId id="307" r:id="rId30"/>
    <p:sldId id="291" r:id="rId31"/>
    <p:sldId id="308" r:id="rId32"/>
    <p:sldId id="312" r:id="rId33"/>
    <p:sldId id="313" r:id="rId34"/>
    <p:sldId id="314" r:id="rId35"/>
    <p:sldId id="315" r:id="rId36"/>
    <p:sldId id="3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urag\NMIMS\2022-2023\Even_Sem\CBS\Pric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0816807475553784E-2"/>
          <c:y val="2.510309323061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'[Pricing.xlsx]Sheet1 (2)'!$C$2</c:f>
              <c:strCache>
                <c:ptCount val="1"/>
                <c:pt idx="0">
                  <c:v>Demand (q)
QTY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581108283958638"/>
                  <c:y val="-0.599225084668502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2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'[Pricing.xlsx]Sheet1 (2)'!$B$3:$B$4</c:f>
              <c:numCache>
                <c:formatCode>General</c:formatCode>
                <c:ptCount val="2"/>
                <c:pt idx="0">
                  <c:v>750</c:v>
                </c:pt>
                <c:pt idx="1">
                  <c:v>749</c:v>
                </c:pt>
              </c:numCache>
            </c:numRef>
          </c:xVal>
          <c:yVal>
            <c:numRef>
              <c:f>'[Pricing.xlsx]Sheet1 (2)'!$C$3:$C$4</c:f>
              <c:numCache>
                <c:formatCode>General</c:formatCode>
                <c:ptCount val="2"/>
                <c:pt idx="0">
                  <c:v>900</c:v>
                </c:pt>
                <c:pt idx="1">
                  <c:v>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FE-4B6E-9822-9FA991C6A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8680768"/>
        <c:axId val="608683512"/>
      </c:scatterChart>
      <c:valAx>
        <c:axId val="60868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83512"/>
        <c:crosses val="autoZero"/>
        <c:crossBetween val="midCat"/>
      </c:valAx>
      <c:valAx>
        <c:axId val="608683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80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E42A8-35A3-4D19-B540-C20A964BA30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6D30-C815-4869-BA05-D6DD6C36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2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1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3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6B1B-D1BD-41CC-BBB3-E31DF044C66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Services Science &amp; Service Operational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CSBS VIII Sem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1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785812"/>
            <a:ext cx="9567862" cy="57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76049"/>
              </p:ext>
            </p:extLst>
          </p:nvPr>
        </p:nvGraphicFramePr>
        <p:xfrm>
          <a:off x="350404" y="905162"/>
          <a:ext cx="8830540" cy="4223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100">
                  <a:extLst>
                    <a:ext uri="{9D8B030D-6E8A-4147-A177-3AD203B41FA5}">
                      <a16:colId xmlns:a16="http://schemas.microsoft.com/office/drawing/2014/main" val="2533685962"/>
                    </a:ext>
                  </a:extLst>
                </a:gridCol>
                <a:gridCol w="2343652">
                  <a:extLst>
                    <a:ext uri="{9D8B030D-6E8A-4147-A177-3AD203B41FA5}">
                      <a16:colId xmlns:a16="http://schemas.microsoft.com/office/drawing/2014/main" val="1177099180"/>
                    </a:ext>
                  </a:extLst>
                </a:gridCol>
                <a:gridCol w="2469394">
                  <a:extLst>
                    <a:ext uri="{9D8B030D-6E8A-4147-A177-3AD203B41FA5}">
                      <a16:colId xmlns:a16="http://schemas.microsoft.com/office/drawing/2014/main" val="2641788852"/>
                    </a:ext>
                  </a:extLst>
                </a:gridCol>
                <a:gridCol w="2469394">
                  <a:extLst>
                    <a:ext uri="{9D8B030D-6E8A-4147-A177-3AD203B41FA5}">
                      <a16:colId xmlns:a16="http://schemas.microsoft.com/office/drawing/2014/main" val="1755036998"/>
                    </a:ext>
                  </a:extLst>
                </a:gridCol>
              </a:tblGrid>
              <a:tr h="10898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Price (p)</a:t>
                      </a:r>
                      <a:br>
                        <a:rPr lang="en-IN" sz="3200" u="none" strike="noStrike" dirty="0">
                          <a:effectLst/>
                        </a:rPr>
                      </a:br>
                      <a:r>
                        <a:rPr lang="en-IN" sz="3200" u="none" strike="noStrike" dirty="0">
                          <a:effectLst/>
                        </a:rPr>
                        <a:t>INR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Demand (q)</a:t>
                      </a:r>
                      <a:br>
                        <a:rPr lang="en-IN" sz="3200" u="none" strike="noStrike" dirty="0">
                          <a:effectLst/>
                        </a:rPr>
                      </a:br>
                      <a:r>
                        <a:rPr lang="en-IN" sz="3200" u="none" strike="noStrike" dirty="0">
                          <a:effectLst/>
                        </a:rPr>
                        <a:t>QTY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u="none" strike="noStrike" dirty="0" smtClean="0">
                          <a:effectLst/>
                        </a:rPr>
                        <a:t>(q) Service Factor (-0.5)</a:t>
                      </a:r>
                      <a:endParaRPr lang="en-IN" sz="3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u="none" strike="noStrike" dirty="0" smtClean="0">
                          <a:effectLst/>
                        </a:rPr>
                        <a:t>(q) Service Factor (0.125)</a:t>
                      </a:r>
                      <a:endParaRPr lang="en-IN" sz="3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69428722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750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900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0778067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749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918</a:t>
                      </a:r>
                      <a:endParaRPr lang="en-IN" sz="3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920.5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2220904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748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936</a:t>
                      </a:r>
                      <a:endParaRPr lang="en-IN" sz="3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6383621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747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954</a:t>
                      </a:r>
                      <a:endParaRPr lang="en-IN" sz="3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961.5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6448254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746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972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28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267" y="2366356"/>
            <a:ext cx="116781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>
                <a:solidFill>
                  <a:srgbClr val="0070C0"/>
                </a:solidFill>
              </a:rPr>
              <a:t>Service Factor is measured thru Reputation Management (online reviews, surveys etc.)</a:t>
            </a:r>
          </a:p>
          <a:p>
            <a:r>
              <a:rPr lang="en-IN" sz="3200" i="1" dirty="0" smtClean="0">
                <a:solidFill>
                  <a:srgbClr val="0070C0"/>
                </a:solidFill>
              </a:rPr>
              <a:t>Service Factor is also the result of “Customer Perception” and “Customer Satisfaction”.</a:t>
            </a:r>
            <a:endParaRPr lang="en-IN" sz="3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23543" y="1240043"/>
            <a:ext cx="8648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Customer Feedback and Word of Mouth 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3" y="2301008"/>
            <a:ext cx="11255812" cy="39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209508" y="1738806"/>
            <a:ext cx="11380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Future of Service Quality is dependent upon BIG DATA</a:t>
            </a:r>
            <a:endParaRPr lang="en-IN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09508" y="3260437"/>
            <a:ext cx="10150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solidFill>
                  <a:srgbClr val="0070C0"/>
                </a:solidFill>
              </a:rPr>
              <a:t>………. Every Service Provider dreams of “Nil” Service failure. So they have adopted pro-active strategies.</a:t>
            </a:r>
            <a:endParaRPr lang="en-IN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8763" y="1256145"/>
            <a:ext cx="10760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>
                <a:solidFill>
                  <a:srgbClr val="0070C0"/>
                </a:solidFill>
              </a:rPr>
              <a:t>Restaurant:</a:t>
            </a:r>
          </a:p>
          <a:p>
            <a:r>
              <a:rPr lang="en-US" sz="4000" i="1" dirty="0" smtClean="0">
                <a:solidFill>
                  <a:srgbClr val="0070C0"/>
                </a:solidFill>
              </a:rPr>
              <a:t>Consider </a:t>
            </a:r>
            <a:r>
              <a:rPr lang="en-US" sz="4000" i="1" dirty="0">
                <a:solidFill>
                  <a:srgbClr val="0070C0"/>
                </a:solidFill>
              </a:rPr>
              <a:t>your meal free if you don't get a bill</a:t>
            </a:r>
            <a:endParaRPr lang="en-IN" sz="4000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763" y="3135745"/>
            <a:ext cx="10760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>
                <a:solidFill>
                  <a:srgbClr val="0070C0"/>
                </a:solidFill>
              </a:rPr>
              <a:t>Logistic Services:</a:t>
            </a:r>
          </a:p>
          <a:p>
            <a:r>
              <a:rPr lang="en-US" sz="4000" i="1" dirty="0" smtClean="0">
                <a:solidFill>
                  <a:srgbClr val="0070C0"/>
                </a:solidFill>
              </a:rPr>
              <a:t>Do not accept any tampered packages, Call us or WhatsApp at 986XXXXX2X to register your complain</a:t>
            </a:r>
            <a:endParaRPr lang="en-IN" sz="4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8763" y="1256145"/>
            <a:ext cx="10760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</a:rPr>
              <a:t>Customer friendly applications to file and track service complaints efficiently and effectively.</a:t>
            </a:r>
            <a:endParaRPr lang="en-IN" sz="4000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763" y="3911599"/>
            <a:ext cx="107603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</a:rPr>
              <a:t>Use Case: Responsiveness – Assurance – Empathy</a:t>
            </a:r>
          </a:p>
          <a:p>
            <a:r>
              <a:rPr lang="en-US" sz="3200" dirty="0" smtClean="0"/>
              <a:t>Failure of kitchen appliance (from filing the complain to service engineer’s visit)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512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8763" y="1256145"/>
            <a:ext cx="1076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</a:rPr>
              <a:t>Learn from lost customer</a:t>
            </a:r>
            <a:endParaRPr lang="en-IN" sz="4000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763" y="3911599"/>
            <a:ext cx="10760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</a:rPr>
              <a:t>Use Case: Reliability – Tangible - Responsiveness – Assurance – Empathy</a:t>
            </a:r>
          </a:p>
          <a:p>
            <a:r>
              <a:rPr lang="en-US" sz="3200" dirty="0" smtClean="0"/>
              <a:t>Failure of kitchen appliance (from filing the complain to service engineer’s visit)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001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8762" y="1256145"/>
            <a:ext cx="113422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i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Make the Service Fail-Safe—Do It Right the First Time</a:t>
            </a:r>
            <a:r>
              <a:rPr lang="en-US" dirty="0" smtClean="0"/>
              <a:t>!</a:t>
            </a:r>
          </a:p>
          <a:p>
            <a:r>
              <a:rPr lang="en-US" sz="2800" dirty="0" smtClean="0"/>
              <a:t>Use of Poka Yokes to </a:t>
            </a:r>
            <a:r>
              <a:rPr lang="en-US" sz="2800" dirty="0"/>
              <a:t>improve Reliability. Poka yokes are automatic warnings or controls in place to ensure that mistakes are not made; essentially, they are quality control mechanisms, typically used on assembly lines.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8763" y="3911599"/>
            <a:ext cx="1076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</a:rPr>
              <a:t>Use Case: Reliability </a:t>
            </a:r>
          </a:p>
          <a:p>
            <a:r>
              <a:rPr lang="en-US" sz="3200" dirty="0" smtClean="0"/>
              <a:t>Aqua Guard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510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69064" y="0"/>
            <a:ext cx="5174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The Service Quality Ladder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90" y="523220"/>
            <a:ext cx="3052531" cy="60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2268863" y="962688"/>
            <a:ext cx="4050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Recovery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569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319275" y="-6245"/>
            <a:ext cx="408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Phases in Service Recovery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4" y="1609579"/>
            <a:ext cx="11296094" cy="45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712885" y="12228"/>
            <a:ext cx="5711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Approaches to Service </a:t>
            </a:r>
            <a:r>
              <a:rPr lang="en-IN" sz="3200" dirty="0" smtClean="0"/>
              <a:t>Recovery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849519" y="1517134"/>
            <a:ext cx="495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/>
              <a:t>Case-by-case </a:t>
            </a:r>
            <a:r>
              <a:rPr lang="en-IN" sz="4000" dirty="0"/>
              <a:t>approach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43647" y="2625497"/>
            <a:ext cx="64971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/>
              <a:t>Systematic-response </a:t>
            </a:r>
            <a:r>
              <a:rPr lang="en-IN" sz="4000" dirty="0"/>
              <a:t>approach</a:t>
            </a:r>
          </a:p>
        </p:txBody>
      </p:sp>
      <p:sp>
        <p:nvSpPr>
          <p:cNvPr id="6" name="Rectangle 5"/>
          <p:cNvSpPr/>
          <p:nvPr/>
        </p:nvSpPr>
        <p:spPr>
          <a:xfrm>
            <a:off x="943647" y="3733861"/>
            <a:ext cx="5950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/>
              <a:t>Early </a:t>
            </a:r>
            <a:r>
              <a:rPr lang="en-IN" sz="4000" dirty="0"/>
              <a:t>intervention approach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647" y="4962297"/>
            <a:ext cx="5762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/>
              <a:t>Substitute </a:t>
            </a:r>
            <a:r>
              <a:rPr lang="en-IN" sz="4000" dirty="0"/>
              <a:t>service recovery</a:t>
            </a:r>
          </a:p>
        </p:txBody>
      </p:sp>
    </p:spTree>
    <p:extLst>
      <p:ext uri="{BB962C8B-B14F-4D97-AF65-F5344CB8AC3E}">
        <p14:creationId xmlns:p14="http://schemas.microsoft.com/office/powerpoint/2010/main" val="18789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37672" y="1948872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Medicity Vs Apollo</a:t>
            </a:r>
            <a:endParaRPr lang="en-IN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1237672" y="4297854"/>
            <a:ext cx="899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 smtClean="0">
                <a:solidFill>
                  <a:srgbClr val="00B0F0"/>
                </a:solidFill>
              </a:rPr>
              <a:t>Customer Perception to Customer Satisfaction</a:t>
            </a:r>
            <a:endParaRPr lang="en-IN" sz="3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712885" y="12228"/>
            <a:ext cx="4208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Service Failure Recovery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849519" y="1517134"/>
            <a:ext cx="9461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/>
              <a:t>Listen to their complain patiently - Apologize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849519" y="2848540"/>
            <a:ext cx="99581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/>
              <a:t>Act self on complaint or delegate it to your team for quick action</a:t>
            </a:r>
            <a:endParaRPr lang="en-IN" sz="4000" dirty="0"/>
          </a:p>
        </p:txBody>
      </p:sp>
      <p:sp>
        <p:nvSpPr>
          <p:cNvPr id="6" name="Rectangle 5"/>
          <p:cNvSpPr/>
          <p:nvPr/>
        </p:nvSpPr>
        <p:spPr>
          <a:xfrm>
            <a:off x="849519" y="4795500"/>
            <a:ext cx="104517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/>
              <a:t>Continuous follow up with the customer until complaint is closed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922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041646" y="2015631"/>
            <a:ext cx="36368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02124"/>
                </a:solidFill>
              </a:rPr>
              <a:t>The guarantee acts as a promise made by the manufacturer</a:t>
            </a:r>
            <a:r>
              <a:rPr lang="en-US" sz="2400" b="1" dirty="0" smtClean="0">
                <a:solidFill>
                  <a:srgbClr val="202124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202124"/>
                </a:solidFill>
              </a:rPr>
              <a:t>The </a:t>
            </a:r>
            <a:r>
              <a:rPr lang="en-US" sz="2400" b="1" dirty="0">
                <a:solidFill>
                  <a:srgbClr val="202124"/>
                </a:solidFill>
              </a:rPr>
              <a:t>guarantee covers the product, service, people, and consumer satisfaction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712885" y="12228"/>
            <a:ext cx="51356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Guarantee &amp; Warranty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6698203" y="2015631"/>
            <a:ext cx="3608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02124"/>
                </a:solidFill>
              </a:rPr>
              <a:t>Warranty is a written assurance.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02124"/>
                </a:solidFill>
              </a:rPr>
              <a:t>Warranty only covers the product / parts of products replacements FOC (free of cost)</a:t>
            </a:r>
            <a:endParaRPr lang="en-IN" sz="2400" b="1" dirty="0">
              <a:solidFill>
                <a:srgbClr val="20212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0711" y="1279165"/>
            <a:ext cx="2026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Guarantee</a:t>
            </a:r>
            <a:endParaRPr lang="en-IN" sz="3200" dirty="0"/>
          </a:p>
        </p:txBody>
      </p:sp>
      <p:sp>
        <p:nvSpPr>
          <p:cNvPr id="8" name="Rectangle 7"/>
          <p:cNvSpPr/>
          <p:nvPr/>
        </p:nvSpPr>
        <p:spPr>
          <a:xfrm>
            <a:off x="7293007" y="1279165"/>
            <a:ext cx="1744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Warranty</a:t>
            </a:r>
            <a:endParaRPr lang="en-IN" sz="3200" dirty="0"/>
          </a:p>
        </p:txBody>
      </p:sp>
      <p:sp>
        <p:nvSpPr>
          <p:cNvPr id="9" name="Rectangle 8"/>
          <p:cNvSpPr/>
          <p:nvPr/>
        </p:nvSpPr>
        <p:spPr>
          <a:xfrm>
            <a:off x="1801994" y="5477812"/>
            <a:ext cx="6574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i="1" dirty="0" smtClean="0"/>
              <a:t>How can it be applied to Services?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51174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9894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762000"/>
            <a:ext cx="10729776" cy="58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4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0160" y="1280160"/>
            <a:ext cx="7628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Every time in services Budget is not allocated……… You have to be creative or innovative in developing your own budget.</a:t>
            </a:r>
          </a:p>
          <a:p>
            <a:endParaRPr lang="en-IN" dirty="0"/>
          </a:p>
          <a:p>
            <a:r>
              <a:rPr lang="en-IN" dirty="0" smtClean="0"/>
              <a:t>Example:</a:t>
            </a:r>
          </a:p>
          <a:p>
            <a:r>
              <a:rPr lang="en-IN" dirty="0" smtClean="0"/>
              <a:t>JIO Fibre Monthly Subscription:</a:t>
            </a:r>
          </a:p>
          <a:p>
            <a:r>
              <a:rPr lang="en-IN" dirty="0" smtClean="0"/>
              <a:t>30 days Rs 470….. If renewal is delayed by 1 day.</a:t>
            </a:r>
          </a:p>
          <a:p>
            <a:r>
              <a:rPr lang="en-IN" dirty="0" smtClean="0"/>
              <a:t>30 x 12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</p:spTree>
    <p:extLst>
      <p:ext uri="{BB962C8B-B14F-4D97-AF65-F5344CB8AC3E}">
        <p14:creationId xmlns:p14="http://schemas.microsoft.com/office/powerpoint/2010/main" val="109081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8185" y="1119443"/>
            <a:ext cx="95522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Strategies for matching capacity and demand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714101" y="2838994"/>
            <a:ext cx="3640183" cy="20116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Level Capacity </a:t>
            </a:r>
            <a:endParaRPr lang="en-IN" sz="4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0297" y="2838994"/>
            <a:ext cx="3640183" cy="20116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Chase Demand</a:t>
            </a:r>
            <a:endParaRPr lang="en-IN" sz="4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3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8185" y="1119443"/>
            <a:ext cx="95522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Strategies for matching capacity and demand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714101" y="2838994"/>
            <a:ext cx="3640183" cy="20116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Level Capacity </a:t>
            </a:r>
            <a:endParaRPr lang="en-IN" sz="4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0297" y="2838994"/>
            <a:ext cx="3640183" cy="20116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Chase Demand</a:t>
            </a:r>
            <a:endParaRPr lang="en-IN" sz="4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290297" y="5447212"/>
            <a:ext cx="3030581" cy="84473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Manage Capacity</a:t>
            </a:r>
            <a:endParaRPr lang="en-IN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476103" y="5447212"/>
            <a:ext cx="3030581" cy="84473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Manage Demand</a:t>
            </a:r>
            <a:endParaRPr lang="en-IN" sz="2800" dirty="0"/>
          </a:p>
        </p:txBody>
      </p:sp>
      <p:sp>
        <p:nvSpPr>
          <p:cNvPr id="8" name="Down Arrow 7"/>
          <p:cNvSpPr/>
          <p:nvPr/>
        </p:nvSpPr>
        <p:spPr>
          <a:xfrm>
            <a:off x="2464526" y="4587240"/>
            <a:ext cx="618308" cy="1123406"/>
          </a:xfrm>
          <a:prstGeom prst="downArrow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7492080" y="4587240"/>
            <a:ext cx="618308" cy="1123406"/>
          </a:xfrm>
          <a:prstGeom prst="downArrow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81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274081" y="1720333"/>
            <a:ext cx="60823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Price Elasticity?</a:t>
            </a:r>
          </a:p>
        </p:txBody>
      </p:sp>
    </p:spTree>
    <p:extLst>
      <p:ext uri="{BB962C8B-B14F-4D97-AF65-F5344CB8AC3E}">
        <p14:creationId xmlns:p14="http://schemas.microsoft.com/office/powerpoint/2010/main" val="26694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3" y="1926772"/>
            <a:ext cx="5962442" cy="329837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364" y="2009504"/>
            <a:ext cx="4801020" cy="3132908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6" name="Straight Connector 5"/>
          <p:cNvCxnSpPr/>
          <p:nvPr/>
        </p:nvCxnSpPr>
        <p:spPr>
          <a:xfrm flipH="1">
            <a:off x="6522720" y="1793966"/>
            <a:ext cx="8709" cy="35443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9235" y="5547362"/>
            <a:ext cx="1116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Consolas" panose="020B0609020204030204" pitchFamily="49" charset="0"/>
              </a:rPr>
              <a:t>Room Capacity optimization based on DEMAND</a:t>
            </a:r>
            <a:endParaRPr lang="en-IN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9416" y="6141091"/>
            <a:ext cx="403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solidFill>
                  <a:srgbClr val="FF0000"/>
                </a:solidFill>
              </a:rPr>
              <a:t>How can it be maximized?</a:t>
            </a:r>
            <a:endParaRPr lang="en-IN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18"/>
            <a:ext cx="2614747" cy="144645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62" y="967201"/>
            <a:ext cx="1613955" cy="1053187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6043748" y="967201"/>
            <a:ext cx="17417" cy="57035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7992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Palatino Linotype" panose="02040502050505030304" pitchFamily="18" charset="0"/>
              </a:rPr>
              <a:t>High demand during week days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628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Palatino Linotype" panose="02040502050505030304" pitchFamily="18" charset="0"/>
              </a:rPr>
              <a:t>High demand during week ends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26674" y="2172751"/>
            <a:ext cx="5686697" cy="1027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Consolas" panose="020B0609020204030204" pitchFamily="49" charset="0"/>
              </a:rPr>
              <a:t>Segmenting Demand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57992" y="3352727"/>
            <a:ext cx="7898674" cy="1193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latin typeface="Consolas" panose="020B0609020204030204" pitchFamily="49" charset="0"/>
              </a:rPr>
              <a:t>In a calendar year, identify the demand (either everyday, weekly, monthly, quarterly, half yearly</a:t>
            </a:r>
            <a:r>
              <a:rPr lang="en-IN" sz="2400" dirty="0" smtClean="0">
                <a:latin typeface="Consolas" panose="020B0609020204030204" pitchFamily="49" charset="0"/>
              </a:rPr>
              <a:t>……). 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39885" y="4833112"/>
            <a:ext cx="5695406" cy="10450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entury Gothic" panose="020B0502020202020204" pitchFamily="34" charset="0"/>
              </a:rPr>
              <a:t>Capacity is fixed (300 rooms)</a:t>
            </a:r>
          </a:p>
          <a:p>
            <a:pPr algn="ctr"/>
            <a:r>
              <a:rPr lang="en-IN" sz="2400" b="1" dirty="0" smtClean="0">
                <a:latin typeface="Century Gothic" panose="020B0502020202020204" pitchFamily="34" charset="0"/>
              </a:rPr>
              <a:t>Capacity is maximized wrt demand</a:t>
            </a:r>
            <a:endParaRPr lang="en-IN" sz="2400" b="1" dirty="0"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62399" y="6078583"/>
            <a:ext cx="4650377" cy="5921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latin typeface="Consolas" panose="020B0609020204030204" pitchFamily="49" charset="0"/>
              </a:rPr>
              <a:t>Generate DEMAND equation</a:t>
            </a:r>
            <a:endParaRPr lang="en-IN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18"/>
            <a:ext cx="2614747" cy="144645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62" y="967201"/>
            <a:ext cx="1613955" cy="1053187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6043748" y="967201"/>
            <a:ext cx="17417" cy="57035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7992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Palatino Linotype" panose="02040502050505030304" pitchFamily="18" charset="0"/>
              </a:rPr>
              <a:t>High demand during week days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628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Palatino Linotype" panose="02040502050505030304" pitchFamily="18" charset="0"/>
              </a:rPr>
              <a:t>High demand during week ends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7440" y="2172751"/>
            <a:ext cx="7979226" cy="1027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Consolas" panose="020B0609020204030204" pitchFamily="49" charset="0"/>
              </a:rPr>
              <a:t>Offering Price Incentives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57992" y="3352727"/>
            <a:ext cx="7898674" cy="1193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>
                <a:latin typeface="Consolas" panose="020B0609020204030204" pitchFamily="49" charset="0"/>
              </a:rPr>
              <a:t>Positive co-relation between Demand and Price</a:t>
            </a:r>
          </a:p>
          <a:p>
            <a:r>
              <a:rPr lang="en-IN" sz="2400" dirty="0" smtClean="0">
                <a:latin typeface="Consolas" panose="020B0609020204030204" pitchFamily="49" charset="0"/>
              </a:rPr>
              <a:t>High demand -&gt; High Price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39885" y="4833112"/>
            <a:ext cx="5695406" cy="10450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Century Gothic" panose="020B0502020202020204" pitchFamily="34" charset="0"/>
              </a:rPr>
              <a:t>viz. morning show prices at Movie Theatre</a:t>
            </a:r>
          </a:p>
          <a:p>
            <a:r>
              <a:rPr lang="en-IN" sz="2000" i="1" dirty="0" smtClean="0">
                <a:latin typeface="Century Gothic" panose="020B0502020202020204" pitchFamily="34" charset="0"/>
              </a:rPr>
              <a:t>“Water World” prices during summers and other seasons</a:t>
            </a:r>
            <a:endParaRPr lang="en-IN" sz="2000" i="1" dirty="0"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62399" y="6078583"/>
            <a:ext cx="4650377" cy="5921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latin typeface="Consolas" panose="020B0609020204030204" pitchFamily="49" charset="0"/>
              </a:rPr>
              <a:t>Revenue Management</a:t>
            </a:r>
            <a:endParaRPr lang="en-IN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18"/>
            <a:ext cx="2614747" cy="144645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62" y="967201"/>
            <a:ext cx="1613955" cy="1053187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6043748" y="967201"/>
            <a:ext cx="17417" cy="57035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7992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Palatino Linotype" panose="02040502050505030304" pitchFamily="18" charset="0"/>
              </a:rPr>
              <a:t>High demand during week days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628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Palatino Linotype" panose="02040502050505030304" pitchFamily="18" charset="0"/>
              </a:rPr>
              <a:t>High demand during week ends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7440" y="2172751"/>
            <a:ext cx="7979226" cy="1027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Consolas" panose="020B0609020204030204" pitchFamily="49" charset="0"/>
              </a:rPr>
              <a:t>Promoting Off-Peak Demand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57992" y="3352727"/>
            <a:ext cx="7898674" cy="1193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onsolas" panose="020B0609020204030204" pitchFamily="49" charset="0"/>
              </a:rPr>
              <a:t>Generate demand by offering freebies 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39885" y="4833112"/>
            <a:ext cx="5695406" cy="10450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Century Gothic" panose="020B0502020202020204" pitchFamily="34" charset="0"/>
              </a:rPr>
              <a:t>viz. Come and relax at our “Luxury Suite” at the price of a “Deluxe Room”</a:t>
            </a:r>
            <a:endParaRPr lang="en-IN" sz="2000" i="1" dirty="0"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62399" y="6078583"/>
            <a:ext cx="4650377" cy="5921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latin typeface="Consolas" panose="020B0609020204030204" pitchFamily="49" charset="0"/>
              </a:rPr>
              <a:t>Revenue Management</a:t>
            </a:r>
            <a:endParaRPr lang="en-IN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18"/>
            <a:ext cx="2614747" cy="144645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62" y="967201"/>
            <a:ext cx="1613955" cy="1053187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6043748" y="967201"/>
            <a:ext cx="17417" cy="57035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7992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Palatino Linotype" panose="02040502050505030304" pitchFamily="18" charset="0"/>
              </a:rPr>
              <a:t>High demand during week days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628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Palatino Linotype" panose="02040502050505030304" pitchFamily="18" charset="0"/>
              </a:rPr>
              <a:t>High demand during week ends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7440" y="2172751"/>
            <a:ext cx="7979226" cy="1027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Consolas" panose="020B0609020204030204" pitchFamily="49" charset="0"/>
              </a:rPr>
              <a:t>Complementary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57992" y="3352727"/>
            <a:ext cx="7898674" cy="1193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onsolas" panose="020B0609020204030204" pitchFamily="49" charset="0"/>
              </a:rPr>
              <a:t>Pick-up &amp; drop, breakfast, evening snacks etc.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18"/>
            <a:ext cx="2614747" cy="144645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62" y="967201"/>
            <a:ext cx="1613955" cy="1053187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6043748" y="967201"/>
            <a:ext cx="17417" cy="57035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7992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Palatino Linotype" panose="02040502050505030304" pitchFamily="18" charset="0"/>
              </a:rPr>
              <a:t>High demand during week days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628" y="1189390"/>
            <a:ext cx="338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Palatino Linotype" panose="02040502050505030304" pitchFamily="18" charset="0"/>
              </a:rPr>
              <a:t>High demand during week ends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1" y="2172751"/>
            <a:ext cx="10559016" cy="1027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Consolas" panose="020B0609020204030204" pitchFamily="49" charset="0"/>
              </a:rPr>
              <a:t>Reservation </a:t>
            </a:r>
            <a:r>
              <a:rPr lang="en-IN" sz="4400" b="1" dirty="0" smtClean="0">
                <a:latin typeface="Consolas" panose="020B0609020204030204" pitchFamily="49" charset="0"/>
              </a:rPr>
              <a:t>Systems &amp; Overbooking</a:t>
            </a:r>
            <a:endParaRPr lang="en-IN" sz="4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Forecasting Demand for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18"/>
            <a:ext cx="2614747" cy="144645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62" y="967201"/>
            <a:ext cx="1613955" cy="1053187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6043748" y="967201"/>
            <a:ext cx="17417" cy="57035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25037"/>
              </p:ext>
            </p:extLst>
          </p:nvPr>
        </p:nvGraphicFramePr>
        <p:xfrm>
          <a:off x="200298" y="1126671"/>
          <a:ext cx="2812868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68">
                  <a:extLst>
                    <a:ext uri="{9D8B030D-6E8A-4147-A177-3AD203B41FA5}">
                      <a16:colId xmlns:a16="http://schemas.microsoft.com/office/drawing/2014/main" val="27916417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Price </a:t>
                      </a:r>
                      <a:r>
                        <a:rPr lang="en-IN" sz="2800" u="none" strike="noStrike" dirty="0" smtClean="0">
                          <a:effectLst/>
                        </a:rPr>
                        <a:t>Elasticity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39593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2%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5185605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71864"/>
              </p:ext>
            </p:extLst>
          </p:nvPr>
        </p:nvGraphicFramePr>
        <p:xfrm>
          <a:off x="4902926" y="1126671"/>
          <a:ext cx="5860868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7703">
                  <a:extLst>
                    <a:ext uri="{9D8B030D-6E8A-4147-A177-3AD203B41FA5}">
                      <a16:colId xmlns:a16="http://schemas.microsoft.com/office/drawing/2014/main" val="4138438726"/>
                    </a:ext>
                  </a:extLst>
                </a:gridCol>
                <a:gridCol w="3013165">
                  <a:extLst>
                    <a:ext uri="{9D8B030D-6E8A-4147-A177-3AD203B41FA5}">
                      <a16:colId xmlns:a16="http://schemas.microsoft.com/office/drawing/2014/main" val="2138657092"/>
                    </a:ext>
                  </a:extLst>
                </a:gridCol>
              </a:tblGrid>
              <a:tr h="838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Price (p)</a:t>
                      </a:r>
                      <a:br>
                        <a:rPr lang="en-IN" sz="4000" u="none" strike="noStrike" dirty="0">
                          <a:effectLst/>
                        </a:rPr>
                      </a:br>
                      <a:r>
                        <a:rPr lang="en-IN" sz="4000" u="none" strike="noStrike" dirty="0">
                          <a:effectLst/>
                        </a:rPr>
                        <a:t>INR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Demand (q)</a:t>
                      </a:r>
                      <a:br>
                        <a:rPr lang="en-IN" sz="4000" u="none" strike="noStrike" dirty="0">
                          <a:effectLst/>
                        </a:rPr>
                      </a:br>
                      <a:r>
                        <a:rPr lang="en-IN" sz="4000" u="none" strike="noStrike" dirty="0">
                          <a:effectLst/>
                        </a:rPr>
                        <a:t>QTY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4799723"/>
                  </a:ext>
                </a:extLst>
              </a:tr>
              <a:tr h="419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750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900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02219411"/>
                  </a:ext>
                </a:extLst>
              </a:tr>
              <a:tr h="419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749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3777483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5658" y="5408023"/>
            <a:ext cx="946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>
                <a:solidFill>
                  <a:srgbClr val="002060"/>
                </a:solidFill>
              </a:rPr>
              <a:t>Q = Demand at 750 + (Demand at 750 X Price Elasticity)</a:t>
            </a:r>
            <a:endParaRPr lang="en-IN" sz="32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0298" y="1126671"/>
          <a:ext cx="2812868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68">
                  <a:extLst>
                    <a:ext uri="{9D8B030D-6E8A-4147-A177-3AD203B41FA5}">
                      <a16:colId xmlns:a16="http://schemas.microsoft.com/office/drawing/2014/main" val="27916417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Price </a:t>
                      </a:r>
                      <a:r>
                        <a:rPr lang="en-IN" sz="2800" u="none" strike="noStrike" dirty="0" smtClean="0">
                          <a:effectLst/>
                        </a:rPr>
                        <a:t>Elasticity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39593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2%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5185605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902926" y="1126671"/>
          <a:ext cx="5860868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7703">
                  <a:extLst>
                    <a:ext uri="{9D8B030D-6E8A-4147-A177-3AD203B41FA5}">
                      <a16:colId xmlns:a16="http://schemas.microsoft.com/office/drawing/2014/main" val="4138438726"/>
                    </a:ext>
                  </a:extLst>
                </a:gridCol>
                <a:gridCol w="3013165">
                  <a:extLst>
                    <a:ext uri="{9D8B030D-6E8A-4147-A177-3AD203B41FA5}">
                      <a16:colId xmlns:a16="http://schemas.microsoft.com/office/drawing/2014/main" val="2138657092"/>
                    </a:ext>
                  </a:extLst>
                </a:gridCol>
              </a:tblGrid>
              <a:tr h="838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Price (p)</a:t>
                      </a:r>
                      <a:br>
                        <a:rPr lang="en-IN" sz="4000" u="none" strike="noStrike" dirty="0">
                          <a:effectLst/>
                        </a:rPr>
                      </a:br>
                      <a:r>
                        <a:rPr lang="en-IN" sz="4000" u="none" strike="noStrike" dirty="0">
                          <a:effectLst/>
                        </a:rPr>
                        <a:t>INR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Demand (q)</a:t>
                      </a:r>
                      <a:br>
                        <a:rPr lang="en-IN" sz="4000" u="none" strike="noStrike" dirty="0">
                          <a:effectLst/>
                        </a:rPr>
                      </a:br>
                      <a:r>
                        <a:rPr lang="en-IN" sz="4000" u="none" strike="noStrike" dirty="0">
                          <a:effectLst/>
                        </a:rPr>
                        <a:t>QTY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4799723"/>
                  </a:ext>
                </a:extLst>
              </a:tr>
              <a:tr h="419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750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900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02219411"/>
                  </a:ext>
                </a:extLst>
              </a:tr>
              <a:tr h="419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749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37774836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887084"/>
              </p:ext>
            </p:extLst>
          </p:nvPr>
        </p:nvGraphicFramePr>
        <p:xfrm>
          <a:off x="357879" y="3269673"/>
          <a:ext cx="7188230" cy="334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02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34163"/>
              </p:ext>
            </p:extLst>
          </p:nvPr>
        </p:nvGraphicFramePr>
        <p:xfrm>
          <a:off x="1449531" y="1234210"/>
          <a:ext cx="5080578" cy="3808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0200">
                  <a:extLst>
                    <a:ext uri="{9D8B030D-6E8A-4147-A177-3AD203B41FA5}">
                      <a16:colId xmlns:a16="http://schemas.microsoft.com/office/drawing/2014/main" val="2533685962"/>
                    </a:ext>
                  </a:extLst>
                </a:gridCol>
                <a:gridCol w="2730378">
                  <a:extLst>
                    <a:ext uri="{9D8B030D-6E8A-4147-A177-3AD203B41FA5}">
                      <a16:colId xmlns:a16="http://schemas.microsoft.com/office/drawing/2014/main" val="1177099180"/>
                    </a:ext>
                  </a:extLst>
                </a:gridCol>
              </a:tblGrid>
              <a:tr h="1088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Price (p)</a:t>
                      </a:r>
                      <a:br>
                        <a:rPr lang="en-IN" sz="3200" u="none" strike="noStrike" dirty="0">
                          <a:effectLst/>
                        </a:rPr>
                      </a:br>
                      <a:r>
                        <a:rPr lang="en-IN" sz="3200" u="none" strike="noStrike" dirty="0">
                          <a:effectLst/>
                        </a:rPr>
                        <a:t>INR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Demand (q)</a:t>
                      </a:r>
                      <a:br>
                        <a:rPr lang="en-IN" sz="3200" u="none" strike="noStrike" dirty="0">
                          <a:effectLst/>
                        </a:rPr>
                      </a:br>
                      <a:r>
                        <a:rPr lang="en-IN" sz="3200" u="none" strike="noStrike" dirty="0">
                          <a:effectLst/>
                        </a:rPr>
                        <a:t>QTY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69428722"/>
                  </a:ext>
                </a:extLst>
              </a:tr>
              <a:tr h="544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750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900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0778067"/>
                  </a:ext>
                </a:extLst>
              </a:tr>
              <a:tr h="544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749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918</a:t>
                      </a:r>
                      <a:endParaRPr lang="en-IN" sz="3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2220904"/>
                  </a:ext>
                </a:extLst>
              </a:tr>
              <a:tr h="544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748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936</a:t>
                      </a:r>
                      <a:endParaRPr lang="en-IN" sz="3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6383621"/>
                  </a:ext>
                </a:extLst>
              </a:tr>
              <a:tr h="544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747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954</a:t>
                      </a:r>
                      <a:endParaRPr lang="en-IN" sz="3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6448254"/>
                  </a:ext>
                </a:extLst>
              </a:tr>
              <a:tr h="544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746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972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28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7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0298" y="1126671"/>
          <a:ext cx="2812868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68">
                  <a:extLst>
                    <a:ext uri="{9D8B030D-6E8A-4147-A177-3AD203B41FA5}">
                      <a16:colId xmlns:a16="http://schemas.microsoft.com/office/drawing/2014/main" val="27916417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Price </a:t>
                      </a:r>
                      <a:r>
                        <a:rPr lang="en-IN" sz="2800" u="none" strike="noStrike" dirty="0" smtClean="0">
                          <a:effectLst/>
                        </a:rPr>
                        <a:t>Elasticity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39593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2%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5185605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902926" y="1126671"/>
          <a:ext cx="5860868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7703">
                  <a:extLst>
                    <a:ext uri="{9D8B030D-6E8A-4147-A177-3AD203B41FA5}">
                      <a16:colId xmlns:a16="http://schemas.microsoft.com/office/drawing/2014/main" val="4138438726"/>
                    </a:ext>
                  </a:extLst>
                </a:gridCol>
                <a:gridCol w="3013165">
                  <a:extLst>
                    <a:ext uri="{9D8B030D-6E8A-4147-A177-3AD203B41FA5}">
                      <a16:colId xmlns:a16="http://schemas.microsoft.com/office/drawing/2014/main" val="2138657092"/>
                    </a:ext>
                  </a:extLst>
                </a:gridCol>
              </a:tblGrid>
              <a:tr h="838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Price (p)</a:t>
                      </a:r>
                      <a:br>
                        <a:rPr lang="en-IN" sz="4000" u="none" strike="noStrike" dirty="0">
                          <a:effectLst/>
                        </a:rPr>
                      </a:br>
                      <a:r>
                        <a:rPr lang="en-IN" sz="4000" u="none" strike="noStrike" dirty="0">
                          <a:effectLst/>
                        </a:rPr>
                        <a:t>INR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Demand (q)</a:t>
                      </a:r>
                      <a:br>
                        <a:rPr lang="en-IN" sz="4000" u="none" strike="noStrike" dirty="0">
                          <a:effectLst/>
                        </a:rPr>
                      </a:br>
                      <a:r>
                        <a:rPr lang="en-IN" sz="4000" u="none" strike="noStrike" dirty="0">
                          <a:effectLst/>
                        </a:rPr>
                        <a:t>QTY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4799723"/>
                  </a:ext>
                </a:extLst>
              </a:tr>
              <a:tr h="419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750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900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02219411"/>
                  </a:ext>
                </a:extLst>
              </a:tr>
              <a:tr h="419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749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3777483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794" y="4693920"/>
            <a:ext cx="1167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>
                <a:solidFill>
                  <a:srgbClr val="0070C0"/>
                </a:solidFill>
              </a:rPr>
              <a:t>Q = Demand at 750 + (Demand at 750 X Price Elasticity) + ((Demand at 750 / penalty factor) X Service Factor)</a:t>
            </a:r>
            <a:endParaRPr lang="en-IN" sz="3200" i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7722"/>
              </p:ext>
            </p:extLst>
          </p:nvPr>
        </p:nvGraphicFramePr>
        <p:xfrm>
          <a:off x="200298" y="2621662"/>
          <a:ext cx="2812868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68">
                  <a:extLst>
                    <a:ext uri="{9D8B030D-6E8A-4147-A177-3AD203B41FA5}">
                      <a16:colId xmlns:a16="http://schemas.microsoft.com/office/drawing/2014/main" val="27916417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 smtClean="0">
                          <a:effectLst/>
                        </a:rPr>
                        <a:t>Service Factor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39593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-0.5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518560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297" y="6004245"/>
            <a:ext cx="938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Penalty factor is between 20 &amp; 80, Consider 45 in this case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20806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09" y="594878"/>
            <a:ext cx="10252364" cy="61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5068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Recovery &amp; Guarantee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47187"/>
              </p:ext>
            </p:extLst>
          </p:nvPr>
        </p:nvGraphicFramePr>
        <p:xfrm>
          <a:off x="350404" y="905162"/>
          <a:ext cx="6361146" cy="4149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100">
                  <a:extLst>
                    <a:ext uri="{9D8B030D-6E8A-4147-A177-3AD203B41FA5}">
                      <a16:colId xmlns:a16="http://schemas.microsoft.com/office/drawing/2014/main" val="2533685962"/>
                    </a:ext>
                  </a:extLst>
                </a:gridCol>
                <a:gridCol w="2343652">
                  <a:extLst>
                    <a:ext uri="{9D8B030D-6E8A-4147-A177-3AD203B41FA5}">
                      <a16:colId xmlns:a16="http://schemas.microsoft.com/office/drawing/2014/main" val="1177099180"/>
                    </a:ext>
                  </a:extLst>
                </a:gridCol>
                <a:gridCol w="2469394">
                  <a:extLst>
                    <a:ext uri="{9D8B030D-6E8A-4147-A177-3AD203B41FA5}">
                      <a16:colId xmlns:a16="http://schemas.microsoft.com/office/drawing/2014/main" val="2641788852"/>
                    </a:ext>
                  </a:extLst>
                </a:gridCol>
              </a:tblGrid>
              <a:tr h="10160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Price (p)</a:t>
                      </a:r>
                      <a:br>
                        <a:rPr lang="en-IN" sz="3200" u="none" strike="noStrike" dirty="0">
                          <a:effectLst/>
                        </a:rPr>
                      </a:br>
                      <a:r>
                        <a:rPr lang="en-IN" sz="3200" u="none" strike="noStrike" dirty="0">
                          <a:effectLst/>
                        </a:rPr>
                        <a:t>INR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Demand (q)</a:t>
                      </a:r>
                      <a:br>
                        <a:rPr lang="en-IN" sz="3200" u="none" strike="noStrike" dirty="0">
                          <a:effectLst/>
                        </a:rPr>
                      </a:br>
                      <a:r>
                        <a:rPr lang="en-IN" sz="3200" u="none" strike="noStrike" dirty="0">
                          <a:effectLst/>
                        </a:rPr>
                        <a:t>QTY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u="none" strike="noStrike" dirty="0" smtClean="0">
                          <a:effectLst/>
                        </a:rPr>
                        <a:t>(q) Service Factor (-0.5)</a:t>
                      </a:r>
                      <a:endParaRPr lang="en-IN" sz="3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69428722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750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900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0778067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749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918</a:t>
                      </a:r>
                      <a:endParaRPr lang="en-IN" sz="3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2220904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748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936</a:t>
                      </a:r>
                      <a:endParaRPr lang="en-IN" sz="3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6383621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747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954</a:t>
                      </a:r>
                      <a:endParaRPr lang="en-IN" sz="3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6448254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</a:rPr>
                        <a:t>746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972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28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5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944</Words>
  <Application>Microsoft Office PowerPoint</Application>
  <PresentationFormat>Widescreen</PresentationFormat>
  <Paragraphs>207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Century Gothic</vt:lpstr>
      <vt:lpstr>Consolas</vt:lpstr>
      <vt:lpstr>Palatino Linotype</vt:lpstr>
      <vt:lpstr>Times New Roman</vt:lpstr>
      <vt:lpstr>Wingdings</vt:lpstr>
      <vt:lpstr>Office Theme</vt:lpstr>
      <vt:lpstr>Services Science &amp; Service Operational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Science &amp; Service Operational Management</dc:title>
  <dc:creator>admin</dc:creator>
  <cp:lastModifiedBy>admin</cp:lastModifiedBy>
  <cp:revision>128</cp:revision>
  <dcterms:created xsi:type="dcterms:W3CDTF">2022-12-15T12:37:51Z</dcterms:created>
  <dcterms:modified xsi:type="dcterms:W3CDTF">2023-02-26T05:16:40Z</dcterms:modified>
</cp:coreProperties>
</file>