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2C7605-1500-450D-8F73-4D70AB91682D}"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172703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C7605-1500-450D-8F73-4D70AB91682D}"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288510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C7605-1500-450D-8F73-4D70AB91682D}"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226690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C7605-1500-450D-8F73-4D70AB91682D}"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10976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2C7605-1500-450D-8F73-4D70AB91682D}"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376455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2C7605-1500-450D-8F73-4D70AB91682D}"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24192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2C7605-1500-450D-8F73-4D70AB91682D}"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409897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2C7605-1500-450D-8F73-4D70AB91682D}"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411295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C7605-1500-450D-8F73-4D70AB91682D}"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40034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C7605-1500-450D-8F73-4D70AB91682D}"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347782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C7605-1500-450D-8F73-4D70AB91682D}"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D7E4D-A4D7-4036-AA8F-155A740597FA}" type="slidenum">
              <a:rPr lang="en-US" smtClean="0"/>
              <a:t>‹#›</a:t>
            </a:fld>
            <a:endParaRPr lang="en-US"/>
          </a:p>
        </p:txBody>
      </p:sp>
    </p:spTree>
    <p:extLst>
      <p:ext uri="{BB962C8B-B14F-4D97-AF65-F5344CB8AC3E}">
        <p14:creationId xmlns:p14="http://schemas.microsoft.com/office/powerpoint/2010/main" val="415159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C7605-1500-450D-8F73-4D70AB91682D}" type="datetimeFigureOut">
              <a:rPr lang="en-US" smtClean="0"/>
              <a:t>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D7E4D-A4D7-4036-AA8F-155A740597FA}" type="slidenum">
              <a:rPr lang="en-US" smtClean="0"/>
              <a:t>‹#›</a:t>
            </a:fld>
            <a:endParaRPr lang="en-US"/>
          </a:p>
        </p:txBody>
      </p:sp>
    </p:spTree>
    <p:extLst>
      <p:ext uri="{BB962C8B-B14F-4D97-AF65-F5344CB8AC3E}">
        <p14:creationId xmlns:p14="http://schemas.microsoft.com/office/powerpoint/2010/main" val="68776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engineeringenotes.com/wp-content/uploads/2017/03/clip_image002-77.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Project Scheduling</a:t>
            </a:r>
            <a:endParaRPr lang="en-US" dirty="0"/>
          </a:p>
        </p:txBody>
      </p:sp>
    </p:spTree>
    <p:extLst>
      <p:ext uri="{BB962C8B-B14F-4D97-AF65-F5344CB8AC3E}">
        <p14:creationId xmlns:p14="http://schemas.microsoft.com/office/powerpoint/2010/main" val="354751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98309" y="2951875"/>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006" y="143256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4296" y="2951872"/>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935458"/>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70005"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3606022"/>
            <a:ext cx="990014" cy="2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1" idx="2"/>
          </p:cNvCxnSpPr>
          <p:nvPr/>
        </p:nvCxnSpPr>
        <p:spPr>
          <a:xfrm>
            <a:off x="3226776" y="3606023"/>
            <a:ext cx="1243229" cy="17279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rot="16200000" flipH="1">
            <a:off x="2032782" y="3073791"/>
            <a:ext cx="1252024" cy="3629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9" idx="2"/>
          </p:cNvCxnSpPr>
          <p:nvPr/>
        </p:nvCxnSpPr>
        <p:spPr>
          <a:xfrm flipV="1">
            <a:off x="3226776" y="3606020"/>
            <a:ext cx="3017520"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0" idx="2"/>
          </p:cNvCxnSpPr>
          <p:nvPr/>
        </p:nvCxnSpPr>
        <p:spPr>
          <a:xfrm flipV="1">
            <a:off x="7172763" y="3589605"/>
            <a:ext cx="800101" cy="164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7"/>
            <a:endCxn id="8" idx="2"/>
          </p:cNvCxnSpPr>
          <p:nvPr/>
        </p:nvCxnSpPr>
        <p:spPr>
          <a:xfrm rot="5400000" flipH="1" flipV="1">
            <a:off x="3226525" y="1950990"/>
            <a:ext cx="1056761" cy="1328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a:endCxn id="9" idx="1"/>
          </p:cNvCxnSpPr>
          <p:nvPr/>
        </p:nvCxnSpPr>
        <p:spPr>
          <a:xfrm>
            <a:off x="5347474" y="2086708"/>
            <a:ext cx="1032794" cy="1056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a:endCxn id="9" idx="3"/>
          </p:cNvCxnSpPr>
          <p:nvPr/>
        </p:nvCxnSpPr>
        <p:spPr>
          <a:xfrm flipV="1">
            <a:off x="5398472" y="4068571"/>
            <a:ext cx="981796" cy="1265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35369" y="308082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A</a:t>
            </a:r>
          </a:p>
        </p:txBody>
      </p:sp>
      <p:sp>
        <p:nvSpPr>
          <p:cNvPr id="34" name="TextBox 33"/>
          <p:cNvSpPr txBox="1"/>
          <p:nvPr/>
        </p:nvSpPr>
        <p:spPr>
          <a:xfrm>
            <a:off x="5959426" y="4752535"/>
            <a:ext cx="325730" cy="369332"/>
          </a:xfrm>
          <a:prstGeom prst="rect">
            <a:avLst/>
          </a:prstGeom>
          <a:noFill/>
        </p:spPr>
        <p:txBody>
          <a:bodyPr wrap="none" rtlCol="0">
            <a:spAutoFit/>
          </a:bodyPr>
          <a:lstStyle/>
          <a:p>
            <a:r>
              <a:rPr lang="en-US" b="1" dirty="0">
                <a:latin typeface="Times New Roman" pitchFamily="18" charset="0"/>
                <a:cs typeface="Times New Roman" pitchFamily="18" charset="0"/>
              </a:rPr>
              <a:t>F</a:t>
            </a:r>
          </a:p>
        </p:txBody>
      </p:sp>
      <p:sp>
        <p:nvSpPr>
          <p:cNvPr id="35" name="TextBox 34"/>
          <p:cNvSpPr txBox="1"/>
          <p:nvPr/>
        </p:nvSpPr>
        <p:spPr>
          <a:xfrm>
            <a:off x="5831059" y="2077330"/>
            <a:ext cx="364202" cy="369332"/>
          </a:xfrm>
          <a:prstGeom prst="rect">
            <a:avLst/>
          </a:prstGeom>
          <a:noFill/>
        </p:spPr>
        <p:txBody>
          <a:bodyPr wrap="none" rtlCol="0">
            <a:spAutoFit/>
          </a:bodyPr>
          <a:lstStyle/>
          <a:p>
            <a:r>
              <a:rPr lang="en-US" b="1" dirty="0">
                <a:latin typeface="Times New Roman" pitchFamily="18" charset="0"/>
                <a:cs typeface="Times New Roman" pitchFamily="18" charset="0"/>
              </a:rPr>
              <a:t>G</a:t>
            </a:r>
          </a:p>
        </p:txBody>
      </p:sp>
      <p:sp>
        <p:nvSpPr>
          <p:cNvPr id="36" name="TextBox 35"/>
          <p:cNvSpPr txBox="1"/>
          <p:nvPr/>
        </p:nvSpPr>
        <p:spPr>
          <a:xfrm>
            <a:off x="3930161" y="3974124"/>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37" name="TextBox 36"/>
          <p:cNvSpPr txBox="1"/>
          <p:nvPr/>
        </p:nvSpPr>
        <p:spPr>
          <a:xfrm>
            <a:off x="4730261" y="3099582"/>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E</a:t>
            </a:r>
          </a:p>
        </p:txBody>
      </p:sp>
      <p:sp>
        <p:nvSpPr>
          <p:cNvPr id="38" name="TextBox 37"/>
          <p:cNvSpPr txBox="1"/>
          <p:nvPr/>
        </p:nvSpPr>
        <p:spPr>
          <a:xfrm>
            <a:off x="2069709" y="4883834"/>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39" name="TextBox 38"/>
          <p:cNvSpPr txBox="1"/>
          <p:nvPr/>
        </p:nvSpPr>
        <p:spPr>
          <a:xfrm>
            <a:off x="3291839" y="2264899"/>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44" name="TextBox 43"/>
          <p:cNvSpPr txBox="1"/>
          <p:nvPr/>
        </p:nvSpPr>
        <p:spPr>
          <a:xfrm>
            <a:off x="7373229" y="3106616"/>
            <a:ext cx="364202" cy="369332"/>
          </a:xfrm>
          <a:prstGeom prst="rect">
            <a:avLst/>
          </a:prstGeom>
          <a:noFill/>
        </p:spPr>
        <p:txBody>
          <a:bodyPr wrap="none" rtlCol="0">
            <a:spAutoFit/>
          </a:bodyPr>
          <a:lstStyle/>
          <a:p>
            <a:r>
              <a:rPr lang="en-US" b="1" dirty="0">
                <a:latin typeface="Times New Roman" pitchFamily="18" charset="0"/>
                <a:cs typeface="Times New Roman" pitchFamily="18" charset="0"/>
              </a:rPr>
              <a:t>H</a:t>
            </a:r>
          </a:p>
        </p:txBody>
      </p:sp>
    </p:spTree>
    <p:extLst>
      <p:ext uri="{BB962C8B-B14F-4D97-AF65-F5344CB8AC3E}">
        <p14:creationId xmlns:p14="http://schemas.microsoft.com/office/powerpoint/2010/main" val="1891319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r>
              <a:rPr lang="en-US" sz="3000" dirty="0">
                <a:latin typeface="Times New Roman" pitchFamily="18" charset="0"/>
                <a:cs typeface="Times New Roman" pitchFamily="18" charset="0"/>
              </a:rPr>
              <a:t>2. Prepare the activity schedule for the project.</a:t>
            </a:r>
          </a:p>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21222235"/>
              </p:ext>
            </p:extLst>
          </p:nvPr>
        </p:nvGraphicFramePr>
        <p:xfrm>
          <a:off x="158252" y="1324590"/>
          <a:ext cx="8746598" cy="5090160"/>
        </p:xfrm>
        <a:graphic>
          <a:graphicData uri="http://schemas.openxmlformats.org/drawingml/2006/table">
            <a:tbl>
              <a:tblPr firstRow="1" bandRow="1">
                <a:tableStyleId>{5940675A-B579-460E-94D1-54222C63F5DA}</a:tableStyleId>
              </a:tblPr>
              <a:tblGrid>
                <a:gridCol w="959570">
                  <a:extLst>
                    <a:ext uri="{9D8B030D-6E8A-4147-A177-3AD203B41FA5}">
                      <a16:colId xmlns:a16="http://schemas.microsoft.com/office/drawing/2014/main" xmlns="" val="20000"/>
                    </a:ext>
                  </a:extLst>
                </a:gridCol>
                <a:gridCol w="1264470">
                  <a:extLst>
                    <a:ext uri="{9D8B030D-6E8A-4147-A177-3AD203B41FA5}">
                      <a16:colId xmlns:a16="http://schemas.microsoft.com/office/drawing/2014/main" xmlns="" val="20001"/>
                    </a:ext>
                  </a:extLst>
                </a:gridCol>
                <a:gridCol w="1237567">
                  <a:extLst>
                    <a:ext uri="{9D8B030D-6E8A-4147-A177-3AD203B41FA5}">
                      <a16:colId xmlns:a16="http://schemas.microsoft.com/office/drawing/2014/main" xmlns="" val="20002"/>
                    </a:ext>
                  </a:extLst>
                </a:gridCol>
                <a:gridCol w="1219631">
                  <a:extLst>
                    <a:ext uri="{9D8B030D-6E8A-4147-A177-3AD203B41FA5}">
                      <a16:colId xmlns:a16="http://schemas.microsoft.com/office/drawing/2014/main" xmlns="" val="20003"/>
                    </a:ext>
                  </a:extLst>
                </a:gridCol>
                <a:gridCol w="1355120">
                  <a:extLst>
                    <a:ext uri="{9D8B030D-6E8A-4147-A177-3AD203B41FA5}">
                      <a16:colId xmlns:a16="http://schemas.microsoft.com/office/drawing/2014/main" xmlns="" val="20004"/>
                    </a:ext>
                  </a:extLst>
                </a:gridCol>
                <a:gridCol w="1355120">
                  <a:extLst>
                    <a:ext uri="{9D8B030D-6E8A-4147-A177-3AD203B41FA5}">
                      <a16:colId xmlns:a16="http://schemas.microsoft.com/office/drawing/2014/main" xmlns="" val="20005"/>
                    </a:ext>
                  </a:extLst>
                </a:gridCol>
                <a:gridCol w="1355120">
                  <a:extLst>
                    <a:ext uri="{9D8B030D-6E8A-4147-A177-3AD203B41FA5}">
                      <a16:colId xmlns:a16="http://schemas.microsoft.com/office/drawing/2014/main" xmlns="" val="20006"/>
                    </a:ext>
                  </a:extLst>
                </a:gridCol>
              </a:tblGrid>
              <a:tr h="370840">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err="1">
                          <a:latin typeface="Times New Roman" pitchFamily="18" charset="0"/>
                          <a:cs typeface="Times New Roman" pitchFamily="18" charset="0"/>
                        </a:rPr>
                        <a:t>te</a:t>
                      </a:r>
                      <a:r>
                        <a:rPr lang="en-US" sz="2000" b="1" dirty="0">
                          <a:latin typeface="Times New Roman" pitchFamily="18" charset="0"/>
                          <a:cs typeface="Times New Roman" pitchFamily="18" charset="0"/>
                        </a:rPr>
                        <a:t> = a+4m+b</a:t>
                      </a:r>
                    </a:p>
                    <a:p>
                      <a:pPr algn="ctr"/>
                      <a:r>
                        <a:rPr lang="en-US" sz="2000" b="1" dirty="0">
                          <a:latin typeface="Times New Roman" pitchFamily="18" charset="0"/>
                          <a:cs typeface="Times New Roman" pitchFamily="18" charset="0"/>
                        </a:rPr>
                        <a:t>       6</a:t>
                      </a:r>
                    </a:p>
                    <a:p>
                      <a:pPr algn="ct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r>
                        <a:rPr lang="en-US" sz="2000" b="1" i="0" kern="1200" dirty="0">
                          <a:solidFill>
                            <a:schemeClr val="tx1"/>
                          </a:solidFill>
                          <a:latin typeface="Times New Roman" pitchFamily="18" charset="0"/>
                          <a:ea typeface="+mn-ea"/>
                          <a:cs typeface="Times New Roman" pitchFamily="18" charset="0"/>
                        </a:rPr>
                        <a:t> = ((b-a)/6)</a:t>
                      </a:r>
                      <a:r>
                        <a:rPr lang="en-US" sz="1800" b="0" i="0" kern="1200" baseline="30000" dirty="0">
                          <a:solidFill>
                            <a:schemeClr val="tx1"/>
                          </a:solidFill>
                          <a:latin typeface="+mn-lt"/>
                          <a:ea typeface="+mn-ea"/>
                          <a:cs typeface="+mn-cs"/>
                        </a:rPr>
                        <a:t>2</a:t>
                      </a:r>
                    </a:p>
                    <a:p>
                      <a:pPr algn="ct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B</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26</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C</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E</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7.5</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F</a:t>
                      </a:r>
                    </a:p>
                  </a:txBody>
                  <a:tcPr marL="68580" marR="68580"/>
                </a:tc>
                <a:tc>
                  <a:txBody>
                    <a:bodyPr/>
                    <a:lstStyle/>
                    <a:p>
                      <a:pPr algn="ctr"/>
                      <a:r>
                        <a:rPr lang="en-US" sz="2000" dirty="0">
                          <a:latin typeface="Times New Roman" pitchFamily="18" charset="0"/>
                          <a:cs typeface="Times New Roman" pitchFamily="18" charset="0"/>
                        </a:rPr>
                        <a:t>B, C</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G</a:t>
                      </a:r>
                    </a:p>
                  </a:txBody>
                  <a:tcPr marL="68580" marR="68580"/>
                </a:tc>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3.5</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H</a:t>
                      </a:r>
                    </a:p>
                  </a:txBody>
                  <a:tcPr marL="68580" marR="68580"/>
                </a:tc>
                <a:tc>
                  <a:txBody>
                    <a:bodyPr/>
                    <a:lstStyle/>
                    <a:p>
                      <a:pPr algn="ctr"/>
                      <a:r>
                        <a:rPr lang="en-US" sz="2000" dirty="0">
                          <a:latin typeface="Times New Roman" pitchFamily="18" charset="0"/>
                          <a:cs typeface="Times New Roman" pitchFamily="18" charset="0"/>
                        </a:rPr>
                        <a:t>E, F, G</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8"/>
                  </a:ext>
                </a:extLst>
              </a:tr>
            </a:tbl>
          </a:graphicData>
        </a:graphic>
      </p:graphicFrame>
      <p:cxnSp>
        <p:nvCxnSpPr>
          <p:cNvPr id="7" name="Straight Connector 6"/>
          <p:cNvCxnSpPr/>
          <p:nvPr/>
        </p:nvCxnSpPr>
        <p:spPr>
          <a:xfrm>
            <a:off x="6702136" y="1967345"/>
            <a:ext cx="6961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236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r>
              <a:rPr lang="en-US" sz="3000" dirty="0">
                <a:latin typeface="Times New Roman" pitchFamily="18" charset="0"/>
                <a:cs typeface="Times New Roman" pitchFamily="18" charset="0"/>
              </a:rPr>
              <a:t>2. Prepare the activity schedule for the project.</a:t>
            </a:r>
          </a:p>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2" y="1324590"/>
          <a:ext cx="8746598" cy="5090160"/>
        </p:xfrm>
        <a:graphic>
          <a:graphicData uri="http://schemas.openxmlformats.org/drawingml/2006/table">
            <a:tbl>
              <a:tblPr firstRow="1" bandRow="1">
                <a:tableStyleId>{5940675A-B579-460E-94D1-54222C63F5DA}</a:tableStyleId>
              </a:tblPr>
              <a:tblGrid>
                <a:gridCol w="959570">
                  <a:extLst>
                    <a:ext uri="{9D8B030D-6E8A-4147-A177-3AD203B41FA5}">
                      <a16:colId xmlns:a16="http://schemas.microsoft.com/office/drawing/2014/main" xmlns="" val="20000"/>
                    </a:ext>
                  </a:extLst>
                </a:gridCol>
                <a:gridCol w="1264470">
                  <a:extLst>
                    <a:ext uri="{9D8B030D-6E8A-4147-A177-3AD203B41FA5}">
                      <a16:colId xmlns:a16="http://schemas.microsoft.com/office/drawing/2014/main" xmlns="" val="20001"/>
                    </a:ext>
                  </a:extLst>
                </a:gridCol>
                <a:gridCol w="1237567">
                  <a:extLst>
                    <a:ext uri="{9D8B030D-6E8A-4147-A177-3AD203B41FA5}">
                      <a16:colId xmlns:a16="http://schemas.microsoft.com/office/drawing/2014/main" xmlns="" val="20002"/>
                    </a:ext>
                  </a:extLst>
                </a:gridCol>
                <a:gridCol w="1219631">
                  <a:extLst>
                    <a:ext uri="{9D8B030D-6E8A-4147-A177-3AD203B41FA5}">
                      <a16:colId xmlns:a16="http://schemas.microsoft.com/office/drawing/2014/main" xmlns="" val="20003"/>
                    </a:ext>
                  </a:extLst>
                </a:gridCol>
                <a:gridCol w="1355120">
                  <a:extLst>
                    <a:ext uri="{9D8B030D-6E8A-4147-A177-3AD203B41FA5}">
                      <a16:colId xmlns:a16="http://schemas.microsoft.com/office/drawing/2014/main" xmlns="" val="20004"/>
                    </a:ext>
                  </a:extLst>
                </a:gridCol>
                <a:gridCol w="1355120">
                  <a:extLst>
                    <a:ext uri="{9D8B030D-6E8A-4147-A177-3AD203B41FA5}">
                      <a16:colId xmlns:a16="http://schemas.microsoft.com/office/drawing/2014/main" xmlns="" val="20005"/>
                    </a:ext>
                  </a:extLst>
                </a:gridCol>
                <a:gridCol w="1355120">
                  <a:extLst>
                    <a:ext uri="{9D8B030D-6E8A-4147-A177-3AD203B41FA5}">
                      <a16:colId xmlns:a16="http://schemas.microsoft.com/office/drawing/2014/main" xmlns="" val="20006"/>
                    </a:ext>
                  </a:extLst>
                </a:gridCol>
              </a:tblGrid>
              <a:tr h="370840">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err="1">
                          <a:latin typeface="Times New Roman" pitchFamily="18" charset="0"/>
                          <a:cs typeface="Times New Roman" pitchFamily="18" charset="0"/>
                        </a:rPr>
                        <a:t>te</a:t>
                      </a:r>
                      <a:r>
                        <a:rPr lang="en-US" sz="2000" b="1" dirty="0">
                          <a:latin typeface="Times New Roman" pitchFamily="18" charset="0"/>
                          <a:cs typeface="Times New Roman" pitchFamily="18" charset="0"/>
                        </a:rPr>
                        <a:t> = a+4m+b</a:t>
                      </a:r>
                    </a:p>
                    <a:p>
                      <a:pPr algn="ctr"/>
                      <a:r>
                        <a:rPr lang="en-US" sz="2000" b="1" dirty="0">
                          <a:latin typeface="Times New Roman" pitchFamily="18" charset="0"/>
                          <a:cs typeface="Times New Roman" pitchFamily="18" charset="0"/>
                        </a:rPr>
                        <a:t>       6</a:t>
                      </a:r>
                    </a:p>
                    <a:p>
                      <a:pPr algn="ct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r>
                        <a:rPr lang="en-US" sz="2000" b="1" i="0" kern="1200" dirty="0">
                          <a:solidFill>
                            <a:schemeClr val="tx1"/>
                          </a:solidFill>
                          <a:latin typeface="Times New Roman" pitchFamily="18" charset="0"/>
                          <a:ea typeface="+mn-ea"/>
                          <a:cs typeface="Times New Roman" pitchFamily="18" charset="0"/>
                        </a:rPr>
                        <a:t> = ((b-a)/6)</a:t>
                      </a:r>
                      <a:r>
                        <a:rPr lang="en-US" sz="1800" b="0" i="0" kern="1200" baseline="30000" dirty="0">
                          <a:solidFill>
                            <a:schemeClr val="tx1"/>
                          </a:solidFill>
                          <a:latin typeface="+mn-lt"/>
                          <a:ea typeface="+mn-ea"/>
                          <a:cs typeface="+mn-cs"/>
                        </a:rPr>
                        <a:t>2</a:t>
                      </a:r>
                    </a:p>
                    <a:p>
                      <a:pPr algn="ct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B</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26</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64/9</a:t>
                      </a: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C</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1/9</a:t>
                      </a: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E</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7.5</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F</a:t>
                      </a:r>
                    </a:p>
                  </a:txBody>
                  <a:tcPr marL="68580" marR="68580"/>
                </a:tc>
                <a:tc>
                  <a:txBody>
                    <a:bodyPr/>
                    <a:lstStyle/>
                    <a:p>
                      <a:pPr algn="ctr"/>
                      <a:r>
                        <a:rPr lang="en-US" sz="2000" dirty="0">
                          <a:latin typeface="Times New Roman" pitchFamily="18" charset="0"/>
                          <a:cs typeface="Times New Roman" pitchFamily="18" charset="0"/>
                        </a:rPr>
                        <a:t>B, C</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G</a:t>
                      </a:r>
                    </a:p>
                  </a:txBody>
                  <a:tcPr marL="68580" marR="68580"/>
                </a:tc>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3.5</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H</a:t>
                      </a:r>
                    </a:p>
                  </a:txBody>
                  <a:tcPr marL="68580" marR="68580"/>
                </a:tc>
                <a:tc>
                  <a:txBody>
                    <a:bodyPr/>
                    <a:lstStyle/>
                    <a:p>
                      <a:pPr algn="ctr"/>
                      <a:r>
                        <a:rPr lang="en-US" sz="2000" dirty="0">
                          <a:latin typeface="Times New Roman" pitchFamily="18" charset="0"/>
                          <a:cs typeface="Times New Roman" pitchFamily="18" charset="0"/>
                        </a:rPr>
                        <a:t>E, F, G</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extLst>
                  <a:ext uri="{0D108BD9-81ED-4DB2-BD59-A6C34878D82A}">
                    <a16:rowId xmlns:a16="http://schemas.microsoft.com/office/drawing/2014/main" xmlns="" val="10008"/>
                  </a:ext>
                </a:extLst>
              </a:tr>
            </a:tbl>
          </a:graphicData>
        </a:graphic>
      </p:graphicFrame>
      <p:cxnSp>
        <p:nvCxnSpPr>
          <p:cNvPr id="8" name="Straight Connector 7"/>
          <p:cNvCxnSpPr/>
          <p:nvPr/>
        </p:nvCxnSpPr>
        <p:spPr>
          <a:xfrm rot="10800000">
            <a:off x="6678638" y="1997612"/>
            <a:ext cx="6752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94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Oval 6"/>
          <p:cNvSpPr/>
          <p:nvPr/>
        </p:nvSpPr>
        <p:spPr>
          <a:xfrm>
            <a:off x="2298309" y="2951875"/>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006" y="143256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4296" y="2951872"/>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935458"/>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70005"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3606022"/>
            <a:ext cx="990014" cy="2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1" idx="2"/>
          </p:cNvCxnSpPr>
          <p:nvPr/>
        </p:nvCxnSpPr>
        <p:spPr>
          <a:xfrm>
            <a:off x="3226776" y="3606023"/>
            <a:ext cx="1243229" cy="17279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rot="16200000" flipH="1">
            <a:off x="2032782" y="3073791"/>
            <a:ext cx="1252024" cy="3629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9" idx="2"/>
          </p:cNvCxnSpPr>
          <p:nvPr/>
        </p:nvCxnSpPr>
        <p:spPr>
          <a:xfrm flipV="1">
            <a:off x="3226776" y="3606020"/>
            <a:ext cx="3017520"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0" idx="2"/>
          </p:cNvCxnSpPr>
          <p:nvPr/>
        </p:nvCxnSpPr>
        <p:spPr>
          <a:xfrm flipV="1">
            <a:off x="7172763" y="3589605"/>
            <a:ext cx="800101" cy="164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7"/>
            <a:endCxn id="8" idx="2"/>
          </p:cNvCxnSpPr>
          <p:nvPr/>
        </p:nvCxnSpPr>
        <p:spPr>
          <a:xfrm rot="5400000" flipH="1" flipV="1">
            <a:off x="3226525" y="1950990"/>
            <a:ext cx="1056761" cy="1328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a:endCxn id="9" idx="1"/>
          </p:cNvCxnSpPr>
          <p:nvPr/>
        </p:nvCxnSpPr>
        <p:spPr>
          <a:xfrm>
            <a:off x="5347474" y="2086708"/>
            <a:ext cx="1032794" cy="1056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a:endCxn id="9" idx="3"/>
          </p:cNvCxnSpPr>
          <p:nvPr/>
        </p:nvCxnSpPr>
        <p:spPr>
          <a:xfrm flipV="1">
            <a:off x="5398472" y="4068571"/>
            <a:ext cx="981796" cy="1265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35370" y="3080825"/>
            <a:ext cx="627159" cy="369332"/>
          </a:xfrm>
          <a:prstGeom prst="rect">
            <a:avLst/>
          </a:prstGeom>
          <a:noFill/>
        </p:spPr>
        <p:txBody>
          <a:bodyPr wrap="none" rtlCol="0">
            <a:spAutoFit/>
          </a:bodyPr>
          <a:lstStyle/>
          <a:p>
            <a:r>
              <a:rPr lang="en-US" b="1" dirty="0">
                <a:latin typeface="Times New Roman" pitchFamily="18" charset="0"/>
                <a:cs typeface="Times New Roman" pitchFamily="18" charset="0"/>
              </a:rPr>
              <a:t>A   5</a:t>
            </a:r>
          </a:p>
        </p:txBody>
      </p:sp>
      <p:sp>
        <p:nvSpPr>
          <p:cNvPr id="34" name="TextBox 33"/>
          <p:cNvSpPr txBox="1"/>
          <p:nvPr/>
        </p:nvSpPr>
        <p:spPr>
          <a:xfrm>
            <a:off x="5959426" y="4752535"/>
            <a:ext cx="605679" cy="369332"/>
          </a:xfrm>
          <a:prstGeom prst="rect">
            <a:avLst/>
          </a:prstGeom>
          <a:noFill/>
        </p:spPr>
        <p:txBody>
          <a:bodyPr wrap="none" rtlCol="0">
            <a:spAutoFit/>
          </a:bodyPr>
          <a:lstStyle/>
          <a:p>
            <a:r>
              <a:rPr lang="en-US" b="1" dirty="0">
                <a:latin typeface="Times New Roman" pitchFamily="18" charset="0"/>
                <a:cs typeface="Times New Roman" pitchFamily="18" charset="0"/>
              </a:rPr>
              <a:t>F   9</a:t>
            </a:r>
          </a:p>
        </p:txBody>
      </p:sp>
      <p:sp>
        <p:nvSpPr>
          <p:cNvPr id="35" name="TextBox 34"/>
          <p:cNvSpPr txBox="1"/>
          <p:nvPr/>
        </p:nvSpPr>
        <p:spPr>
          <a:xfrm>
            <a:off x="5831059" y="2077330"/>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G   4</a:t>
            </a:r>
          </a:p>
        </p:txBody>
      </p:sp>
      <p:sp>
        <p:nvSpPr>
          <p:cNvPr id="36" name="TextBox 35"/>
          <p:cNvSpPr txBox="1"/>
          <p:nvPr/>
        </p:nvSpPr>
        <p:spPr>
          <a:xfrm>
            <a:off x="3803553" y="4002259"/>
            <a:ext cx="639919" cy="369332"/>
          </a:xfrm>
          <a:prstGeom prst="rect">
            <a:avLst/>
          </a:prstGeom>
          <a:noFill/>
        </p:spPr>
        <p:txBody>
          <a:bodyPr wrap="none" rtlCol="0">
            <a:spAutoFit/>
          </a:bodyPr>
          <a:lstStyle/>
          <a:p>
            <a:r>
              <a:rPr lang="en-US" b="1" dirty="0">
                <a:latin typeface="Times New Roman" pitchFamily="18" charset="0"/>
                <a:cs typeface="Times New Roman" pitchFamily="18" charset="0"/>
              </a:rPr>
              <a:t>C   9</a:t>
            </a:r>
          </a:p>
        </p:txBody>
      </p:sp>
      <p:sp>
        <p:nvSpPr>
          <p:cNvPr id="37" name="TextBox 36"/>
          <p:cNvSpPr txBox="1"/>
          <p:nvPr/>
        </p:nvSpPr>
        <p:spPr>
          <a:xfrm>
            <a:off x="4730262" y="3212126"/>
            <a:ext cx="627095" cy="369332"/>
          </a:xfrm>
          <a:prstGeom prst="rect">
            <a:avLst/>
          </a:prstGeom>
          <a:noFill/>
        </p:spPr>
        <p:txBody>
          <a:bodyPr wrap="none" rtlCol="0">
            <a:spAutoFit/>
          </a:bodyPr>
          <a:lstStyle/>
          <a:p>
            <a:r>
              <a:rPr lang="en-US" b="1" dirty="0">
                <a:latin typeface="Times New Roman" pitchFamily="18" charset="0"/>
                <a:cs typeface="Times New Roman" pitchFamily="18" charset="0"/>
              </a:rPr>
              <a:t>E   8</a:t>
            </a:r>
          </a:p>
        </p:txBody>
      </p:sp>
      <p:sp>
        <p:nvSpPr>
          <p:cNvPr id="38" name="TextBox 37"/>
          <p:cNvSpPr txBox="1"/>
          <p:nvPr/>
        </p:nvSpPr>
        <p:spPr>
          <a:xfrm>
            <a:off x="2069710" y="4883834"/>
            <a:ext cx="742511" cy="369332"/>
          </a:xfrm>
          <a:prstGeom prst="rect">
            <a:avLst/>
          </a:prstGeom>
          <a:noFill/>
        </p:spPr>
        <p:txBody>
          <a:bodyPr wrap="none" rtlCol="0">
            <a:spAutoFit/>
          </a:bodyPr>
          <a:lstStyle/>
          <a:p>
            <a:r>
              <a:rPr lang="en-US" b="1" dirty="0">
                <a:latin typeface="Times New Roman" pitchFamily="18" charset="0"/>
                <a:cs typeface="Times New Roman" pitchFamily="18" charset="0"/>
              </a:rPr>
              <a:t>B   14</a:t>
            </a:r>
          </a:p>
        </p:txBody>
      </p:sp>
      <p:sp>
        <p:nvSpPr>
          <p:cNvPr id="39" name="TextBox 38"/>
          <p:cNvSpPr txBox="1"/>
          <p:nvPr/>
        </p:nvSpPr>
        <p:spPr>
          <a:xfrm>
            <a:off x="3291840" y="2264899"/>
            <a:ext cx="755335" cy="369332"/>
          </a:xfrm>
          <a:prstGeom prst="rect">
            <a:avLst/>
          </a:prstGeom>
          <a:noFill/>
        </p:spPr>
        <p:txBody>
          <a:bodyPr wrap="none" rtlCol="0">
            <a:spAutoFit/>
          </a:bodyPr>
          <a:lstStyle/>
          <a:p>
            <a:r>
              <a:rPr lang="en-US" b="1" dirty="0">
                <a:latin typeface="Times New Roman" pitchFamily="18" charset="0"/>
                <a:cs typeface="Times New Roman" pitchFamily="18" charset="0"/>
              </a:rPr>
              <a:t>D   15</a:t>
            </a:r>
          </a:p>
        </p:txBody>
      </p:sp>
      <p:sp>
        <p:nvSpPr>
          <p:cNvPr id="44" name="TextBox 43"/>
          <p:cNvSpPr txBox="1"/>
          <p:nvPr/>
        </p:nvSpPr>
        <p:spPr>
          <a:xfrm>
            <a:off x="7373230" y="3106616"/>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H   5</a:t>
            </a:r>
          </a:p>
        </p:txBody>
      </p:sp>
      <p:cxnSp>
        <p:nvCxnSpPr>
          <p:cNvPr id="31" name="Straight Connector 30"/>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2"/>
            <a:endCxn id="8" idx="6"/>
          </p:cNvCxnSpPr>
          <p:nvPr/>
        </p:nvCxnSpPr>
        <p:spPr>
          <a:xfrm rot="10800000" flipH="1">
            <a:off x="4419006" y="2086708"/>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7" idx="6"/>
          </p:cNvCxnSpPr>
          <p:nvPr/>
        </p:nvCxnSpPr>
        <p:spPr>
          <a:xfrm rot="10800000" flipH="1">
            <a:off x="2298309" y="3606022"/>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2"/>
            <a:endCxn id="9" idx="6"/>
          </p:cNvCxnSpPr>
          <p:nvPr/>
        </p:nvCxnSpPr>
        <p:spPr>
          <a:xfrm rot="10800000" flipH="1">
            <a:off x="6244296" y="3606019"/>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2"/>
            <a:endCxn id="10" idx="6"/>
          </p:cNvCxnSpPr>
          <p:nvPr/>
        </p:nvCxnSpPr>
        <p:spPr>
          <a:xfrm rot="10800000" flipH="1">
            <a:off x="7972864" y="3589605"/>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1" idx="2"/>
            <a:endCxn id="11" idx="6"/>
          </p:cNvCxnSpPr>
          <p:nvPr/>
        </p:nvCxnSpPr>
        <p:spPr>
          <a:xfrm rot="10800000" flipH="1">
            <a:off x="4470005" y="533400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6" idx="4"/>
          </p:cNvCxnSpPr>
          <p:nvPr/>
        </p:nvCxnSpPr>
        <p:spPr>
          <a:xfrm rot="16200000" flipH="1">
            <a:off x="515229" y="3933679"/>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2433712" y="3917267"/>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4543864" y="2397956"/>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4615961" y="5645251"/>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377941" y="3928990"/>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8129368" y="3914922"/>
            <a:ext cx="647114" cy="105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58" name="TextBox 57"/>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spTree>
    <p:extLst>
      <p:ext uri="{BB962C8B-B14F-4D97-AF65-F5344CB8AC3E}">
        <p14:creationId xmlns:p14="http://schemas.microsoft.com/office/powerpoint/2010/main" val="128909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Oval 6"/>
          <p:cNvSpPr/>
          <p:nvPr/>
        </p:nvSpPr>
        <p:spPr>
          <a:xfrm>
            <a:off x="2298309" y="2951875"/>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006" y="143256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4296" y="2951872"/>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935458"/>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70005"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3606022"/>
            <a:ext cx="990014" cy="2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1" idx="2"/>
          </p:cNvCxnSpPr>
          <p:nvPr/>
        </p:nvCxnSpPr>
        <p:spPr>
          <a:xfrm>
            <a:off x="3226776" y="3606023"/>
            <a:ext cx="1243229" cy="17279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rot="16200000" flipH="1">
            <a:off x="2032782" y="3073791"/>
            <a:ext cx="1252024" cy="3629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9" idx="2"/>
          </p:cNvCxnSpPr>
          <p:nvPr/>
        </p:nvCxnSpPr>
        <p:spPr>
          <a:xfrm flipV="1">
            <a:off x="3226776" y="3606020"/>
            <a:ext cx="3017520"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0" idx="2"/>
          </p:cNvCxnSpPr>
          <p:nvPr/>
        </p:nvCxnSpPr>
        <p:spPr>
          <a:xfrm flipV="1">
            <a:off x="7172763" y="3589605"/>
            <a:ext cx="800101" cy="164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7"/>
            <a:endCxn id="8" idx="2"/>
          </p:cNvCxnSpPr>
          <p:nvPr/>
        </p:nvCxnSpPr>
        <p:spPr>
          <a:xfrm rot="5400000" flipH="1" flipV="1">
            <a:off x="3226525" y="1950990"/>
            <a:ext cx="1056761" cy="1328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a:endCxn id="9" idx="1"/>
          </p:cNvCxnSpPr>
          <p:nvPr/>
        </p:nvCxnSpPr>
        <p:spPr>
          <a:xfrm>
            <a:off x="5347474" y="2086708"/>
            <a:ext cx="1032794" cy="1056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a:endCxn id="9" idx="3"/>
          </p:cNvCxnSpPr>
          <p:nvPr/>
        </p:nvCxnSpPr>
        <p:spPr>
          <a:xfrm flipV="1">
            <a:off x="5398472" y="4068571"/>
            <a:ext cx="981796" cy="1265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35370" y="3080825"/>
            <a:ext cx="627159" cy="369332"/>
          </a:xfrm>
          <a:prstGeom prst="rect">
            <a:avLst/>
          </a:prstGeom>
          <a:noFill/>
        </p:spPr>
        <p:txBody>
          <a:bodyPr wrap="none" rtlCol="0">
            <a:spAutoFit/>
          </a:bodyPr>
          <a:lstStyle/>
          <a:p>
            <a:r>
              <a:rPr lang="en-US" b="1" dirty="0">
                <a:latin typeface="Times New Roman" pitchFamily="18" charset="0"/>
                <a:cs typeface="Times New Roman" pitchFamily="18" charset="0"/>
              </a:rPr>
              <a:t>A   5</a:t>
            </a:r>
          </a:p>
        </p:txBody>
      </p:sp>
      <p:sp>
        <p:nvSpPr>
          <p:cNvPr id="34" name="TextBox 33"/>
          <p:cNvSpPr txBox="1"/>
          <p:nvPr/>
        </p:nvSpPr>
        <p:spPr>
          <a:xfrm>
            <a:off x="5959426" y="4752535"/>
            <a:ext cx="605679" cy="369332"/>
          </a:xfrm>
          <a:prstGeom prst="rect">
            <a:avLst/>
          </a:prstGeom>
          <a:noFill/>
        </p:spPr>
        <p:txBody>
          <a:bodyPr wrap="none" rtlCol="0">
            <a:spAutoFit/>
          </a:bodyPr>
          <a:lstStyle/>
          <a:p>
            <a:r>
              <a:rPr lang="en-US" b="1" dirty="0">
                <a:latin typeface="Times New Roman" pitchFamily="18" charset="0"/>
                <a:cs typeface="Times New Roman" pitchFamily="18" charset="0"/>
              </a:rPr>
              <a:t>F   9</a:t>
            </a:r>
          </a:p>
        </p:txBody>
      </p:sp>
      <p:sp>
        <p:nvSpPr>
          <p:cNvPr id="35" name="TextBox 34"/>
          <p:cNvSpPr txBox="1"/>
          <p:nvPr/>
        </p:nvSpPr>
        <p:spPr>
          <a:xfrm>
            <a:off x="5831059" y="2077330"/>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G   4</a:t>
            </a:r>
          </a:p>
        </p:txBody>
      </p:sp>
      <p:sp>
        <p:nvSpPr>
          <p:cNvPr id="36" name="TextBox 35"/>
          <p:cNvSpPr txBox="1"/>
          <p:nvPr/>
        </p:nvSpPr>
        <p:spPr>
          <a:xfrm>
            <a:off x="3803553" y="4002259"/>
            <a:ext cx="639919" cy="369332"/>
          </a:xfrm>
          <a:prstGeom prst="rect">
            <a:avLst/>
          </a:prstGeom>
          <a:noFill/>
        </p:spPr>
        <p:txBody>
          <a:bodyPr wrap="none" rtlCol="0">
            <a:spAutoFit/>
          </a:bodyPr>
          <a:lstStyle/>
          <a:p>
            <a:r>
              <a:rPr lang="en-US" b="1" dirty="0">
                <a:latin typeface="Times New Roman" pitchFamily="18" charset="0"/>
                <a:cs typeface="Times New Roman" pitchFamily="18" charset="0"/>
              </a:rPr>
              <a:t>C   9</a:t>
            </a:r>
          </a:p>
        </p:txBody>
      </p:sp>
      <p:sp>
        <p:nvSpPr>
          <p:cNvPr id="37" name="TextBox 36"/>
          <p:cNvSpPr txBox="1"/>
          <p:nvPr/>
        </p:nvSpPr>
        <p:spPr>
          <a:xfrm>
            <a:off x="4730262" y="3212126"/>
            <a:ext cx="627095" cy="369332"/>
          </a:xfrm>
          <a:prstGeom prst="rect">
            <a:avLst/>
          </a:prstGeom>
          <a:noFill/>
        </p:spPr>
        <p:txBody>
          <a:bodyPr wrap="none" rtlCol="0">
            <a:spAutoFit/>
          </a:bodyPr>
          <a:lstStyle/>
          <a:p>
            <a:r>
              <a:rPr lang="en-US" b="1" dirty="0">
                <a:latin typeface="Times New Roman" pitchFamily="18" charset="0"/>
                <a:cs typeface="Times New Roman" pitchFamily="18" charset="0"/>
              </a:rPr>
              <a:t>E   8</a:t>
            </a:r>
          </a:p>
        </p:txBody>
      </p:sp>
      <p:sp>
        <p:nvSpPr>
          <p:cNvPr id="38" name="TextBox 37"/>
          <p:cNvSpPr txBox="1"/>
          <p:nvPr/>
        </p:nvSpPr>
        <p:spPr>
          <a:xfrm>
            <a:off x="2069710" y="4883834"/>
            <a:ext cx="742511" cy="369332"/>
          </a:xfrm>
          <a:prstGeom prst="rect">
            <a:avLst/>
          </a:prstGeom>
          <a:noFill/>
        </p:spPr>
        <p:txBody>
          <a:bodyPr wrap="none" rtlCol="0">
            <a:spAutoFit/>
          </a:bodyPr>
          <a:lstStyle/>
          <a:p>
            <a:r>
              <a:rPr lang="en-US" b="1" dirty="0">
                <a:latin typeface="Times New Roman" pitchFamily="18" charset="0"/>
                <a:cs typeface="Times New Roman" pitchFamily="18" charset="0"/>
              </a:rPr>
              <a:t>B   14</a:t>
            </a:r>
          </a:p>
        </p:txBody>
      </p:sp>
      <p:sp>
        <p:nvSpPr>
          <p:cNvPr id="39" name="TextBox 38"/>
          <p:cNvSpPr txBox="1"/>
          <p:nvPr/>
        </p:nvSpPr>
        <p:spPr>
          <a:xfrm>
            <a:off x="3291840" y="2264899"/>
            <a:ext cx="755335" cy="369332"/>
          </a:xfrm>
          <a:prstGeom prst="rect">
            <a:avLst/>
          </a:prstGeom>
          <a:noFill/>
        </p:spPr>
        <p:txBody>
          <a:bodyPr wrap="none" rtlCol="0">
            <a:spAutoFit/>
          </a:bodyPr>
          <a:lstStyle/>
          <a:p>
            <a:r>
              <a:rPr lang="en-US" b="1" dirty="0">
                <a:latin typeface="Times New Roman" pitchFamily="18" charset="0"/>
                <a:cs typeface="Times New Roman" pitchFamily="18" charset="0"/>
              </a:rPr>
              <a:t>D   15</a:t>
            </a:r>
          </a:p>
        </p:txBody>
      </p:sp>
      <p:sp>
        <p:nvSpPr>
          <p:cNvPr id="44" name="TextBox 43"/>
          <p:cNvSpPr txBox="1"/>
          <p:nvPr/>
        </p:nvSpPr>
        <p:spPr>
          <a:xfrm>
            <a:off x="7373230" y="3106616"/>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H   5</a:t>
            </a:r>
          </a:p>
        </p:txBody>
      </p:sp>
      <p:cxnSp>
        <p:nvCxnSpPr>
          <p:cNvPr id="31" name="Straight Connector 30"/>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2"/>
            <a:endCxn id="8" idx="6"/>
          </p:cNvCxnSpPr>
          <p:nvPr/>
        </p:nvCxnSpPr>
        <p:spPr>
          <a:xfrm rot="10800000" flipH="1">
            <a:off x="4419006" y="2086708"/>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7" idx="6"/>
          </p:cNvCxnSpPr>
          <p:nvPr/>
        </p:nvCxnSpPr>
        <p:spPr>
          <a:xfrm rot="10800000" flipH="1">
            <a:off x="2298309" y="3606022"/>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2"/>
            <a:endCxn id="9" idx="6"/>
          </p:cNvCxnSpPr>
          <p:nvPr/>
        </p:nvCxnSpPr>
        <p:spPr>
          <a:xfrm rot="10800000" flipH="1">
            <a:off x="6244296" y="3606019"/>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2"/>
            <a:endCxn id="10" idx="6"/>
          </p:cNvCxnSpPr>
          <p:nvPr/>
        </p:nvCxnSpPr>
        <p:spPr>
          <a:xfrm rot="10800000" flipH="1">
            <a:off x="7972864" y="3589605"/>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1" idx="2"/>
            <a:endCxn id="11" idx="6"/>
          </p:cNvCxnSpPr>
          <p:nvPr/>
        </p:nvCxnSpPr>
        <p:spPr>
          <a:xfrm rot="10800000" flipH="1">
            <a:off x="4470005" y="533400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6" idx="4"/>
          </p:cNvCxnSpPr>
          <p:nvPr/>
        </p:nvCxnSpPr>
        <p:spPr>
          <a:xfrm rot="16200000" flipH="1">
            <a:off x="515229" y="3933679"/>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2433712" y="3917267"/>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4543864" y="2397956"/>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4615961" y="5645251"/>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377941" y="3928990"/>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8129368" y="3914922"/>
            <a:ext cx="647114" cy="105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58" name="TextBox 57"/>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sp>
        <p:nvSpPr>
          <p:cNvPr id="59" name="TextBox 58"/>
          <p:cNvSpPr txBox="1"/>
          <p:nvPr/>
        </p:nvSpPr>
        <p:spPr>
          <a:xfrm>
            <a:off x="559191" y="3727939"/>
            <a:ext cx="601394" cy="369332"/>
          </a:xfrm>
          <a:prstGeom prst="rect">
            <a:avLst/>
          </a:prstGeom>
          <a:noFill/>
        </p:spPr>
        <p:txBody>
          <a:bodyPr wrap="square" rtlCol="0">
            <a:spAutoFit/>
          </a:bodyPr>
          <a:lstStyle/>
          <a:p>
            <a:r>
              <a:rPr lang="en-US" dirty="0"/>
              <a:t>0</a:t>
            </a:r>
          </a:p>
        </p:txBody>
      </p:sp>
      <p:sp>
        <p:nvSpPr>
          <p:cNvPr id="60" name="TextBox 59"/>
          <p:cNvSpPr txBox="1"/>
          <p:nvPr/>
        </p:nvSpPr>
        <p:spPr>
          <a:xfrm>
            <a:off x="6402559" y="3683392"/>
            <a:ext cx="601394" cy="369332"/>
          </a:xfrm>
          <a:prstGeom prst="rect">
            <a:avLst/>
          </a:prstGeom>
          <a:noFill/>
        </p:spPr>
        <p:txBody>
          <a:bodyPr wrap="square" rtlCol="0">
            <a:spAutoFit/>
          </a:bodyPr>
          <a:lstStyle/>
          <a:p>
            <a:r>
              <a:rPr lang="en-US" dirty="0"/>
              <a:t>24</a:t>
            </a:r>
          </a:p>
        </p:txBody>
      </p:sp>
      <p:sp>
        <p:nvSpPr>
          <p:cNvPr id="43" name="TextBox 42"/>
          <p:cNvSpPr txBox="1"/>
          <p:nvPr/>
        </p:nvSpPr>
        <p:spPr>
          <a:xfrm>
            <a:off x="4649372" y="5439509"/>
            <a:ext cx="601394" cy="369332"/>
          </a:xfrm>
          <a:prstGeom prst="rect">
            <a:avLst/>
          </a:prstGeom>
          <a:noFill/>
        </p:spPr>
        <p:txBody>
          <a:bodyPr wrap="square" rtlCol="0">
            <a:spAutoFit/>
          </a:bodyPr>
          <a:lstStyle/>
          <a:p>
            <a:r>
              <a:rPr lang="en-US" dirty="0"/>
              <a:t>14</a:t>
            </a:r>
          </a:p>
        </p:txBody>
      </p:sp>
      <p:sp>
        <p:nvSpPr>
          <p:cNvPr id="46" name="TextBox 45"/>
          <p:cNvSpPr txBox="1"/>
          <p:nvPr/>
        </p:nvSpPr>
        <p:spPr>
          <a:xfrm>
            <a:off x="4564966" y="2161736"/>
            <a:ext cx="601394" cy="369332"/>
          </a:xfrm>
          <a:prstGeom prst="rect">
            <a:avLst/>
          </a:prstGeom>
          <a:noFill/>
        </p:spPr>
        <p:txBody>
          <a:bodyPr wrap="square" rtlCol="0">
            <a:spAutoFit/>
          </a:bodyPr>
          <a:lstStyle/>
          <a:p>
            <a:r>
              <a:rPr lang="en-US" dirty="0"/>
              <a:t>20</a:t>
            </a:r>
          </a:p>
        </p:txBody>
      </p:sp>
      <p:sp>
        <p:nvSpPr>
          <p:cNvPr id="48" name="TextBox 47"/>
          <p:cNvSpPr txBox="1"/>
          <p:nvPr/>
        </p:nvSpPr>
        <p:spPr>
          <a:xfrm>
            <a:off x="2486464" y="3723250"/>
            <a:ext cx="601394" cy="369332"/>
          </a:xfrm>
          <a:prstGeom prst="rect">
            <a:avLst/>
          </a:prstGeom>
          <a:noFill/>
        </p:spPr>
        <p:txBody>
          <a:bodyPr wrap="square" rtlCol="0">
            <a:spAutoFit/>
          </a:bodyPr>
          <a:lstStyle/>
          <a:p>
            <a:r>
              <a:rPr lang="en-US" dirty="0"/>
              <a:t>5</a:t>
            </a:r>
          </a:p>
        </p:txBody>
      </p:sp>
      <p:sp>
        <p:nvSpPr>
          <p:cNvPr id="50" name="TextBox 49"/>
          <p:cNvSpPr txBox="1"/>
          <p:nvPr/>
        </p:nvSpPr>
        <p:spPr>
          <a:xfrm>
            <a:off x="8175088" y="3655257"/>
            <a:ext cx="601394" cy="369332"/>
          </a:xfrm>
          <a:prstGeom prst="rect">
            <a:avLst/>
          </a:prstGeom>
          <a:noFill/>
        </p:spPr>
        <p:txBody>
          <a:bodyPr wrap="square" rtlCol="0">
            <a:spAutoFit/>
          </a:bodyPr>
          <a:lstStyle/>
          <a:p>
            <a:r>
              <a:rPr lang="en-US" dirty="0"/>
              <a:t>29</a:t>
            </a:r>
          </a:p>
        </p:txBody>
      </p:sp>
    </p:spTree>
    <p:extLst>
      <p:ext uri="{BB962C8B-B14F-4D97-AF65-F5344CB8AC3E}">
        <p14:creationId xmlns:p14="http://schemas.microsoft.com/office/powerpoint/2010/main" val="3148693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Oval 6"/>
          <p:cNvSpPr/>
          <p:nvPr/>
        </p:nvSpPr>
        <p:spPr>
          <a:xfrm>
            <a:off x="2298309" y="2951875"/>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006" y="143256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4296" y="2951872"/>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935458"/>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70005"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3606022"/>
            <a:ext cx="990014" cy="2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1" idx="2"/>
          </p:cNvCxnSpPr>
          <p:nvPr/>
        </p:nvCxnSpPr>
        <p:spPr>
          <a:xfrm>
            <a:off x="3226776" y="3606023"/>
            <a:ext cx="1243229" cy="17279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rot="16200000" flipH="1">
            <a:off x="2032782" y="3073791"/>
            <a:ext cx="1252024" cy="3629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9" idx="2"/>
          </p:cNvCxnSpPr>
          <p:nvPr/>
        </p:nvCxnSpPr>
        <p:spPr>
          <a:xfrm flipV="1">
            <a:off x="3226776" y="3606020"/>
            <a:ext cx="3017520"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0" idx="2"/>
          </p:cNvCxnSpPr>
          <p:nvPr/>
        </p:nvCxnSpPr>
        <p:spPr>
          <a:xfrm flipV="1">
            <a:off x="7172763" y="3589605"/>
            <a:ext cx="800101" cy="164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7"/>
            <a:endCxn id="8" idx="2"/>
          </p:cNvCxnSpPr>
          <p:nvPr/>
        </p:nvCxnSpPr>
        <p:spPr>
          <a:xfrm rot="5400000" flipH="1" flipV="1">
            <a:off x="3226525" y="1950990"/>
            <a:ext cx="1056761" cy="1328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a:endCxn id="9" idx="1"/>
          </p:cNvCxnSpPr>
          <p:nvPr/>
        </p:nvCxnSpPr>
        <p:spPr>
          <a:xfrm>
            <a:off x="5347474" y="2086708"/>
            <a:ext cx="1032794" cy="1056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a:endCxn id="9" idx="3"/>
          </p:cNvCxnSpPr>
          <p:nvPr/>
        </p:nvCxnSpPr>
        <p:spPr>
          <a:xfrm flipV="1">
            <a:off x="5398472" y="4068571"/>
            <a:ext cx="981796" cy="1265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35370" y="3080825"/>
            <a:ext cx="627159" cy="369332"/>
          </a:xfrm>
          <a:prstGeom prst="rect">
            <a:avLst/>
          </a:prstGeom>
          <a:noFill/>
        </p:spPr>
        <p:txBody>
          <a:bodyPr wrap="none" rtlCol="0">
            <a:spAutoFit/>
          </a:bodyPr>
          <a:lstStyle/>
          <a:p>
            <a:r>
              <a:rPr lang="en-US" b="1" dirty="0">
                <a:latin typeface="Times New Roman" pitchFamily="18" charset="0"/>
                <a:cs typeface="Times New Roman" pitchFamily="18" charset="0"/>
              </a:rPr>
              <a:t>A   5</a:t>
            </a:r>
          </a:p>
        </p:txBody>
      </p:sp>
      <p:sp>
        <p:nvSpPr>
          <p:cNvPr id="34" name="TextBox 33"/>
          <p:cNvSpPr txBox="1"/>
          <p:nvPr/>
        </p:nvSpPr>
        <p:spPr>
          <a:xfrm>
            <a:off x="5959426" y="4752535"/>
            <a:ext cx="605679" cy="369332"/>
          </a:xfrm>
          <a:prstGeom prst="rect">
            <a:avLst/>
          </a:prstGeom>
          <a:noFill/>
        </p:spPr>
        <p:txBody>
          <a:bodyPr wrap="none" rtlCol="0">
            <a:spAutoFit/>
          </a:bodyPr>
          <a:lstStyle/>
          <a:p>
            <a:r>
              <a:rPr lang="en-US" b="1" dirty="0">
                <a:latin typeface="Times New Roman" pitchFamily="18" charset="0"/>
                <a:cs typeface="Times New Roman" pitchFamily="18" charset="0"/>
              </a:rPr>
              <a:t>F   9</a:t>
            </a:r>
          </a:p>
        </p:txBody>
      </p:sp>
      <p:sp>
        <p:nvSpPr>
          <p:cNvPr id="35" name="TextBox 34"/>
          <p:cNvSpPr txBox="1"/>
          <p:nvPr/>
        </p:nvSpPr>
        <p:spPr>
          <a:xfrm>
            <a:off x="5831059" y="2077330"/>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G   4</a:t>
            </a:r>
          </a:p>
        </p:txBody>
      </p:sp>
      <p:sp>
        <p:nvSpPr>
          <p:cNvPr id="36" name="TextBox 35"/>
          <p:cNvSpPr txBox="1"/>
          <p:nvPr/>
        </p:nvSpPr>
        <p:spPr>
          <a:xfrm>
            <a:off x="3803553" y="4002259"/>
            <a:ext cx="639919" cy="369332"/>
          </a:xfrm>
          <a:prstGeom prst="rect">
            <a:avLst/>
          </a:prstGeom>
          <a:noFill/>
        </p:spPr>
        <p:txBody>
          <a:bodyPr wrap="none" rtlCol="0">
            <a:spAutoFit/>
          </a:bodyPr>
          <a:lstStyle/>
          <a:p>
            <a:r>
              <a:rPr lang="en-US" b="1" dirty="0">
                <a:latin typeface="Times New Roman" pitchFamily="18" charset="0"/>
                <a:cs typeface="Times New Roman" pitchFamily="18" charset="0"/>
              </a:rPr>
              <a:t>C   9</a:t>
            </a:r>
          </a:p>
        </p:txBody>
      </p:sp>
      <p:sp>
        <p:nvSpPr>
          <p:cNvPr id="37" name="TextBox 36"/>
          <p:cNvSpPr txBox="1"/>
          <p:nvPr/>
        </p:nvSpPr>
        <p:spPr>
          <a:xfrm>
            <a:off x="4730262" y="3212126"/>
            <a:ext cx="627095" cy="369332"/>
          </a:xfrm>
          <a:prstGeom prst="rect">
            <a:avLst/>
          </a:prstGeom>
          <a:noFill/>
        </p:spPr>
        <p:txBody>
          <a:bodyPr wrap="none" rtlCol="0">
            <a:spAutoFit/>
          </a:bodyPr>
          <a:lstStyle/>
          <a:p>
            <a:r>
              <a:rPr lang="en-US" b="1" dirty="0">
                <a:latin typeface="Times New Roman" pitchFamily="18" charset="0"/>
                <a:cs typeface="Times New Roman" pitchFamily="18" charset="0"/>
              </a:rPr>
              <a:t>E   8</a:t>
            </a:r>
          </a:p>
        </p:txBody>
      </p:sp>
      <p:sp>
        <p:nvSpPr>
          <p:cNvPr id="38" name="TextBox 37"/>
          <p:cNvSpPr txBox="1"/>
          <p:nvPr/>
        </p:nvSpPr>
        <p:spPr>
          <a:xfrm>
            <a:off x="2069710" y="4883834"/>
            <a:ext cx="742511" cy="369332"/>
          </a:xfrm>
          <a:prstGeom prst="rect">
            <a:avLst/>
          </a:prstGeom>
          <a:noFill/>
        </p:spPr>
        <p:txBody>
          <a:bodyPr wrap="none" rtlCol="0">
            <a:spAutoFit/>
          </a:bodyPr>
          <a:lstStyle/>
          <a:p>
            <a:r>
              <a:rPr lang="en-US" b="1" dirty="0">
                <a:latin typeface="Times New Roman" pitchFamily="18" charset="0"/>
                <a:cs typeface="Times New Roman" pitchFamily="18" charset="0"/>
              </a:rPr>
              <a:t>B   14</a:t>
            </a:r>
          </a:p>
        </p:txBody>
      </p:sp>
      <p:sp>
        <p:nvSpPr>
          <p:cNvPr id="39" name="TextBox 38"/>
          <p:cNvSpPr txBox="1"/>
          <p:nvPr/>
        </p:nvSpPr>
        <p:spPr>
          <a:xfrm>
            <a:off x="3291840" y="2264899"/>
            <a:ext cx="755335" cy="369332"/>
          </a:xfrm>
          <a:prstGeom prst="rect">
            <a:avLst/>
          </a:prstGeom>
          <a:noFill/>
        </p:spPr>
        <p:txBody>
          <a:bodyPr wrap="none" rtlCol="0">
            <a:spAutoFit/>
          </a:bodyPr>
          <a:lstStyle/>
          <a:p>
            <a:r>
              <a:rPr lang="en-US" b="1" dirty="0">
                <a:latin typeface="Times New Roman" pitchFamily="18" charset="0"/>
                <a:cs typeface="Times New Roman" pitchFamily="18" charset="0"/>
              </a:rPr>
              <a:t>D   15</a:t>
            </a:r>
          </a:p>
        </p:txBody>
      </p:sp>
      <p:sp>
        <p:nvSpPr>
          <p:cNvPr id="44" name="TextBox 43"/>
          <p:cNvSpPr txBox="1"/>
          <p:nvPr/>
        </p:nvSpPr>
        <p:spPr>
          <a:xfrm>
            <a:off x="7373230" y="3106616"/>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H   5</a:t>
            </a:r>
          </a:p>
        </p:txBody>
      </p:sp>
      <p:cxnSp>
        <p:nvCxnSpPr>
          <p:cNvPr id="31" name="Straight Connector 30"/>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2"/>
            <a:endCxn id="8" idx="6"/>
          </p:cNvCxnSpPr>
          <p:nvPr/>
        </p:nvCxnSpPr>
        <p:spPr>
          <a:xfrm rot="10800000" flipH="1">
            <a:off x="4419006" y="2086708"/>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7" idx="6"/>
          </p:cNvCxnSpPr>
          <p:nvPr/>
        </p:nvCxnSpPr>
        <p:spPr>
          <a:xfrm rot="10800000" flipH="1">
            <a:off x="2298309" y="3606022"/>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2"/>
            <a:endCxn id="9" idx="6"/>
          </p:cNvCxnSpPr>
          <p:nvPr/>
        </p:nvCxnSpPr>
        <p:spPr>
          <a:xfrm rot="10800000" flipH="1">
            <a:off x="6244296" y="3606019"/>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2"/>
            <a:endCxn id="10" idx="6"/>
          </p:cNvCxnSpPr>
          <p:nvPr/>
        </p:nvCxnSpPr>
        <p:spPr>
          <a:xfrm rot="10800000" flipH="1">
            <a:off x="7972864" y="3589605"/>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1" idx="2"/>
            <a:endCxn id="11" idx="6"/>
          </p:cNvCxnSpPr>
          <p:nvPr/>
        </p:nvCxnSpPr>
        <p:spPr>
          <a:xfrm rot="10800000" flipH="1">
            <a:off x="4470005" y="533400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6" idx="4"/>
          </p:cNvCxnSpPr>
          <p:nvPr/>
        </p:nvCxnSpPr>
        <p:spPr>
          <a:xfrm rot="16200000" flipH="1">
            <a:off x="515229" y="3933679"/>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2433712" y="3917267"/>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4543864" y="2397956"/>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4615961" y="5645251"/>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377941" y="3928990"/>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8129368" y="3914922"/>
            <a:ext cx="647114" cy="105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58" name="TextBox 57"/>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sp>
        <p:nvSpPr>
          <p:cNvPr id="59" name="TextBox 58"/>
          <p:cNvSpPr txBox="1"/>
          <p:nvPr/>
        </p:nvSpPr>
        <p:spPr>
          <a:xfrm>
            <a:off x="559191" y="3727939"/>
            <a:ext cx="601394" cy="646331"/>
          </a:xfrm>
          <a:prstGeom prst="rect">
            <a:avLst/>
          </a:prstGeom>
          <a:noFill/>
        </p:spPr>
        <p:txBody>
          <a:bodyPr wrap="square" rtlCol="0">
            <a:spAutoFit/>
          </a:bodyPr>
          <a:lstStyle/>
          <a:p>
            <a:r>
              <a:rPr lang="en-US" dirty="0"/>
              <a:t>0       0</a:t>
            </a:r>
          </a:p>
        </p:txBody>
      </p:sp>
      <p:sp>
        <p:nvSpPr>
          <p:cNvPr id="60" name="TextBox 59"/>
          <p:cNvSpPr txBox="1"/>
          <p:nvPr/>
        </p:nvSpPr>
        <p:spPr>
          <a:xfrm>
            <a:off x="6402559" y="3683392"/>
            <a:ext cx="729761" cy="646331"/>
          </a:xfrm>
          <a:prstGeom prst="rect">
            <a:avLst/>
          </a:prstGeom>
          <a:noFill/>
        </p:spPr>
        <p:txBody>
          <a:bodyPr wrap="square" rtlCol="0">
            <a:spAutoFit/>
          </a:bodyPr>
          <a:lstStyle/>
          <a:p>
            <a:r>
              <a:rPr lang="en-US" dirty="0"/>
              <a:t>24     24</a:t>
            </a:r>
          </a:p>
        </p:txBody>
      </p:sp>
      <p:sp>
        <p:nvSpPr>
          <p:cNvPr id="43" name="TextBox 42"/>
          <p:cNvSpPr txBox="1"/>
          <p:nvPr/>
        </p:nvSpPr>
        <p:spPr>
          <a:xfrm>
            <a:off x="4649372" y="5439509"/>
            <a:ext cx="784274" cy="646331"/>
          </a:xfrm>
          <a:prstGeom prst="rect">
            <a:avLst/>
          </a:prstGeom>
          <a:noFill/>
        </p:spPr>
        <p:txBody>
          <a:bodyPr wrap="square" rtlCol="0">
            <a:spAutoFit/>
          </a:bodyPr>
          <a:lstStyle/>
          <a:p>
            <a:r>
              <a:rPr lang="en-US" dirty="0"/>
              <a:t>14    </a:t>
            </a:r>
            <a:r>
              <a:rPr lang="en-US" dirty="0" smtClean="0"/>
              <a:t>15</a:t>
            </a:r>
            <a:endParaRPr lang="en-US" dirty="0"/>
          </a:p>
        </p:txBody>
      </p:sp>
      <p:sp>
        <p:nvSpPr>
          <p:cNvPr id="46" name="TextBox 45"/>
          <p:cNvSpPr txBox="1"/>
          <p:nvPr/>
        </p:nvSpPr>
        <p:spPr>
          <a:xfrm>
            <a:off x="4564966" y="2161736"/>
            <a:ext cx="742071" cy="646331"/>
          </a:xfrm>
          <a:prstGeom prst="rect">
            <a:avLst/>
          </a:prstGeom>
          <a:noFill/>
        </p:spPr>
        <p:txBody>
          <a:bodyPr wrap="square" rtlCol="0">
            <a:spAutoFit/>
          </a:bodyPr>
          <a:lstStyle/>
          <a:p>
            <a:r>
              <a:rPr lang="en-US" dirty="0"/>
              <a:t>20     20</a:t>
            </a:r>
          </a:p>
        </p:txBody>
      </p:sp>
      <p:sp>
        <p:nvSpPr>
          <p:cNvPr id="48" name="TextBox 47"/>
          <p:cNvSpPr txBox="1"/>
          <p:nvPr/>
        </p:nvSpPr>
        <p:spPr>
          <a:xfrm>
            <a:off x="2486464" y="3723250"/>
            <a:ext cx="601394" cy="646331"/>
          </a:xfrm>
          <a:prstGeom prst="rect">
            <a:avLst/>
          </a:prstGeom>
          <a:noFill/>
        </p:spPr>
        <p:txBody>
          <a:bodyPr wrap="square" rtlCol="0">
            <a:spAutoFit/>
          </a:bodyPr>
          <a:lstStyle/>
          <a:p>
            <a:r>
              <a:rPr lang="en-US" dirty="0"/>
              <a:t>5       5</a:t>
            </a:r>
          </a:p>
        </p:txBody>
      </p:sp>
      <p:sp>
        <p:nvSpPr>
          <p:cNvPr id="50" name="TextBox 49"/>
          <p:cNvSpPr txBox="1"/>
          <p:nvPr/>
        </p:nvSpPr>
        <p:spPr>
          <a:xfrm>
            <a:off x="8175088" y="3655257"/>
            <a:ext cx="708660" cy="646331"/>
          </a:xfrm>
          <a:prstGeom prst="rect">
            <a:avLst/>
          </a:prstGeom>
          <a:noFill/>
        </p:spPr>
        <p:txBody>
          <a:bodyPr wrap="square" rtlCol="0">
            <a:spAutoFit/>
          </a:bodyPr>
          <a:lstStyle/>
          <a:p>
            <a:r>
              <a:rPr lang="en-US" dirty="0"/>
              <a:t>29    29</a:t>
            </a:r>
          </a:p>
        </p:txBody>
      </p:sp>
    </p:spTree>
    <p:extLst>
      <p:ext uri="{BB962C8B-B14F-4D97-AF65-F5344CB8AC3E}">
        <p14:creationId xmlns:p14="http://schemas.microsoft.com/office/powerpoint/2010/main" val="3055555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Oval 6"/>
          <p:cNvSpPr/>
          <p:nvPr/>
        </p:nvSpPr>
        <p:spPr>
          <a:xfrm>
            <a:off x="2298309" y="2951875"/>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006" y="143256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4296" y="2951872"/>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935458"/>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70005"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3606022"/>
            <a:ext cx="990014" cy="2342"/>
          </a:xfrm>
          <a:prstGeom prst="straightConnector1">
            <a:avLst/>
          </a:prstGeom>
          <a:ln w="63500" cmpd="thickThi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1" idx="2"/>
          </p:cNvCxnSpPr>
          <p:nvPr/>
        </p:nvCxnSpPr>
        <p:spPr>
          <a:xfrm>
            <a:off x="3226776" y="3606023"/>
            <a:ext cx="1243229" cy="17279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rot="16200000" flipH="1">
            <a:off x="2032782" y="3073791"/>
            <a:ext cx="1252024" cy="3629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9" idx="2"/>
          </p:cNvCxnSpPr>
          <p:nvPr/>
        </p:nvCxnSpPr>
        <p:spPr>
          <a:xfrm flipV="1">
            <a:off x="3226776" y="3606020"/>
            <a:ext cx="3017520"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0" idx="2"/>
          </p:cNvCxnSpPr>
          <p:nvPr/>
        </p:nvCxnSpPr>
        <p:spPr>
          <a:xfrm flipV="1">
            <a:off x="7172763" y="3589605"/>
            <a:ext cx="800101" cy="1641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7"/>
            <a:endCxn id="8" idx="2"/>
          </p:cNvCxnSpPr>
          <p:nvPr/>
        </p:nvCxnSpPr>
        <p:spPr>
          <a:xfrm rot="5400000" flipH="1" flipV="1">
            <a:off x="3226525" y="1950990"/>
            <a:ext cx="1056761" cy="132820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a:endCxn id="9" idx="1"/>
          </p:cNvCxnSpPr>
          <p:nvPr/>
        </p:nvCxnSpPr>
        <p:spPr>
          <a:xfrm>
            <a:off x="5347474" y="2086708"/>
            <a:ext cx="1032794" cy="105675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a:endCxn id="9" idx="3"/>
          </p:cNvCxnSpPr>
          <p:nvPr/>
        </p:nvCxnSpPr>
        <p:spPr>
          <a:xfrm flipV="1">
            <a:off x="5398472" y="4068571"/>
            <a:ext cx="981796" cy="1265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35370" y="3080825"/>
            <a:ext cx="627159" cy="369332"/>
          </a:xfrm>
          <a:prstGeom prst="rect">
            <a:avLst/>
          </a:prstGeom>
          <a:noFill/>
        </p:spPr>
        <p:txBody>
          <a:bodyPr wrap="none" rtlCol="0">
            <a:spAutoFit/>
          </a:bodyPr>
          <a:lstStyle/>
          <a:p>
            <a:r>
              <a:rPr lang="en-US" b="1" dirty="0">
                <a:latin typeface="Times New Roman" pitchFamily="18" charset="0"/>
                <a:cs typeface="Times New Roman" pitchFamily="18" charset="0"/>
              </a:rPr>
              <a:t>A   5</a:t>
            </a:r>
          </a:p>
        </p:txBody>
      </p:sp>
      <p:sp>
        <p:nvSpPr>
          <p:cNvPr id="34" name="TextBox 33"/>
          <p:cNvSpPr txBox="1"/>
          <p:nvPr/>
        </p:nvSpPr>
        <p:spPr>
          <a:xfrm>
            <a:off x="5959426" y="4752535"/>
            <a:ext cx="605679" cy="369332"/>
          </a:xfrm>
          <a:prstGeom prst="rect">
            <a:avLst/>
          </a:prstGeom>
          <a:noFill/>
        </p:spPr>
        <p:txBody>
          <a:bodyPr wrap="none" rtlCol="0">
            <a:spAutoFit/>
          </a:bodyPr>
          <a:lstStyle/>
          <a:p>
            <a:r>
              <a:rPr lang="en-US" b="1" dirty="0">
                <a:latin typeface="Times New Roman" pitchFamily="18" charset="0"/>
                <a:cs typeface="Times New Roman" pitchFamily="18" charset="0"/>
              </a:rPr>
              <a:t>F   9</a:t>
            </a:r>
          </a:p>
        </p:txBody>
      </p:sp>
      <p:sp>
        <p:nvSpPr>
          <p:cNvPr id="35" name="TextBox 34"/>
          <p:cNvSpPr txBox="1"/>
          <p:nvPr/>
        </p:nvSpPr>
        <p:spPr>
          <a:xfrm>
            <a:off x="5831059" y="2077330"/>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G   4</a:t>
            </a:r>
          </a:p>
        </p:txBody>
      </p:sp>
      <p:sp>
        <p:nvSpPr>
          <p:cNvPr id="36" name="TextBox 35"/>
          <p:cNvSpPr txBox="1"/>
          <p:nvPr/>
        </p:nvSpPr>
        <p:spPr>
          <a:xfrm>
            <a:off x="3803553" y="4002259"/>
            <a:ext cx="639919" cy="369332"/>
          </a:xfrm>
          <a:prstGeom prst="rect">
            <a:avLst/>
          </a:prstGeom>
          <a:noFill/>
        </p:spPr>
        <p:txBody>
          <a:bodyPr wrap="none" rtlCol="0">
            <a:spAutoFit/>
          </a:bodyPr>
          <a:lstStyle/>
          <a:p>
            <a:r>
              <a:rPr lang="en-US" b="1" dirty="0">
                <a:latin typeface="Times New Roman" pitchFamily="18" charset="0"/>
                <a:cs typeface="Times New Roman" pitchFamily="18" charset="0"/>
              </a:rPr>
              <a:t>C   9</a:t>
            </a:r>
          </a:p>
        </p:txBody>
      </p:sp>
      <p:sp>
        <p:nvSpPr>
          <p:cNvPr id="37" name="TextBox 36"/>
          <p:cNvSpPr txBox="1"/>
          <p:nvPr/>
        </p:nvSpPr>
        <p:spPr>
          <a:xfrm>
            <a:off x="4730262" y="3212126"/>
            <a:ext cx="627095" cy="369332"/>
          </a:xfrm>
          <a:prstGeom prst="rect">
            <a:avLst/>
          </a:prstGeom>
          <a:noFill/>
        </p:spPr>
        <p:txBody>
          <a:bodyPr wrap="none" rtlCol="0">
            <a:spAutoFit/>
          </a:bodyPr>
          <a:lstStyle/>
          <a:p>
            <a:r>
              <a:rPr lang="en-US" b="1" dirty="0">
                <a:latin typeface="Times New Roman" pitchFamily="18" charset="0"/>
                <a:cs typeface="Times New Roman" pitchFamily="18" charset="0"/>
              </a:rPr>
              <a:t>E   8</a:t>
            </a:r>
          </a:p>
        </p:txBody>
      </p:sp>
      <p:sp>
        <p:nvSpPr>
          <p:cNvPr id="38" name="TextBox 37"/>
          <p:cNvSpPr txBox="1"/>
          <p:nvPr/>
        </p:nvSpPr>
        <p:spPr>
          <a:xfrm>
            <a:off x="2069710" y="4883834"/>
            <a:ext cx="742511" cy="369332"/>
          </a:xfrm>
          <a:prstGeom prst="rect">
            <a:avLst/>
          </a:prstGeom>
          <a:noFill/>
        </p:spPr>
        <p:txBody>
          <a:bodyPr wrap="none" rtlCol="0">
            <a:spAutoFit/>
          </a:bodyPr>
          <a:lstStyle/>
          <a:p>
            <a:r>
              <a:rPr lang="en-US" b="1" dirty="0">
                <a:latin typeface="Times New Roman" pitchFamily="18" charset="0"/>
                <a:cs typeface="Times New Roman" pitchFamily="18" charset="0"/>
              </a:rPr>
              <a:t>B   14</a:t>
            </a:r>
          </a:p>
        </p:txBody>
      </p:sp>
      <p:sp>
        <p:nvSpPr>
          <p:cNvPr id="39" name="TextBox 38"/>
          <p:cNvSpPr txBox="1"/>
          <p:nvPr/>
        </p:nvSpPr>
        <p:spPr>
          <a:xfrm>
            <a:off x="3291840" y="2264899"/>
            <a:ext cx="755335" cy="369332"/>
          </a:xfrm>
          <a:prstGeom prst="rect">
            <a:avLst/>
          </a:prstGeom>
          <a:noFill/>
        </p:spPr>
        <p:txBody>
          <a:bodyPr wrap="none" rtlCol="0">
            <a:spAutoFit/>
          </a:bodyPr>
          <a:lstStyle/>
          <a:p>
            <a:r>
              <a:rPr lang="en-US" b="1" dirty="0">
                <a:latin typeface="Times New Roman" pitchFamily="18" charset="0"/>
                <a:cs typeface="Times New Roman" pitchFamily="18" charset="0"/>
              </a:rPr>
              <a:t>D   15</a:t>
            </a:r>
          </a:p>
        </p:txBody>
      </p:sp>
      <p:sp>
        <p:nvSpPr>
          <p:cNvPr id="44" name="TextBox 43"/>
          <p:cNvSpPr txBox="1"/>
          <p:nvPr/>
        </p:nvSpPr>
        <p:spPr>
          <a:xfrm>
            <a:off x="7373230" y="3106616"/>
            <a:ext cx="652743" cy="369332"/>
          </a:xfrm>
          <a:prstGeom prst="rect">
            <a:avLst/>
          </a:prstGeom>
          <a:noFill/>
        </p:spPr>
        <p:txBody>
          <a:bodyPr wrap="none" rtlCol="0">
            <a:spAutoFit/>
          </a:bodyPr>
          <a:lstStyle/>
          <a:p>
            <a:r>
              <a:rPr lang="en-US" b="1" dirty="0">
                <a:latin typeface="Times New Roman" pitchFamily="18" charset="0"/>
                <a:cs typeface="Times New Roman" pitchFamily="18" charset="0"/>
              </a:rPr>
              <a:t>H   5</a:t>
            </a:r>
          </a:p>
        </p:txBody>
      </p:sp>
      <p:cxnSp>
        <p:nvCxnSpPr>
          <p:cNvPr id="31" name="Straight Connector 30"/>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2"/>
            <a:endCxn id="8" idx="6"/>
          </p:cNvCxnSpPr>
          <p:nvPr/>
        </p:nvCxnSpPr>
        <p:spPr>
          <a:xfrm rot="10800000" flipH="1">
            <a:off x="4419006" y="2086708"/>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7" idx="6"/>
          </p:cNvCxnSpPr>
          <p:nvPr/>
        </p:nvCxnSpPr>
        <p:spPr>
          <a:xfrm rot="10800000" flipH="1">
            <a:off x="2298309" y="3606022"/>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2"/>
            <a:endCxn id="9" idx="6"/>
          </p:cNvCxnSpPr>
          <p:nvPr/>
        </p:nvCxnSpPr>
        <p:spPr>
          <a:xfrm rot="10800000" flipH="1">
            <a:off x="6244296" y="3606019"/>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0" idx="2"/>
            <a:endCxn id="10" idx="6"/>
          </p:cNvCxnSpPr>
          <p:nvPr/>
        </p:nvCxnSpPr>
        <p:spPr>
          <a:xfrm rot="10800000" flipH="1">
            <a:off x="7972864" y="3589605"/>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1" idx="2"/>
            <a:endCxn id="11" idx="6"/>
          </p:cNvCxnSpPr>
          <p:nvPr/>
        </p:nvCxnSpPr>
        <p:spPr>
          <a:xfrm rot="10800000" flipH="1">
            <a:off x="4470005" y="533400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6" idx="4"/>
          </p:cNvCxnSpPr>
          <p:nvPr/>
        </p:nvCxnSpPr>
        <p:spPr>
          <a:xfrm rot="16200000" flipH="1">
            <a:off x="515229" y="3933679"/>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2433712" y="3917267"/>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4543864" y="2397956"/>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4615961" y="5645251"/>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377941" y="3928990"/>
            <a:ext cx="647114"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8129368" y="3914922"/>
            <a:ext cx="647114" cy="105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58" name="TextBox 57"/>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sp>
        <p:nvSpPr>
          <p:cNvPr id="59" name="TextBox 58"/>
          <p:cNvSpPr txBox="1"/>
          <p:nvPr/>
        </p:nvSpPr>
        <p:spPr>
          <a:xfrm>
            <a:off x="559191" y="3727939"/>
            <a:ext cx="601394" cy="646331"/>
          </a:xfrm>
          <a:prstGeom prst="rect">
            <a:avLst/>
          </a:prstGeom>
          <a:noFill/>
        </p:spPr>
        <p:txBody>
          <a:bodyPr wrap="square" rtlCol="0">
            <a:spAutoFit/>
          </a:bodyPr>
          <a:lstStyle/>
          <a:p>
            <a:r>
              <a:rPr lang="en-US" dirty="0"/>
              <a:t>0       0</a:t>
            </a:r>
          </a:p>
        </p:txBody>
      </p:sp>
      <p:sp>
        <p:nvSpPr>
          <p:cNvPr id="60" name="TextBox 59"/>
          <p:cNvSpPr txBox="1"/>
          <p:nvPr/>
        </p:nvSpPr>
        <p:spPr>
          <a:xfrm>
            <a:off x="6402559" y="3683392"/>
            <a:ext cx="729761" cy="646331"/>
          </a:xfrm>
          <a:prstGeom prst="rect">
            <a:avLst/>
          </a:prstGeom>
          <a:noFill/>
        </p:spPr>
        <p:txBody>
          <a:bodyPr wrap="square" rtlCol="0">
            <a:spAutoFit/>
          </a:bodyPr>
          <a:lstStyle/>
          <a:p>
            <a:r>
              <a:rPr lang="en-US" dirty="0"/>
              <a:t>24     24</a:t>
            </a:r>
          </a:p>
        </p:txBody>
      </p:sp>
      <p:sp>
        <p:nvSpPr>
          <p:cNvPr id="43" name="TextBox 42"/>
          <p:cNvSpPr txBox="1"/>
          <p:nvPr/>
        </p:nvSpPr>
        <p:spPr>
          <a:xfrm>
            <a:off x="4649372" y="5439509"/>
            <a:ext cx="784274" cy="646331"/>
          </a:xfrm>
          <a:prstGeom prst="rect">
            <a:avLst/>
          </a:prstGeom>
          <a:noFill/>
        </p:spPr>
        <p:txBody>
          <a:bodyPr wrap="square" rtlCol="0">
            <a:spAutoFit/>
          </a:bodyPr>
          <a:lstStyle/>
          <a:p>
            <a:r>
              <a:rPr lang="en-US" dirty="0"/>
              <a:t>14    </a:t>
            </a:r>
            <a:r>
              <a:rPr lang="en-US" dirty="0" smtClean="0"/>
              <a:t>15</a:t>
            </a:r>
            <a:endParaRPr lang="en-US" dirty="0"/>
          </a:p>
        </p:txBody>
      </p:sp>
      <p:sp>
        <p:nvSpPr>
          <p:cNvPr id="46" name="TextBox 45"/>
          <p:cNvSpPr txBox="1"/>
          <p:nvPr/>
        </p:nvSpPr>
        <p:spPr>
          <a:xfrm>
            <a:off x="4564966" y="2161736"/>
            <a:ext cx="742071" cy="646331"/>
          </a:xfrm>
          <a:prstGeom prst="rect">
            <a:avLst/>
          </a:prstGeom>
          <a:noFill/>
        </p:spPr>
        <p:txBody>
          <a:bodyPr wrap="square" rtlCol="0">
            <a:spAutoFit/>
          </a:bodyPr>
          <a:lstStyle/>
          <a:p>
            <a:r>
              <a:rPr lang="en-US" dirty="0"/>
              <a:t>20     20</a:t>
            </a:r>
          </a:p>
        </p:txBody>
      </p:sp>
      <p:sp>
        <p:nvSpPr>
          <p:cNvPr id="48" name="TextBox 47"/>
          <p:cNvSpPr txBox="1"/>
          <p:nvPr/>
        </p:nvSpPr>
        <p:spPr>
          <a:xfrm>
            <a:off x="2486464" y="3723250"/>
            <a:ext cx="601394" cy="646331"/>
          </a:xfrm>
          <a:prstGeom prst="rect">
            <a:avLst/>
          </a:prstGeom>
          <a:noFill/>
        </p:spPr>
        <p:txBody>
          <a:bodyPr wrap="square" rtlCol="0">
            <a:spAutoFit/>
          </a:bodyPr>
          <a:lstStyle/>
          <a:p>
            <a:r>
              <a:rPr lang="en-US" dirty="0"/>
              <a:t>5       5</a:t>
            </a:r>
          </a:p>
        </p:txBody>
      </p:sp>
      <p:sp>
        <p:nvSpPr>
          <p:cNvPr id="50" name="TextBox 49"/>
          <p:cNvSpPr txBox="1"/>
          <p:nvPr/>
        </p:nvSpPr>
        <p:spPr>
          <a:xfrm>
            <a:off x="8175088" y="3655257"/>
            <a:ext cx="708660" cy="646331"/>
          </a:xfrm>
          <a:prstGeom prst="rect">
            <a:avLst/>
          </a:prstGeom>
          <a:noFill/>
        </p:spPr>
        <p:txBody>
          <a:bodyPr wrap="square" rtlCol="0">
            <a:spAutoFit/>
          </a:bodyPr>
          <a:lstStyle/>
          <a:p>
            <a:r>
              <a:rPr lang="en-US" dirty="0"/>
              <a:t>29    29</a:t>
            </a:r>
          </a:p>
        </p:txBody>
      </p:sp>
    </p:spTree>
    <p:extLst>
      <p:ext uri="{BB962C8B-B14F-4D97-AF65-F5344CB8AC3E}">
        <p14:creationId xmlns:p14="http://schemas.microsoft.com/office/powerpoint/2010/main" val="1165071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52618774"/>
              </p:ext>
            </p:extLst>
          </p:nvPr>
        </p:nvGraphicFramePr>
        <p:xfrm>
          <a:off x="158251" y="1324590"/>
          <a:ext cx="8831005" cy="509016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smtClean="0">
                          <a:latin typeface="Times New Roman" pitchFamily="18" charset="0"/>
                          <a:cs typeface="Times New Roman" pitchFamily="18" charset="0"/>
                        </a:rPr>
                        <a:t>EFT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smtClean="0">
                          <a:latin typeface="Times New Roman" pitchFamily="18" charset="0"/>
                          <a:cs typeface="Times New Roman" pitchFamily="18" charset="0"/>
                        </a:rPr>
                        <a:t>LFT</a:t>
                      </a: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B</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26</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64/9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C</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E</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7.5</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F</a:t>
                      </a:r>
                    </a:p>
                  </a:txBody>
                  <a:tcPr marL="68580" marR="68580"/>
                </a:tc>
                <a:tc>
                  <a:txBody>
                    <a:bodyPr/>
                    <a:lstStyle/>
                    <a:p>
                      <a:pPr algn="ctr"/>
                      <a:r>
                        <a:rPr lang="en-US" sz="2000" dirty="0">
                          <a:latin typeface="Times New Roman" pitchFamily="18" charset="0"/>
                          <a:cs typeface="Times New Roman" pitchFamily="18" charset="0"/>
                        </a:rPr>
                        <a:t>B, C</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G</a:t>
                      </a:r>
                    </a:p>
                  </a:txBody>
                  <a:tcPr marL="68580" marR="68580"/>
                </a:tc>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3.5</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H</a:t>
                      </a:r>
                    </a:p>
                  </a:txBody>
                  <a:tcPr marL="68580" marR="68580"/>
                </a:tc>
                <a:tc>
                  <a:txBody>
                    <a:bodyPr/>
                    <a:lstStyle/>
                    <a:p>
                      <a:pPr algn="ctr"/>
                      <a:r>
                        <a:rPr lang="en-US" sz="2000" dirty="0">
                          <a:latin typeface="Times New Roman" pitchFamily="18" charset="0"/>
                          <a:cs typeface="Times New Roman" pitchFamily="18" charset="0"/>
                        </a:rPr>
                        <a:t>E, F, G</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330551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29536251"/>
              </p:ext>
            </p:extLst>
          </p:nvPr>
        </p:nvGraphicFramePr>
        <p:xfrm>
          <a:off x="158251" y="1324590"/>
          <a:ext cx="8831005" cy="509016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smtClean="0">
                          <a:latin typeface="Times New Roman" pitchFamily="18" charset="0"/>
                          <a:cs typeface="Times New Roman" pitchFamily="18" charset="0"/>
                        </a:rPr>
                        <a:t>EFT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smtClean="0">
                          <a:latin typeface="Times New Roman" pitchFamily="18" charset="0"/>
                          <a:cs typeface="Times New Roman" pitchFamily="18" charset="0"/>
                        </a:rPr>
                        <a:t>LFT</a:t>
                      </a: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B</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26</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64/9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C</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E</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7.5</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13</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F</a:t>
                      </a:r>
                    </a:p>
                  </a:txBody>
                  <a:tcPr marL="68580" marR="68580"/>
                </a:tc>
                <a:tc>
                  <a:txBody>
                    <a:bodyPr/>
                    <a:lstStyle/>
                    <a:p>
                      <a:pPr algn="ctr"/>
                      <a:r>
                        <a:rPr lang="en-US" sz="2000" dirty="0">
                          <a:latin typeface="Times New Roman" pitchFamily="18" charset="0"/>
                          <a:cs typeface="Times New Roman" pitchFamily="18" charset="0"/>
                        </a:rPr>
                        <a:t>B, C</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23</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G</a:t>
                      </a:r>
                    </a:p>
                  </a:txBody>
                  <a:tcPr marL="68580" marR="68580"/>
                </a:tc>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3.5</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H</a:t>
                      </a:r>
                    </a:p>
                  </a:txBody>
                  <a:tcPr marL="68580" marR="68580"/>
                </a:tc>
                <a:tc>
                  <a:txBody>
                    <a:bodyPr/>
                    <a:lstStyle/>
                    <a:p>
                      <a:pPr algn="ctr"/>
                      <a:r>
                        <a:rPr lang="en-US" sz="2000" dirty="0">
                          <a:latin typeface="Times New Roman" pitchFamily="18" charset="0"/>
                          <a:cs typeface="Times New Roman" pitchFamily="18" charset="0"/>
                        </a:rPr>
                        <a:t>E, F, G</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r>
                        <a:rPr lang="en-US" sz="2000" dirty="0">
                          <a:latin typeface="Times New Roman" pitchFamily="18" charset="0"/>
                          <a:cs typeface="Times New Roman" pitchFamily="18" charset="0"/>
                        </a:rPr>
                        <a:t>29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4894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1" y="1324590"/>
          <a:ext cx="8831005" cy="509016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a:latin typeface="Times New Roman" pitchFamily="18" charset="0"/>
                          <a:cs typeface="Times New Roman" pitchFamily="18" charset="0"/>
                        </a:rPr>
                        <a:t>ENT</a:t>
                      </a: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a:latin typeface="Times New Roman" pitchFamily="18" charset="0"/>
                          <a:cs typeface="Times New Roman" pitchFamily="18" charset="0"/>
                        </a:rPr>
                        <a:t>LET</a:t>
                      </a: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B</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26</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64/9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C</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E</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7.5</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13</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F</a:t>
                      </a:r>
                    </a:p>
                  </a:txBody>
                  <a:tcPr marL="68580" marR="68580"/>
                </a:tc>
                <a:tc>
                  <a:txBody>
                    <a:bodyPr/>
                    <a:lstStyle/>
                    <a:p>
                      <a:pPr algn="ctr"/>
                      <a:r>
                        <a:rPr lang="en-US" sz="2000" dirty="0">
                          <a:latin typeface="Times New Roman" pitchFamily="18" charset="0"/>
                          <a:cs typeface="Times New Roman" pitchFamily="18" charset="0"/>
                        </a:rPr>
                        <a:t>B, C</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23</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G</a:t>
                      </a:r>
                    </a:p>
                  </a:txBody>
                  <a:tcPr marL="68580" marR="68580"/>
                </a:tc>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3.5</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H</a:t>
                      </a:r>
                    </a:p>
                  </a:txBody>
                  <a:tcPr marL="68580" marR="68580"/>
                </a:tc>
                <a:tc>
                  <a:txBody>
                    <a:bodyPr/>
                    <a:lstStyle/>
                    <a:p>
                      <a:pPr algn="ctr"/>
                      <a:r>
                        <a:rPr lang="en-US" sz="2000" dirty="0">
                          <a:latin typeface="Times New Roman" pitchFamily="18" charset="0"/>
                          <a:cs typeface="Times New Roman" pitchFamily="18" charset="0"/>
                        </a:rPr>
                        <a:t>E, F, G</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r>
                        <a:rPr lang="en-US" sz="2000" dirty="0">
                          <a:latin typeface="Times New Roman" pitchFamily="18" charset="0"/>
                          <a:cs typeface="Times New Roman" pitchFamily="18" charset="0"/>
                        </a:rPr>
                        <a:t>29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r>
                        <a:rPr lang="en-US" sz="2000" dirty="0">
                          <a:latin typeface="Times New Roman" pitchFamily="18" charset="0"/>
                          <a:cs typeface="Times New Roman" pitchFamily="18" charset="0"/>
                        </a:rPr>
                        <a:t>29</a:t>
                      </a: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8993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US" dirty="0"/>
          </a:p>
        </p:txBody>
      </p:sp>
      <p:sp>
        <p:nvSpPr>
          <p:cNvPr id="3" name="Content Placeholder 2"/>
          <p:cNvSpPr>
            <a:spLocks noGrp="1"/>
          </p:cNvSpPr>
          <p:nvPr>
            <p:ph idx="1"/>
          </p:nvPr>
        </p:nvSpPr>
        <p:spPr/>
        <p:txBody>
          <a:bodyPr/>
          <a:lstStyle/>
          <a:p>
            <a:pPr marL="457200" indent="-457200" algn="just">
              <a:lnSpc>
                <a:spcPct val="10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PERT is a management technique used with responsibility accounting and to attain well defined objectives.</a:t>
            </a:r>
          </a:p>
          <a:p>
            <a:pPr marL="457200" indent="-457200" algn="just">
              <a:lnSpc>
                <a:spcPct val="10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It is designed for scheduling complex interrelated tasks of the projects.</a:t>
            </a:r>
          </a:p>
          <a:p>
            <a:pPr marL="457200" indent="-457200" algn="just">
              <a:lnSpc>
                <a:spcPct val="100000"/>
              </a:lnSpc>
              <a:buFont typeface="Wingdings" panose="05000000000000000000" pitchFamily="2" charset="2"/>
              <a:buChar char="v"/>
            </a:pPr>
            <a:r>
              <a:rPr lang="en-US" sz="3000" b="1" dirty="0" smtClean="0">
                <a:latin typeface="Times New Roman" panose="02020603050405020304" pitchFamily="18" charset="0"/>
                <a:cs typeface="Times New Roman" panose="02020603050405020304" pitchFamily="18" charset="0"/>
              </a:rPr>
              <a:t>PERT System of Three Time Estimate</a:t>
            </a:r>
          </a:p>
          <a:p>
            <a:pPr marL="914400" lvl="1" indent="-457200" algn="just">
              <a:lnSpc>
                <a:spcPct val="100000"/>
              </a:lnSpc>
              <a:buFont typeface="Courier New" panose="02070309020205020404" pitchFamily="49" charset="0"/>
              <a:buChar char="o"/>
            </a:pPr>
            <a:r>
              <a:rPr lang="en-US" sz="2600" dirty="0" smtClean="0">
                <a:latin typeface="Times New Roman" panose="02020603050405020304" pitchFamily="18" charset="0"/>
                <a:cs typeface="Times New Roman" panose="02020603050405020304" pitchFamily="18" charset="0"/>
              </a:rPr>
              <a:t>Optimistic Time</a:t>
            </a:r>
          </a:p>
          <a:p>
            <a:pPr marL="914400" lvl="1" indent="-457200" algn="just">
              <a:lnSpc>
                <a:spcPct val="100000"/>
              </a:lnSpc>
              <a:buFont typeface="Courier New" panose="02070309020205020404" pitchFamily="49" charset="0"/>
              <a:buChar char="o"/>
            </a:pPr>
            <a:r>
              <a:rPr lang="en-US" sz="2600" dirty="0" smtClean="0">
                <a:latin typeface="Times New Roman" panose="02020603050405020304" pitchFamily="18" charset="0"/>
                <a:cs typeface="Times New Roman" panose="02020603050405020304" pitchFamily="18" charset="0"/>
              </a:rPr>
              <a:t>Most likely Time (t</a:t>
            </a:r>
            <a:r>
              <a:rPr lang="en-US" sz="1400" dirty="0" smtClean="0">
                <a:latin typeface="Times New Roman" panose="02020603050405020304" pitchFamily="18" charset="0"/>
                <a:cs typeface="Times New Roman" panose="02020603050405020304" pitchFamily="18" charset="0"/>
              </a:rPr>
              <a:t>m</a:t>
            </a:r>
            <a:r>
              <a:rPr lang="en-US" sz="2600" dirty="0" smtClean="0">
                <a:latin typeface="Times New Roman" panose="02020603050405020304" pitchFamily="18" charset="0"/>
                <a:cs typeface="Times New Roman" panose="02020603050405020304" pitchFamily="18" charset="0"/>
              </a:rPr>
              <a:t>)</a:t>
            </a:r>
          </a:p>
          <a:p>
            <a:pPr marL="914400" lvl="1" indent="-457200" algn="just">
              <a:lnSpc>
                <a:spcPct val="100000"/>
              </a:lnSpc>
              <a:buFont typeface="Courier New" panose="02070309020205020404" pitchFamily="49" charset="0"/>
              <a:buChar char="o"/>
            </a:pPr>
            <a:r>
              <a:rPr lang="en-US" sz="2600" dirty="0" smtClean="0">
                <a:latin typeface="Times New Roman" panose="02020603050405020304" pitchFamily="18" charset="0"/>
                <a:cs typeface="Times New Roman" panose="02020603050405020304" pitchFamily="18" charset="0"/>
              </a:rPr>
              <a:t>Pessimistic Time (</a:t>
            </a:r>
            <a:r>
              <a:rPr lang="en-US" sz="2600" dirty="0" err="1" smtClean="0">
                <a:latin typeface="Times New Roman" panose="02020603050405020304" pitchFamily="18" charset="0"/>
                <a:cs typeface="Times New Roman" panose="02020603050405020304" pitchFamily="18" charset="0"/>
              </a:rPr>
              <a:t>t</a:t>
            </a:r>
            <a:r>
              <a:rPr lang="en-US" sz="1400" dirty="0" err="1" smtClean="0">
                <a:latin typeface="Times New Roman" panose="02020603050405020304" pitchFamily="18" charset="0"/>
                <a:cs typeface="Times New Roman" panose="02020603050405020304" pitchFamily="18" charset="0"/>
              </a:rPr>
              <a:t>p</a:t>
            </a:r>
            <a:r>
              <a:rPr lang="en-US" sz="2600"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82445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53700949"/>
              </p:ext>
            </p:extLst>
          </p:nvPr>
        </p:nvGraphicFramePr>
        <p:xfrm>
          <a:off x="158251" y="1324590"/>
          <a:ext cx="8831005" cy="509016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smtClean="0">
                          <a:latin typeface="Times New Roman" pitchFamily="18" charset="0"/>
                          <a:cs typeface="Times New Roman" pitchFamily="18" charset="0"/>
                        </a:rPr>
                        <a:t>EFT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smtClean="0">
                          <a:latin typeface="Times New Roman" pitchFamily="18" charset="0"/>
                          <a:cs typeface="Times New Roman" pitchFamily="18" charset="0"/>
                        </a:rPr>
                        <a:t>LFT</a:t>
                      </a: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B</a:t>
                      </a:r>
                    </a:p>
                  </a:txBody>
                  <a:tcPr marL="68580" marR="68580"/>
                </a:tc>
                <a:tc>
                  <a:txBody>
                    <a:bodyPr/>
                    <a:lstStyle/>
                    <a:p>
                      <a:pPr algn="ctr"/>
                      <a:r>
                        <a:rPr lang="en-US" sz="2000" dirty="0">
                          <a:latin typeface="Times New Roman" pitchFamily="18" charset="0"/>
                          <a:cs typeface="Times New Roman" pitchFamily="18" charset="0"/>
                        </a:rPr>
                        <a:t>None</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sz="2000" dirty="0">
                          <a:latin typeface="Times New Roman" pitchFamily="18" charset="0"/>
                          <a:cs typeface="Times New Roman" pitchFamily="18" charset="0"/>
                        </a:rPr>
                        <a:t>26</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64/9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C</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10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25/9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E</a:t>
                      </a:r>
                    </a:p>
                  </a:txBody>
                  <a:tcPr marL="68580" marR="68580"/>
                </a:tc>
                <a:tc>
                  <a:txBody>
                    <a:bodyPr/>
                    <a:lstStyle/>
                    <a:p>
                      <a:pPr algn="ctr"/>
                      <a:r>
                        <a:rPr lang="en-US" sz="2000" dirty="0">
                          <a:latin typeface="Times New Roman" pitchFamily="18" charset="0"/>
                          <a:cs typeface="Times New Roman" pitchFamily="18" charset="0"/>
                        </a:rPr>
                        <a:t>A</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7.5</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13</a:t>
                      </a:r>
                    </a:p>
                  </a:txBody>
                  <a:tcPr marL="68580" marR="68580"/>
                </a:tc>
                <a:tc>
                  <a:txBody>
                    <a:bodyPr/>
                    <a:lstStyle/>
                    <a:p>
                      <a:pPr algn="ctr"/>
                      <a:r>
                        <a:rPr lang="en-US" sz="2000" dirty="0">
                          <a:latin typeface="Times New Roman" pitchFamily="18" charset="0"/>
                          <a:cs typeface="Times New Roman" pitchFamily="18" charset="0"/>
                        </a:rPr>
                        <a:t>16</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F</a:t>
                      </a:r>
                    </a:p>
                  </a:txBody>
                  <a:tcPr marL="68580" marR="68580"/>
                </a:tc>
                <a:tc>
                  <a:txBody>
                    <a:bodyPr/>
                    <a:lstStyle/>
                    <a:p>
                      <a:pPr algn="ctr"/>
                      <a:r>
                        <a:rPr lang="en-US" sz="2000" dirty="0">
                          <a:latin typeface="Times New Roman" pitchFamily="18" charset="0"/>
                          <a:cs typeface="Times New Roman" pitchFamily="18" charset="0"/>
                        </a:rPr>
                        <a:t>B, C</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sz="2000" dirty="0">
                          <a:latin typeface="Times New Roman" pitchFamily="18" charset="0"/>
                          <a:cs typeface="Times New Roman" pitchFamily="18" charset="0"/>
                        </a:rPr>
                        <a:t>23</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G</a:t>
                      </a:r>
                    </a:p>
                  </a:txBody>
                  <a:tcPr marL="68580" marR="68580"/>
                </a:tc>
                <a:tc>
                  <a:txBody>
                    <a:bodyPr/>
                    <a:lstStyle/>
                    <a:p>
                      <a:pPr algn="ctr"/>
                      <a:r>
                        <a:rPr lang="en-US" sz="2000" dirty="0">
                          <a:latin typeface="Times New Roman" pitchFamily="18" charset="0"/>
                          <a:cs typeface="Times New Roman" pitchFamily="18" charset="0"/>
                        </a:rPr>
                        <a:t>D</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3.5</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4/9</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r>
                        <a:rPr lang="en-US" sz="2000" dirty="0">
                          <a:latin typeface="Times New Roman" pitchFamily="18" charset="0"/>
                          <a:cs typeface="Times New Roman" pitchFamily="18" charset="0"/>
                        </a:rPr>
                        <a:t>20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H</a:t>
                      </a:r>
                    </a:p>
                  </a:txBody>
                  <a:tcPr marL="68580" marR="68580"/>
                </a:tc>
                <a:tc>
                  <a:txBody>
                    <a:bodyPr/>
                    <a:lstStyle/>
                    <a:p>
                      <a:pPr algn="ctr"/>
                      <a:r>
                        <a:rPr lang="en-US" sz="2000" dirty="0">
                          <a:latin typeface="Times New Roman" pitchFamily="18" charset="0"/>
                          <a:cs typeface="Times New Roman" pitchFamily="18" charset="0"/>
                        </a:rPr>
                        <a:t>E, F, G</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0</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r>
                        <a:rPr lang="en-US" sz="2000" dirty="0">
                          <a:latin typeface="Times New Roman" pitchFamily="18" charset="0"/>
                          <a:cs typeface="Times New Roman" pitchFamily="18" charset="0"/>
                        </a:rPr>
                        <a:t>29</a:t>
                      </a:r>
                    </a:p>
                  </a:txBody>
                  <a:tcPr marL="68580" marR="68580"/>
                </a:tc>
                <a:tc>
                  <a:txBody>
                    <a:bodyPr/>
                    <a:lstStyle/>
                    <a:p>
                      <a:pPr algn="ctr"/>
                      <a:r>
                        <a:rPr lang="en-US" sz="2000" dirty="0">
                          <a:latin typeface="Times New Roman" pitchFamily="18" charset="0"/>
                          <a:cs typeface="Times New Roman" pitchFamily="18" charset="0"/>
                        </a:rPr>
                        <a:t>24</a:t>
                      </a:r>
                    </a:p>
                  </a:txBody>
                  <a:tcPr marL="68580" marR="68580"/>
                </a:tc>
                <a:tc>
                  <a:txBody>
                    <a:bodyPr/>
                    <a:lstStyle/>
                    <a:p>
                      <a:pPr algn="ctr"/>
                      <a:r>
                        <a:rPr lang="en-US" sz="2000" dirty="0">
                          <a:latin typeface="Times New Roman" pitchFamily="18" charset="0"/>
                          <a:cs typeface="Times New Roman" pitchFamily="18" charset="0"/>
                        </a:rPr>
                        <a:t>29</a:t>
                      </a: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66325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Courier New" pitchFamily="49" charset="0"/>
              <a:buChar char="o"/>
            </a:pPr>
            <a:r>
              <a:rPr lang="en-US" sz="3000" dirty="0">
                <a:latin typeface="Times New Roman" pitchFamily="18" charset="0"/>
                <a:cs typeface="Times New Roman" pitchFamily="18" charset="0"/>
              </a:rPr>
              <a:t>Critical Path:</a:t>
            </a:r>
          </a:p>
          <a:p>
            <a:pPr marL="514350" indent="-514350" algn="just" fontAlgn="base">
              <a:buFont typeface="Courier New" pitchFamily="49" charset="0"/>
              <a:buChar char="o"/>
            </a:pPr>
            <a:r>
              <a:rPr lang="en-US" sz="3000" dirty="0">
                <a:latin typeface="Times New Roman" pitchFamily="18" charset="0"/>
                <a:cs typeface="Times New Roman" pitchFamily="18" charset="0"/>
              </a:rPr>
              <a:t> A - D - G - H = 5+15+4+5 = 29</a:t>
            </a:r>
          </a:p>
          <a:p>
            <a:pPr marL="514350" indent="-514350" algn="just" fontAlgn="base">
              <a:buFont typeface="Courier New" pitchFamily="49" charset="0"/>
              <a:buChar char="o"/>
            </a:pPr>
            <a:r>
              <a:rPr lang="en-US" sz="3000" dirty="0">
                <a:latin typeface="Times New Roman" pitchFamily="18" charset="0"/>
                <a:cs typeface="Times New Roman" pitchFamily="18" charset="0"/>
              </a:rPr>
              <a:t>A - E – H = 5+8+5 = 18</a:t>
            </a:r>
          </a:p>
          <a:p>
            <a:pPr marL="514350" indent="-514350" algn="just" fontAlgn="base">
              <a:buFont typeface="Courier New" pitchFamily="49" charset="0"/>
              <a:buChar char="o"/>
            </a:pPr>
            <a:r>
              <a:rPr lang="en-US" sz="3000" dirty="0">
                <a:latin typeface="Times New Roman" pitchFamily="18" charset="0"/>
                <a:cs typeface="Times New Roman" pitchFamily="18" charset="0"/>
              </a:rPr>
              <a:t>Therefore, Project Completion Time = 29 weeks</a:t>
            </a:r>
          </a:p>
          <a:p>
            <a:pPr marL="514350" indent="-514350" algn="just" fontAlgn="base">
              <a:buFont typeface="Courier New" pitchFamily="49" charset="0"/>
              <a:buChar char="o"/>
            </a:pPr>
            <a:r>
              <a:rPr lang="en-US" sz="3000" dirty="0">
                <a:latin typeface="Times New Roman" pitchFamily="18" charset="0"/>
                <a:cs typeface="Times New Roman" pitchFamily="18" charset="0"/>
              </a:rPr>
              <a:t>Project Variance = 25/9 + 25/9 +4/9 + 0 = 6</a:t>
            </a:r>
          </a:p>
          <a:p>
            <a:pPr marL="457200" indent="-457200" algn="just">
              <a:lnSpc>
                <a:spcPct val="100000"/>
              </a:lnSpc>
              <a:buFont typeface="Courier New" pitchFamily="49" charset="0"/>
              <a:buChar char="o"/>
            </a:pP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183789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r>
              <a:rPr lang="en-US" sz="3000" b="1" dirty="0">
                <a:latin typeface="Times New Roman" pitchFamily="18" charset="0"/>
                <a:cs typeface="Times New Roman" pitchFamily="18" charset="0"/>
              </a:rPr>
              <a:t>Problem 2: A small project consisting of eight activities has the given characteristics:</a:t>
            </a:r>
          </a:p>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514350" indent="-514350" algn="just" fontAlgn="base">
              <a:buFont typeface="+mj-lt"/>
              <a:buAutoNum type="arabicPeriod"/>
            </a:pPr>
            <a:r>
              <a:rPr lang="en-US" sz="3000" dirty="0">
                <a:latin typeface="Times New Roman" pitchFamily="18" charset="0"/>
                <a:cs typeface="Times New Roman" pitchFamily="18" charset="0"/>
              </a:rPr>
              <a:t>Prepare the activity schedule for the project.</a:t>
            </a:r>
          </a:p>
          <a:p>
            <a:pPr marL="514350" indent="-514350" algn="just" fontAlgn="base">
              <a:buFont typeface="+mj-lt"/>
              <a:buAutoNum type="arabicPeriod"/>
            </a:pPr>
            <a:r>
              <a:rPr lang="en-US" sz="3000" dirty="0">
                <a:latin typeface="Times New Roman" pitchFamily="18" charset="0"/>
                <a:cs typeface="Times New Roman" pitchFamily="18" charset="0"/>
              </a:rPr>
              <a:t>Determine the critical path.</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4385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400927" y="719666"/>
          <a:ext cx="8398415" cy="5013960"/>
        </p:xfrm>
        <a:graphic>
          <a:graphicData uri="http://schemas.openxmlformats.org/drawingml/2006/table">
            <a:tbl>
              <a:tblPr firstRow="1" bandRow="1">
                <a:tableStyleId>{5940675A-B579-460E-94D1-54222C63F5DA}</a:tableStyleId>
              </a:tblPr>
              <a:tblGrid>
                <a:gridCol w="1679683">
                  <a:extLst>
                    <a:ext uri="{9D8B030D-6E8A-4147-A177-3AD203B41FA5}">
                      <a16:colId xmlns:a16="http://schemas.microsoft.com/office/drawing/2014/main" xmlns="" val="20000"/>
                    </a:ext>
                  </a:extLst>
                </a:gridCol>
                <a:gridCol w="1679683">
                  <a:extLst>
                    <a:ext uri="{9D8B030D-6E8A-4147-A177-3AD203B41FA5}">
                      <a16:colId xmlns:a16="http://schemas.microsoft.com/office/drawing/2014/main" xmlns="" val="20001"/>
                    </a:ext>
                  </a:extLst>
                </a:gridCol>
                <a:gridCol w="1679683">
                  <a:extLst>
                    <a:ext uri="{9D8B030D-6E8A-4147-A177-3AD203B41FA5}">
                      <a16:colId xmlns:a16="http://schemas.microsoft.com/office/drawing/2014/main" xmlns="" val="20002"/>
                    </a:ext>
                  </a:extLst>
                </a:gridCol>
                <a:gridCol w="1679683">
                  <a:extLst>
                    <a:ext uri="{9D8B030D-6E8A-4147-A177-3AD203B41FA5}">
                      <a16:colId xmlns:a16="http://schemas.microsoft.com/office/drawing/2014/main" xmlns="" val="20003"/>
                    </a:ext>
                  </a:extLst>
                </a:gridCol>
                <a:gridCol w="1679683">
                  <a:extLst>
                    <a:ext uri="{9D8B030D-6E8A-4147-A177-3AD203B41FA5}">
                      <a16:colId xmlns:a16="http://schemas.microsoft.com/office/drawing/2014/main" xmlns="" val="20004"/>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1" dirty="0">
                          <a:latin typeface="Times New Roman" pitchFamily="18" charset="0"/>
                          <a:cs typeface="Times New Roman" pitchFamily="18" charset="0"/>
                        </a:rPr>
                        <a:t>Preceding Activity</a:t>
                      </a:r>
                    </a:p>
                  </a:txBody>
                  <a:tcPr marL="68580" marR="68580"/>
                </a:tc>
                <a:tc>
                  <a:txBody>
                    <a:bodyPr/>
                    <a:lstStyle/>
                    <a:p>
                      <a:pPr algn="ctr"/>
                      <a:r>
                        <a:rPr lang="en-US" sz="2500" b="1" dirty="0">
                          <a:latin typeface="Times New Roman" pitchFamily="18" charset="0"/>
                          <a:cs typeface="Times New Roman" pitchFamily="18" charset="0"/>
                        </a:rPr>
                        <a:t>Activity</a:t>
                      </a:r>
                    </a:p>
                  </a:txBody>
                  <a:tcPr marL="68580" marR="68580"/>
                </a:tc>
                <a:tc>
                  <a:txBody>
                    <a:bodyPr/>
                    <a:lstStyle/>
                    <a:p>
                      <a:pPr algn="ctr"/>
                      <a:r>
                        <a:rPr lang="en-US" sz="2500" b="1" dirty="0">
                          <a:latin typeface="Times New Roman" pitchFamily="18" charset="0"/>
                          <a:cs typeface="Times New Roman" pitchFamily="18" charset="0"/>
                        </a:rPr>
                        <a:t>Optimistic</a:t>
                      </a:r>
                      <a:r>
                        <a:rPr lang="en-US" sz="2500" b="1" baseline="0" dirty="0">
                          <a:latin typeface="Times New Roman" pitchFamily="18" charset="0"/>
                          <a:cs typeface="Times New Roman" pitchFamily="18" charset="0"/>
                        </a:rPr>
                        <a:t> Time</a:t>
                      </a:r>
                      <a:endParaRPr lang="en-US" sz="2500" b="1" dirty="0">
                        <a:latin typeface="Times New Roman" pitchFamily="18" charset="0"/>
                        <a:cs typeface="Times New Roman" pitchFamily="18" charset="0"/>
                      </a:endParaRPr>
                    </a:p>
                  </a:txBody>
                  <a:tcPr marL="68580" marR="68580"/>
                </a:tc>
                <a:tc>
                  <a:txBody>
                    <a:bodyPr/>
                    <a:lstStyle/>
                    <a:p>
                      <a:pPr algn="ctr"/>
                      <a:r>
                        <a:rPr lang="en-US" sz="2500" b="1" dirty="0">
                          <a:latin typeface="Times New Roman" pitchFamily="18" charset="0"/>
                          <a:cs typeface="Times New Roman" pitchFamily="18" charset="0"/>
                        </a:rPr>
                        <a:t>Most Likely</a:t>
                      </a:r>
                      <a:r>
                        <a:rPr lang="en-US" sz="2500" b="1" baseline="0" dirty="0">
                          <a:latin typeface="Times New Roman" pitchFamily="18" charset="0"/>
                          <a:cs typeface="Times New Roman" pitchFamily="18" charset="0"/>
                        </a:rPr>
                        <a:t> Time</a:t>
                      </a:r>
                      <a:endParaRPr lang="en-US" sz="2500" b="1" dirty="0">
                        <a:latin typeface="Times New Roman" pitchFamily="18" charset="0"/>
                        <a:cs typeface="Times New Roman" pitchFamily="18" charset="0"/>
                      </a:endParaRPr>
                    </a:p>
                  </a:txBody>
                  <a:tcPr marL="68580" marR="68580"/>
                </a:tc>
                <a:tc>
                  <a:txBody>
                    <a:bodyPr/>
                    <a:lstStyle/>
                    <a:p>
                      <a:pPr algn="ctr"/>
                      <a:r>
                        <a:rPr lang="en-US" sz="2500" b="1" dirty="0" err="1">
                          <a:latin typeface="Times New Roman" pitchFamily="18" charset="0"/>
                          <a:cs typeface="Times New Roman" pitchFamily="18" charset="0"/>
                        </a:rPr>
                        <a:t>Pessimestic</a:t>
                      </a:r>
                      <a:r>
                        <a:rPr lang="en-US" sz="2500" b="1" dirty="0">
                          <a:latin typeface="Times New Roman" pitchFamily="18" charset="0"/>
                          <a:cs typeface="Times New Roman" pitchFamily="18" charset="0"/>
                        </a:rPr>
                        <a:t> Time</a:t>
                      </a:r>
                    </a:p>
                  </a:txBody>
                  <a:tcPr marL="68580" marR="68580"/>
                </a:tc>
                <a:extLst>
                  <a:ext uri="{0D108BD9-81ED-4DB2-BD59-A6C34878D82A}">
                    <a16:rowId xmlns:a16="http://schemas.microsoft.com/office/drawing/2014/main" xmlns="" val="10000"/>
                  </a:ext>
                </a:extLst>
              </a:tr>
              <a:tr h="370840">
                <a:tc>
                  <a:txBody>
                    <a:bodyPr/>
                    <a:lstStyle/>
                    <a:p>
                      <a:pPr algn="ctr"/>
                      <a:r>
                        <a:rPr lang="en-US" sz="2500" dirty="0">
                          <a:latin typeface="Times New Roman" pitchFamily="18" charset="0"/>
                          <a:cs typeface="Times New Roman" pitchFamily="18" charset="0"/>
                        </a:rPr>
                        <a:t>1</a:t>
                      </a:r>
                    </a:p>
                  </a:txBody>
                  <a:tcPr marL="68580" marR="68580"/>
                </a:tc>
                <a:tc>
                  <a:txBody>
                    <a:bodyPr/>
                    <a:lstStyle/>
                    <a:p>
                      <a:pPr algn="ctr"/>
                      <a:r>
                        <a:rPr lang="en-US" sz="2500" dirty="0">
                          <a:latin typeface="Times New Roman" pitchFamily="18" charset="0"/>
                          <a:cs typeface="Times New Roman" pitchFamily="18" charset="0"/>
                        </a:rPr>
                        <a:t>2</a:t>
                      </a:r>
                    </a:p>
                  </a:txBody>
                  <a:tcPr marL="68580" marR="68580"/>
                </a:tc>
                <a:tc>
                  <a:txBody>
                    <a:bodyPr/>
                    <a:lstStyle/>
                    <a:p>
                      <a:pPr algn="ctr"/>
                      <a:r>
                        <a:rPr lang="en-US" sz="2500" dirty="0">
                          <a:latin typeface="Times New Roman" pitchFamily="18" charset="0"/>
                          <a:cs typeface="Times New Roman" pitchFamily="18" charset="0"/>
                        </a:rPr>
                        <a:t>6</a:t>
                      </a:r>
                    </a:p>
                  </a:txBody>
                  <a:tcPr marL="68580" marR="68580"/>
                </a:tc>
                <a:tc>
                  <a:txBody>
                    <a:bodyPr/>
                    <a:lstStyle/>
                    <a:p>
                      <a:pPr algn="ctr"/>
                      <a:r>
                        <a:rPr lang="en-US" sz="2500" dirty="0">
                          <a:latin typeface="Times New Roman" pitchFamily="18" charset="0"/>
                          <a:cs typeface="Times New Roman" pitchFamily="18" charset="0"/>
                        </a:rPr>
                        <a:t>9</a:t>
                      </a:r>
                    </a:p>
                  </a:txBody>
                  <a:tcPr marL="68580" marR="68580"/>
                </a:tc>
                <a:tc>
                  <a:txBody>
                    <a:bodyPr/>
                    <a:lstStyle/>
                    <a:p>
                      <a:pPr algn="ctr"/>
                      <a:r>
                        <a:rPr lang="en-US" sz="2500" dirty="0">
                          <a:latin typeface="Times New Roman" pitchFamily="18" charset="0"/>
                          <a:cs typeface="Times New Roman" pitchFamily="18" charset="0"/>
                        </a:rPr>
                        <a:t>12</a:t>
                      </a:r>
                    </a:p>
                  </a:txBody>
                  <a:tcPr marL="68580" marR="68580"/>
                </a:tc>
                <a:extLst>
                  <a:ext uri="{0D108BD9-81ED-4DB2-BD59-A6C34878D82A}">
                    <a16:rowId xmlns:a16="http://schemas.microsoft.com/office/drawing/2014/main" xmlns="" val="10001"/>
                  </a:ext>
                </a:extLst>
              </a:tr>
              <a:tr h="370840">
                <a:tc>
                  <a:txBody>
                    <a:bodyPr/>
                    <a:lstStyle/>
                    <a:p>
                      <a:pPr algn="ctr"/>
                      <a:r>
                        <a:rPr lang="en-US" sz="2500" dirty="0">
                          <a:latin typeface="Times New Roman" pitchFamily="18" charset="0"/>
                          <a:cs typeface="Times New Roman" pitchFamily="18" charset="0"/>
                        </a:rPr>
                        <a:t>1</a:t>
                      </a:r>
                    </a:p>
                  </a:txBody>
                  <a:tcPr marL="68580" marR="68580"/>
                </a:tc>
                <a:tc>
                  <a:txBody>
                    <a:bodyPr/>
                    <a:lstStyle/>
                    <a:p>
                      <a:pPr algn="ctr"/>
                      <a:r>
                        <a:rPr lang="en-US" sz="2500" dirty="0">
                          <a:latin typeface="Times New Roman" pitchFamily="18" charset="0"/>
                          <a:cs typeface="Times New Roman" pitchFamily="18" charset="0"/>
                        </a:rPr>
                        <a:t>3</a:t>
                      </a:r>
                    </a:p>
                  </a:txBody>
                  <a:tcPr marL="68580" marR="68580"/>
                </a:tc>
                <a:tc>
                  <a:txBody>
                    <a:bodyPr/>
                    <a:lstStyle/>
                    <a:p>
                      <a:pPr algn="ctr"/>
                      <a:r>
                        <a:rPr lang="en-US" sz="2500" dirty="0">
                          <a:latin typeface="Times New Roman" pitchFamily="18" charset="0"/>
                          <a:cs typeface="Times New Roman" pitchFamily="18" charset="0"/>
                        </a:rPr>
                        <a:t>3</a:t>
                      </a:r>
                    </a:p>
                  </a:txBody>
                  <a:tcPr marL="68580" marR="68580"/>
                </a:tc>
                <a:tc>
                  <a:txBody>
                    <a:bodyPr/>
                    <a:lstStyle/>
                    <a:p>
                      <a:pPr algn="ctr"/>
                      <a:r>
                        <a:rPr lang="en-US" sz="2500" dirty="0">
                          <a:latin typeface="Times New Roman" pitchFamily="18" charset="0"/>
                          <a:cs typeface="Times New Roman" pitchFamily="18" charset="0"/>
                        </a:rPr>
                        <a:t>4</a:t>
                      </a:r>
                    </a:p>
                  </a:txBody>
                  <a:tcPr marL="68580" marR="68580"/>
                </a:tc>
                <a:tc>
                  <a:txBody>
                    <a:bodyPr/>
                    <a:lstStyle/>
                    <a:p>
                      <a:pPr algn="ctr"/>
                      <a:r>
                        <a:rPr lang="en-US" sz="2500" dirty="0">
                          <a:latin typeface="Times New Roman" pitchFamily="18" charset="0"/>
                          <a:cs typeface="Times New Roman" pitchFamily="18" charset="0"/>
                        </a:rPr>
                        <a:t>11</a:t>
                      </a:r>
                    </a:p>
                  </a:txBody>
                  <a:tcPr marL="68580" marR="68580"/>
                </a:tc>
                <a:extLst>
                  <a:ext uri="{0D108BD9-81ED-4DB2-BD59-A6C34878D82A}">
                    <a16:rowId xmlns:a16="http://schemas.microsoft.com/office/drawing/2014/main" xmlns="" val="10002"/>
                  </a:ext>
                </a:extLst>
              </a:tr>
              <a:tr h="370840">
                <a:tc>
                  <a:txBody>
                    <a:bodyPr/>
                    <a:lstStyle/>
                    <a:p>
                      <a:pPr algn="ctr"/>
                      <a:r>
                        <a:rPr lang="en-US" sz="2500" dirty="0">
                          <a:latin typeface="Times New Roman" pitchFamily="18" charset="0"/>
                          <a:cs typeface="Times New Roman" pitchFamily="18" charset="0"/>
                        </a:rPr>
                        <a:t>2</a:t>
                      </a:r>
                    </a:p>
                  </a:txBody>
                  <a:tcPr marL="68580" marR="68580"/>
                </a:tc>
                <a:tc>
                  <a:txBody>
                    <a:bodyPr/>
                    <a:lstStyle/>
                    <a:p>
                      <a:pPr algn="ctr"/>
                      <a:r>
                        <a:rPr lang="en-US" sz="2500" dirty="0">
                          <a:latin typeface="Times New Roman" pitchFamily="18" charset="0"/>
                          <a:cs typeface="Times New Roman" pitchFamily="18" charset="0"/>
                        </a:rPr>
                        <a:t>4</a:t>
                      </a:r>
                    </a:p>
                  </a:txBody>
                  <a:tcPr marL="68580" marR="68580"/>
                </a:tc>
                <a:tc>
                  <a:txBody>
                    <a:bodyPr/>
                    <a:lstStyle/>
                    <a:p>
                      <a:pPr algn="ctr"/>
                      <a:r>
                        <a:rPr lang="en-US" sz="2500" dirty="0">
                          <a:latin typeface="Times New Roman" pitchFamily="18" charset="0"/>
                          <a:cs typeface="Times New Roman" pitchFamily="18" charset="0"/>
                        </a:rPr>
                        <a:t>2</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tc>
                  <a:txBody>
                    <a:bodyPr/>
                    <a:lstStyle/>
                    <a:p>
                      <a:pPr algn="ctr"/>
                      <a:r>
                        <a:rPr lang="en-US" sz="2500" dirty="0">
                          <a:latin typeface="Times New Roman" pitchFamily="18" charset="0"/>
                          <a:cs typeface="Times New Roman" pitchFamily="18" charset="0"/>
                        </a:rPr>
                        <a:t>14</a:t>
                      </a:r>
                    </a:p>
                  </a:txBody>
                  <a:tcPr marL="68580" marR="68580"/>
                </a:tc>
                <a:extLst>
                  <a:ext uri="{0D108BD9-81ED-4DB2-BD59-A6C34878D82A}">
                    <a16:rowId xmlns:a16="http://schemas.microsoft.com/office/drawing/2014/main" xmlns="" val="10003"/>
                  </a:ext>
                </a:extLst>
              </a:tr>
              <a:tr h="370840">
                <a:tc>
                  <a:txBody>
                    <a:bodyPr/>
                    <a:lstStyle/>
                    <a:p>
                      <a:pPr algn="ctr"/>
                      <a:r>
                        <a:rPr lang="en-US" sz="2500" dirty="0">
                          <a:latin typeface="Times New Roman" pitchFamily="18" charset="0"/>
                          <a:cs typeface="Times New Roman" pitchFamily="18" charset="0"/>
                        </a:rPr>
                        <a:t>3</a:t>
                      </a:r>
                    </a:p>
                  </a:txBody>
                  <a:tcPr marL="68580" marR="68580"/>
                </a:tc>
                <a:tc>
                  <a:txBody>
                    <a:bodyPr/>
                    <a:lstStyle/>
                    <a:p>
                      <a:pPr algn="ctr"/>
                      <a:r>
                        <a:rPr lang="en-US" sz="2500" dirty="0">
                          <a:latin typeface="Times New Roman" pitchFamily="18" charset="0"/>
                          <a:cs typeface="Times New Roman" pitchFamily="18" charset="0"/>
                        </a:rPr>
                        <a:t>4</a:t>
                      </a:r>
                    </a:p>
                  </a:txBody>
                  <a:tcPr marL="68580" marR="68580"/>
                </a:tc>
                <a:tc>
                  <a:txBody>
                    <a:bodyPr/>
                    <a:lstStyle/>
                    <a:p>
                      <a:pPr algn="ctr"/>
                      <a:r>
                        <a:rPr lang="en-US" sz="2500" dirty="0">
                          <a:latin typeface="Times New Roman" pitchFamily="18" charset="0"/>
                          <a:cs typeface="Times New Roman" pitchFamily="18" charset="0"/>
                        </a:rPr>
                        <a:t>4</a:t>
                      </a:r>
                    </a:p>
                  </a:txBody>
                  <a:tcPr marL="68580" marR="68580"/>
                </a:tc>
                <a:tc>
                  <a:txBody>
                    <a:bodyPr/>
                    <a:lstStyle/>
                    <a:p>
                      <a:pPr algn="ctr"/>
                      <a:r>
                        <a:rPr lang="en-US" sz="2500" dirty="0">
                          <a:latin typeface="Times New Roman" pitchFamily="18" charset="0"/>
                          <a:cs typeface="Times New Roman" pitchFamily="18" charset="0"/>
                        </a:rPr>
                        <a:t>6</a:t>
                      </a:r>
                    </a:p>
                  </a:txBody>
                  <a:tcPr marL="68580" marR="68580"/>
                </a:tc>
                <a:tc>
                  <a:txBody>
                    <a:bodyPr/>
                    <a:lstStyle/>
                    <a:p>
                      <a:pPr algn="ctr"/>
                      <a:r>
                        <a:rPr lang="en-US" sz="2500" dirty="0">
                          <a:latin typeface="Times New Roman" pitchFamily="18" charset="0"/>
                          <a:cs typeface="Times New Roman" pitchFamily="18" charset="0"/>
                        </a:rPr>
                        <a:t>8</a:t>
                      </a:r>
                    </a:p>
                  </a:txBody>
                  <a:tcPr marL="68580" marR="68580"/>
                </a:tc>
                <a:extLst>
                  <a:ext uri="{0D108BD9-81ED-4DB2-BD59-A6C34878D82A}">
                    <a16:rowId xmlns:a16="http://schemas.microsoft.com/office/drawing/2014/main" xmlns="" val="10004"/>
                  </a:ext>
                </a:extLst>
              </a:tr>
              <a:tr h="370840">
                <a:tc>
                  <a:txBody>
                    <a:bodyPr/>
                    <a:lstStyle/>
                    <a:p>
                      <a:pPr algn="ctr"/>
                      <a:r>
                        <a:rPr lang="en-US" sz="2500" dirty="0">
                          <a:latin typeface="Times New Roman" pitchFamily="18" charset="0"/>
                          <a:cs typeface="Times New Roman" pitchFamily="18" charset="0"/>
                        </a:rPr>
                        <a:t>3</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tc>
                  <a:txBody>
                    <a:bodyPr/>
                    <a:lstStyle/>
                    <a:p>
                      <a:pPr algn="ctr"/>
                      <a:r>
                        <a:rPr lang="en-US" sz="2500" dirty="0">
                          <a:latin typeface="Times New Roman" pitchFamily="18" charset="0"/>
                          <a:cs typeface="Times New Roman" pitchFamily="18" charset="0"/>
                        </a:rPr>
                        <a:t>1</a:t>
                      </a:r>
                    </a:p>
                  </a:txBody>
                  <a:tcPr marL="68580" marR="68580"/>
                </a:tc>
                <a:tc>
                  <a:txBody>
                    <a:bodyPr/>
                    <a:lstStyle/>
                    <a:p>
                      <a:pPr algn="ctr"/>
                      <a:r>
                        <a:rPr lang="en-US" sz="2500" dirty="0">
                          <a:latin typeface="Times New Roman" pitchFamily="18" charset="0"/>
                          <a:cs typeface="Times New Roman" pitchFamily="18" charset="0"/>
                        </a:rPr>
                        <a:t>1.5</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extLst>
                  <a:ext uri="{0D108BD9-81ED-4DB2-BD59-A6C34878D82A}">
                    <a16:rowId xmlns:a16="http://schemas.microsoft.com/office/drawing/2014/main" xmlns="" val="10005"/>
                  </a:ext>
                </a:extLst>
              </a:tr>
              <a:tr h="370840">
                <a:tc>
                  <a:txBody>
                    <a:bodyPr/>
                    <a:lstStyle/>
                    <a:p>
                      <a:pPr algn="ctr"/>
                      <a:r>
                        <a:rPr lang="en-US" sz="2500" dirty="0">
                          <a:latin typeface="Times New Roman" pitchFamily="18" charset="0"/>
                          <a:cs typeface="Times New Roman" pitchFamily="18" charset="0"/>
                        </a:rPr>
                        <a:t>2</a:t>
                      </a:r>
                    </a:p>
                  </a:txBody>
                  <a:tcPr marL="68580" marR="68580"/>
                </a:tc>
                <a:tc>
                  <a:txBody>
                    <a:bodyPr/>
                    <a:lstStyle/>
                    <a:p>
                      <a:pPr algn="ctr"/>
                      <a:r>
                        <a:rPr lang="en-US" sz="2500" dirty="0">
                          <a:latin typeface="Times New Roman" pitchFamily="18" charset="0"/>
                          <a:cs typeface="Times New Roman" pitchFamily="18" charset="0"/>
                        </a:rPr>
                        <a:t>6</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tc>
                  <a:txBody>
                    <a:bodyPr/>
                    <a:lstStyle/>
                    <a:p>
                      <a:pPr algn="ctr"/>
                      <a:r>
                        <a:rPr lang="en-US" sz="2500" dirty="0">
                          <a:latin typeface="Times New Roman" pitchFamily="18" charset="0"/>
                          <a:cs typeface="Times New Roman" pitchFamily="18" charset="0"/>
                        </a:rPr>
                        <a:t>6</a:t>
                      </a:r>
                    </a:p>
                  </a:txBody>
                  <a:tcPr marL="68580" marR="68580"/>
                </a:tc>
                <a:tc>
                  <a:txBody>
                    <a:bodyPr/>
                    <a:lstStyle/>
                    <a:p>
                      <a:pPr algn="ctr"/>
                      <a:r>
                        <a:rPr lang="en-US" sz="2500" dirty="0">
                          <a:latin typeface="Times New Roman" pitchFamily="18" charset="0"/>
                          <a:cs typeface="Times New Roman" pitchFamily="18" charset="0"/>
                        </a:rPr>
                        <a:t>7</a:t>
                      </a:r>
                    </a:p>
                  </a:txBody>
                  <a:tcPr marL="68580" marR="68580"/>
                </a:tc>
                <a:extLst>
                  <a:ext uri="{0D108BD9-81ED-4DB2-BD59-A6C34878D82A}">
                    <a16:rowId xmlns:a16="http://schemas.microsoft.com/office/drawing/2014/main" xmlns="" val="10006"/>
                  </a:ext>
                </a:extLst>
              </a:tr>
              <a:tr h="370840">
                <a:tc>
                  <a:txBody>
                    <a:bodyPr/>
                    <a:lstStyle/>
                    <a:p>
                      <a:pPr algn="ctr"/>
                      <a:r>
                        <a:rPr lang="en-US" sz="2500" dirty="0">
                          <a:latin typeface="Times New Roman" pitchFamily="18" charset="0"/>
                          <a:cs typeface="Times New Roman" pitchFamily="18" charset="0"/>
                        </a:rPr>
                        <a:t>4</a:t>
                      </a:r>
                    </a:p>
                  </a:txBody>
                  <a:tcPr marL="68580" marR="68580"/>
                </a:tc>
                <a:tc>
                  <a:txBody>
                    <a:bodyPr/>
                    <a:lstStyle/>
                    <a:p>
                      <a:pPr algn="ctr"/>
                      <a:r>
                        <a:rPr lang="en-US" sz="2500" dirty="0">
                          <a:latin typeface="Times New Roman" pitchFamily="18" charset="0"/>
                          <a:cs typeface="Times New Roman" pitchFamily="18" charset="0"/>
                        </a:rPr>
                        <a:t>6</a:t>
                      </a:r>
                    </a:p>
                  </a:txBody>
                  <a:tcPr marL="68580" marR="68580"/>
                </a:tc>
                <a:tc>
                  <a:txBody>
                    <a:bodyPr/>
                    <a:lstStyle/>
                    <a:p>
                      <a:pPr algn="ctr"/>
                      <a:r>
                        <a:rPr lang="en-US" sz="2500" dirty="0">
                          <a:latin typeface="Times New Roman" pitchFamily="18" charset="0"/>
                          <a:cs typeface="Times New Roman" pitchFamily="18" charset="0"/>
                        </a:rPr>
                        <a:t>7</a:t>
                      </a:r>
                    </a:p>
                  </a:txBody>
                  <a:tcPr marL="68580" marR="68580"/>
                </a:tc>
                <a:tc>
                  <a:txBody>
                    <a:bodyPr/>
                    <a:lstStyle/>
                    <a:p>
                      <a:pPr algn="ctr"/>
                      <a:r>
                        <a:rPr lang="en-US" sz="2500" dirty="0">
                          <a:latin typeface="Times New Roman" pitchFamily="18" charset="0"/>
                          <a:cs typeface="Times New Roman" pitchFamily="18" charset="0"/>
                        </a:rPr>
                        <a:t>8</a:t>
                      </a:r>
                    </a:p>
                  </a:txBody>
                  <a:tcPr marL="68580" marR="68580"/>
                </a:tc>
                <a:tc>
                  <a:txBody>
                    <a:bodyPr/>
                    <a:lstStyle/>
                    <a:p>
                      <a:pPr algn="ctr"/>
                      <a:r>
                        <a:rPr lang="en-US" sz="2500"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7"/>
                  </a:ext>
                </a:extLst>
              </a:tr>
              <a:tr h="370840">
                <a:tc>
                  <a:txBody>
                    <a:bodyPr/>
                    <a:lstStyle/>
                    <a:p>
                      <a:pPr algn="ctr"/>
                      <a:r>
                        <a:rPr lang="en-US" sz="2500" dirty="0">
                          <a:latin typeface="Times New Roman" pitchFamily="18" charset="0"/>
                          <a:cs typeface="Times New Roman" pitchFamily="18" charset="0"/>
                        </a:rPr>
                        <a:t>5</a:t>
                      </a:r>
                    </a:p>
                  </a:txBody>
                  <a:tcPr marL="68580" marR="68580"/>
                </a:tc>
                <a:tc>
                  <a:txBody>
                    <a:bodyPr/>
                    <a:lstStyle/>
                    <a:p>
                      <a:pPr algn="ctr"/>
                      <a:r>
                        <a:rPr lang="en-US" sz="2500" dirty="0">
                          <a:latin typeface="Times New Roman" pitchFamily="18" charset="0"/>
                          <a:cs typeface="Times New Roman" pitchFamily="18" charset="0"/>
                        </a:rPr>
                        <a:t>6</a:t>
                      </a:r>
                    </a:p>
                  </a:txBody>
                  <a:tcPr marL="68580" marR="68580"/>
                </a:tc>
                <a:tc>
                  <a:txBody>
                    <a:bodyPr/>
                    <a:lstStyle/>
                    <a:p>
                      <a:pPr algn="ctr"/>
                      <a:r>
                        <a:rPr lang="en-US" sz="2500" dirty="0">
                          <a:latin typeface="Times New Roman" pitchFamily="18" charset="0"/>
                          <a:cs typeface="Times New Roman" pitchFamily="18" charset="0"/>
                        </a:rPr>
                        <a:t>1</a:t>
                      </a:r>
                    </a:p>
                  </a:txBody>
                  <a:tcPr marL="68580" marR="68580"/>
                </a:tc>
                <a:tc>
                  <a:txBody>
                    <a:bodyPr/>
                    <a:lstStyle/>
                    <a:p>
                      <a:pPr algn="ctr"/>
                      <a:r>
                        <a:rPr lang="en-US" sz="2500" dirty="0">
                          <a:latin typeface="Times New Roman" pitchFamily="18" charset="0"/>
                          <a:cs typeface="Times New Roman" pitchFamily="18" charset="0"/>
                        </a:rPr>
                        <a:t>2</a:t>
                      </a:r>
                    </a:p>
                  </a:txBody>
                  <a:tcPr marL="68580" marR="68580"/>
                </a:tc>
                <a:tc>
                  <a:txBody>
                    <a:bodyPr/>
                    <a:lstStyle/>
                    <a:p>
                      <a:pPr algn="ctr"/>
                      <a:r>
                        <a:rPr lang="en-US" sz="2500" dirty="0">
                          <a:latin typeface="Times New Roman" pitchFamily="18" charset="0"/>
                          <a:cs typeface="Times New Roman" pitchFamily="18" charset="0"/>
                        </a:rPr>
                        <a:t>3</a:t>
                      </a: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539687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9875" y="222033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67646" y="290966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28237" y="455558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04917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24987"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2874478"/>
            <a:ext cx="1211580" cy="733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351" y="3446584"/>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a:t>
            </a:r>
          </a:p>
        </p:txBody>
      </p:sp>
      <p:sp>
        <p:nvSpPr>
          <p:cNvPr id="34" name="TextBox 33"/>
          <p:cNvSpPr txBox="1"/>
          <p:nvPr/>
        </p:nvSpPr>
        <p:spPr>
          <a:xfrm>
            <a:off x="6465862" y="5033889"/>
            <a:ext cx="300082" cy="369332"/>
          </a:xfrm>
          <a:prstGeom prst="rect">
            <a:avLst/>
          </a:prstGeom>
          <a:noFill/>
        </p:spPr>
        <p:txBody>
          <a:bodyPr wrap="none" rtlCol="0">
            <a:spAutoFit/>
          </a:bodyPr>
          <a:lstStyle/>
          <a:p>
            <a:r>
              <a:rPr lang="en-US" b="1" dirty="0">
                <a:latin typeface="Times New Roman" pitchFamily="18" charset="0"/>
                <a:cs typeface="Times New Roman" pitchFamily="18" charset="0"/>
              </a:rPr>
              <a:t>5</a:t>
            </a:r>
          </a:p>
        </p:txBody>
      </p:sp>
      <p:sp>
        <p:nvSpPr>
          <p:cNvPr id="35" name="TextBox 34"/>
          <p:cNvSpPr txBox="1"/>
          <p:nvPr/>
        </p:nvSpPr>
        <p:spPr>
          <a:xfrm>
            <a:off x="8299939" y="2344617"/>
            <a:ext cx="636563"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36" name="TextBox 35"/>
          <p:cNvSpPr txBox="1"/>
          <p:nvPr/>
        </p:nvSpPr>
        <p:spPr>
          <a:xfrm>
            <a:off x="3560884" y="5198013"/>
            <a:ext cx="986498" cy="369332"/>
          </a:xfrm>
          <a:prstGeom prst="rect">
            <a:avLst/>
          </a:prstGeom>
          <a:noFill/>
        </p:spPr>
        <p:txBody>
          <a:bodyPr wrap="square" rtlCol="0">
            <a:spAutoFit/>
          </a:bodyPr>
          <a:lstStyle/>
          <a:p>
            <a:r>
              <a:rPr lang="en-US" b="1" dirty="0">
                <a:latin typeface="Times New Roman" pitchFamily="18" charset="0"/>
                <a:cs typeface="Times New Roman" pitchFamily="18" charset="0"/>
              </a:rPr>
              <a:t>3</a:t>
            </a:r>
          </a:p>
        </p:txBody>
      </p:sp>
      <p:sp>
        <p:nvSpPr>
          <p:cNvPr id="38" name="TextBox 37"/>
          <p:cNvSpPr txBox="1"/>
          <p:nvPr/>
        </p:nvSpPr>
        <p:spPr>
          <a:xfrm>
            <a:off x="2850467" y="2703342"/>
            <a:ext cx="1390943"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39" name="TextBox 38"/>
          <p:cNvSpPr txBox="1"/>
          <p:nvPr/>
        </p:nvSpPr>
        <p:spPr>
          <a:xfrm>
            <a:off x="5307035" y="3404383"/>
            <a:ext cx="1403253" cy="369332"/>
          </a:xfrm>
          <a:prstGeom prst="rect">
            <a:avLst/>
          </a:prstGeom>
          <a:noFill/>
        </p:spPr>
        <p:txBody>
          <a:bodyPr wrap="square" rtlCol="0">
            <a:spAutoFit/>
          </a:bodyPr>
          <a:lstStyle/>
          <a:p>
            <a:r>
              <a:rPr lang="en-US" b="1" dirty="0">
                <a:latin typeface="Times New Roman" pitchFamily="18" charset="0"/>
                <a:cs typeface="Times New Roman" pitchFamily="18" charset="0"/>
              </a:rPr>
              <a:t>4</a:t>
            </a:r>
          </a:p>
        </p:txBody>
      </p:sp>
      <p:cxnSp>
        <p:nvCxnSpPr>
          <p:cNvPr id="29" name="Straight Arrow Connector 28"/>
          <p:cNvCxnSpPr>
            <a:stCxn id="6" idx="4"/>
            <a:endCxn id="11" idx="2"/>
          </p:cNvCxnSpPr>
          <p:nvPr/>
        </p:nvCxnSpPr>
        <p:spPr>
          <a:xfrm rot="16200000" flipH="1">
            <a:off x="1498779" y="3607794"/>
            <a:ext cx="1071490" cy="2380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8" idx="2"/>
          </p:cNvCxnSpPr>
          <p:nvPr/>
        </p:nvCxnSpPr>
        <p:spPr>
          <a:xfrm>
            <a:off x="3448342" y="2874478"/>
            <a:ext cx="1519304" cy="6893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6"/>
            <a:endCxn id="8" idx="3"/>
          </p:cNvCxnSpPr>
          <p:nvPr/>
        </p:nvCxnSpPr>
        <p:spPr>
          <a:xfrm flipV="1">
            <a:off x="4153454" y="4026369"/>
            <a:ext cx="950164" cy="1307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9" idx="2"/>
          </p:cNvCxnSpPr>
          <p:nvPr/>
        </p:nvCxnSpPr>
        <p:spPr>
          <a:xfrm flipV="1">
            <a:off x="4153454" y="5209737"/>
            <a:ext cx="1974784" cy="1242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6"/>
            <a:endCxn id="10" idx="2"/>
          </p:cNvCxnSpPr>
          <p:nvPr/>
        </p:nvCxnSpPr>
        <p:spPr>
          <a:xfrm flipV="1">
            <a:off x="5896113" y="2703322"/>
            <a:ext cx="2076751" cy="860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7"/>
            <a:endCxn id="10" idx="1"/>
          </p:cNvCxnSpPr>
          <p:nvPr/>
        </p:nvCxnSpPr>
        <p:spPr>
          <a:xfrm rot="5400000" flipH="1" flipV="1">
            <a:off x="5625025" y="-71887"/>
            <a:ext cx="171156" cy="4796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6"/>
            <a:endCxn id="10" idx="4"/>
          </p:cNvCxnSpPr>
          <p:nvPr/>
        </p:nvCxnSpPr>
        <p:spPr>
          <a:xfrm flipV="1">
            <a:off x="7056704" y="3357468"/>
            <a:ext cx="1380393" cy="18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540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r>
              <a:rPr lang="en-US" sz="3000" dirty="0">
                <a:latin typeface="Times New Roman" pitchFamily="18" charset="0"/>
                <a:cs typeface="Times New Roman" pitchFamily="18" charset="0"/>
              </a:rPr>
              <a:t>2. Prepare the activity schedule for the project.</a:t>
            </a:r>
          </a:p>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2" y="1324590"/>
          <a:ext cx="8746598" cy="5090160"/>
        </p:xfrm>
        <a:graphic>
          <a:graphicData uri="http://schemas.openxmlformats.org/drawingml/2006/table">
            <a:tbl>
              <a:tblPr firstRow="1" bandRow="1">
                <a:tableStyleId>{5940675A-B579-460E-94D1-54222C63F5DA}</a:tableStyleId>
              </a:tblPr>
              <a:tblGrid>
                <a:gridCol w="959570">
                  <a:extLst>
                    <a:ext uri="{9D8B030D-6E8A-4147-A177-3AD203B41FA5}">
                      <a16:colId xmlns:a16="http://schemas.microsoft.com/office/drawing/2014/main" xmlns="" val="20000"/>
                    </a:ext>
                  </a:extLst>
                </a:gridCol>
                <a:gridCol w="1264470">
                  <a:extLst>
                    <a:ext uri="{9D8B030D-6E8A-4147-A177-3AD203B41FA5}">
                      <a16:colId xmlns:a16="http://schemas.microsoft.com/office/drawing/2014/main" xmlns="" val="20001"/>
                    </a:ext>
                  </a:extLst>
                </a:gridCol>
                <a:gridCol w="1237567">
                  <a:extLst>
                    <a:ext uri="{9D8B030D-6E8A-4147-A177-3AD203B41FA5}">
                      <a16:colId xmlns:a16="http://schemas.microsoft.com/office/drawing/2014/main" xmlns="" val="20002"/>
                    </a:ext>
                  </a:extLst>
                </a:gridCol>
                <a:gridCol w="1219631">
                  <a:extLst>
                    <a:ext uri="{9D8B030D-6E8A-4147-A177-3AD203B41FA5}">
                      <a16:colId xmlns:a16="http://schemas.microsoft.com/office/drawing/2014/main" xmlns="" val="20003"/>
                    </a:ext>
                  </a:extLst>
                </a:gridCol>
                <a:gridCol w="1355120">
                  <a:extLst>
                    <a:ext uri="{9D8B030D-6E8A-4147-A177-3AD203B41FA5}">
                      <a16:colId xmlns:a16="http://schemas.microsoft.com/office/drawing/2014/main" xmlns="" val="20004"/>
                    </a:ext>
                  </a:extLst>
                </a:gridCol>
                <a:gridCol w="1355120">
                  <a:extLst>
                    <a:ext uri="{9D8B030D-6E8A-4147-A177-3AD203B41FA5}">
                      <a16:colId xmlns:a16="http://schemas.microsoft.com/office/drawing/2014/main" xmlns="" val="20005"/>
                    </a:ext>
                  </a:extLst>
                </a:gridCol>
                <a:gridCol w="1355120">
                  <a:extLst>
                    <a:ext uri="{9D8B030D-6E8A-4147-A177-3AD203B41FA5}">
                      <a16:colId xmlns:a16="http://schemas.microsoft.com/office/drawing/2014/main" xmlns="" val="20006"/>
                    </a:ext>
                  </a:extLst>
                </a:gridCol>
              </a:tblGrid>
              <a:tr h="370840">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err="1">
                          <a:latin typeface="Times New Roman" pitchFamily="18" charset="0"/>
                          <a:cs typeface="Times New Roman" pitchFamily="18" charset="0"/>
                        </a:rPr>
                        <a:t>te</a:t>
                      </a:r>
                      <a:r>
                        <a:rPr lang="en-US" sz="2000" b="1" dirty="0">
                          <a:latin typeface="Times New Roman" pitchFamily="18" charset="0"/>
                          <a:cs typeface="Times New Roman" pitchFamily="18" charset="0"/>
                        </a:rPr>
                        <a:t> = a+4m+b</a:t>
                      </a:r>
                    </a:p>
                    <a:p>
                      <a:pPr algn="ctr"/>
                      <a:r>
                        <a:rPr lang="en-US" sz="2000" b="1" dirty="0">
                          <a:latin typeface="Times New Roman" pitchFamily="18" charset="0"/>
                          <a:cs typeface="Times New Roman" pitchFamily="18" charset="0"/>
                        </a:rPr>
                        <a:t>       6</a:t>
                      </a:r>
                    </a:p>
                    <a:p>
                      <a:pPr algn="ct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r>
                        <a:rPr lang="en-US" sz="2000" b="1" i="0" kern="1200" dirty="0">
                          <a:solidFill>
                            <a:schemeClr val="tx1"/>
                          </a:solidFill>
                          <a:latin typeface="Times New Roman" pitchFamily="18" charset="0"/>
                          <a:ea typeface="+mn-ea"/>
                          <a:cs typeface="Times New Roman" pitchFamily="18" charset="0"/>
                        </a:rPr>
                        <a:t> = ((b-a)/6)</a:t>
                      </a:r>
                      <a:r>
                        <a:rPr lang="en-US" sz="1800" b="0" i="0" kern="1200" baseline="30000" dirty="0">
                          <a:solidFill>
                            <a:schemeClr val="tx1"/>
                          </a:solidFill>
                          <a:latin typeface="+mn-lt"/>
                          <a:ea typeface="+mn-ea"/>
                          <a:cs typeface="+mn-cs"/>
                        </a:rPr>
                        <a:t>2</a:t>
                      </a:r>
                    </a:p>
                    <a:p>
                      <a:pPr algn="ct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898586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r>
              <a:rPr lang="en-US" sz="3000" dirty="0">
                <a:latin typeface="Times New Roman" pitchFamily="18" charset="0"/>
                <a:cs typeface="Times New Roman" pitchFamily="18" charset="0"/>
              </a:rPr>
              <a:t>2. Prepare the activity schedule for the project.</a:t>
            </a:r>
          </a:p>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2" y="1324590"/>
          <a:ext cx="8746598" cy="5090160"/>
        </p:xfrm>
        <a:graphic>
          <a:graphicData uri="http://schemas.openxmlformats.org/drawingml/2006/table">
            <a:tbl>
              <a:tblPr firstRow="1" bandRow="1">
                <a:tableStyleId>{5940675A-B579-460E-94D1-54222C63F5DA}</a:tableStyleId>
              </a:tblPr>
              <a:tblGrid>
                <a:gridCol w="959570">
                  <a:extLst>
                    <a:ext uri="{9D8B030D-6E8A-4147-A177-3AD203B41FA5}">
                      <a16:colId xmlns:a16="http://schemas.microsoft.com/office/drawing/2014/main" xmlns="" val="20000"/>
                    </a:ext>
                  </a:extLst>
                </a:gridCol>
                <a:gridCol w="1264470">
                  <a:extLst>
                    <a:ext uri="{9D8B030D-6E8A-4147-A177-3AD203B41FA5}">
                      <a16:colId xmlns:a16="http://schemas.microsoft.com/office/drawing/2014/main" xmlns="" val="20001"/>
                    </a:ext>
                  </a:extLst>
                </a:gridCol>
                <a:gridCol w="1237567">
                  <a:extLst>
                    <a:ext uri="{9D8B030D-6E8A-4147-A177-3AD203B41FA5}">
                      <a16:colId xmlns:a16="http://schemas.microsoft.com/office/drawing/2014/main" xmlns="" val="20002"/>
                    </a:ext>
                  </a:extLst>
                </a:gridCol>
                <a:gridCol w="1219631">
                  <a:extLst>
                    <a:ext uri="{9D8B030D-6E8A-4147-A177-3AD203B41FA5}">
                      <a16:colId xmlns:a16="http://schemas.microsoft.com/office/drawing/2014/main" xmlns="" val="20003"/>
                    </a:ext>
                  </a:extLst>
                </a:gridCol>
                <a:gridCol w="1355120">
                  <a:extLst>
                    <a:ext uri="{9D8B030D-6E8A-4147-A177-3AD203B41FA5}">
                      <a16:colId xmlns:a16="http://schemas.microsoft.com/office/drawing/2014/main" xmlns="" val="20004"/>
                    </a:ext>
                  </a:extLst>
                </a:gridCol>
                <a:gridCol w="1355120">
                  <a:extLst>
                    <a:ext uri="{9D8B030D-6E8A-4147-A177-3AD203B41FA5}">
                      <a16:colId xmlns:a16="http://schemas.microsoft.com/office/drawing/2014/main" xmlns="" val="20005"/>
                    </a:ext>
                  </a:extLst>
                </a:gridCol>
                <a:gridCol w="1355120">
                  <a:extLst>
                    <a:ext uri="{9D8B030D-6E8A-4147-A177-3AD203B41FA5}">
                      <a16:colId xmlns:a16="http://schemas.microsoft.com/office/drawing/2014/main" xmlns="" val="20006"/>
                    </a:ext>
                  </a:extLst>
                </a:gridCol>
              </a:tblGrid>
              <a:tr h="370840">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err="1">
                          <a:latin typeface="Times New Roman" pitchFamily="18" charset="0"/>
                          <a:cs typeface="Times New Roman" pitchFamily="18" charset="0"/>
                        </a:rPr>
                        <a:t>te</a:t>
                      </a:r>
                      <a:r>
                        <a:rPr lang="en-US" sz="2000" b="1" dirty="0">
                          <a:latin typeface="Times New Roman" pitchFamily="18" charset="0"/>
                          <a:cs typeface="Times New Roman" pitchFamily="18" charset="0"/>
                        </a:rPr>
                        <a:t> = a+4m+b</a:t>
                      </a:r>
                    </a:p>
                    <a:p>
                      <a:pPr algn="ctr"/>
                      <a:r>
                        <a:rPr lang="en-US" sz="2000" b="1" dirty="0">
                          <a:latin typeface="Times New Roman" pitchFamily="18" charset="0"/>
                          <a:cs typeface="Times New Roman" pitchFamily="18" charset="0"/>
                        </a:rPr>
                        <a:t>       6</a:t>
                      </a:r>
                    </a:p>
                    <a:p>
                      <a:pPr algn="ct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r>
                        <a:rPr lang="en-US" sz="2000" b="1" i="0" kern="1200" dirty="0">
                          <a:solidFill>
                            <a:schemeClr val="tx1"/>
                          </a:solidFill>
                          <a:latin typeface="Times New Roman" pitchFamily="18" charset="0"/>
                          <a:ea typeface="+mn-ea"/>
                          <a:cs typeface="Times New Roman" pitchFamily="18" charset="0"/>
                        </a:rPr>
                        <a:t> = ((b-a)/6)</a:t>
                      </a:r>
                      <a:r>
                        <a:rPr lang="en-US" sz="1800" b="0" i="0" kern="1200" baseline="30000" dirty="0">
                          <a:solidFill>
                            <a:schemeClr val="tx1"/>
                          </a:solidFill>
                          <a:latin typeface="+mn-lt"/>
                          <a:ea typeface="+mn-ea"/>
                          <a:cs typeface="+mn-cs"/>
                        </a:rPr>
                        <a:t>2</a:t>
                      </a:r>
                    </a:p>
                    <a:p>
                      <a:pPr algn="ct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a:t>
                      </a: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a:t>
                      </a: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4/9</a:t>
                      </a: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4/9</a:t>
                      </a: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1/9</a:t>
                      </a: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1/9</a:t>
                      </a:r>
                    </a:p>
                  </a:txBody>
                  <a:tcPr marL="68580" marR="68580"/>
                </a:tc>
                <a:extLst>
                  <a:ext uri="{0D108BD9-81ED-4DB2-BD59-A6C34878D82A}">
                    <a16:rowId xmlns:a16="http://schemas.microsoft.com/office/drawing/2014/main" xmlns="" val="10008"/>
                  </a:ext>
                </a:extLst>
              </a:tr>
            </a:tbl>
          </a:graphicData>
        </a:graphic>
      </p:graphicFrame>
      <p:cxnSp>
        <p:nvCxnSpPr>
          <p:cNvPr id="8" name="Straight Connector 7"/>
          <p:cNvCxnSpPr/>
          <p:nvPr/>
        </p:nvCxnSpPr>
        <p:spPr>
          <a:xfrm rot="10800000">
            <a:off x="6678638" y="1997612"/>
            <a:ext cx="6752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50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9875" y="222033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67646" y="290966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28237" y="455558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04917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24987"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2874478"/>
            <a:ext cx="1211580" cy="733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351" y="3249632"/>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a:t>
            </a:r>
          </a:p>
        </p:txBody>
      </p:sp>
      <p:sp>
        <p:nvSpPr>
          <p:cNvPr id="34" name="TextBox 33"/>
          <p:cNvSpPr txBox="1"/>
          <p:nvPr/>
        </p:nvSpPr>
        <p:spPr>
          <a:xfrm>
            <a:off x="6444760" y="4794739"/>
            <a:ext cx="300082" cy="369332"/>
          </a:xfrm>
          <a:prstGeom prst="rect">
            <a:avLst/>
          </a:prstGeom>
          <a:noFill/>
        </p:spPr>
        <p:txBody>
          <a:bodyPr wrap="none" rtlCol="0">
            <a:spAutoFit/>
          </a:bodyPr>
          <a:lstStyle/>
          <a:p>
            <a:r>
              <a:rPr lang="en-US" b="1" dirty="0">
                <a:latin typeface="Times New Roman" pitchFamily="18" charset="0"/>
                <a:cs typeface="Times New Roman" pitchFamily="18" charset="0"/>
              </a:rPr>
              <a:t>5</a:t>
            </a:r>
          </a:p>
        </p:txBody>
      </p:sp>
      <p:sp>
        <p:nvSpPr>
          <p:cNvPr id="35" name="TextBox 34"/>
          <p:cNvSpPr txBox="1"/>
          <p:nvPr/>
        </p:nvSpPr>
        <p:spPr>
          <a:xfrm>
            <a:off x="8299939" y="2344617"/>
            <a:ext cx="636563"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36" name="TextBox 35"/>
          <p:cNvSpPr txBox="1"/>
          <p:nvPr/>
        </p:nvSpPr>
        <p:spPr>
          <a:xfrm>
            <a:off x="3560884" y="4930727"/>
            <a:ext cx="986498" cy="369332"/>
          </a:xfrm>
          <a:prstGeom prst="rect">
            <a:avLst/>
          </a:prstGeom>
          <a:noFill/>
        </p:spPr>
        <p:txBody>
          <a:bodyPr wrap="square" rtlCol="0">
            <a:spAutoFit/>
          </a:bodyPr>
          <a:lstStyle/>
          <a:p>
            <a:r>
              <a:rPr lang="en-US" b="1" dirty="0">
                <a:latin typeface="Times New Roman" pitchFamily="18" charset="0"/>
                <a:cs typeface="Times New Roman" pitchFamily="18" charset="0"/>
              </a:rPr>
              <a:t>3</a:t>
            </a:r>
          </a:p>
        </p:txBody>
      </p:sp>
      <p:sp>
        <p:nvSpPr>
          <p:cNvPr id="38" name="TextBox 37"/>
          <p:cNvSpPr txBox="1"/>
          <p:nvPr/>
        </p:nvSpPr>
        <p:spPr>
          <a:xfrm>
            <a:off x="2808264" y="2506395"/>
            <a:ext cx="1390943"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39" name="TextBox 38"/>
          <p:cNvSpPr txBox="1"/>
          <p:nvPr/>
        </p:nvSpPr>
        <p:spPr>
          <a:xfrm>
            <a:off x="5285934" y="3221503"/>
            <a:ext cx="1403253" cy="369332"/>
          </a:xfrm>
          <a:prstGeom prst="rect">
            <a:avLst/>
          </a:prstGeom>
          <a:noFill/>
        </p:spPr>
        <p:txBody>
          <a:bodyPr wrap="square" rtlCol="0">
            <a:spAutoFit/>
          </a:bodyPr>
          <a:lstStyle/>
          <a:p>
            <a:r>
              <a:rPr lang="en-US" b="1" dirty="0">
                <a:latin typeface="Times New Roman" pitchFamily="18" charset="0"/>
                <a:cs typeface="Times New Roman" pitchFamily="18" charset="0"/>
              </a:rPr>
              <a:t>4</a:t>
            </a:r>
          </a:p>
        </p:txBody>
      </p:sp>
      <p:cxnSp>
        <p:nvCxnSpPr>
          <p:cNvPr id="29" name="Straight Arrow Connector 28"/>
          <p:cNvCxnSpPr>
            <a:stCxn id="6" idx="4"/>
            <a:endCxn id="11" idx="2"/>
          </p:cNvCxnSpPr>
          <p:nvPr/>
        </p:nvCxnSpPr>
        <p:spPr>
          <a:xfrm rot="16200000" flipH="1">
            <a:off x="1498779" y="3607794"/>
            <a:ext cx="1071490" cy="2380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8" idx="2"/>
          </p:cNvCxnSpPr>
          <p:nvPr/>
        </p:nvCxnSpPr>
        <p:spPr>
          <a:xfrm>
            <a:off x="3448342" y="2874478"/>
            <a:ext cx="1519304" cy="6893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6"/>
            <a:endCxn id="8" idx="3"/>
          </p:cNvCxnSpPr>
          <p:nvPr/>
        </p:nvCxnSpPr>
        <p:spPr>
          <a:xfrm flipV="1">
            <a:off x="4153454" y="4026369"/>
            <a:ext cx="950164" cy="1307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9" idx="2"/>
          </p:cNvCxnSpPr>
          <p:nvPr/>
        </p:nvCxnSpPr>
        <p:spPr>
          <a:xfrm flipV="1">
            <a:off x="4153454" y="5209737"/>
            <a:ext cx="1974784" cy="1242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6"/>
            <a:endCxn id="10" idx="2"/>
          </p:cNvCxnSpPr>
          <p:nvPr/>
        </p:nvCxnSpPr>
        <p:spPr>
          <a:xfrm flipV="1">
            <a:off x="5896113" y="2703322"/>
            <a:ext cx="2076751" cy="860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7"/>
            <a:endCxn id="10" idx="1"/>
          </p:cNvCxnSpPr>
          <p:nvPr/>
        </p:nvCxnSpPr>
        <p:spPr>
          <a:xfrm rot="5400000" flipH="1" flipV="1">
            <a:off x="5625025" y="-71887"/>
            <a:ext cx="171156" cy="4796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6"/>
            <a:endCxn id="10" idx="4"/>
          </p:cNvCxnSpPr>
          <p:nvPr/>
        </p:nvCxnSpPr>
        <p:spPr>
          <a:xfrm flipV="1">
            <a:off x="7056704" y="3357468"/>
            <a:ext cx="1380393" cy="18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26" name="TextBox 25"/>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cxnSp>
        <p:nvCxnSpPr>
          <p:cNvPr id="28" name="Straight Connector 27"/>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2509334" y="288856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H="1">
            <a:off x="3203926" y="5319933"/>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H="1">
            <a:off x="4987007" y="356147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H="1">
            <a:off x="7962323" y="273147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H="1">
            <a:off x="6114180" y="521911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6" idx="4"/>
          </p:cNvCxnSpPr>
          <p:nvPr/>
        </p:nvCxnSpPr>
        <p:spPr>
          <a:xfrm rot="16200000" flipH="1">
            <a:off x="502919" y="3921370"/>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2653519" y="3173438"/>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090747" y="386275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3360420" y="563528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6249572" y="5562602"/>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8074856" y="3030416"/>
            <a:ext cx="661182" cy="2110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51195" y="2834641"/>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4" name="TextBox 53"/>
          <p:cNvSpPr txBox="1"/>
          <p:nvPr/>
        </p:nvSpPr>
        <p:spPr>
          <a:xfrm>
            <a:off x="4835769" y="186162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5" name="TextBox 54"/>
          <p:cNvSpPr txBox="1"/>
          <p:nvPr/>
        </p:nvSpPr>
        <p:spPr>
          <a:xfrm>
            <a:off x="4179863" y="274554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7" name="TextBox 56"/>
          <p:cNvSpPr txBox="1"/>
          <p:nvPr/>
        </p:nvSpPr>
        <p:spPr>
          <a:xfrm>
            <a:off x="6807005" y="278774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8" name="TextBox 57"/>
          <p:cNvSpPr txBox="1"/>
          <p:nvPr/>
        </p:nvSpPr>
        <p:spPr>
          <a:xfrm>
            <a:off x="1934307" y="436567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5</a:t>
            </a:r>
          </a:p>
        </p:txBody>
      </p:sp>
      <p:sp>
        <p:nvSpPr>
          <p:cNvPr id="59" name="TextBox 58"/>
          <p:cNvSpPr txBox="1"/>
          <p:nvPr/>
        </p:nvSpPr>
        <p:spPr>
          <a:xfrm>
            <a:off x="4403187" y="423906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60" name="TextBox 59"/>
          <p:cNvSpPr txBox="1"/>
          <p:nvPr/>
        </p:nvSpPr>
        <p:spPr>
          <a:xfrm>
            <a:off x="5183944" y="482990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1" name="TextBox 60"/>
          <p:cNvSpPr txBox="1"/>
          <p:nvPr/>
        </p:nvSpPr>
        <p:spPr>
          <a:xfrm>
            <a:off x="7441808" y="3985847"/>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Tree>
    <p:extLst>
      <p:ext uri="{BB962C8B-B14F-4D97-AF65-F5344CB8AC3E}">
        <p14:creationId xmlns:p14="http://schemas.microsoft.com/office/powerpoint/2010/main" val="2313314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9875" y="222033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67646" y="290966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28237" y="455558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04917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24987"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2874478"/>
            <a:ext cx="1211580" cy="733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351" y="3249632"/>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a:t>
            </a:r>
          </a:p>
        </p:txBody>
      </p:sp>
      <p:sp>
        <p:nvSpPr>
          <p:cNvPr id="34" name="TextBox 33"/>
          <p:cNvSpPr txBox="1"/>
          <p:nvPr/>
        </p:nvSpPr>
        <p:spPr>
          <a:xfrm>
            <a:off x="6444760" y="4794739"/>
            <a:ext cx="300082" cy="369332"/>
          </a:xfrm>
          <a:prstGeom prst="rect">
            <a:avLst/>
          </a:prstGeom>
          <a:noFill/>
        </p:spPr>
        <p:txBody>
          <a:bodyPr wrap="none" rtlCol="0">
            <a:spAutoFit/>
          </a:bodyPr>
          <a:lstStyle/>
          <a:p>
            <a:r>
              <a:rPr lang="en-US" b="1" dirty="0">
                <a:latin typeface="Times New Roman" pitchFamily="18" charset="0"/>
                <a:cs typeface="Times New Roman" pitchFamily="18" charset="0"/>
              </a:rPr>
              <a:t>5</a:t>
            </a:r>
          </a:p>
        </p:txBody>
      </p:sp>
      <p:sp>
        <p:nvSpPr>
          <p:cNvPr id="35" name="TextBox 34"/>
          <p:cNvSpPr txBox="1"/>
          <p:nvPr/>
        </p:nvSpPr>
        <p:spPr>
          <a:xfrm>
            <a:off x="8299939" y="2344617"/>
            <a:ext cx="636563"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36" name="TextBox 35"/>
          <p:cNvSpPr txBox="1"/>
          <p:nvPr/>
        </p:nvSpPr>
        <p:spPr>
          <a:xfrm>
            <a:off x="3560884" y="4930727"/>
            <a:ext cx="986498" cy="369332"/>
          </a:xfrm>
          <a:prstGeom prst="rect">
            <a:avLst/>
          </a:prstGeom>
          <a:noFill/>
        </p:spPr>
        <p:txBody>
          <a:bodyPr wrap="square" rtlCol="0">
            <a:spAutoFit/>
          </a:bodyPr>
          <a:lstStyle/>
          <a:p>
            <a:r>
              <a:rPr lang="en-US" b="1" dirty="0">
                <a:latin typeface="Times New Roman" pitchFamily="18" charset="0"/>
                <a:cs typeface="Times New Roman" pitchFamily="18" charset="0"/>
              </a:rPr>
              <a:t>3</a:t>
            </a:r>
          </a:p>
        </p:txBody>
      </p:sp>
      <p:sp>
        <p:nvSpPr>
          <p:cNvPr id="38" name="TextBox 37"/>
          <p:cNvSpPr txBox="1"/>
          <p:nvPr/>
        </p:nvSpPr>
        <p:spPr>
          <a:xfrm>
            <a:off x="2808264" y="2506395"/>
            <a:ext cx="1390943"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39" name="TextBox 38"/>
          <p:cNvSpPr txBox="1"/>
          <p:nvPr/>
        </p:nvSpPr>
        <p:spPr>
          <a:xfrm>
            <a:off x="5285934" y="3221503"/>
            <a:ext cx="1403253" cy="369332"/>
          </a:xfrm>
          <a:prstGeom prst="rect">
            <a:avLst/>
          </a:prstGeom>
          <a:noFill/>
        </p:spPr>
        <p:txBody>
          <a:bodyPr wrap="square" rtlCol="0">
            <a:spAutoFit/>
          </a:bodyPr>
          <a:lstStyle/>
          <a:p>
            <a:r>
              <a:rPr lang="en-US" b="1" dirty="0">
                <a:latin typeface="Times New Roman" pitchFamily="18" charset="0"/>
                <a:cs typeface="Times New Roman" pitchFamily="18" charset="0"/>
              </a:rPr>
              <a:t>4</a:t>
            </a:r>
          </a:p>
        </p:txBody>
      </p:sp>
      <p:cxnSp>
        <p:nvCxnSpPr>
          <p:cNvPr id="29" name="Straight Arrow Connector 28"/>
          <p:cNvCxnSpPr>
            <a:stCxn id="6" idx="4"/>
            <a:endCxn id="11" idx="2"/>
          </p:cNvCxnSpPr>
          <p:nvPr/>
        </p:nvCxnSpPr>
        <p:spPr>
          <a:xfrm rot="16200000" flipH="1">
            <a:off x="1498779" y="3607794"/>
            <a:ext cx="1071490" cy="2380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8" idx="2"/>
          </p:cNvCxnSpPr>
          <p:nvPr/>
        </p:nvCxnSpPr>
        <p:spPr>
          <a:xfrm>
            <a:off x="3448342" y="2874478"/>
            <a:ext cx="1519304" cy="6893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6"/>
            <a:endCxn id="8" idx="3"/>
          </p:cNvCxnSpPr>
          <p:nvPr/>
        </p:nvCxnSpPr>
        <p:spPr>
          <a:xfrm flipV="1">
            <a:off x="4153454" y="4026369"/>
            <a:ext cx="950164" cy="1307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9" idx="2"/>
          </p:cNvCxnSpPr>
          <p:nvPr/>
        </p:nvCxnSpPr>
        <p:spPr>
          <a:xfrm flipV="1">
            <a:off x="4153454" y="5209737"/>
            <a:ext cx="1974784" cy="1242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6"/>
            <a:endCxn id="10" idx="2"/>
          </p:cNvCxnSpPr>
          <p:nvPr/>
        </p:nvCxnSpPr>
        <p:spPr>
          <a:xfrm flipV="1">
            <a:off x="5896113" y="2703322"/>
            <a:ext cx="2076751" cy="860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7"/>
            <a:endCxn id="10" idx="1"/>
          </p:cNvCxnSpPr>
          <p:nvPr/>
        </p:nvCxnSpPr>
        <p:spPr>
          <a:xfrm rot="5400000" flipH="1" flipV="1">
            <a:off x="5625025" y="-71887"/>
            <a:ext cx="171156" cy="4796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6"/>
            <a:endCxn id="10" idx="4"/>
          </p:cNvCxnSpPr>
          <p:nvPr/>
        </p:nvCxnSpPr>
        <p:spPr>
          <a:xfrm flipV="1">
            <a:off x="7056704" y="3357468"/>
            <a:ext cx="1380393" cy="18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26" name="TextBox 25"/>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cxnSp>
        <p:nvCxnSpPr>
          <p:cNvPr id="28" name="Straight Connector 27"/>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2509334" y="288856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H="1">
            <a:off x="3203926" y="5319933"/>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H="1">
            <a:off x="4987007" y="356147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H="1">
            <a:off x="7962323" y="273147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H="1">
            <a:off x="6114180" y="521911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6" idx="4"/>
          </p:cNvCxnSpPr>
          <p:nvPr/>
        </p:nvCxnSpPr>
        <p:spPr>
          <a:xfrm rot="16200000" flipH="1">
            <a:off x="502919" y="3921370"/>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2653519" y="3173438"/>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090747" y="386275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3360420" y="563528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6249572" y="5562602"/>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8074856" y="3030416"/>
            <a:ext cx="661182" cy="2110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51195" y="2834641"/>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4" name="TextBox 53"/>
          <p:cNvSpPr txBox="1"/>
          <p:nvPr/>
        </p:nvSpPr>
        <p:spPr>
          <a:xfrm>
            <a:off x="4835769" y="186162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5" name="TextBox 54"/>
          <p:cNvSpPr txBox="1"/>
          <p:nvPr/>
        </p:nvSpPr>
        <p:spPr>
          <a:xfrm>
            <a:off x="4179863" y="274554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7" name="TextBox 56"/>
          <p:cNvSpPr txBox="1"/>
          <p:nvPr/>
        </p:nvSpPr>
        <p:spPr>
          <a:xfrm>
            <a:off x="6807005" y="278774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8" name="TextBox 57"/>
          <p:cNvSpPr txBox="1"/>
          <p:nvPr/>
        </p:nvSpPr>
        <p:spPr>
          <a:xfrm>
            <a:off x="1934307" y="436567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5</a:t>
            </a:r>
          </a:p>
        </p:txBody>
      </p:sp>
      <p:sp>
        <p:nvSpPr>
          <p:cNvPr id="59" name="TextBox 58"/>
          <p:cNvSpPr txBox="1"/>
          <p:nvPr/>
        </p:nvSpPr>
        <p:spPr>
          <a:xfrm>
            <a:off x="4403187" y="423906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60" name="TextBox 59"/>
          <p:cNvSpPr txBox="1"/>
          <p:nvPr/>
        </p:nvSpPr>
        <p:spPr>
          <a:xfrm>
            <a:off x="5183944" y="482990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1" name="TextBox 60"/>
          <p:cNvSpPr txBox="1"/>
          <p:nvPr/>
        </p:nvSpPr>
        <p:spPr>
          <a:xfrm>
            <a:off x="7441808" y="3985847"/>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2" name="TextBox 61"/>
          <p:cNvSpPr txBox="1"/>
          <p:nvPr/>
        </p:nvSpPr>
        <p:spPr>
          <a:xfrm>
            <a:off x="473026" y="3711521"/>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0</a:t>
            </a:r>
          </a:p>
        </p:txBody>
      </p:sp>
      <p:sp>
        <p:nvSpPr>
          <p:cNvPr id="63" name="TextBox 62"/>
          <p:cNvSpPr txBox="1"/>
          <p:nvPr/>
        </p:nvSpPr>
        <p:spPr>
          <a:xfrm>
            <a:off x="2676379" y="2963588"/>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64" name="TextBox 63"/>
          <p:cNvSpPr txBox="1"/>
          <p:nvPr/>
        </p:nvSpPr>
        <p:spPr>
          <a:xfrm>
            <a:off x="3341077" y="5453570"/>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5</a:t>
            </a:r>
          </a:p>
        </p:txBody>
      </p:sp>
      <p:sp>
        <p:nvSpPr>
          <p:cNvPr id="65" name="TextBox 64"/>
          <p:cNvSpPr txBox="1"/>
          <p:nvPr/>
        </p:nvSpPr>
        <p:spPr>
          <a:xfrm>
            <a:off x="5134708" y="3638838"/>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15</a:t>
            </a:r>
          </a:p>
        </p:txBody>
      </p:sp>
      <p:sp>
        <p:nvSpPr>
          <p:cNvPr id="66" name="TextBox 65"/>
          <p:cNvSpPr txBox="1"/>
          <p:nvPr/>
        </p:nvSpPr>
        <p:spPr>
          <a:xfrm>
            <a:off x="6274191" y="5312894"/>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7</a:t>
            </a:r>
          </a:p>
        </p:txBody>
      </p:sp>
      <p:sp>
        <p:nvSpPr>
          <p:cNvPr id="68" name="TextBox 67"/>
          <p:cNvSpPr txBox="1"/>
          <p:nvPr/>
        </p:nvSpPr>
        <p:spPr>
          <a:xfrm>
            <a:off x="8044961" y="2806500"/>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24</a:t>
            </a:r>
          </a:p>
        </p:txBody>
      </p:sp>
    </p:spTree>
    <p:extLst>
      <p:ext uri="{BB962C8B-B14F-4D97-AF65-F5344CB8AC3E}">
        <p14:creationId xmlns:p14="http://schemas.microsoft.com/office/powerpoint/2010/main" val="1081809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9875" y="222033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67646" y="290966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28237" y="455558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04917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24987"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2874478"/>
            <a:ext cx="1211580" cy="733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351" y="3249632"/>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a:t>
            </a:r>
          </a:p>
        </p:txBody>
      </p:sp>
      <p:sp>
        <p:nvSpPr>
          <p:cNvPr id="34" name="TextBox 33"/>
          <p:cNvSpPr txBox="1"/>
          <p:nvPr/>
        </p:nvSpPr>
        <p:spPr>
          <a:xfrm>
            <a:off x="6444760" y="4794739"/>
            <a:ext cx="300082" cy="369332"/>
          </a:xfrm>
          <a:prstGeom prst="rect">
            <a:avLst/>
          </a:prstGeom>
          <a:noFill/>
        </p:spPr>
        <p:txBody>
          <a:bodyPr wrap="none" rtlCol="0">
            <a:spAutoFit/>
          </a:bodyPr>
          <a:lstStyle/>
          <a:p>
            <a:r>
              <a:rPr lang="en-US" b="1" dirty="0">
                <a:latin typeface="Times New Roman" pitchFamily="18" charset="0"/>
                <a:cs typeface="Times New Roman" pitchFamily="18" charset="0"/>
              </a:rPr>
              <a:t>5</a:t>
            </a:r>
          </a:p>
        </p:txBody>
      </p:sp>
      <p:sp>
        <p:nvSpPr>
          <p:cNvPr id="35" name="TextBox 34"/>
          <p:cNvSpPr txBox="1"/>
          <p:nvPr/>
        </p:nvSpPr>
        <p:spPr>
          <a:xfrm>
            <a:off x="8299939" y="2344617"/>
            <a:ext cx="636563"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36" name="TextBox 35"/>
          <p:cNvSpPr txBox="1"/>
          <p:nvPr/>
        </p:nvSpPr>
        <p:spPr>
          <a:xfrm>
            <a:off x="3560884" y="4930727"/>
            <a:ext cx="986498" cy="369332"/>
          </a:xfrm>
          <a:prstGeom prst="rect">
            <a:avLst/>
          </a:prstGeom>
          <a:noFill/>
        </p:spPr>
        <p:txBody>
          <a:bodyPr wrap="square" rtlCol="0">
            <a:spAutoFit/>
          </a:bodyPr>
          <a:lstStyle/>
          <a:p>
            <a:r>
              <a:rPr lang="en-US" b="1" dirty="0">
                <a:latin typeface="Times New Roman" pitchFamily="18" charset="0"/>
                <a:cs typeface="Times New Roman" pitchFamily="18" charset="0"/>
              </a:rPr>
              <a:t>3</a:t>
            </a:r>
          </a:p>
        </p:txBody>
      </p:sp>
      <p:sp>
        <p:nvSpPr>
          <p:cNvPr id="38" name="TextBox 37"/>
          <p:cNvSpPr txBox="1"/>
          <p:nvPr/>
        </p:nvSpPr>
        <p:spPr>
          <a:xfrm>
            <a:off x="2808264" y="2506395"/>
            <a:ext cx="1390943"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39" name="TextBox 38"/>
          <p:cNvSpPr txBox="1"/>
          <p:nvPr/>
        </p:nvSpPr>
        <p:spPr>
          <a:xfrm>
            <a:off x="5285934" y="3221503"/>
            <a:ext cx="1403253" cy="369332"/>
          </a:xfrm>
          <a:prstGeom prst="rect">
            <a:avLst/>
          </a:prstGeom>
          <a:noFill/>
        </p:spPr>
        <p:txBody>
          <a:bodyPr wrap="square" rtlCol="0">
            <a:spAutoFit/>
          </a:bodyPr>
          <a:lstStyle/>
          <a:p>
            <a:r>
              <a:rPr lang="en-US" b="1" dirty="0">
                <a:latin typeface="Times New Roman" pitchFamily="18" charset="0"/>
                <a:cs typeface="Times New Roman" pitchFamily="18" charset="0"/>
              </a:rPr>
              <a:t>4</a:t>
            </a:r>
          </a:p>
        </p:txBody>
      </p:sp>
      <p:cxnSp>
        <p:nvCxnSpPr>
          <p:cNvPr id="29" name="Straight Arrow Connector 28"/>
          <p:cNvCxnSpPr>
            <a:stCxn id="6" idx="4"/>
            <a:endCxn id="11" idx="2"/>
          </p:cNvCxnSpPr>
          <p:nvPr/>
        </p:nvCxnSpPr>
        <p:spPr>
          <a:xfrm rot="16200000" flipH="1">
            <a:off x="1498779" y="3607794"/>
            <a:ext cx="1071490" cy="2380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8" idx="2"/>
          </p:cNvCxnSpPr>
          <p:nvPr/>
        </p:nvCxnSpPr>
        <p:spPr>
          <a:xfrm>
            <a:off x="3448342" y="2874478"/>
            <a:ext cx="1519304" cy="6893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6"/>
            <a:endCxn id="8" idx="3"/>
          </p:cNvCxnSpPr>
          <p:nvPr/>
        </p:nvCxnSpPr>
        <p:spPr>
          <a:xfrm flipV="1">
            <a:off x="4153454" y="4026369"/>
            <a:ext cx="950164" cy="1307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9" idx="2"/>
          </p:cNvCxnSpPr>
          <p:nvPr/>
        </p:nvCxnSpPr>
        <p:spPr>
          <a:xfrm flipV="1">
            <a:off x="4153454" y="5209737"/>
            <a:ext cx="1974784" cy="1242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6"/>
            <a:endCxn id="10" idx="2"/>
          </p:cNvCxnSpPr>
          <p:nvPr/>
        </p:nvCxnSpPr>
        <p:spPr>
          <a:xfrm flipV="1">
            <a:off x="5896113" y="2703322"/>
            <a:ext cx="2076751" cy="860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7"/>
            <a:endCxn id="10" idx="1"/>
          </p:cNvCxnSpPr>
          <p:nvPr/>
        </p:nvCxnSpPr>
        <p:spPr>
          <a:xfrm rot="5400000" flipH="1" flipV="1">
            <a:off x="5625025" y="-71887"/>
            <a:ext cx="171156" cy="4796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6"/>
            <a:endCxn id="10" idx="4"/>
          </p:cNvCxnSpPr>
          <p:nvPr/>
        </p:nvCxnSpPr>
        <p:spPr>
          <a:xfrm flipV="1">
            <a:off x="7056704" y="3357468"/>
            <a:ext cx="1380393" cy="18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26" name="TextBox 25"/>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cxnSp>
        <p:nvCxnSpPr>
          <p:cNvPr id="28" name="Straight Connector 27"/>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2509334" y="288856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H="1">
            <a:off x="3203926" y="5319933"/>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H="1">
            <a:off x="4987007" y="356147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H="1">
            <a:off x="7962323" y="273147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H="1">
            <a:off x="6114180" y="521911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6" idx="4"/>
          </p:cNvCxnSpPr>
          <p:nvPr/>
        </p:nvCxnSpPr>
        <p:spPr>
          <a:xfrm rot="16200000" flipH="1">
            <a:off x="502919" y="3921370"/>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2653519" y="3173438"/>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090747" y="386275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3360420" y="563528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6249572" y="5562602"/>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8074856" y="3030416"/>
            <a:ext cx="661182" cy="2110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51195" y="2834641"/>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4" name="TextBox 53"/>
          <p:cNvSpPr txBox="1"/>
          <p:nvPr/>
        </p:nvSpPr>
        <p:spPr>
          <a:xfrm>
            <a:off x="4835769" y="186162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5" name="TextBox 54"/>
          <p:cNvSpPr txBox="1"/>
          <p:nvPr/>
        </p:nvSpPr>
        <p:spPr>
          <a:xfrm>
            <a:off x="4179863" y="274554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7" name="TextBox 56"/>
          <p:cNvSpPr txBox="1"/>
          <p:nvPr/>
        </p:nvSpPr>
        <p:spPr>
          <a:xfrm>
            <a:off x="6807005" y="278774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8" name="TextBox 57"/>
          <p:cNvSpPr txBox="1"/>
          <p:nvPr/>
        </p:nvSpPr>
        <p:spPr>
          <a:xfrm>
            <a:off x="1934307" y="436567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5</a:t>
            </a:r>
          </a:p>
        </p:txBody>
      </p:sp>
      <p:sp>
        <p:nvSpPr>
          <p:cNvPr id="59" name="TextBox 58"/>
          <p:cNvSpPr txBox="1"/>
          <p:nvPr/>
        </p:nvSpPr>
        <p:spPr>
          <a:xfrm>
            <a:off x="4403187" y="423906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60" name="TextBox 59"/>
          <p:cNvSpPr txBox="1"/>
          <p:nvPr/>
        </p:nvSpPr>
        <p:spPr>
          <a:xfrm>
            <a:off x="5183944" y="482990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1" name="TextBox 60"/>
          <p:cNvSpPr txBox="1"/>
          <p:nvPr/>
        </p:nvSpPr>
        <p:spPr>
          <a:xfrm>
            <a:off x="7441808" y="3985847"/>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2" name="TextBox 61"/>
          <p:cNvSpPr txBox="1"/>
          <p:nvPr/>
        </p:nvSpPr>
        <p:spPr>
          <a:xfrm>
            <a:off x="473026" y="3711521"/>
            <a:ext cx="875714" cy="646331"/>
          </a:xfrm>
          <a:prstGeom prst="rect">
            <a:avLst/>
          </a:prstGeom>
          <a:noFill/>
        </p:spPr>
        <p:txBody>
          <a:bodyPr wrap="square" rtlCol="0">
            <a:spAutoFit/>
          </a:bodyPr>
          <a:lstStyle/>
          <a:p>
            <a:r>
              <a:rPr lang="en-US" b="1" dirty="0">
                <a:latin typeface="Times New Roman" pitchFamily="18" charset="0"/>
                <a:cs typeface="Times New Roman" pitchFamily="18" charset="0"/>
              </a:rPr>
              <a:t>0         0</a:t>
            </a:r>
          </a:p>
        </p:txBody>
      </p:sp>
      <p:sp>
        <p:nvSpPr>
          <p:cNvPr id="63" name="TextBox 62"/>
          <p:cNvSpPr txBox="1"/>
          <p:nvPr/>
        </p:nvSpPr>
        <p:spPr>
          <a:xfrm>
            <a:off x="2676379" y="2963588"/>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9       9</a:t>
            </a:r>
          </a:p>
        </p:txBody>
      </p:sp>
      <p:sp>
        <p:nvSpPr>
          <p:cNvPr id="64" name="TextBox 63"/>
          <p:cNvSpPr txBox="1"/>
          <p:nvPr/>
        </p:nvSpPr>
        <p:spPr>
          <a:xfrm>
            <a:off x="3341077" y="5453570"/>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5        9</a:t>
            </a:r>
          </a:p>
        </p:txBody>
      </p:sp>
      <p:sp>
        <p:nvSpPr>
          <p:cNvPr id="65" name="TextBox 64"/>
          <p:cNvSpPr txBox="1"/>
          <p:nvPr/>
        </p:nvSpPr>
        <p:spPr>
          <a:xfrm>
            <a:off x="5134708" y="3638838"/>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15    15</a:t>
            </a:r>
          </a:p>
        </p:txBody>
      </p:sp>
      <p:sp>
        <p:nvSpPr>
          <p:cNvPr id="66" name="TextBox 65"/>
          <p:cNvSpPr txBox="1"/>
          <p:nvPr/>
        </p:nvSpPr>
        <p:spPr>
          <a:xfrm>
            <a:off x="6274191" y="5312894"/>
            <a:ext cx="875714" cy="646331"/>
          </a:xfrm>
          <a:prstGeom prst="rect">
            <a:avLst/>
          </a:prstGeom>
          <a:noFill/>
        </p:spPr>
        <p:txBody>
          <a:bodyPr wrap="square" rtlCol="0">
            <a:spAutoFit/>
          </a:bodyPr>
          <a:lstStyle/>
          <a:p>
            <a:r>
              <a:rPr lang="en-US" b="1" dirty="0">
                <a:latin typeface="Times New Roman" pitchFamily="18" charset="0"/>
                <a:cs typeface="Times New Roman" pitchFamily="18" charset="0"/>
              </a:rPr>
              <a:t>7       22</a:t>
            </a:r>
          </a:p>
        </p:txBody>
      </p:sp>
      <p:sp>
        <p:nvSpPr>
          <p:cNvPr id="68" name="TextBox 67"/>
          <p:cNvSpPr txBox="1"/>
          <p:nvPr/>
        </p:nvSpPr>
        <p:spPr>
          <a:xfrm>
            <a:off x="8044961" y="2806500"/>
            <a:ext cx="875714" cy="646331"/>
          </a:xfrm>
          <a:prstGeom prst="rect">
            <a:avLst/>
          </a:prstGeom>
          <a:noFill/>
        </p:spPr>
        <p:txBody>
          <a:bodyPr wrap="square" rtlCol="0">
            <a:spAutoFit/>
          </a:bodyPr>
          <a:lstStyle/>
          <a:p>
            <a:r>
              <a:rPr lang="en-US" b="1" dirty="0">
                <a:latin typeface="Times New Roman" pitchFamily="18" charset="0"/>
                <a:cs typeface="Times New Roman" pitchFamily="18" charset="0"/>
              </a:rPr>
              <a:t>24       24</a:t>
            </a:r>
          </a:p>
        </p:txBody>
      </p:sp>
    </p:spTree>
    <p:extLst>
      <p:ext uri="{BB962C8B-B14F-4D97-AF65-F5344CB8AC3E}">
        <p14:creationId xmlns:p14="http://schemas.microsoft.com/office/powerpoint/2010/main" val="41420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92500" lnSpcReduction="10000"/>
          </a:bodyPr>
          <a:lstStyle/>
          <a:p>
            <a:pPr marL="457200" indent="-457200" algn="just">
              <a:lnSpc>
                <a:spcPct val="100000"/>
              </a:lnSpc>
              <a:buFont typeface="Wingdings" panose="05000000000000000000" pitchFamily="2" charset="2"/>
              <a:buChar char="v"/>
            </a:pPr>
            <a:r>
              <a:rPr lang="en-US" sz="3000" b="1" dirty="0" smtClean="0">
                <a:latin typeface="Times New Roman" panose="02020603050405020304" pitchFamily="18" charset="0"/>
                <a:cs typeface="Times New Roman" panose="02020603050405020304" pitchFamily="18" charset="0"/>
              </a:rPr>
              <a:t>PERT Algorithm</a:t>
            </a:r>
          </a:p>
          <a:p>
            <a:pPr marL="914400" lvl="1" indent="-457200" algn="just">
              <a:lnSpc>
                <a:spcPct val="100000"/>
              </a:lnSpc>
              <a:buFont typeface="+mj-lt"/>
              <a:buAutoNum type="arabicPeriod"/>
            </a:pPr>
            <a:r>
              <a:rPr lang="en-US" sz="2500" dirty="0" smtClean="0">
                <a:latin typeface="Times New Roman" panose="02020603050405020304" pitchFamily="18" charset="0"/>
                <a:cs typeface="Times New Roman" panose="02020603050405020304" pitchFamily="18" charset="0"/>
              </a:rPr>
              <a:t>Develop a list of activities that made up the project including immediate predecessors.</a:t>
            </a:r>
          </a:p>
          <a:p>
            <a:pPr marL="914400" lvl="1" indent="-457200" algn="just">
              <a:lnSpc>
                <a:spcPct val="100000"/>
              </a:lnSpc>
              <a:buFont typeface="+mj-lt"/>
              <a:buAutoNum type="arabicPeriod"/>
            </a:pPr>
            <a:r>
              <a:rPr lang="en-US" sz="2500" dirty="0" smtClean="0">
                <a:latin typeface="Times New Roman" panose="02020603050405020304" pitchFamily="18" charset="0"/>
                <a:cs typeface="Times New Roman" panose="02020603050405020304" pitchFamily="18" charset="0"/>
              </a:rPr>
              <a:t>For each activity, a rough PERT network is drawn on the basis of which activity precedes, which activity follows which one, which activity are concurrent with which one.</a:t>
            </a:r>
          </a:p>
          <a:p>
            <a:pPr marL="914400" lvl="1" indent="-457200" algn="just">
              <a:lnSpc>
                <a:spcPct val="100000"/>
              </a:lnSpc>
              <a:buFont typeface="+mj-lt"/>
              <a:buAutoNum type="arabicPeriod"/>
            </a:pPr>
            <a:r>
              <a:rPr lang="en-US" sz="2500" dirty="0" smtClean="0">
                <a:latin typeface="Times New Roman" panose="02020603050405020304" pitchFamily="18" charset="0"/>
                <a:cs typeface="Times New Roman" panose="02020603050405020304" pitchFamily="18" charset="0"/>
              </a:rPr>
              <a:t>The network is sketched to conform to rules and conventions.</a:t>
            </a:r>
          </a:p>
          <a:p>
            <a:pPr marL="914400" lvl="1" indent="-457200" algn="just">
              <a:lnSpc>
                <a:spcPct val="100000"/>
              </a:lnSpc>
              <a:buFont typeface="+mj-lt"/>
              <a:buAutoNum type="arabicPeriod"/>
            </a:pPr>
            <a:r>
              <a:rPr lang="en-US" sz="2500" dirty="0" smtClean="0">
                <a:latin typeface="Times New Roman" panose="02020603050405020304" pitchFamily="18" charset="0"/>
                <a:cs typeface="Times New Roman" panose="02020603050405020304" pitchFamily="18" charset="0"/>
              </a:rPr>
              <a:t>Events are numbered in ascending order from left to right.</a:t>
            </a:r>
          </a:p>
          <a:p>
            <a:pPr marL="914400" lvl="1" indent="-457200" algn="just">
              <a:lnSpc>
                <a:spcPct val="100000"/>
              </a:lnSpc>
              <a:buFont typeface="+mj-lt"/>
              <a:buAutoNum type="arabicPeriod"/>
            </a:pPr>
            <a:r>
              <a:rPr lang="en-US" sz="2500" dirty="0" smtClean="0">
                <a:latin typeface="Times New Roman" panose="02020603050405020304" pitchFamily="18" charset="0"/>
                <a:cs typeface="Times New Roman" panose="02020603050405020304" pitchFamily="18" charset="0"/>
              </a:rPr>
              <a:t>Time estimates (Optimistic Estimate, Most Likely Estimate, Pessimistic Estimate)for each activity are obtained.</a:t>
            </a:r>
          </a:p>
          <a:p>
            <a:pPr marL="914400" lvl="1" indent="-457200" algn="just">
              <a:lnSpc>
                <a:spcPct val="100000"/>
              </a:lnSpc>
              <a:buFont typeface="+mj-lt"/>
              <a:buAutoNum type="arabicPeriod"/>
            </a:pPr>
            <a:r>
              <a:rPr lang="en-US" sz="2500" dirty="0" smtClean="0">
                <a:latin typeface="Times New Roman" panose="02020603050405020304" pitchFamily="18" charset="0"/>
                <a:cs typeface="Times New Roman" panose="02020603050405020304" pitchFamily="18" charset="0"/>
              </a:rPr>
              <a:t>Then upon the assumption of beta distribution for the activity duration, the expected time </a:t>
            </a:r>
            <a:r>
              <a:rPr lang="en-US" sz="2500" dirty="0" err="1" smtClean="0">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e</a:t>
            </a:r>
            <a:r>
              <a:rPr lang="en-US" sz="2500" dirty="0" smtClean="0">
                <a:latin typeface="Times New Roman" panose="02020603050405020304" pitchFamily="18" charset="0"/>
                <a:cs typeface="Times New Roman" panose="02020603050405020304" pitchFamily="18" charset="0"/>
              </a:rPr>
              <a:t> for each activity is computed using </a:t>
            </a:r>
            <a:r>
              <a:rPr lang="en-US" sz="2500" dirty="0" err="1" smtClean="0">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e</a:t>
            </a:r>
            <a:r>
              <a:rPr lang="en-US" sz="2500" dirty="0" smtClean="0">
                <a:latin typeface="Times New Roman" panose="02020603050405020304" pitchFamily="18" charset="0"/>
                <a:cs typeface="Times New Roman" panose="02020603050405020304" pitchFamily="18" charset="0"/>
              </a:rPr>
              <a:t> = 1(1+4m+b)/6.</a:t>
            </a:r>
          </a:p>
          <a:p>
            <a:endParaRPr lang="en-US" dirty="0"/>
          </a:p>
        </p:txBody>
      </p:sp>
    </p:spTree>
    <p:extLst>
      <p:ext uri="{BB962C8B-B14F-4D97-AF65-F5344CB8AC3E}">
        <p14:creationId xmlns:p14="http://schemas.microsoft.com/office/powerpoint/2010/main" val="270125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
        <p:nvSpPr>
          <p:cNvPr id="6" name="Oval 5"/>
          <p:cNvSpPr/>
          <p:nvPr/>
        </p:nvSpPr>
        <p:spPr>
          <a:xfrm>
            <a:off x="379828" y="2954217"/>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9875" y="2220330"/>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67646" y="290966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28237" y="4555589"/>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72864" y="204917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24987" y="4679854"/>
            <a:ext cx="928467" cy="1308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a:endCxn id="7" idx="2"/>
          </p:cNvCxnSpPr>
          <p:nvPr/>
        </p:nvCxnSpPr>
        <p:spPr>
          <a:xfrm flipV="1">
            <a:off x="1308295" y="2874478"/>
            <a:ext cx="1211580" cy="733887"/>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351" y="3249632"/>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a:t>
            </a:r>
          </a:p>
        </p:txBody>
      </p:sp>
      <p:sp>
        <p:nvSpPr>
          <p:cNvPr id="34" name="TextBox 33"/>
          <p:cNvSpPr txBox="1"/>
          <p:nvPr/>
        </p:nvSpPr>
        <p:spPr>
          <a:xfrm>
            <a:off x="6444760" y="4794739"/>
            <a:ext cx="300082" cy="369332"/>
          </a:xfrm>
          <a:prstGeom prst="rect">
            <a:avLst/>
          </a:prstGeom>
          <a:noFill/>
        </p:spPr>
        <p:txBody>
          <a:bodyPr wrap="none" rtlCol="0">
            <a:spAutoFit/>
          </a:bodyPr>
          <a:lstStyle/>
          <a:p>
            <a:r>
              <a:rPr lang="en-US" b="1" dirty="0">
                <a:latin typeface="Times New Roman" pitchFamily="18" charset="0"/>
                <a:cs typeface="Times New Roman" pitchFamily="18" charset="0"/>
              </a:rPr>
              <a:t>5</a:t>
            </a:r>
          </a:p>
        </p:txBody>
      </p:sp>
      <p:sp>
        <p:nvSpPr>
          <p:cNvPr id="35" name="TextBox 34"/>
          <p:cNvSpPr txBox="1"/>
          <p:nvPr/>
        </p:nvSpPr>
        <p:spPr>
          <a:xfrm>
            <a:off x="8299939" y="2344617"/>
            <a:ext cx="636563"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36" name="TextBox 35"/>
          <p:cNvSpPr txBox="1"/>
          <p:nvPr/>
        </p:nvSpPr>
        <p:spPr>
          <a:xfrm>
            <a:off x="3560884" y="4930727"/>
            <a:ext cx="986498" cy="369332"/>
          </a:xfrm>
          <a:prstGeom prst="rect">
            <a:avLst/>
          </a:prstGeom>
          <a:noFill/>
        </p:spPr>
        <p:txBody>
          <a:bodyPr wrap="square" rtlCol="0">
            <a:spAutoFit/>
          </a:bodyPr>
          <a:lstStyle/>
          <a:p>
            <a:r>
              <a:rPr lang="en-US" b="1" dirty="0">
                <a:latin typeface="Times New Roman" pitchFamily="18" charset="0"/>
                <a:cs typeface="Times New Roman" pitchFamily="18" charset="0"/>
              </a:rPr>
              <a:t>3</a:t>
            </a:r>
          </a:p>
        </p:txBody>
      </p:sp>
      <p:sp>
        <p:nvSpPr>
          <p:cNvPr id="38" name="TextBox 37"/>
          <p:cNvSpPr txBox="1"/>
          <p:nvPr/>
        </p:nvSpPr>
        <p:spPr>
          <a:xfrm>
            <a:off x="2808264" y="2506395"/>
            <a:ext cx="1390943"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39" name="TextBox 38"/>
          <p:cNvSpPr txBox="1"/>
          <p:nvPr/>
        </p:nvSpPr>
        <p:spPr>
          <a:xfrm>
            <a:off x="5285934" y="3221503"/>
            <a:ext cx="1403253" cy="369332"/>
          </a:xfrm>
          <a:prstGeom prst="rect">
            <a:avLst/>
          </a:prstGeom>
          <a:noFill/>
        </p:spPr>
        <p:txBody>
          <a:bodyPr wrap="square" rtlCol="0">
            <a:spAutoFit/>
          </a:bodyPr>
          <a:lstStyle/>
          <a:p>
            <a:r>
              <a:rPr lang="en-US" b="1" dirty="0">
                <a:latin typeface="Times New Roman" pitchFamily="18" charset="0"/>
                <a:cs typeface="Times New Roman" pitchFamily="18" charset="0"/>
              </a:rPr>
              <a:t>4</a:t>
            </a:r>
          </a:p>
        </p:txBody>
      </p:sp>
      <p:cxnSp>
        <p:nvCxnSpPr>
          <p:cNvPr id="29" name="Straight Arrow Connector 28"/>
          <p:cNvCxnSpPr>
            <a:stCxn id="6" idx="4"/>
            <a:endCxn id="11" idx="2"/>
          </p:cNvCxnSpPr>
          <p:nvPr/>
        </p:nvCxnSpPr>
        <p:spPr>
          <a:xfrm rot="16200000" flipH="1">
            <a:off x="1498779" y="3607794"/>
            <a:ext cx="1071490" cy="2380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8" idx="2"/>
          </p:cNvCxnSpPr>
          <p:nvPr/>
        </p:nvCxnSpPr>
        <p:spPr>
          <a:xfrm>
            <a:off x="3448342" y="2874478"/>
            <a:ext cx="1519304" cy="689339"/>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6"/>
            <a:endCxn id="8" idx="3"/>
          </p:cNvCxnSpPr>
          <p:nvPr/>
        </p:nvCxnSpPr>
        <p:spPr>
          <a:xfrm flipV="1">
            <a:off x="4153454" y="4026369"/>
            <a:ext cx="950164" cy="1307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9" idx="2"/>
          </p:cNvCxnSpPr>
          <p:nvPr/>
        </p:nvCxnSpPr>
        <p:spPr>
          <a:xfrm flipV="1">
            <a:off x="4153454" y="5209737"/>
            <a:ext cx="1974784" cy="1242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6"/>
            <a:endCxn id="10" idx="2"/>
          </p:cNvCxnSpPr>
          <p:nvPr/>
        </p:nvCxnSpPr>
        <p:spPr>
          <a:xfrm flipV="1">
            <a:off x="5896113" y="2703322"/>
            <a:ext cx="2076751" cy="860495"/>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7"/>
            <a:endCxn id="10" idx="1"/>
          </p:cNvCxnSpPr>
          <p:nvPr/>
        </p:nvCxnSpPr>
        <p:spPr>
          <a:xfrm rot="5400000" flipH="1" flipV="1">
            <a:off x="5625025" y="-71887"/>
            <a:ext cx="171156" cy="4796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9" idx="6"/>
            <a:endCxn id="10" idx="4"/>
          </p:cNvCxnSpPr>
          <p:nvPr/>
        </p:nvCxnSpPr>
        <p:spPr>
          <a:xfrm flipV="1">
            <a:off x="7056704" y="3357468"/>
            <a:ext cx="1380393" cy="1852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4851" y="4006946"/>
            <a:ext cx="492443" cy="369332"/>
          </a:xfrm>
          <a:prstGeom prst="rect">
            <a:avLst/>
          </a:prstGeom>
          <a:noFill/>
        </p:spPr>
        <p:txBody>
          <a:bodyPr wrap="none" rtlCol="0">
            <a:spAutoFit/>
          </a:bodyPr>
          <a:lstStyle/>
          <a:p>
            <a:r>
              <a:rPr lang="en-US" b="1" dirty="0">
                <a:latin typeface="Times New Roman" pitchFamily="18" charset="0"/>
                <a:cs typeface="Times New Roman" pitchFamily="18" charset="0"/>
              </a:rPr>
              <a:t>ET</a:t>
            </a:r>
          </a:p>
        </p:txBody>
      </p:sp>
      <p:sp>
        <p:nvSpPr>
          <p:cNvPr id="26" name="TextBox 25"/>
          <p:cNvSpPr txBox="1"/>
          <p:nvPr/>
        </p:nvSpPr>
        <p:spPr>
          <a:xfrm>
            <a:off x="1220372" y="3976469"/>
            <a:ext cx="471283" cy="369332"/>
          </a:xfrm>
          <a:prstGeom prst="rect">
            <a:avLst/>
          </a:prstGeom>
          <a:noFill/>
        </p:spPr>
        <p:txBody>
          <a:bodyPr wrap="none" rtlCol="0">
            <a:spAutoFit/>
          </a:bodyPr>
          <a:lstStyle/>
          <a:p>
            <a:r>
              <a:rPr lang="en-US" b="1" dirty="0">
                <a:latin typeface="Times New Roman" pitchFamily="18" charset="0"/>
                <a:cs typeface="Times New Roman" pitchFamily="18" charset="0"/>
              </a:rPr>
              <a:t>LT</a:t>
            </a:r>
          </a:p>
        </p:txBody>
      </p:sp>
      <p:cxnSp>
        <p:nvCxnSpPr>
          <p:cNvPr id="28" name="Straight Connector 27"/>
          <p:cNvCxnSpPr>
            <a:stCxn id="6" idx="2"/>
            <a:endCxn id="6" idx="6"/>
          </p:cNvCxnSpPr>
          <p:nvPr/>
        </p:nvCxnSpPr>
        <p:spPr>
          <a:xfrm rot="10800000" flipH="1">
            <a:off x="379828" y="360836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2509334" y="288856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H="1">
            <a:off x="3203926" y="5319933"/>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H="1">
            <a:off x="4987007" y="3561471"/>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H="1">
            <a:off x="7962323" y="2731477"/>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H="1">
            <a:off x="6114180" y="5219114"/>
            <a:ext cx="92846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6" idx="4"/>
          </p:cNvCxnSpPr>
          <p:nvPr/>
        </p:nvCxnSpPr>
        <p:spPr>
          <a:xfrm rot="16200000" flipH="1">
            <a:off x="502919" y="3921370"/>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2653519" y="3173438"/>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090747" y="386275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3360420" y="5635283"/>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6249572" y="5562602"/>
            <a:ext cx="661182" cy="2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8074856" y="3030416"/>
            <a:ext cx="661182" cy="2110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51195" y="2834641"/>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4" name="TextBox 53"/>
          <p:cNvSpPr txBox="1"/>
          <p:nvPr/>
        </p:nvSpPr>
        <p:spPr>
          <a:xfrm>
            <a:off x="4835769" y="186162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5" name="TextBox 54"/>
          <p:cNvSpPr txBox="1"/>
          <p:nvPr/>
        </p:nvSpPr>
        <p:spPr>
          <a:xfrm>
            <a:off x="4179863" y="2745546"/>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57" name="TextBox 56"/>
          <p:cNvSpPr txBox="1"/>
          <p:nvPr/>
        </p:nvSpPr>
        <p:spPr>
          <a:xfrm>
            <a:off x="6807005" y="278774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9</a:t>
            </a:r>
          </a:p>
        </p:txBody>
      </p:sp>
      <p:sp>
        <p:nvSpPr>
          <p:cNvPr id="58" name="TextBox 57"/>
          <p:cNvSpPr txBox="1"/>
          <p:nvPr/>
        </p:nvSpPr>
        <p:spPr>
          <a:xfrm>
            <a:off x="1934307" y="436567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5</a:t>
            </a:r>
          </a:p>
        </p:txBody>
      </p:sp>
      <p:sp>
        <p:nvSpPr>
          <p:cNvPr id="59" name="TextBox 58"/>
          <p:cNvSpPr txBox="1"/>
          <p:nvPr/>
        </p:nvSpPr>
        <p:spPr>
          <a:xfrm>
            <a:off x="4403187" y="4239065"/>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6</a:t>
            </a:r>
          </a:p>
        </p:txBody>
      </p:sp>
      <p:sp>
        <p:nvSpPr>
          <p:cNvPr id="60" name="TextBox 59"/>
          <p:cNvSpPr txBox="1"/>
          <p:nvPr/>
        </p:nvSpPr>
        <p:spPr>
          <a:xfrm>
            <a:off x="5183944" y="4829908"/>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1" name="TextBox 60"/>
          <p:cNvSpPr txBox="1"/>
          <p:nvPr/>
        </p:nvSpPr>
        <p:spPr>
          <a:xfrm>
            <a:off x="7441808" y="3985847"/>
            <a:ext cx="522264" cy="369332"/>
          </a:xfrm>
          <a:prstGeom prst="rect">
            <a:avLst/>
          </a:prstGeom>
          <a:noFill/>
        </p:spPr>
        <p:txBody>
          <a:bodyPr wrap="square" rtlCol="0">
            <a:spAutoFit/>
          </a:bodyPr>
          <a:lstStyle/>
          <a:p>
            <a:r>
              <a:rPr lang="en-US" b="1" dirty="0">
                <a:latin typeface="Times New Roman" pitchFamily="18" charset="0"/>
                <a:cs typeface="Times New Roman" pitchFamily="18" charset="0"/>
              </a:rPr>
              <a:t>2</a:t>
            </a:r>
          </a:p>
        </p:txBody>
      </p:sp>
      <p:sp>
        <p:nvSpPr>
          <p:cNvPr id="62" name="TextBox 61"/>
          <p:cNvSpPr txBox="1"/>
          <p:nvPr/>
        </p:nvSpPr>
        <p:spPr>
          <a:xfrm>
            <a:off x="473026" y="3711521"/>
            <a:ext cx="875714" cy="646331"/>
          </a:xfrm>
          <a:prstGeom prst="rect">
            <a:avLst/>
          </a:prstGeom>
          <a:noFill/>
        </p:spPr>
        <p:txBody>
          <a:bodyPr wrap="square" rtlCol="0">
            <a:spAutoFit/>
          </a:bodyPr>
          <a:lstStyle/>
          <a:p>
            <a:r>
              <a:rPr lang="en-US" b="1" dirty="0">
                <a:latin typeface="Times New Roman" pitchFamily="18" charset="0"/>
                <a:cs typeface="Times New Roman" pitchFamily="18" charset="0"/>
              </a:rPr>
              <a:t>0         0</a:t>
            </a:r>
          </a:p>
        </p:txBody>
      </p:sp>
      <p:sp>
        <p:nvSpPr>
          <p:cNvPr id="63" name="TextBox 62"/>
          <p:cNvSpPr txBox="1"/>
          <p:nvPr/>
        </p:nvSpPr>
        <p:spPr>
          <a:xfrm>
            <a:off x="2676379" y="2963588"/>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9       9</a:t>
            </a:r>
          </a:p>
        </p:txBody>
      </p:sp>
      <p:sp>
        <p:nvSpPr>
          <p:cNvPr id="64" name="TextBox 63"/>
          <p:cNvSpPr txBox="1"/>
          <p:nvPr/>
        </p:nvSpPr>
        <p:spPr>
          <a:xfrm>
            <a:off x="3341077" y="5453570"/>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5        9</a:t>
            </a:r>
          </a:p>
        </p:txBody>
      </p:sp>
      <p:sp>
        <p:nvSpPr>
          <p:cNvPr id="65" name="TextBox 64"/>
          <p:cNvSpPr txBox="1"/>
          <p:nvPr/>
        </p:nvSpPr>
        <p:spPr>
          <a:xfrm>
            <a:off x="5134708" y="3638838"/>
            <a:ext cx="875714" cy="369332"/>
          </a:xfrm>
          <a:prstGeom prst="rect">
            <a:avLst/>
          </a:prstGeom>
          <a:noFill/>
        </p:spPr>
        <p:txBody>
          <a:bodyPr wrap="square" rtlCol="0">
            <a:spAutoFit/>
          </a:bodyPr>
          <a:lstStyle/>
          <a:p>
            <a:r>
              <a:rPr lang="en-US" b="1" dirty="0">
                <a:latin typeface="Times New Roman" pitchFamily="18" charset="0"/>
                <a:cs typeface="Times New Roman" pitchFamily="18" charset="0"/>
              </a:rPr>
              <a:t>15    15</a:t>
            </a:r>
          </a:p>
        </p:txBody>
      </p:sp>
      <p:sp>
        <p:nvSpPr>
          <p:cNvPr id="66" name="TextBox 65"/>
          <p:cNvSpPr txBox="1"/>
          <p:nvPr/>
        </p:nvSpPr>
        <p:spPr>
          <a:xfrm>
            <a:off x="6274191" y="5312894"/>
            <a:ext cx="875714" cy="646331"/>
          </a:xfrm>
          <a:prstGeom prst="rect">
            <a:avLst/>
          </a:prstGeom>
          <a:noFill/>
        </p:spPr>
        <p:txBody>
          <a:bodyPr wrap="square" rtlCol="0">
            <a:spAutoFit/>
          </a:bodyPr>
          <a:lstStyle/>
          <a:p>
            <a:r>
              <a:rPr lang="en-US" b="1" dirty="0">
                <a:latin typeface="Times New Roman" pitchFamily="18" charset="0"/>
                <a:cs typeface="Times New Roman" pitchFamily="18" charset="0"/>
              </a:rPr>
              <a:t>7       22</a:t>
            </a:r>
          </a:p>
        </p:txBody>
      </p:sp>
      <p:sp>
        <p:nvSpPr>
          <p:cNvPr id="68" name="TextBox 67"/>
          <p:cNvSpPr txBox="1"/>
          <p:nvPr/>
        </p:nvSpPr>
        <p:spPr>
          <a:xfrm>
            <a:off x="8044961" y="2806500"/>
            <a:ext cx="875714" cy="646331"/>
          </a:xfrm>
          <a:prstGeom prst="rect">
            <a:avLst/>
          </a:prstGeom>
          <a:noFill/>
        </p:spPr>
        <p:txBody>
          <a:bodyPr wrap="square" rtlCol="0">
            <a:spAutoFit/>
          </a:bodyPr>
          <a:lstStyle/>
          <a:p>
            <a:r>
              <a:rPr lang="en-US" b="1" dirty="0">
                <a:latin typeface="Times New Roman" pitchFamily="18" charset="0"/>
                <a:cs typeface="Times New Roman" pitchFamily="18" charset="0"/>
              </a:rPr>
              <a:t>24       24</a:t>
            </a:r>
          </a:p>
        </p:txBody>
      </p:sp>
    </p:spTree>
    <p:extLst>
      <p:ext uri="{BB962C8B-B14F-4D97-AF65-F5344CB8AC3E}">
        <p14:creationId xmlns:p14="http://schemas.microsoft.com/office/powerpoint/2010/main" val="2312020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1" y="1324590"/>
          <a:ext cx="8831005" cy="478536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a:latin typeface="Times New Roman" pitchFamily="18" charset="0"/>
                          <a:cs typeface="Times New Roman" pitchFamily="18" charset="0"/>
                        </a:rPr>
                        <a:t>ENT</a:t>
                      </a: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a:latin typeface="Times New Roman" pitchFamily="18" charset="0"/>
                          <a:cs typeface="Times New Roman" pitchFamily="18" charset="0"/>
                        </a:rPr>
                        <a:t>LET</a:t>
                      </a: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tc>
                  <a:txBody>
                    <a:bodyPr/>
                    <a:lstStyle/>
                    <a:p>
                      <a:pPr algn="ctr"/>
                      <a:endParaRPr lang="en-US" sz="2000"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19710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1" y="1324590"/>
          <a:ext cx="8831005" cy="478536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a:latin typeface="Times New Roman" pitchFamily="18" charset="0"/>
                          <a:cs typeface="Times New Roman" pitchFamily="18" charset="0"/>
                        </a:rPr>
                        <a:t>ENT</a:t>
                      </a: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a:latin typeface="Times New Roman" pitchFamily="18" charset="0"/>
                          <a:cs typeface="Times New Roman" pitchFamily="18" charset="0"/>
                        </a:rPr>
                        <a:t>LET</a:t>
                      </a:r>
                    </a:p>
                  </a:txBody>
                  <a:tcPr marL="68580" marR="68580"/>
                </a:tc>
                <a:extLst>
                  <a:ext uri="{0D108BD9-81ED-4DB2-BD59-A6C34878D82A}">
                    <a16:rowId xmlns:a16="http://schemas.microsoft.com/office/drawing/2014/main" xmlns="" val="10000"/>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9</a:t>
                      </a:r>
                    </a:p>
                  </a:txBody>
                  <a:tcPr marL="68580" marR="68580"/>
                </a:tc>
                <a:tc>
                  <a:txBody>
                    <a:bodyPr/>
                    <a:lstStyle/>
                    <a:p>
                      <a:pPr algn="ctr"/>
                      <a:r>
                        <a:rPr lang="en-US" sz="2000" dirty="0">
                          <a:latin typeface="Times New Roman" pitchFamily="18" charset="0"/>
                          <a:cs typeface="Times New Roman" pitchFamily="18" charset="0"/>
                        </a:rPr>
                        <a:t>12</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1"/>
                  </a:ext>
                </a:extLst>
              </a:tr>
              <a:tr h="370840">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11</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2"/>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14</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3"/>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11</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4"/>
                  </a:ext>
                </a:extLst>
              </a:tr>
              <a:tr h="370840">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7</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5"/>
                  </a:ext>
                </a:extLst>
              </a:tr>
              <a:tr h="370840">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6"/>
                  </a:ext>
                </a:extLst>
              </a:tr>
              <a:tr h="370840">
                <a:tc>
                  <a:txBody>
                    <a:bodyPr/>
                    <a:lstStyle/>
                    <a:p>
                      <a:pPr algn="ctr"/>
                      <a:r>
                        <a:rPr lang="en-US" sz="2000" dirty="0">
                          <a:latin typeface="Times New Roman" pitchFamily="18" charset="0"/>
                          <a:cs typeface="Times New Roman" pitchFamily="18" charset="0"/>
                        </a:rPr>
                        <a:t>4</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7</a:t>
                      </a:r>
                    </a:p>
                  </a:txBody>
                  <a:tcPr marL="68580" marR="68580"/>
                </a:tc>
                <a:tc>
                  <a:txBody>
                    <a:bodyPr/>
                    <a:lstStyle/>
                    <a:p>
                      <a:pPr algn="ctr"/>
                      <a:r>
                        <a:rPr lang="en-US" sz="2000" dirty="0">
                          <a:latin typeface="Times New Roman" pitchFamily="18" charset="0"/>
                          <a:cs typeface="Times New Roman" pitchFamily="18" charset="0"/>
                        </a:rPr>
                        <a:t>8</a:t>
                      </a:r>
                    </a:p>
                  </a:txBody>
                  <a:tcPr marL="68580" marR="68580"/>
                </a:tc>
                <a:tc>
                  <a:txBody>
                    <a:bodyPr/>
                    <a:lstStyle/>
                    <a:p>
                      <a:pPr algn="ctr"/>
                      <a:r>
                        <a:rPr lang="en-US" sz="2000"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24</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7"/>
                  </a:ext>
                </a:extLst>
              </a:tr>
              <a:tr h="370840">
                <a:tc>
                  <a:txBody>
                    <a:bodyPr/>
                    <a:lstStyle/>
                    <a:p>
                      <a:pPr algn="ctr"/>
                      <a:r>
                        <a:rPr lang="en-US" sz="2000" dirty="0">
                          <a:latin typeface="Times New Roman" pitchFamily="18" charset="0"/>
                          <a:cs typeface="Times New Roman" pitchFamily="18" charset="0"/>
                        </a:rPr>
                        <a:t>5</a:t>
                      </a:r>
                    </a:p>
                  </a:txBody>
                  <a:tcPr marL="68580" marR="68580"/>
                </a:tc>
                <a:tc>
                  <a:txBody>
                    <a:bodyPr/>
                    <a:lstStyle/>
                    <a:p>
                      <a:pPr algn="ctr"/>
                      <a:r>
                        <a:rPr lang="en-US" sz="2000" dirty="0">
                          <a:latin typeface="Times New Roman" pitchFamily="18" charset="0"/>
                          <a:cs typeface="Times New Roman" pitchFamily="18" charset="0"/>
                        </a:rPr>
                        <a:t>6</a:t>
                      </a:r>
                    </a:p>
                  </a:txBody>
                  <a:tcPr marL="68580" marR="68580"/>
                </a:tc>
                <a:tc>
                  <a:txBody>
                    <a:bodyPr/>
                    <a:lstStyle/>
                    <a:p>
                      <a:pPr algn="ctr"/>
                      <a:r>
                        <a:rPr lang="en-US" sz="2000" dirty="0">
                          <a:latin typeface="Times New Roman" pitchFamily="18" charset="0"/>
                          <a:cs typeface="Times New Roman" pitchFamily="18" charset="0"/>
                        </a:rPr>
                        <a:t>1</a:t>
                      </a:r>
                    </a:p>
                  </a:txBody>
                  <a:tcPr marL="68580" marR="68580"/>
                </a:tc>
                <a:tc>
                  <a:txBody>
                    <a:bodyPr/>
                    <a:lstStyle/>
                    <a:p>
                      <a:pPr algn="ctr"/>
                      <a:r>
                        <a:rPr lang="en-US" sz="2000" dirty="0">
                          <a:latin typeface="Times New Roman" pitchFamily="18" charset="0"/>
                          <a:cs typeface="Times New Roman" pitchFamily="18" charset="0"/>
                        </a:rPr>
                        <a:t>2</a:t>
                      </a:r>
                    </a:p>
                  </a:txBody>
                  <a:tcPr marL="68580" marR="68580"/>
                </a:tc>
                <a:tc>
                  <a:txBody>
                    <a:bodyPr/>
                    <a:lstStyle/>
                    <a:p>
                      <a:pPr algn="ctr"/>
                      <a:r>
                        <a:rPr lang="en-US" sz="2000" dirty="0">
                          <a:latin typeface="Times New Roman" pitchFamily="18" charset="0"/>
                          <a:cs typeface="Times New Roman" pitchFamily="18" charset="0"/>
                        </a:rPr>
                        <a:t>3</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r>
                        <a:rPr lang="en-US"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endParaRPr lang="en-US"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25582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8251" y="1324590"/>
          <a:ext cx="8831005" cy="490728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a:latin typeface="Times New Roman" pitchFamily="18" charset="0"/>
                          <a:cs typeface="Times New Roman" pitchFamily="18" charset="0"/>
                        </a:rPr>
                        <a:t>ENT</a:t>
                      </a: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a:latin typeface="Times New Roman" pitchFamily="18" charset="0"/>
                          <a:cs typeface="Times New Roman" pitchFamily="18" charset="0"/>
                        </a:rPr>
                        <a:t>LET</a:t>
                      </a:r>
                    </a:p>
                  </a:txBody>
                  <a:tcPr marL="68580" marR="68580"/>
                </a:tc>
                <a:extLst>
                  <a:ext uri="{0D108BD9-81ED-4DB2-BD59-A6C34878D82A}">
                    <a16:rowId xmlns:a16="http://schemas.microsoft.com/office/drawing/2014/main" xmlns="" val="10000"/>
                  </a:ext>
                </a:extLst>
              </a:tr>
              <a:tr h="370840">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9</a:t>
                      </a:r>
                    </a:p>
                  </a:txBody>
                  <a:tcPr marL="68580" marR="68580"/>
                </a:tc>
                <a:tc>
                  <a:txBody>
                    <a:bodyPr/>
                    <a:lstStyle/>
                    <a:p>
                      <a:pPr algn="ctr"/>
                      <a:r>
                        <a:rPr lang="en-US" sz="2100" dirty="0">
                          <a:latin typeface="Times New Roman" pitchFamily="18" charset="0"/>
                          <a:cs typeface="Times New Roman" pitchFamily="18" charset="0"/>
                        </a:rPr>
                        <a:t>12</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9</a:t>
                      </a:r>
                    </a:p>
                  </a:txBody>
                  <a:tcPr marL="68580" marR="68580"/>
                </a:tc>
                <a:extLst>
                  <a:ext uri="{0D108BD9-81ED-4DB2-BD59-A6C34878D82A}">
                    <a16:rowId xmlns:a16="http://schemas.microsoft.com/office/drawing/2014/main" xmlns="" val="10001"/>
                  </a:ext>
                </a:extLst>
              </a:tr>
              <a:tr h="370840">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11</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9</a:t>
                      </a:r>
                    </a:p>
                  </a:txBody>
                  <a:tcPr marL="68580" marR="68580"/>
                </a:tc>
                <a:extLst>
                  <a:ext uri="{0D108BD9-81ED-4DB2-BD59-A6C34878D82A}">
                    <a16:rowId xmlns:a16="http://schemas.microsoft.com/office/drawing/2014/main" xmlns="" val="10002"/>
                  </a:ext>
                </a:extLst>
              </a:tr>
              <a:tr h="370840">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14</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endParaRPr lang="en-US">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3"/>
                  </a:ext>
                </a:extLst>
              </a:tr>
              <a:tr h="370840">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8</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11</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4"/>
                  </a:ext>
                </a:extLst>
              </a:tr>
              <a:tr h="370840">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1.5</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7</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22</a:t>
                      </a:r>
                    </a:p>
                  </a:txBody>
                  <a:tcPr marL="68580" marR="68580"/>
                </a:tc>
                <a:extLst>
                  <a:ext uri="{0D108BD9-81ED-4DB2-BD59-A6C34878D82A}">
                    <a16:rowId xmlns:a16="http://schemas.microsoft.com/office/drawing/2014/main" xmlns="" val="10005"/>
                  </a:ext>
                </a:extLst>
              </a:tr>
              <a:tr h="370840">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6"/>
                  </a:ext>
                </a:extLst>
              </a:tr>
              <a:tr h="370840">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7</a:t>
                      </a:r>
                    </a:p>
                  </a:txBody>
                  <a:tcPr marL="68580" marR="68580"/>
                </a:tc>
                <a:tc>
                  <a:txBody>
                    <a:bodyPr/>
                    <a:lstStyle/>
                    <a:p>
                      <a:pPr algn="ctr"/>
                      <a:r>
                        <a:rPr lang="en-US" sz="2100" dirty="0">
                          <a:latin typeface="Times New Roman" pitchFamily="18" charset="0"/>
                          <a:cs typeface="Times New Roman" pitchFamily="18" charset="0"/>
                        </a:rPr>
                        <a:t>8</a:t>
                      </a:r>
                    </a:p>
                  </a:txBody>
                  <a:tcPr marL="68580" marR="68580"/>
                </a:tc>
                <a:tc>
                  <a:txBody>
                    <a:bodyPr/>
                    <a:lstStyle/>
                    <a:p>
                      <a:pPr algn="ctr"/>
                      <a:r>
                        <a:rPr lang="en-US" sz="2100"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24</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7"/>
                  </a:ext>
                </a:extLst>
              </a:tr>
              <a:tr h="370840">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r>
                        <a:rPr lang="en-US"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endParaRPr lang="en-US" dirty="0">
                        <a:latin typeface="Times New Roman" pitchFamily="18" charset="0"/>
                        <a:cs typeface="Times New Roman" pitchFamily="18" charset="0"/>
                      </a:endParaRPr>
                    </a:p>
                  </a:txBody>
                  <a:tcPr marL="68580" marR="68580"/>
                </a:tc>
                <a:tc>
                  <a:txBody>
                    <a:bodyPr/>
                    <a:lstStyle/>
                    <a:p>
                      <a:pPr algn="ctr"/>
                      <a:r>
                        <a:rPr lang="en-US"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74755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8655875"/>
              </p:ext>
            </p:extLst>
          </p:nvPr>
        </p:nvGraphicFramePr>
        <p:xfrm>
          <a:off x="158251" y="1324590"/>
          <a:ext cx="8831005" cy="4907280"/>
        </p:xfrm>
        <a:graphic>
          <a:graphicData uri="http://schemas.openxmlformats.org/drawingml/2006/table">
            <a:tbl>
              <a:tblPr firstRow="1" bandRow="1">
                <a:tableStyleId>{5940675A-B579-460E-94D1-54222C63F5DA}</a:tableStyleId>
              </a:tblPr>
              <a:tblGrid>
                <a:gridCol w="801869">
                  <a:extLst>
                    <a:ext uri="{9D8B030D-6E8A-4147-A177-3AD203B41FA5}">
                      <a16:colId xmlns:a16="http://schemas.microsoft.com/office/drawing/2014/main" xmlns="" val="20000"/>
                    </a:ext>
                  </a:extLst>
                </a:gridCol>
                <a:gridCol w="815699">
                  <a:extLst>
                    <a:ext uri="{9D8B030D-6E8A-4147-A177-3AD203B41FA5}">
                      <a16:colId xmlns:a16="http://schemas.microsoft.com/office/drawing/2014/main" xmlns="" val="20001"/>
                    </a:ext>
                  </a:extLst>
                </a:gridCol>
                <a:gridCol w="629537">
                  <a:extLst>
                    <a:ext uri="{9D8B030D-6E8A-4147-A177-3AD203B41FA5}">
                      <a16:colId xmlns:a16="http://schemas.microsoft.com/office/drawing/2014/main" xmlns="" val="20002"/>
                    </a:ext>
                  </a:extLst>
                </a:gridCol>
                <a:gridCol w="769433">
                  <a:extLst>
                    <a:ext uri="{9D8B030D-6E8A-4147-A177-3AD203B41FA5}">
                      <a16:colId xmlns:a16="http://schemas.microsoft.com/office/drawing/2014/main" xmlns="" val="20003"/>
                    </a:ext>
                  </a:extLst>
                </a:gridCol>
                <a:gridCol w="845055">
                  <a:extLst>
                    <a:ext uri="{9D8B030D-6E8A-4147-A177-3AD203B41FA5}">
                      <a16:colId xmlns:a16="http://schemas.microsoft.com/office/drawing/2014/main" xmlns="" val="20004"/>
                    </a:ext>
                  </a:extLst>
                </a:gridCol>
                <a:gridCol w="928468">
                  <a:extLst>
                    <a:ext uri="{9D8B030D-6E8A-4147-A177-3AD203B41FA5}">
                      <a16:colId xmlns:a16="http://schemas.microsoft.com/office/drawing/2014/main" xmlns="" val="20005"/>
                    </a:ext>
                  </a:extLst>
                </a:gridCol>
                <a:gridCol w="907366">
                  <a:extLst>
                    <a:ext uri="{9D8B030D-6E8A-4147-A177-3AD203B41FA5}">
                      <a16:colId xmlns:a16="http://schemas.microsoft.com/office/drawing/2014/main" xmlns="" val="20006"/>
                    </a:ext>
                  </a:extLst>
                </a:gridCol>
                <a:gridCol w="641664">
                  <a:extLst>
                    <a:ext uri="{9D8B030D-6E8A-4147-A177-3AD203B41FA5}">
                      <a16:colId xmlns:a16="http://schemas.microsoft.com/office/drawing/2014/main" xmlns="" val="20007"/>
                    </a:ext>
                  </a:extLst>
                </a:gridCol>
                <a:gridCol w="830638">
                  <a:extLst>
                    <a:ext uri="{9D8B030D-6E8A-4147-A177-3AD203B41FA5}">
                      <a16:colId xmlns:a16="http://schemas.microsoft.com/office/drawing/2014/main" xmlns="" val="20008"/>
                    </a:ext>
                  </a:extLst>
                </a:gridCol>
                <a:gridCol w="830638">
                  <a:extLst>
                    <a:ext uri="{9D8B030D-6E8A-4147-A177-3AD203B41FA5}">
                      <a16:colId xmlns:a16="http://schemas.microsoft.com/office/drawing/2014/main" xmlns="" val="20009"/>
                    </a:ext>
                  </a:extLst>
                </a:gridCol>
                <a:gridCol w="830638">
                  <a:extLst>
                    <a:ext uri="{9D8B030D-6E8A-4147-A177-3AD203B41FA5}">
                      <a16:colId xmlns:a16="http://schemas.microsoft.com/office/drawing/2014/main" xmlns="" val="20010"/>
                    </a:ext>
                  </a:extLst>
                </a:gridCol>
              </a:tblGrid>
              <a:tr h="370840">
                <a:tc>
                  <a:txBody>
                    <a:bodyPr/>
                    <a:lstStyle/>
                    <a:p>
                      <a:pPr algn="ctr"/>
                      <a:r>
                        <a:rPr lang="en-US" sz="2000" b="1" dirty="0">
                          <a:latin typeface="Times New Roman" pitchFamily="18" charset="0"/>
                          <a:cs typeface="Times New Roman" pitchFamily="18" charset="0"/>
                        </a:rPr>
                        <a:t>Preceding Activity</a:t>
                      </a:r>
                    </a:p>
                  </a:txBody>
                  <a:tcPr marL="68580" marR="68580"/>
                </a:tc>
                <a:tc>
                  <a:txBody>
                    <a:bodyPr/>
                    <a:lstStyle/>
                    <a:p>
                      <a:pPr algn="ctr"/>
                      <a:r>
                        <a:rPr lang="en-US" sz="2000" b="1" dirty="0">
                          <a:latin typeface="Times New Roman" pitchFamily="18" charset="0"/>
                          <a:cs typeface="Times New Roman" pitchFamily="18" charset="0"/>
                        </a:rPr>
                        <a:t>Activity</a:t>
                      </a:r>
                    </a:p>
                  </a:txBody>
                  <a:tcPr marL="68580" marR="68580"/>
                </a:tc>
                <a:tc>
                  <a:txBody>
                    <a:bodyPr/>
                    <a:lstStyle/>
                    <a:p>
                      <a:pPr algn="ctr"/>
                      <a:r>
                        <a:rPr lang="en-US" sz="2000" b="1" dirty="0">
                          <a:latin typeface="Times New Roman" pitchFamily="18" charset="0"/>
                          <a:cs typeface="Times New Roman" pitchFamily="18" charset="0"/>
                        </a:rPr>
                        <a:t>Optimistic</a:t>
                      </a:r>
                      <a:r>
                        <a:rPr lang="en-US" sz="2000" b="1" baseline="0" dirty="0">
                          <a:latin typeface="Times New Roman" pitchFamily="18" charset="0"/>
                          <a:cs typeface="Times New Roman" pitchFamily="18" charset="0"/>
                        </a:rPr>
                        <a:t> Time (a)</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Most Likely</a:t>
                      </a:r>
                      <a:r>
                        <a:rPr lang="en-US" sz="2000" b="1" baseline="0" dirty="0">
                          <a:latin typeface="Times New Roman" pitchFamily="18" charset="0"/>
                          <a:cs typeface="Times New Roman" pitchFamily="18" charset="0"/>
                        </a:rPr>
                        <a:t> Time (m)</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err="1">
                          <a:latin typeface="Times New Roman" pitchFamily="18" charset="0"/>
                          <a:cs typeface="Times New Roman" pitchFamily="18" charset="0"/>
                        </a:rPr>
                        <a:t>Pessimestic</a:t>
                      </a:r>
                      <a:r>
                        <a:rPr lang="en-US" sz="2000" b="1" dirty="0">
                          <a:latin typeface="Times New Roman" pitchFamily="18" charset="0"/>
                          <a:cs typeface="Times New Roman" pitchFamily="18" charset="0"/>
                        </a:rPr>
                        <a:t> Time (b)</a:t>
                      </a:r>
                    </a:p>
                  </a:txBody>
                  <a:tcPr marL="68580" marR="68580"/>
                </a:tc>
                <a:tc>
                  <a:txBody>
                    <a:bodyPr/>
                    <a:lstStyle/>
                    <a:p>
                      <a:pPr algn="ctr"/>
                      <a:r>
                        <a:rPr lang="en-US" sz="2000" b="1" dirty="0">
                          <a:latin typeface="Times New Roman" pitchFamily="18" charset="0"/>
                          <a:cs typeface="Times New Roman" pitchFamily="18" charset="0"/>
                        </a:rPr>
                        <a:t>Expected Time</a:t>
                      </a:r>
                    </a:p>
                    <a:p>
                      <a:pPr algn="ctr"/>
                      <a:r>
                        <a:rPr lang="en-US" sz="2000" b="1" dirty="0">
                          <a:latin typeface="Times New Roman" pitchFamily="18" charset="0"/>
                          <a:cs typeface="Times New Roman" pitchFamily="18" charset="0"/>
                        </a:rPr>
                        <a:t>Te</a:t>
                      </a:r>
                    </a:p>
                  </a:txBody>
                  <a:tcPr marL="68580" marR="68580"/>
                </a:tc>
                <a:tc>
                  <a:txBody>
                    <a:bodyPr/>
                    <a:lstStyle/>
                    <a:p>
                      <a:pPr algn="ctr"/>
                      <a:r>
                        <a:rPr lang="en-US" sz="2000" b="1" dirty="0">
                          <a:latin typeface="Times New Roman" pitchFamily="18" charset="0"/>
                          <a:cs typeface="Times New Roman" pitchFamily="18" charset="0"/>
                        </a:rPr>
                        <a:t>Variance</a:t>
                      </a:r>
                    </a:p>
                    <a:p>
                      <a:pPr algn="ctr"/>
                      <a:r>
                        <a:rPr lang="el-GR" sz="2000" b="1" i="0" kern="1200" dirty="0">
                          <a:solidFill>
                            <a:schemeClr val="tx1"/>
                          </a:solidFill>
                          <a:latin typeface="Times New Roman" pitchFamily="18" charset="0"/>
                          <a:ea typeface="+mn-ea"/>
                          <a:cs typeface="Times New Roman" pitchFamily="18" charset="0"/>
                        </a:rPr>
                        <a:t>σ</a:t>
                      </a:r>
                      <a:r>
                        <a:rPr lang="en-US" sz="1800" b="0" i="0" kern="1200" baseline="30000" dirty="0">
                          <a:solidFill>
                            <a:schemeClr val="tx1"/>
                          </a:solidFill>
                          <a:latin typeface="+mn-lt"/>
                          <a:ea typeface="+mn-ea"/>
                          <a:cs typeface="+mn-cs"/>
                        </a:rPr>
                        <a:t>2</a:t>
                      </a:r>
                      <a:r>
                        <a:rPr lang="en-US" sz="1800" b="1" i="0" kern="1200" dirty="0">
                          <a:solidFill>
                            <a:schemeClr val="tx1"/>
                          </a:solidFill>
                          <a:latin typeface="+mn-lt"/>
                          <a:ea typeface="+mn-ea"/>
                          <a:cs typeface="+mn-cs"/>
                        </a:rPr>
                        <a:t>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EST</a:t>
                      </a:r>
                    </a:p>
                  </a:txBody>
                  <a:tcPr marL="68580" marR="68580"/>
                </a:tc>
                <a:tc>
                  <a:txBody>
                    <a:bodyPr/>
                    <a:lstStyle/>
                    <a:p>
                      <a:pPr algn="ctr"/>
                      <a:r>
                        <a:rPr lang="en-US" sz="2000" b="1" dirty="0" smtClean="0">
                          <a:latin typeface="Times New Roman" pitchFamily="18" charset="0"/>
                          <a:cs typeface="Times New Roman" pitchFamily="18" charset="0"/>
                        </a:rPr>
                        <a:t>EFT</a:t>
                      </a:r>
                      <a:endParaRPr lang="en-US" sz="2000" b="1" dirty="0">
                        <a:latin typeface="Times New Roman" pitchFamily="18" charset="0"/>
                        <a:cs typeface="Times New Roman" pitchFamily="18" charset="0"/>
                      </a:endParaRPr>
                    </a:p>
                  </a:txBody>
                  <a:tcPr marL="68580" marR="68580"/>
                </a:tc>
                <a:tc>
                  <a:txBody>
                    <a:bodyPr/>
                    <a:lstStyle/>
                    <a:p>
                      <a:pPr algn="ctr"/>
                      <a:r>
                        <a:rPr lang="en-US" sz="2000" b="1" dirty="0">
                          <a:latin typeface="Times New Roman" pitchFamily="18" charset="0"/>
                          <a:cs typeface="Times New Roman" pitchFamily="18" charset="0"/>
                        </a:rPr>
                        <a:t>LST</a:t>
                      </a:r>
                    </a:p>
                  </a:txBody>
                  <a:tcPr marL="68580" marR="68580"/>
                </a:tc>
                <a:tc>
                  <a:txBody>
                    <a:bodyPr/>
                    <a:lstStyle/>
                    <a:p>
                      <a:pPr algn="ctr"/>
                      <a:r>
                        <a:rPr lang="en-US" sz="2000" b="1" dirty="0" smtClean="0">
                          <a:latin typeface="Times New Roman" pitchFamily="18" charset="0"/>
                          <a:cs typeface="Times New Roman" pitchFamily="18" charset="0"/>
                        </a:rPr>
                        <a:t>LFT</a:t>
                      </a:r>
                      <a:endParaRPr lang="en-US" sz="2000" b="1" dirty="0">
                        <a:latin typeface="Times New Roman" pitchFamily="18" charset="0"/>
                        <a:cs typeface="Times New Roman" pitchFamily="18" charset="0"/>
                      </a:endParaRPr>
                    </a:p>
                  </a:txBody>
                  <a:tcPr marL="68580" marR="68580"/>
                </a:tc>
                <a:extLst>
                  <a:ext uri="{0D108BD9-81ED-4DB2-BD59-A6C34878D82A}">
                    <a16:rowId xmlns:a16="http://schemas.microsoft.com/office/drawing/2014/main" xmlns="" val="10000"/>
                  </a:ext>
                </a:extLst>
              </a:tr>
              <a:tr h="370840">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9</a:t>
                      </a:r>
                    </a:p>
                  </a:txBody>
                  <a:tcPr marL="68580" marR="68580"/>
                </a:tc>
                <a:tc>
                  <a:txBody>
                    <a:bodyPr/>
                    <a:lstStyle/>
                    <a:p>
                      <a:pPr algn="ctr"/>
                      <a:r>
                        <a:rPr lang="en-US" sz="2100" dirty="0">
                          <a:latin typeface="Times New Roman" pitchFamily="18" charset="0"/>
                          <a:cs typeface="Times New Roman" pitchFamily="18" charset="0"/>
                        </a:rPr>
                        <a:t>12</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9</a:t>
                      </a:r>
                    </a:p>
                  </a:txBody>
                  <a:tcPr marL="68580" marR="68580"/>
                </a:tc>
                <a:extLst>
                  <a:ext uri="{0D108BD9-81ED-4DB2-BD59-A6C34878D82A}">
                    <a16:rowId xmlns:a16="http://schemas.microsoft.com/office/drawing/2014/main" xmlns="" val="10001"/>
                  </a:ext>
                </a:extLst>
              </a:tr>
              <a:tr h="370840">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11</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r>
                        <a:rPr lang="en-US" dirty="0">
                          <a:latin typeface="Times New Roman" pitchFamily="18" charset="0"/>
                          <a:cs typeface="Times New Roman" pitchFamily="18" charset="0"/>
                        </a:rPr>
                        <a:t>0</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4</a:t>
                      </a:r>
                    </a:p>
                  </a:txBody>
                  <a:tcPr marL="68580" marR="68580"/>
                </a:tc>
                <a:tc>
                  <a:txBody>
                    <a:bodyPr/>
                    <a:lstStyle/>
                    <a:p>
                      <a:pPr algn="ctr"/>
                      <a:r>
                        <a:rPr lang="en-US" dirty="0">
                          <a:latin typeface="Times New Roman" pitchFamily="18" charset="0"/>
                          <a:cs typeface="Times New Roman" pitchFamily="18" charset="0"/>
                        </a:rPr>
                        <a:t>9</a:t>
                      </a:r>
                    </a:p>
                  </a:txBody>
                  <a:tcPr marL="68580" marR="68580"/>
                </a:tc>
                <a:extLst>
                  <a:ext uri="{0D108BD9-81ED-4DB2-BD59-A6C34878D82A}">
                    <a16:rowId xmlns:a16="http://schemas.microsoft.com/office/drawing/2014/main" xmlns="" val="10002"/>
                  </a:ext>
                </a:extLst>
              </a:tr>
              <a:tr h="370840">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14</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3"/>
                  </a:ext>
                </a:extLst>
              </a:tr>
              <a:tr h="370840">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8</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11</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extLst>
                  <a:ext uri="{0D108BD9-81ED-4DB2-BD59-A6C34878D82A}">
                    <a16:rowId xmlns:a16="http://schemas.microsoft.com/office/drawing/2014/main" xmlns="" val="10004"/>
                  </a:ext>
                </a:extLst>
              </a:tr>
              <a:tr h="370840">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1.5</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4/9</a:t>
                      </a:r>
                    </a:p>
                  </a:txBody>
                  <a:tcPr marL="68580" marR="68580"/>
                </a:tc>
                <a:tc>
                  <a:txBody>
                    <a:bodyPr/>
                    <a:lstStyle/>
                    <a:p>
                      <a:pPr algn="ctr"/>
                      <a:r>
                        <a:rPr lang="en-US" dirty="0">
                          <a:latin typeface="Times New Roman" pitchFamily="18" charset="0"/>
                          <a:cs typeface="Times New Roman" pitchFamily="18" charset="0"/>
                        </a:rPr>
                        <a:t>5</a:t>
                      </a:r>
                    </a:p>
                  </a:txBody>
                  <a:tcPr marL="68580" marR="68580"/>
                </a:tc>
                <a:tc>
                  <a:txBody>
                    <a:bodyPr/>
                    <a:lstStyle/>
                    <a:p>
                      <a:pPr algn="ctr"/>
                      <a:r>
                        <a:rPr lang="en-US"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20</a:t>
                      </a:r>
                    </a:p>
                  </a:txBody>
                  <a:tcPr marL="68580" marR="68580"/>
                </a:tc>
                <a:tc>
                  <a:txBody>
                    <a:bodyPr/>
                    <a:lstStyle/>
                    <a:p>
                      <a:pPr algn="ctr"/>
                      <a:r>
                        <a:rPr lang="en-US" dirty="0">
                          <a:latin typeface="Times New Roman" pitchFamily="18" charset="0"/>
                          <a:cs typeface="Times New Roman" pitchFamily="18" charset="0"/>
                        </a:rPr>
                        <a:t>22</a:t>
                      </a:r>
                    </a:p>
                  </a:txBody>
                  <a:tcPr marL="68580" marR="68580"/>
                </a:tc>
                <a:extLst>
                  <a:ext uri="{0D108BD9-81ED-4DB2-BD59-A6C34878D82A}">
                    <a16:rowId xmlns:a16="http://schemas.microsoft.com/office/drawing/2014/main" xmlns="" val="10005"/>
                  </a:ext>
                </a:extLst>
              </a:tr>
              <a:tr h="370840">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6</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18</a:t>
                      </a:r>
                    </a:p>
                  </a:txBody>
                  <a:tcPr marL="68580" marR="68580"/>
                </a:tc>
                <a:tc>
                  <a:txBody>
                    <a:bodyPr/>
                    <a:lstStyle/>
                    <a:p>
                      <a:pPr algn="ctr"/>
                      <a:r>
                        <a:rPr lang="en-US"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6"/>
                  </a:ext>
                </a:extLst>
              </a:tr>
              <a:tr h="370840">
                <a:tc>
                  <a:txBody>
                    <a:bodyPr/>
                    <a:lstStyle/>
                    <a:p>
                      <a:pPr algn="ctr"/>
                      <a:r>
                        <a:rPr lang="en-US" sz="2100" dirty="0">
                          <a:latin typeface="Times New Roman" pitchFamily="18" charset="0"/>
                          <a:cs typeface="Times New Roman" pitchFamily="18" charset="0"/>
                        </a:rPr>
                        <a:t>4</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7</a:t>
                      </a:r>
                    </a:p>
                  </a:txBody>
                  <a:tcPr marL="68580" marR="68580"/>
                </a:tc>
                <a:tc>
                  <a:txBody>
                    <a:bodyPr/>
                    <a:lstStyle/>
                    <a:p>
                      <a:pPr algn="ctr"/>
                      <a:r>
                        <a:rPr lang="en-US" sz="2100" dirty="0">
                          <a:latin typeface="Times New Roman" pitchFamily="18" charset="0"/>
                          <a:cs typeface="Times New Roman" pitchFamily="18" charset="0"/>
                        </a:rPr>
                        <a:t>8</a:t>
                      </a:r>
                    </a:p>
                  </a:txBody>
                  <a:tcPr marL="68580" marR="68580"/>
                </a:tc>
                <a:tc>
                  <a:txBody>
                    <a:bodyPr/>
                    <a:lstStyle/>
                    <a:p>
                      <a:pPr algn="ctr"/>
                      <a:r>
                        <a:rPr lang="en-US" sz="2100"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16/9</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24</a:t>
                      </a:r>
                    </a:p>
                  </a:txBody>
                  <a:tcPr marL="68580" marR="68580"/>
                </a:tc>
                <a:tc>
                  <a:txBody>
                    <a:bodyPr/>
                    <a:lstStyle/>
                    <a:p>
                      <a:pPr algn="ctr"/>
                      <a:r>
                        <a:rPr lang="en-US" dirty="0">
                          <a:latin typeface="Times New Roman" pitchFamily="18" charset="0"/>
                          <a:cs typeface="Times New Roman" pitchFamily="18" charset="0"/>
                        </a:rPr>
                        <a:t>15</a:t>
                      </a:r>
                    </a:p>
                  </a:txBody>
                  <a:tcPr marL="68580" marR="68580"/>
                </a:tc>
                <a:tc>
                  <a:txBody>
                    <a:bodyPr/>
                    <a:lstStyle/>
                    <a:p>
                      <a:pPr algn="ctr"/>
                      <a:r>
                        <a:rPr lang="en-US"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7"/>
                  </a:ext>
                </a:extLst>
              </a:tr>
              <a:tr h="370840">
                <a:tc>
                  <a:txBody>
                    <a:bodyPr/>
                    <a:lstStyle/>
                    <a:p>
                      <a:pPr algn="ctr"/>
                      <a:r>
                        <a:rPr lang="en-US" sz="2100" dirty="0">
                          <a:latin typeface="Times New Roman" pitchFamily="18" charset="0"/>
                          <a:cs typeface="Times New Roman" pitchFamily="18" charset="0"/>
                        </a:rPr>
                        <a:t>5</a:t>
                      </a:r>
                    </a:p>
                  </a:txBody>
                  <a:tcPr marL="68580" marR="68580"/>
                </a:tc>
                <a:tc>
                  <a:txBody>
                    <a:bodyPr/>
                    <a:lstStyle/>
                    <a:p>
                      <a:pPr algn="ctr"/>
                      <a:r>
                        <a:rPr lang="en-US" sz="2100" dirty="0">
                          <a:latin typeface="Times New Roman" pitchFamily="18" charset="0"/>
                          <a:cs typeface="Times New Roman" pitchFamily="18" charset="0"/>
                        </a:rPr>
                        <a:t>6</a:t>
                      </a:r>
                    </a:p>
                  </a:txBody>
                  <a:tcPr marL="68580" marR="68580"/>
                </a:tc>
                <a:tc>
                  <a:txBody>
                    <a:bodyPr/>
                    <a:lstStyle/>
                    <a:p>
                      <a:pPr algn="ctr"/>
                      <a:r>
                        <a:rPr lang="en-US" sz="2100" dirty="0">
                          <a:latin typeface="Times New Roman" pitchFamily="18" charset="0"/>
                          <a:cs typeface="Times New Roman" pitchFamily="18" charset="0"/>
                        </a:rPr>
                        <a:t>1</a:t>
                      </a:r>
                    </a:p>
                  </a:txBody>
                  <a:tcPr marL="68580" marR="68580"/>
                </a:tc>
                <a:tc>
                  <a:txBody>
                    <a:bodyPr/>
                    <a:lstStyle/>
                    <a:p>
                      <a:pPr algn="ctr"/>
                      <a:r>
                        <a:rPr lang="en-US" sz="2100" dirty="0">
                          <a:latin typeface="Times New Roman" pitchFamily="18" charset="0"/>
                          <a:cs typeface="Times New Roman" pitchFamily="18" charset="0"/>
                        </a:rPr>
                        <a:t>2</a:t>
                      </a:r>
                    </a:p>
                  </a:txBody>
                  <a:tcPr marL="68580" marR="68580"/>
                </a:tc>
                <a:tc>
                  <a:txBody>
                    <a:bodyPr/>
                    <a:lstStyle/>
                    <a:p>
                      <a:pPr algn="ctr"/>
                      <a:r>
                        <a:rPr lang="en-US" sz="2100" dirty="0">
                          <a:latin typeface="Times New Roman" pitchFamily="18" charset="0"/>
                          <a:cs typeface="Times New Roman" pitchFamily="18" charset="0"/>
                        </a:rPr>
                        <a:t>3</a:t>
                      </a:r>
                    </a:p>
                  </a:txBody>
                  <a:tcPr marL="68580" marR="68580"/>
                </a:tc>
                <a:tc>
                  <a:txBody>
                    <a:bodyPr/>
                    <a:lstStyle/>
                    <a:p>
                      <a:pPr algn="ctr"/>
                      <a:r>
                        <a:rPr lang="en-US" dirty="0">
                          <a:latin typeface="Times New Roman" pitchFamily="18" charset="0"/>
                          <a:cs typeface="Times New Roman" pitchFamily="18" charset="0"/>
                        </a:rPr>
                        <a:t>2</a:t>
                      </a:r>
                    </a:p>
                  </a:txBody>
                  <a:tcPr marL="68580" marR="68580"/>
                </a:tc>
                <a:tc>
                  <a:txBody>
                    <a:bodyPr/>
                    <a:lstStyle/>
                    <a:p>
                      <a:pPr algn="ctr"/>
                      <a:r>
                        <a:rPr lang="en-US" dirty="0">
                          <a:latin typeface="Times New Roman" pitchFamily="18" charset="0"/>
                          <a:cs typeface="Times New Roman" pitchFamily="18" charset="0"/>
                        </a:rPr>
                        <a:t>1/9</a:t>
                      </a:r>
                    </a:p>
                  </a:txBody>
                  <a:tcPr marL="68580" marR="68580"/>
                </a:tc>
                <a:tc>
                  <a:txBody>
                    <a:bodyPr/>
                    <a:lstStyle/>
                    <a:p>
                      <a:pPr algn="ctr"/>
                      <a:r>
                        <a:rPr lang="en-US" dirty="0">
                          <a:latin typeface="Times New Roman" pitchFamily="18" charset="0"/>
                          <a:cs typeface="Times New Roman" pitchFamily="18" charset="0"/>
                        </a:rPr>
                        <a:t>7</a:t>
                      </a:r>
                    </a:p>
                  </a:txBody>
                  <a:tcPr marL="68580" marR="68580"/>
                </a:tc>
                <a:tc>
                  <a:txBody>
                    <a:bodyPr/>
                    <a:lstStyle/>
                    <a:p>
                      <a:pPr algn="ctr"/>
                      <a:r>
                        <a:rPr lang="en-US" dirty="0">
                          <a:latin typeface="Times New Roman" pitchFamily="18" charset="0"/>
                          <a:cs typeface="Times New Roman" pitchFamily="18" charset="0"/>
                        </a:rPr>
                        <a:t>9</a:t>
                      </a:r>
                    </a:p>
                  </a:txBody>
                  <a:tcPr marL="68580" marR="68580"/>
                </a:tc>
                <a:tc>
                  <a:txBody>
                    <a:bodyPr/>
                    <a:lstStyle/>
                    <a:p>
                      <a:pPr algn="ctr"/>
                      <a:r>
                        <a:rPr lang="en-US" dirty="0">
                          <a:latin typeface="Times New Roman" pitchFamily="18" charset="0"/>
                          <a:cs typeface="Times New Roman" pitchFamily="18" charset="0"/>
                        </a:rPr>
                        <a:t>22</a:t>
                      </a:r>
                    </a:p>
                  </a:txBody>
                  <a:tcPr marL="68580" marR="68580"/>
                </a:tc>
                <a:tc>
                  <a:txBody>
                    <a:bodyPr/>
                    <a:lstStyle/>
                    <a:p>
                      <a:pPr algn="ctr"/>
                      <a:r>
                        <a:rPr lang="en-US" dirty="0">
                          <a:latin typeface="Times New Roman" pitchFamily="18" charset="0"/>
                          <a:cs typeface="Times New Roman" pitchFamily="18" charset="0"/>
                        </a:rPr>
                        <a:t>24</a:t>
                      </a: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42940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fontAlgn="base">
              <a:buFont typeface="Courier New" pitchFamily="49" charset="0"/>
              <a:buChar char="o"/>
            </a:pPr>
            <a:r>
              <a:rPr lang="en-US" sz="3000" dirty="0">
                <a:latin typeface="Times New Roman" pitchFamily="18" charset="0"/>
                <a:cs typeface="Times New Roman" pitchFamily="18" charset="0"/>
              </a:rPr>
              <a:t>Critical Path:</a:t>
            </a:r>
          </a:p>
          <a:p>
            <a:pPr marL="514350" indent="-514350" algn="just" fontAlgn="base">
              <a:buFont typeface="Courier New" pitchFamily="49" charset="0"/>
              <a:buChar char="o"/>
            </a:pPr>
            <a:r>
              <a:rPr lang="en-US" sz="3000" dirty="0">
                <a:latin typeface="Times New Roman" pitchFamily="18" charset="0"/>
                <a:cs typeface="Times New Roman" pitchFamily="18" charset="0"/>
              </a:rPr>
              <a:t>1-2-4-6</a:t>
            </a:r>
          </a:p>
          <a:p>
            <a:pPr marL="514350" indent="-514350" algn="just" fontAlgn="base">
              <a:buFont typeface="Courier New" pitchFamily="49" charset="0"/>
              <a:buChar char="o"/>
            </a:pPr>
            <a:r>
              <a:rPr lang="en-US" sz="3000" dirty="0">
                <a:latin typeface="Times New Roman" pitchFamily="18" charset="0"/>
                <a:cs typeface="Times New Roman" pitchFamily="18" charset="0"/>
              </a:rPr>
              <a:t>Therefore, Project Completion Time = 24 days</a:t>
            </a:r>
          </a:p>
          <a:p>
            <a:pPr marL="514350" indent="-514350" algn="just" fontAlgn="base">
              <a:buFont typeface="Courier New" pitchFamily="49" charset="0"/>
              <a:buChar char="o"/>
            </a:pPr>
            <a:r>
              <a:rPr lang="en-US" sz="3000" dirty="0">
                <a:latin typeface="Times New Roman" pitchFamily="18" charset="0"/>
                <a:cs typeface="Times New Roman" pitchFamily="18" charset="0"/>
              </a:rPr>
              <a:t>Project Variance = 1+4+16/9= 6.78</a:t>
            </a:r>
          </a:p>
          <a:p>
            <a:pPr marL="457200" indent="-457200" algn="just">
              <a:lnSpc>
                <a:spcPct val="100000"/>
              </a:lnSpc>
              <a:buFont typeface="Courier New" pitchFamily="49" charset="0"/>
              <a:buChar char="o"/>
            </a:pP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392274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3F32B6-BBA3-4377-B724-9CCBEC8E1864}"/>
              </a:ext>
            </a:extLst>
          </p:cNvPr>
          <p:cNvSpPr>
            <a:spLocks noGrp="1"/>
          </p:cNvSpPr>
          <p:nvPr>
            <p:ph type="title"/>
          </p:nvPr>
        </p:nvSpPr>
        <p:spPr>
          <a:xfrm>
            <a:off x="756139" y="174033"/>
            <a:ext cx="7631723" cy="1111843"/>
          </a:xfrm>
        </p:spPr>
        <p:txBody>
          <a:bodyPr anchor="ctr">
            <a:norm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2200" b="1" i="0" u="none" strike="noStrike" cap="none" normalizeH="0" baseline="0">
                <a:ln>
                  <a:noFill/>
                </a:ln>
                <a:effectLst/>
                <a:latin typeface="Helvetica Neue"/>
              </a:rPr>
              <a:t>A small project consisting of eight activities has the following characteristics:</a:t>
            </a:r>
            <a:endParaRPr kumimoji="0" lang="en-US" altLang="en-US" sz="2200" b="0" i="0" u="none" strike="noStrike" cap="none" normalizeH="0" baseline="0">
              <a:ln>
                <a:noFill/>
              </a:ln>
              <a:effectLst/>
            </a:endParaRPr>
          </a:p>
          <a:p>
            <a:pPr marL="0" marR="0" lvl="0" indent="0" algn="ctr" defTabSz="914400" rtl="0" eaLnBrk="0" fontAlgn="base" latinLnBrk="0" hangingPunct="0">
              <a:spcBef>
                <a:spcPct val="0"/>
              </a:spcBef>
              <a:spcAft>
                <a:spcPct val="0"/>
              </a:spcAft>
              <a:buClrTx/>
              <a:buSzTx/>
              <a:buFontTx/>
              <a:buNone/>
              <a:tabLst/>
            </a:pPr>
            <a:r>
              <a:rPr kumimoji="0" lang="en-US" altLang="en-US" sz="2200" b="1" i="0" u="sng" strike="noStrike" cap="none" normalizeH="0" baseline="0">
                <a:ln>
                  <a:noFill/>
                </a:ln>
                <a:effectLst/>
                <a:latin typeface="Helvetica Neue"/>
              </a:rPr>
              <a:t>           </a:t>
            </a:r>
            <a:endParaRPr kumimoji="0" lang="en-US" altLang="en-US" sz="2200" b="0" i="0" u="none" strike="noStrike" cap="none" normalizeH="0" baseline="0">
              <a:ln>
                <a:noFill/>
              </a:ln>
              <a:effectLst/>
              <a:latin typeface="Arial" panose="020B0604020202020204" pitchFamily="34" charset="0"/>
            </a:endParaRPr>
          </a:p>
        </p:txBody>
      </p:sp>
      <p:pic>
        <p:nvPicPr>
          <p:cNvPr id="1026" name="Picture 2" descr="Time-Estimates">
            <a:hlinkClick r:id="rId2"/>
            <a:extLst>
              <a:ext uri="{FF2B5EF4-FFF2-40B4-BE49-F238E27FC236}">
                <a16:creationId xmlns:a16="http://schemas.microsoft.com/office/drawing/2014/main" xmlns="" id="{B629381C-E551-4CD2-99E5-47F28FD634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7968" y="1210963"/>
            <a:ext cx="7228703" cy="563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268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35199-A9F8-4E4D-880C-F43A2491F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A883DC8-CC0C-4530-9450-376763023928}"/>
              </a:ext>
            </a:extLst>
          </p:cNvPr>
          <p:cNvSpPr>
            <a:spLocks noGrp="1"/>
          </p:cNvSpPr>
          <p:nvPr>
            <p:ph idx="1"/>
          </p:nvPr>
        </p:nvSpPr>
        <p:spPr/>
        <p:txBody>
          <a:bodyPr/>
          <a:lstStyle/>
          <a:p>
            <a:pPr fontAlgn="base"/>
            <a:r>
              <a:rPr lang="en-US" dirty="0"/>
              <a:t>(</a:t>
            </a:r>
            <a:r>
              <a:rPr lang="en-US" dirty="0" err="1"/>
              <a:t>i</a:t>
            </a:r>
            <a:r>
              <a:rPr lang="en-US" dirty="0"/>
              <a:t>) Draw the PERT network for the project.</a:t>
            </a:r>
          </a:p>
          <a:p>
            <a:pPr fontAlgn="base"/>
            <a:r>
              <a:rPr lang="en-US" dirty="0"/>
              <a:t>(ii) Prepare the activity schedule for the project.</a:t>
            </a:r>
          </a:p>
          <a:p>
            <a:pPr fontAlgn="base"/>
            <a:r>
              <a:rPr lang="en-US" dirty="0"/>
              <a:t>(iii) Determine the critical path.</a:t>
            </a:r>
          </a:p>
          <a:p>
            <a:endParaRPr lang="en-US" dirty="0"/>
          </a:p>
        </p:txBody>
      </p:sp>
    </p:spTree>
    <p:extLst>
      <p:ext uri="{BB962C8B-B14F-4D97-AF65-F5344CB8AC3E}">
        <p14:creationId xmlns:p14="http://schemas.microsoft.com/office/powerpoint/2010/main" val="3831059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1341121"/>
            <a:ext cx="8606790" cy="2103120"/>
          </a:xfrm>
        </p:spPr>
        <p:txBody>
          <a:bodyPr>
            <a:noAutofit/>
          </a:bodyPr>
          <a:lstStyle/>
          <a:p>
            <a:r>
              <a:rPr lang="en-US" sz="4800" b="1" dirty="0">
                <a:latin typeface="Times New Roman" panose="02020603050405020304" pitchFamily="18" charset="0"/>
                <a:cs typeface="Times New Roman" panose="02020603050405020304" pitchFamily="18" charset="0"/>
              </a:rPr>
              <a:t>Thank you</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Tree>
    <p:extLst>
      <p:ext uri="{BB962C8B-B14F-4D97-AF65-F5344CB8AC3E}">
        <p14:creationId xmlns:p14="http://schemas.microsoft.com/office/powerpoint/2010/main" val="11581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96000"/>
          </a:xfrm>
        </p:spPr>
        <p:txBody>
          <a:bodyPr>
            <a:normAutofit fontScale="62500" lnSpcReduction="20000"/>
          </a:bodyPr>
          <a:lstStyle/>
          <a:p>
            <a:pPr marL="457200" indent="-457200" algn="just">
              <a:lnSpc>
                <a:spcPct val="100000"/>
              </a:lnSpc>
              <a:buFont typeface="Wingdings" panose="05000000000000000000" pitchFamily="2" charset="2"/>
              <a:buChar char="v"/>
            </a:pPr>
            <a:r>
              <a:rPr lang="en-US" sz="2500" b="1" dirty="0" smtClean="0">
                <a:latin typeface="Times New Roman" panose="02020603050405020304" pitchFamily="18" charset="0"/>
                <a:cs typeface="Times New Roman" panose="02020603050405020304" pitchFamily="18" charset="0"/>
              </a:rPr>
              <a:t>PERT Algorithm…(continued)</a:t>
            </a:r>
          </a:p>
          <a:p>
            <a:pPr marL="914400" lvl="1" indent="-457200" algn="just">
              <a:lnSpc>
                <a:spcPct val="120000"/>
              </a:lnSpc>
              <a:buFont typeface="+mj-lt"/>
              <a:buAutoNum type="arabicPeriod" startAt="7"/>
            </a:pPr>
            <a:r>
              <a:rPr lang="en-US" dirty="0" smtClean="0">
                <a:latin typeface="Times New Roman" pitchFamily="18" charset="0"/>
                <a:cs typeface="Times New Roman" pitchFamily="18" charset="0"/>
              </a:rPr>
              <a:t>Using the expected activity time estimates, determine the earliest start time and the earliest finish time for each activity, the earliest finish time for the complete project corresponds to the earliest finish time for the last activity.</a:t>
            </a:r>
          </a:p>
          <a:p>
            <a:pPr marL="914400" lvl="1" indent="-457200" algn="just">
              <a:lnSpc>
                <a:spcPct val="120000"/>
              </a:lnSpc>
              <a:buFont typeface="+mj-lt"/>
              <a:buAutoNum type="arabicPeriod" startAt="7"/>
            </a:pPr>
            <a:r>
              <a:rPr lang="en-US" dirty="0" smtClean="0">
                <a:latin typeface="Times New Roman" pitchFamily="18" charset="0"/>
                <a:cs typeface="Times New Roman" pitchFamily="18" charset="0"/>
              </a:rPr>
              <a:t>After determining the latest start time and the latest finish time for each activity, compute the float associated with each activity, the critical path activities are the activities with zero float. Determine now the critical path through the given network.</a:t>
            </a:r>
          </a:p>
          <a:p>
            <a:pPr marL="914400" lvl="1" indent="-457200" algn="just">
              <a:lnSpc>
                <a:spcPct val="120000"/>
              </a:lnSpc>
              <a:buFont typeface="+mj-lt"/>
              <a:buAutoNum type="arabicPeriod" startAt="7"/>
            </a:pPr>
            <a:r>
              <a:rPr lang="en-US" dirty="0" smtClean="0">
                <a:latin typeface="Times New Roman" pitchFamily="18" charset="0"/>
                <a:cs typeface="Times New Roman" pitchFamily="18" charset="0"/>
              </a:rPr>
              <a:t>Using the values for b and a, which were determined in step 5. calculate the variance (</a:t>
            </a:r>
            <a:r>
              <a:rPr lang="el-GR" dirty="0" smtClean="0">
                <a:latin typeface="Times New Roman" pitchFamily="18" charset="0"/>
                <a:cs typeface="Times New Roman" pitchFamily="18" charset="0"/>
              </a:rPr>
              <a:t>σ</a:t>
            </a:r>
            <a:r>
              <a:rPr lang="el-GR"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of each activities time estimated by </a:t>
            </a:r>
            <a:r>
              <a:rPr lang="el-GR" dirty="0" smtClean="0">
                <a:latin typeface="Times New Roman" pitchFamily="18" charset="0"/>
                <a:cs typeface="Times New Roman" pitchFamily="18" charset="0"/>
              </a:rPr>
              <a:t>σ</a:t>
            </a:r>
            <a:r>
              <a:rPr lang="el-GR" baseline="30000"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[1(b-a)/6]</a:t>
            </a:r>
            <a:r>
              <a:rPr lang="el-GR" dirty="0" smtClean="0">
                <a:latin typeface="Times New Roman" pitchFamily="18" charset="0"/>
                <a:cs typeface="Times New Roman" pitchFamily="18" charset="0"/>
              </a:rPr>
              <a:t> </a:t>
            </a:r>
            <a:r>
              <a:rPr lang="el-GR"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marL="914400" lvl="1" indent="-457200" algn="just">
              <a:lnSpc>
                <a:spcPct val="120000"/>
              </a:lnSpc>
              <a:buFont typeface="+mj-lt"/>
              <a:buAutoNum type="arabicPeriod" startAt="7"/>
            </a:pPr>
            <a:r>
              <a:rPr lang="en-US" dirty="0" smtClean="0">
                <a:latin typeface="Times New Roman" pitchFamily="18" charset="0"/>
                <a:cs typeface="Times New Roman" pitchFamily="18" charset="0"/>
              </a:rPr>
              <a:t>Use the variability in the activity times to estimate the variability of the project completion date, then using this estimate compute the probability of meeting a specified completion date by using the standard normal equation</a:t>
            </a:r>
          </a:p>
          <a:p>
            <a:pPr marL="914400" lvl="1" indent="-457200" algn="just">
              <a:lnSpc>
                <a:spcPct val="120000"/>
              </a:lnSpc>
            </a:pPr>
            <a:r>
              <a:rPr lang="en-US" dirty="0" smtClean="0">
                <a:latin typeface="Times New Roman" pitchFamily="18" charset="0"/>
                <a:cs typeface="Times New Roman" pitchFamily="18" charset="0"/>
              </a:rPr>
              <a:t>	Z = Due date – Expected date of completion</a:t>
            </a:r>
          </a:p>
          <a:p>
            <a:pPr marL="914400" lvl="1" indent="-457200" algn="just">
              <a:lnSpc>
                <a:spcPct val="120000"/>
              </a:lnSpc>
            </a:pPr>
            <a:r>
              <a:rPr lang="en-US" dirty="0" smtClean="0">
                <a:latin typeface="Times New Roman" pitchFamily="18" charset="0"/>
                <a:cs typeface="Times New Roman" pitchFamily="18" charset="0"/>
              </a:rPr>
              <a:t>			    </a:t>
            </a:r>
            <a:r>
              <a:rPr lang="en-US" dirty="0" smtClean="0"/>
              <a:t>√ </a:t>
            </a:r>
            <a:r>
              <a:rPr lang="en-US" dirty="0" smtClean="0">
                <a:latin typeface="Times New Roman" pitchFamily="18" charset="0"/>
                <a:cs typeface="Times New Roman" pitchFamily="18" charset="0"/>
              </a:rPr>
              <a:t>Project Variance</a:t>
            </a:r>
          </a:p>
          <a:p>
            <a:pPr marL="914400" lvl="1" indent="-457200" algn="just">
              <a:lnSpc>
                <a:spcPct val="120000"/>
              </a:lnSpc>
            </a:pPr>
            <a:r>
              <a:rPr lang="en-US" dirty="0" smtClean="0">
                <a:latin typeface="Times New Roman" pitchFamily="18" charset="0"/>
                <a:cs typeface="Times New Roman" pitchFamily="18" charset="0"/>
              </a:rPr>
              <a:t>	where Z = no of standard deviations the due date or target date lies from the mean or expected date</a:t>
            </a:r>
          </a:p>
          <a:p>
            <a:endParaRPr lang="en-US" dirty="0"/>
          </a:p>
        </p:txBody>
      </p:sp>
    </p:spTree>
    <p:extLst>
      <p:ext uri="{BB962C8B-B14F-4D97-AF65-F5344CB8AC3E}">
        <p14:creationId xmlns:p14="http://schemas.microsoft.com/office/powerpoint/2010/main" val="27012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a:t>
            </a:r>
            <a:endParaRPr lang="en-US" dirty="0"/>
          </a:p>
        </p:txBody>
      </p:sp>
      <p:sp>
        <p:nvSpPr>
          <p:cNvPr id="3" name="Content Placeholder 2"/>
          <p:cNvSpPr>
            <a:spLocks noGrp="1"/>
          </p:cNvSpPr>
          <p:nvPr>
            <p:ph idx="1"/>
          </p:nvPr>
        </p:nvSpPr>
        <p:spPr/>
        <p:txBody>
          <a:bodyPr/>
          <a:lstStyle/>
          <a:p>
            <a:pPr marL="457200" indent="-457200" algn="just">
              <a:lnSpc>
                <a:spcPct val="10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CPM method is developed by E. I. du Pont de Nemours Company (USA) in 1958.</a:t>
            </a:r>
          </a:p>
          <a:p>
            <a:pPr marL="457200" indent="-457200" algn="just">
              <a:lnSpc>
                <a:spcPct val="10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It is used to schedule and control the project.</a:t>
            </a:r>
          </a:p>
          <a:p>
            <a:pPr marL="457200" indent="-457200" algn="just">
              <a:lnSpc>
                <a:spcPct val="10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It is used to estimate the total project duration and to assign starting and finishing times to all activities involved in the project.</a:t>
            </a:r>
          </a:p>
          <a:p>
            <a:pPr marL="457200" indent="-457200" algn="just">
              <a:lnSpc>
                <a:spcPct val="100000"/>
              </a:lnSpc>
              <a:buFont typeface="Wingdings" panose="05000000000000000000" pitchFamily="2" charset="2"/>
              <a:buChar char="v"/>
            </a:pPr>
            <a:r>
              <a:rPr lang="en-US" sz="3000" b="1" dirty="0" smtClean="0">
                <a:latin typeface="Times New Roman" panose="02020603050405020304" pitchFamily="18" charset="0"/>
                <a:cs typeface="Times New Roman" panose="02020603050405020304" pitchFamily="18" charset="0"/>
              </a:rPr>
              <a:t>CPM Systems</a:t>
            </a:r>
          </a:p>
          <a:p>
            <a:pPr marL="914400" lvl="1" indent="-457200" algn="just">
              <a:lnSpc>
                <a:spcPct val="100000"/>
              </a:lnSpc>
              <a:buFont typeface="Courier New" panose="02070309020205020404" pitchFamily="49" charset="0"/>
              <a:buChar char="o"/>
            </a:pPr>
            <a:r>
              <a:rPr lang="en-US" sz="2600" dirty="0" smtClean="0">
                <a:latin typeface="Times New Roman" panose="02020603050405020304" pitchFamily="18" charset="0"/>
                <a:cs typeface="Times New Roman" panose="02020603050405020304" pitchFamily="18" charset="0"/>
              </a:rPr>
              <a:t>Activity-On-Arrow (AOA) Network</a:t>
            </a:r>
          </a:p>
          <a:p>
            <a:pPr marL="914400" lvl="1" indent="-457200" algn="just">
              <a:lnSpc>
                <a:spcPct val="100000"/>
              </a:lnSpc>
              <a:buFont typeface="Courier New" panose="02070309020205020404" pitchFamily="49" charset="0"/>
              <a:buChar char="o"/>
            </a:pPr>
            <a:r>
              <a:rPr lang="en-US" sz="2600" dirty="0" smtClean="0">
                <a:latin typeface="Times New Roman" panose="02020603050405020304" pitchFamily="18" charset="0"/>
                <a:cs typeface="Times New Roman" panose="02020603050405020304" pitchFamily="18" charset="0"/>
              </a:rPr>
              <a:t>Activity-On-Node (AON) Network</a:t>
            </a:r>
          </a:p>
          <a:p>
            <a:endParaRPr lang="en-US" dirty="0"/>
          </a:p>
        </p:txBody>
      </p:sp>
    </p:spTree>
    <p:extLst>
      <p:ext uri="{BB962C8B-B14F-4D97-AF65-F5344CB8AC3E}">
        <p14:creationId xmlns:p14="http://schemas.microsoft.com/office/powerpoint/2010/main" val="27012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6248400"/>
          </a:xfrm>
        </p:spPr>
        <p:txBody>
          <a:bodyPr>
            <a:normAutofit fontScale="85000" lnSpcReduction="20000"/>
          </a:bodyPr>
          <a:lstStyle/>
          <a:p>
            <a:pPr marL="457200" indent="-457200" algn="just">
              <a:lnSpc>
                <a:spcPct val="100000"/>
              </a:lnSpc>
              <a:buFont typeface="Wingdings" panose="05000000000000000000" pitchFamily="2" charset="2"/>
              <a:buChar char="v"/>
            </a:pPr>
            <a:r>
              <a:rPr lang="en-US" sz="3000" b="1" dirty="0" smtClean="0">
                <a:latin typeface="Times New Roman" panose="02020603050405020304" pitchFamily="18" charset="0"/>
                <a:cs typeface="Times New Roman" panose="02020603050405020304" pitchFamily="18" charset="0"/>
              </a:rPr>
              <a:t>Steps </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Break down the project into various activities systematically. Label all activities. Arrange all the activities in logical sequence. Construct the network diagram.</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Number all the nodes (events) and activities. Find the time for each activity considering it to be deterministic. Indicate the activity times on the arrow diagram.</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Calculate earliest start time, earliest finish time, latest start time and latest finish time. Tabulate activity normal  times, earliest times and latest times.</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Determine the total float for each activity by taking difference between the earliest time and latest time for each node.</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Identify the critical activities and connect them with the beginning node and the ending node in the network diagram by double line arrow. This gives the critical path.</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Calculates the total project duration.</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Reduce the total project duration, crash the critical activities of the network.</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Optimize the cost.</a:t>
            </a:r>
          </a:p>
          <a:p>
            <a:pPr marL="971550" lvl="1" indent="-514350" algn="just">
              <a:lnSpc>
                <a:spcPct val="110000"/>
              </a:lnSpc>
              <a:buFont typeface="+mj-lt"/>
              <a:buAutoNum type="arabicPeriod"/>
            </a:pPr>
            <a:r>
              <a:rPr lang="en-US" sz="2400" dirty="0" smtClean="0">
                <a:latin typeface="Times New Roman" panose="02020603050405020304" pitchFamily="18" charset="0"/>
                <a:cs typeface="Times New Roman" panose="02020603050405020304" pitchFamily="18" charset="0"/>
              </a:rPr>
              <a:t>Update the network and smooth the network resource.</a:t>
            </a:r>
          </a:p>
          <a:p>
            <a:endParaRPr lang="en-US" dirty="0"/>
          </a:p>
        </p:txBody>
      </p:sp>
    </p:spTree>
    <p:extLst>
      <p:ext uri="{BB962C8B-B14F-4D97-AF65-F5344CB8AC3E}">
        <p14:creationId xmlns:p14="http://schemas.microsoft.com/office/powerpoint/2010/main" val="27012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1783082"/>
            <a:ext cx="8606790" cy="1691639"/>
          </a:xfrm>
        </p:spPr>
        <p:txBody>
          <a:bodyPr>
            <a:noAutofit/>
          </a:bodyPr>
          <a:lstStyle/>
          <a:p>
            <a:r>
              <a:rPr lang="en-US" sz="4800" b="1" dirty="0">
                <a:latin typeface="Times New Roman" panose="02020603050405020304" pitchFamily="18" charset="0"/>
                <a:cs typeface="Times New Roman" panose="02020603050405020304" pitchFamily="18" charset="0"/>
              </a:rPr>
              <a:t>Problems on PERT </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(Program Evaluation &amp; Review Technique</a:t>
            </a:r>
            <a:r>
              <a:rPr lang="en-US" sz="4800" b="1" dirty="0" smtClean="0">
                <a:latin typeface="Times New Roman" panose="02020603050405020304" pitchFamily="18" charset="0"/>
                <a:cs typeface="Times New Roman" panose="02020603050405020304" pitchFamily="18" charset="0"/>
              </a:rPr>
              <a:t>)</a:t>
            </a:r>
            <a:br>
              <a:rPr lang="en-US" sz="4800" b="1" dirty="0" smtClean="0">
                <a:latin typeface="Times New Roman" panose="02020603050405020304" pitchFamily="18" charset="0"/>
                <a:cs typeface="Times New Roman" panose="02020603050405020304" pitchFamily="18" charset="0"/>
              </a:rPr>
            </a:br>
            <a:r>
              <a:rPr lang="en-US" sz="4800" b="1" dirty="0" smtClean="0">
                <a:latin typeface="Times New Roman" panose="02020603050405020304" pitchFamily="18" charset="0"/>
                <a:cs typeface="Times New Roman" panose="02020603050405020304" pitchFamily="18" charset="0"/>
              </a:rPr>
              <a:t>&amp; CPM </a:t>
            </a:r>
            <a:r>
              <a:rPr lang="en-US" sz="4800" b="1" smtClean="0">
                <a:latin typeface="Times New Roman" panose="02020603050405020304" pitchFamily="18" charset="0"/>
                <a:cs typeface="Times New Roman" panose="02020603050405020304" pitchFamily="18" charset="0"/>
              </a:rPr>
              <a:t>(Critical Path Method)</a:t>
            </a:r>
            <a:endParaRPr lang="en-US" sz="4800" b="1" dirty="0">
              <a:latin typeface="Times New Roman" panose="02020603050405020304" pitchFamily="18" charset="0"/>
              <a:cs typeface="Times New Roman" panose="02020603050405020304" pitchFamily="18" charset="0"/>
            </a:endParaRP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Tree>
    <p:extLst>
      <p:ext uri="{BB962C8B-B14F-4D97-AF65-F5344CB8AC3E}">
        <p14:creationId xmlns:p14="http://schemas.microsoft.com/office/powerpoint/2010/main" val="409417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r>
              <a:rPr lang="en-US" sz="3000" b="1" dirty="0">
                <a:latin typeface="Times New Roman" pitchFamily="18" charset="0"/>
                <a:cs typeface="Times New Roman" pitchFamily="18" charset="0"/>
              </a:rPr>
              <a:t>Problem 1: A small project consisting of eight activities has the given characteristics:</a:t>
            </a:r>
          </a:p>
          <a:p>
            <a:pPr marL="514350" indent="-514350" algn="just" fontAlgn="base">
              <a:buFont typeface="+mj-lt"/>
              <a:buAutoNum type="arabicPeriod"/>
            </a:pPr>
            <a:r>
              <a:rPr lang="en-US" sz="3000" dirty="0">
                <a:latin typeface="Times New Roman" pitchFamily="18" charset="0"/>
                <a:cs typeface="Times New Roman" pitchFamily="18" charset="0"/>
              </a:rPr>
              <a:t>Draw the PERT network for the project.</a:t>
            </a:r>
          </a:p>
          <a:p>
            <a:pPr marL="514350" indent="-514350" algn="just" fontAlgn="base">
              <a:buFont typeface="+mj-lt"/>
              <a:buAutoNum type="arabicPeriod"/>
            </a:pPr>
            <a:r>
              <a:rPr lang="en-US" sz="3000" dirty="0">
                <a:latin typeface="Times New Roman" pitchFamily="18" charset="0"/>
                <a:cs typeface="Times New Roman" pitchFamily="18" charset="0"/>
              </a:rPr>
              <a:t>Prepare the activity schedule for the project.</a:t>
            </a:r>
          </a:p>
          <a:p>
            <a:pPr marL="514350" indent="-514350" algn="just" fontAlgn="base">
              <a:buFont typeface="+mj-lt"/>
              <a:buAutoNum type="arabicPeriod"/>
            </a:pPr>
            <a:r>
              <a:rPr lang="en-US" sz="3000" dirty="0">
                <a:latin typeface="Times New Roman" pitchFamily="18" charset="0"/>
                <a:cs typeface="Times New Roman" pitchFamily="18" charset="0"/>
              </a:rPr>
              <a:t>Determine the critical path.</a:t>
            </a:r>
          </a:p>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240366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182880" y="745182"/>
            <a:ext cx="878967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endParaRPr lang="en-US" sz="30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400927" y="719666"/>
          <a:ext cx="8398415" cy="5013960"/>
        </p:xfrm>
        <a:graphic>
          <a:graphicData uri="http://schemas.openxmlformats.org/drawingml/2006/table">
            <a:tbl>
              <a:tblPr firstRow="1" bandRow="1">
                <a:tableStyleId>{5940675A-B579-460E-94D1-54222C63F5DA}</a:tableStyleId>
              </a:tblPr>
              <a:tblGrid>
                <a:gridCol w="1679683">
                  <a:extLst>
                    <a:ext uri="{9D8B030D-6E8A-4147-A177-3AD203B41FA5}">
                      <a16:colId xmlns:a16="http://schemas.microsoft.com/office/drawing/2014/main" xmlns="" val="20000"/>
                    </a:ext>
                  </a:extLst>
                </a:gridCol>
                <a:gridCol w="1679683">
                  <a:extLst>
                    <a:ext uri="{9D8B030D-6E8A-4147-A177-3AD203B41FA5}">
                      <a16:colId xmlns:a16="http://schemas.microsoft.com/office/drawing/2014/main" xmlns="" val="20001"/>
                    </a:ext>
                  </a:extLst>
                </a:gridCol>
                <a:gridCol w="1679683">
                  <a:extLst>
                    <a:ext uri="{9D8B030D-6E8A-4147-A177-3AD203B41FA5}">
                      <a16:colId xmlns:a16="http://schemas.microsoft.com/office/drawing/2014/main" xmlns="" val="20002"/>
                    </a:ext>
                  </a:extLst>
                </a:gridCol>
                <a:gridCol w="1679683">
                  <a:extLst>
                    <a:ext uri="{9D8B030D-6E8A-4147-A177-3AD203B41FA5}">
                      <a16:colId xmlns:a16="http://schemas.microsoft.com/office/drawing/2014/main" xmlns="" val="20003"/>
                    </a:ext>
                  </a:extLst>
                </a:gridCol>
                <a:gridCol w="1679683">
                  <a:extLst>
                    <a:ext uri="{9D8B030D-6E8A-4147-A177-3AD203B41FA5}">
                      <a16:colId xmlns:a16="http://schemas.microsoft.com/office/drawing/2014/main" xmlns="" val="20004"/>
                    </a:ext>
                  </a:extLst>
                </a:gridCol>
              </a:tblGrid>
              <a:tr h="370840">
                <a:tc>
                  <a:txBody>
                    <a:bodyPr/>
                    <a:lstStyle/>
                    <a:p>
                      <a:pPr algn="ctr"/>
                      <a:r>
                        <a:rPr lang="en-US" sz="2500" b="1" dirty="0">
                          <a:latin typeface="Times New Roman" pitchFamily="18" charset="0"/>
                          <a:cs typeface="Times New Roman" pitchFamily="18" charset="0"/>
                        </a:rPr>
                        <a:t>Activity</a:t>
                      </a:r>
                    </a:p>
                  </a:txBody>
                  <a:tcPr marL="68580" marR="68580"/>
                </a:tc>
                <a:tc>
                  <a:txBody>
                    <a:bodyPr/>
                    <a:lstStyle/>
                    <a:p>
                      <a:pPr algn="ctr"/>
                      <a:r>
                        <a:rPr lang="en-US" sz="2500" b="1" dirty="0">
                          <a:latin typeface="Times New Roman" pitchFamily="18" charset="0"/>
                          <a:cs typeface="Times New Roman" pitchFamily="18" charset="0"/>
                        </a:rPr>
                        <a:t>Preceding Activity</a:t>
                      </a:r>
                    </a:p>
                  </a:txBody>
                  <a:tcPr marL="68580" marR="68580"/>
                </a:tc>
                <a:tc>
                  <a:txBody>
                    <a:bodyPr/>
                    <a:lstStyle/>
                    <a:p>
                      <a:pPr algn="ctr"/>
                      <a:r>
                        <a:rPr lang="en-US" sz="2500" b="1" dirty="0">
                          <a:latin typeface="Times New Roman" pitchFamily="18" charset="0"/>
                          <a:cs typeface="Times New Roman" pitchFamily="18" charset="0"/>
                        </a:rPr>
                        <a:t>Optimistic</a:t>
                      </a:r>
                      <a:r>
                        <a:rPr lang="en-US" sz="2500" b="1" baseline="0" dirty="0">
                          <a:latin typeface="Times New Roman" pitchFamily="18" charset="0"/>
                          <a:cs typeface="Times New Roman" pitchFamily="18" charset="0"/>
                        </a:rPr>
                        <a:t> Time</a:t>
                      </a:r>
                      <a:endParaRPr lang="en-US" sz="2500" b="1" dirty="0">
                        <a:latin typeface="Times New Roman" pitchFamily="18" charset="0"/>
                        <a:cs typeface="Times New Roman" pitchFamily="18" charset="0"/>
                      </a:endParaRPr>
                    </a:p>
                  </a:txBody>
                  <a:tcPr marL="68580" marR="68580"/>
                </a:tc>
                <a:tc>
                  <a:txBody>
                    <a:bodyPr/>
                    <a:lstStyle/>
                    <a:p>
                      <a:pPr algn="ctr"/>
                      <a:r>
                        <a:rPr lang="en-US" sz="2500" b="1" dirty="0">
                          <a:latin typeface="Times New Roman" pitchFamily="18" charset="0"/>
                          <a:cs typeface="Times New Roman" pitchFamily="18" charset="0"/>
                        </a:rPr>
                        <a:t>Most Likely</a:t>
                      </a:r>
                      <a:r>
                        <a:rPr lang="en-US" sz="2500" b="1" baseline="0" dirty="0">
                          <a:latin typeface="Times New Roman" pitchFamily="18" charset="0"/>
                          <a:cs typeface="Times New Roman" pitchFamily="18" charset="0"/>
                        </a:rPr>
                        <a:t> Time</a:t>
                      </a:r>
                      <a:endParaRPr lang="en-US" sz="2500" b="1" dirty="0">
                        <a:latin typeface="Times New Roman" pitchFamily="18" charset="0"/>
                        <a:cs typeface="Times New Roman" pitchFamily="18" charset="0"/>
                      </a:endParaRPr>
                    </a:p>
                  </a:txBody>
                  <a:tcPr marL="68580" marR="68580"/>
                </a:tc>
                <a:tc>
                  <a:txBody>
                    <a:bodyPr/>
                    <a:lstStyle/>
                    <a:p>
                      <a:pPr algn="ctr"/>
                      <a:r>
                        <a:rPr lang="en-US" sz="2500" b="1" dirty="0" err="1">
                          <a:latin typeface="Times New Roman" pitchFamily="18" charset="0"/>
                          <a:cs typeface="Times New Roman" pitchFamily="18" charset="0"/>
                        </a:rPr>
                        <a:t>Pessimestic</a:t>
                      </a:r>
                      <a:r>
                        <a:rPr lang="en-US" sz="2500" b="1" dirty="0">
                          <a:latin typeface="Times New Roman" pitchFamily="18" charset="0"/>
                          <a:cs typeface="Times New Roman" pitchFamily="18" charset="0"/>
                        </a:rPr>
                        <a:t> Time</a:t>
                      </a:r>
                    </a:p>
                  </a:txBody>
                  <a:tcPr marL="68580" marR="68580"/>
                </a:tc>
                <a:extLst>
                  <a:ext uri="{0D108BD9-81ED-4DB2-BD59-A6C34878D82A}">
                    <a16:rowId xmlns:a16="http://schemas.microsoft.com/office/drawing/2014/main" xmlns="" val="10000"/>
                  </a:ext>
                </a:extLst>
              </a:tr>
              <a:tr h="370840">
                <a:tc>
                  <a:txBody>
                    <a:bodyPr/>
                    <a:lstStyle/>
                    <a:p>
                      <a:pPr algn="ctr"/>
                      <a:r>
                        <a:rPr lang="en-US" sz="2500" dirty="0">
                          <a:latin typeface="Times New Roman" pitchFamily="18" charset="0"/>
                          <a:cs typeface="Times New Roman" pitchFamily="18" charset="0"/>
                        </a:rPr>
                        <a:t>A</a:t>
                      </a:r>
                    </a:p>
                  </a:txBody>
                  <a:tcPr marL="68580" marR="68580"/>
                </a:tc>
                <a:tc>
                  <a:txBody>
                    <a:bodyPr/>
                    <a:lstStyle/>
                    <a:p>
                      <a:pPr algn="ctr"/>
                      <a:r>
                        <a:rPr lang="en-US" sz="2500" dirty="0">
                          <a:latin typeface="Times New Roman" pitchFamily="18" charset="0"/>
                          <a:cs typeface="Times New Roman" pitchFamily="18" charset="0"/>
                        </a:rPr>
                        <a:t>None</a:t>
                      </a:r>
                    </a:p>
                  </a:txBody>
                  <a:tcPr marL="68580" marR="68580"/>
                </a:tc>
                <a:tc>
                  <a:txBody>
                    <a:bodyPr/>
                    <a:lstStyle/>
                    <a:p>
                      <a:pPr algn="ctr"/>
                      <a:r>
                        <a:rPr lang="en-US" sz="2500" dirty="0">
                          <a:latin typeface="Times New Roman" pitchFamily="18" charset="0"/>
                          <a:cs typeface="Times New Roman" pitchFamily="18" charset="0"/>
                        </a:rPr>
                        <a:t>2</a:t>
                      </a:r>
                    </a:p>
                  </a:txBody>
                  <a:tcPr marL="68580" marR="68580"/>
                </a:tc>
                <a:tc>
                  <a:txBody>
                    <a:bodyPr/>
                    <a:lstStyle/>
                    <a:p>
                      <a:pPr algn="ctr"/>
                      <a:r>
                        <a:rPr lang="en-US" sz="2500" dirty="0">
                          <a:latin typeface="Times New Roman" pitchFamily="18" charset="0"/>
                          <a:cs typeface="Times New Roman" pitchFamily="18" charset="0"/>
                        </a:rPr>
                        <a:t>4</a:t>
                      </a:r>
                    </a:p>
                  </a:txBody>
                  <a:tcPr marL="68580" marR="68580"/>
                </a:tc>
                <a:tc>
                  <a:txBody>
                    <a:bodyPr/>
                    <a:lstStyle/>
                    <a:p>
                      <a:pPr algn="ctr"/>
                      <a:r>
                        <a:rPr lang="en-US" sz="2500" dirty="0">
                          <a:latin typeface="Times New Roman" pitchFamily="18" charset="0"/>
                          <a:cs typeface="Times New Roman" pitchFamily="18" charset="0"/>
                        </a:rPr>
                        <a:t>12</a:t>
                      </a:r>
                    </a:p>
                  </a:txBody>
                  <a:tcPr marL="68580" marR="68580"/>
                </a:tc>
                <a:extLst>
                  <a:ext uri="{0D108BD9-81ED-4DB2-BD59-A6C34878D82A}">
                    <a16:rowId xmlns:a16="http://schemas.microsoft.com/office/drawing/2014/main" xmlns="" val="10001"/>
                  </a:ext>
                </a:extLst>
              </a:tr>
              <a:tr h="370840">
                <a:tc>
                  <a:txBody>
                    <a:bodyPr/>
                    <a:lstStyle/>
                    <a:p>
                      <a:pPr algn="ctr"/>
                      <a:r>
                        <a:rPr lang="en-US" sz="2500" dirty="0">
                          <a:latin typeface="Times New Roman" pitchFamily="18" charset="0"/>
                          <a:cs typeface="Times New Roman" pitchFamily="18" charset="0"/>
                        </a:rPr>
                        <a:t>B</a:t>
                      </a:r>
                    </a:p>
                  </a:txBody>
                  <a:tcPr marL="68580" marR="68580"/>
                </a:tc>
                <a:tc>
                  <a:txBody>
                    <a:bodyPr/>
                    <a:lstStyle/>
                    <a:p>
                      <a:pPr algn="ctr"/>
                      <a:r>
                        <a:rPr lang="en-US" sz="2500" dirty="0">
                          <a:latin typeface="Times New Roman" pitchFamily="18" charset="0"/>
                          <a:cs typeface="Times New Roman" pitchFamily="18" charset="0"/>
                        </a:rPr>
                        <a:t>None</a:t>
                      </a:r>
                    </a:p>
                  </a:txBody>
                  <a:tcPr marL="68580" marR="68580"/>
                </a:tc>
                <a:tc>
                  <a:txBody>
                    <a:bodyPr/>
                    <a:lstStyle/>
                    <a:p>
                      <a:pPr algn="ctr"/>
                      <a:r>
                        <a:rPr lang="en-US" sz="2500" dirty="0">
                          <a:latin typeface="Times New Roman" pitchFamily="18" charset="0"/>
                          <a:cs typeface="Times New Roman" pitchFamily="18" charset="0"/>
                        </a:rPr>
                        <a:t>10</a:t>
                      </a:r>
                    </a:p>
                  </a:txBody>
                  <a:tcPr marL="68580" marR="68580"/>
                </a:tc>
                <a:tc>
                  <a:txBody>
                    <a:bodyPr/>
                    <a:lstStyle/>
                    <a:p>
                      <a:pPr algn="ctr"/>
                      <a:r>
                        <a:rPr lang="en-US" sz="2500" dirty="0">
                          <a:latin typeface="Times New Roman" pitchFamily="18" charset="0"/>
                          <a:cs typeface="Times New Roman" pitchFamily="18" charset="0"/>
                        </a:rPr>
                        <a:t>12</a:t>
                      </a:r>
                    </a:p>
                  </a:txBody>
                  <a:tcPr marL="68580" marR="68580"/>
                </a:tc>
                <a:tc>
                  <a:txBody>
                    <a:bodyPr/>
                    <a:lstStyle/>
                    <a:p>
                      <a:pPr algn="ctr"/>
                      <a:r>
                        <a:rPr lang="en-US" sz="2500" dirty="0">
                          <a:latin typeface="Times New Roman" pitchFamily="18" charset="0"/>
                          <a:cs typeface="Times New Roman" pitchFamily="18" charset="0"/>
                        </a:rPr>
                        <a:t>26</a:t>
                      </a:r>
                    </a:p>
                  </a:txBody>
                  <a:tcPr marL="68580" marR="68580"/>
                </a:tc>
                <a:extLst>
                  <a:ext uri="{0D108BD9-81ED-4DB2-BD59-A6C34878D82A}">
                    <a16:rowId xmlns:a16="http://schemas.microsoft.com/office/drawing/2014/main" xmlns="" val="10002"/>
                  </a:ext>
                </a:extLst>
              </a:tr>
              <a:tr h="370840">
                <a:tc>
                  <a:txBody>
                    <a:bodyPr/>
                    <a:lstStyle/>
                    <a:p>
                      <a:pPr algn="ctr"/>
                      <a:r>
                        <a:rPr lang="en-US" sz="2500" dirty="0">
                          <a:latin typeface="Times New Roman" pitchFamily="18" charset="0"/>
                          <a:cs typeface="Times New Roman" pitchFamily="18" charset="0"/>
                        </a:rPr>
                        <a:t>C</a:t>
                      </a:r>
                    </a:p>
                  </a:txBody>
                  <a:tcPr marL="68580" marR="68580"/>
                </a:tc>
                <a:tc>
                  <a:txBody>
                    <a:bodyPr/>
                    <a:lstStyle/>
                    <a:p>
                      <a:pPr algn="ctr"/>
                      <a:r>
                        <a:rPr lang="en-US" sz="2500" dirty="0">
                          <a:latin typeface="Times New Roman" pitchFamily="18" charset="0"/>
                          <a:cs typeface="Times New Roman" pitchFamily="18" charset="0"/>
                        </a:rPr>
                        <a:t>A</a:t>
                      </a:r>
                    </a:p>
                  </a:txBody>
                  <a:tcPr marL="68580" marR="68580"/>
                </a:tc>
                <a:tc>
                  <a:txBody>
                    <a:bodyPr/>
                    <a:lstStyle/>
                    <a:p>
                      <a:pPr algn="ctr"/>
                      <a:r>
                        <a:rPr lang="en-US" sz="2500" dirty="0">
                          <a:latin typeface="Times New Roman" pitchFamily="18" charset="0"/>
                          <a:cs typeface="Times New Roman" pitchFamily="18" charset="0"/>
                        </a:rPr>
                        <a:t>8</a:t>
                      </a:r>
                    </a:p>
                  </a:txBody>
                  <a:tcPr marL="68580" marR="68580"/>
                </a:tc>
                <a:tc>
                  <a:txBody>
                    <a:bodyPr/>
                    <a:lstStyle/>
                    <a:p>
                      <a:pPr algn="ctr"/>
                      <a:r>
                        <a:rPr lang="en-US" sz="2500" dirty="0">
                          <a:latin typeface="Times New Roman" pitchFamily="18" charset="0"/>
                          <a:cs typeface="Times New Roman" pitchFamily="18" charset="0"/>
                        </a:rPr>
                        <a:t>9</a:t>
                      </a:r>
                    </a:p>
                  </a:txBody>
                  <a:tcPr marL="68580" marR="68580"/>
                </a:tc>
                <a:tc>
                  <a:txBody>
                    <a:bodyPr/>
                    <a:lstStyle/>
                    <a:p>
                      <a:pPr algn="ctr"/>
                      <a:r>
                        <a:rPr lang="en-US" sz="2500" dirty="0">
                          <a:latin typeface="Times New Roman" pitchFamily="18" charset="0"/>
                          <a:cs typeface="Times New Roman" pitchFamily="18" charset="0"/>
                        </a:rPr>
                        <a:t>10</a:t>
                      </a:r>
                    </a:p>
                  </a:txBody>
                  <a:tcPr marL="68580" marR="68580"/>
                </a:tc>
                <a:extLst>
                  <a:ext uri="{0D108BD9-81ED-4DB2-BD59-A6C34878D82A}">
                    <a16:rowId xmlns:a16="http://schemas.microsoft.com/office/drawing/2014/main" xmlns="" val="10003"/>
                  </a:ext>
                </a:extLst>
              </a:tr>
              <a:tr h="370840">
                <a:tc>
                  <a:txBody>
                    <a:bodyPr/>
                    <a:lstStyle/>
                    <a:p>
                      <a:pPr algn="ctr"/>
                      <a:r>
                        <a:rPr lang="en-US" sz="2500" dirty="0">
                          <a:latin typeface="Times New Roman" pitchFamily="18" charset="0"/>
                          <a:cs typeface="Times New Roman" pitchFamily="18" charset="0"/>
                        </a:rPr>
                        <a:t>D</a:t>
                      </a:r>
                    </a:p>
                  </a:txBody>
                  <a:tcPr marL="68580" marR="68580"/>
                </a:tc>
                <a:tc>
                  <a:txBody>
                    <a:bodyPr/>
                    <a:lstStyle/>
                    <a:p>
                      <a:pPr algn="ctr"/>
                      <a:r>
                        <a:rPr lang="en-US" sz="2500" dirty="0">
                          <a:latin typeface="Times New Roman" pitchFamily="18" charset="0"/>
                          <a:cs typeface="Times New Roman" pitchFamily="18" charset="0"/>
                        </a:rPr>
                        <a:t>A</a:t>
                      </a:r>
                    </a:p>
                  </a:txBody>
                  <a:tcPr marL="68580" marR="68580"/>
                </a:tc>
                <a:tc>
                  <a:txBody>
                    <a:bodyPr/>
                    <a:lstStyle/>
                    <a:p>
                      <a:pPr algn="ctr"/>
                      <a:r>
                        <a:rPr lang="en-US" sz="2500" dirty="0">
                          <a:latin typeface="Times New Roman" pitchFamily="18" charset="0"/>
                          <a:cs typeface="Times New Roman" pitchFamily="18" charset="0"/>
                        </a:rPr>
                        <a:t>10</a:t>
                      </a:r>
                    </a:p>
                  </a:txBody>
                  <a:tcPr marL="68580" marR="68580"/>
                </a:tc>
                <a:tc>
                  <a:txBody>
                    <a:bodyPr/>
                    <a:lstStyle/>
                    <a:p>
                      <a:pPr algn="ctr"/>
                      <a:r>
                        <a:rPr lang="en-US" sz="2500" dirty="0">
                          <a:latin typeface="Times New Roman" pitchFamily="18" charset="0"/>
                          <a:cs typeface="Times New Roman" pitchFamily="18" charset="0"/>
                        </a:rPr>
                        <a:t>15</a:t>
                      </a:r>
                    </a:p>
                  </a:txBody>
                  <a:tcPr marL="68580" marR="68580"/>
                </a:tc>
                <a:tc>
                  <a:txBody>
                    <a:bodyPr/>
                    <a:lstStyle/>
                    <a:p>
                      <a:pPr algn="ctr"/>
                      <a:r>
                        <a:rPr lang="en-US" sz="2500" dirty="0">
                          <a:latin typeface="Times New Roman" pitchFamily="18" charset="0"/>
                          <a:cs typeface="Times New Roman" pitchFamily="18" charset="0"/>
                        </a:rPr>
                        <a:t>20</a:t>
                      </a:r>
                    </a:p>
                  </a:txBody>
                  <a:tcPr marL="68580" marR="68580"/>
                </a:tc>
                <a:extLst>
                  <a:ext uri="{0D108BD9-81ED-4DB2-BD59-A6C34878D82A}">
                    <a16:rowId xmlns:a16="http://schemas.microsoft.com/office/drawing/2014/main" xmlns="" val="10004"/>
                  </a:ext>
                </a:extLst>
              </a:tr>
              <a:tr h="370840">
                <a:tc>
                  <a:txBody>
                    <a:bodyPr/>
                    <a:lstStyle/>
                    <a:p>
                      <a:pPr algn="ctr"/>
                      <a:r>
                        <a:rPr lang="en-US" sz="2500" dirty="0">
                          <a:latin typeface="Times New Roman" pitchFamily="18" charset="0"/>
                          <a:cs typeface="Times New Roman" pitchFamily="18" charset="0"/>
                        </a:rPr>
                        <a:t>E</a:t>
                      </a:r>
                    </a:p>
                  </a:txBody>
                  <a:tcPr marL="68580" marR="68580"/>
                </a:tc>
                <a:tc>
                  <a:txBody>
                    <a:bodyPr/>
                    <a:lstStyle/>
                    <a:p>
                      <a:pPr algn="ctr"/>
                      <a:r>
                        <a:rPr lang="en-US" sz="2500" dirty="0">
                          <a:latin typeface="Times New Roman" pitchFamily="18" charset="0"/>
                          <a:cs typeface="Times New Roman" pitchFamily="18" charset="0"/>
                        </a:rPr>
                        <a:t>A</a:t>
                      </a:r>
                    </a:p>
                  </a:txBody>
                  <a:tcPr marL="68580" marR="68580"/>
                </a:tc>
                <a:tc>
                  <a:txBody>
                    <a:bodyPr/>
                    <a:lstStyle/>
                    <a:p>
                      <a:pPr algn="ctr"/>
                      <a:r>
                        <a:rPr lang="en-US" sz="2500" dirty="0">
                          <a:latin typeface="Times New Roman" pitchFamily="18" charset="0"/>
                          <a:cs typeface="Times New Roman" pitchFamily="18" charset="0"/>
                        </a:rPr>
                        <a:t>7</a:t>
                      </a:r>
                    </a:p>
                  </a:txBody>
                  <a:tcPr marL="68580" marR="68580"/>
                </a:tc>
                <a:tc>
                  <a:txBody>
                    <a:bodyPr/>
                    <a:lstStyle/>
                    <a:p>
                      <a:pPr algn="ctr"/>
                      <a:r>
                        <a:rPr lang="en-US" sz="2500" dirty="0">
                          <a:latin typeface="Times New Roman" pitchFamily="18" charset="0"/>
                          <a:cs typeface="Times New Roman" pitchFamily="18" charset="0"/>
                        </a:rPr>
                        <a:t>7.5</a:t>
                      </a:r>
                    </a:p>
                  </a:txBody>
                  <a:tcPr marL="68580" marR="68580"/>
                </a:tc>
                <a:tc>
                  <a:txBody>
                    <a:bodyPr/>
                    <a:lstStyle/>
                    <a:p>
                      <a:pPr algn="ctr"/>
                      <a:r>
                        <a:rPr lang="en-US" sz="2500" dirty="0">
                          <a:latin typeface="Times New Roman" pitchFamily="18" charset="0"/>
                          <a:cs typeface="Times New Roman" pitchFamily="18" charset="0"/>
                        </a:rPr>
                        <a:t>11</a:t>
                      </a:r>
                    </a:p>
                  </a:txBody>
                  <a:tcPr marL="68580" marR="68580"/>
                </a:tc>
                <a:extLst>
                  <a:ext uri="{0D108BD9-81ED-4DB2-BD59-A6C34878D82A}">
                    <a16:rowId xmlns:a16="http://schemas.microsoft.com/office/drawing/2014/main" xmlns="" val="10005"/>
                  </a:ext>
                </a:extLst>
              </a:tr>
              <a:tr h="370840">
                <a:tc>
                  <a:txBody>
                    <a:bodyPr/>
                    <a:lstStyle/>
                    <a:p>
                      <a:pPr algn="ctr"/>
                      <a:r>
                        <a:rPr lang="en-US" sz="2500" dirty="0">
                          <a:latin typeface="Times New Roman" pitchFamily="18" charset="0"/>
                          <a:cs typeface="Times New Roman" pitchFamily="18" charset="0"/>
                        </a:rPr>
                        <a:t>F</a:t>
                      </a:r>
                    </a:p>
                  </a:txBody>
                  <a:tcPr marL="68580" marR="68580"/>
                </a:tc>
                <a:tc>
                  <a:txBody>
                    <a:bodyPr/>
                    <a:lstStyle/>
                    <a:p>
                      <a:pPr algn="ctr"/>
                      <a:r>
                        <a:rPr lang="en-US" sz="2500" dirty="0">
                          <a:latin typeface="Times New Roman" pitchFamily="18" charset="0"/>
                          <a:cs typeface="Times New Roman" pitchFamily="18" charset="0"/>
                        </a:rPr>
                        <a:t>B, C</a:t>
                      </a:r>
                    </a:p>
                  </a:txBody>
                  <a:tcPr marL="68580" marR="68580"/>
                </a:tc>
                <a:tc>
                  <a:txBody>
                    <a:bodyPr/>
                    <a:lstStyle/>
                    <a:p>
                      <a:pPr algn="ctr"/>
                      <a:r>
                        <a:rPr lang="en-US" sz="2500" dirty="0">
                          <a:latin typeface="Times New Roman" pitchFamily="18" charset="0"/>
                          <a:cs typeface="Times New Roman" pitchFamily="18" charset="0"/>
                        </a:rPr>
                        <a:t>9</a:t>
                      </a:r>
                    </a:p>
                  </a:txBody>
                  <a:tcPr marL="68580" marR="68580"/>
                </a:tc>
                <a:tc>
                  <a:txBody>
                    <a:bodyPr/>
                    <a:lstStyle/>
                    <a:p>
                      <a:pPr algn="ctr"/>
                      <a:r>
                        <a:rPr lang="en-US" sz="2500" dirty="0">
                          <a:latin typeface="Times New Roman" pitchFamily="18" charset="0"/>
                          <a:cs typeface="Times New Roman" pitchFamily="18" charset="0"/>
                        </a:rPr>
                        <a:t>9</a:t>
                      </a:r>
                    </a:p>
                  </a:txBody>
                  <a:tcPr marL="68580" marR="68580"/>
                </a:tc>
                <a:tc>
                  <a:txBody>
                    <a:bodyPr/>
                    <a:lstStyle/>
                    <a:p>
                      <a:pPr algn="ctr"/>
                      <a:r>
                        <a:rPr lang="en-US" sz="2500" dirty="0">
                          <a:latin typeface="Times New Roman" pitchFamily="18" charset="0"/>
                          <a:cs typeface="Times New Roman" pitchFamily="18" charset="0"/>
                        </a:rPr>
                        <a:t>9</a:t>
                      </a:r>
                    </a:p>
                  </a:txBody>
                  <a:tcPr marL="68580" marR="68580"/>
                </a:tc>
                <a:extLst>
                  <a:ext uri="{0D108BD9-81ED-4DB2-BD59-A6C34878D82A}">
                    <a16:rowId xmlns:a16="http://schemas.microsoft.com/office/drawing/2014/main" xmlns="" val="10006"/>
                  </a:ext>
                </a:extLst>
              </a:tr>
              <a:tr h="370840">
                <a:tc>
                  <a:txBody>
                    <a:bodyPr/>
                    <a:lstStyle/>
                    <a:p>
                      <a:pPr algn="ctr"/>
                      <a:r>
                        <a:rPr lang="en-US" sz="2500" dirty="0">
                          <a:latin typeface="Times New Roman" pitchFamily="18" charset="0"/>
                          <a:cs typeface="Times New Roman" pitchFamily="18" charset="0"/>
                        </a:rPr>
                        <a:t>G</a:t>
                      </a:r>
                    </a:p>
                  </a:txBody>
                  <a:tcPr marL="68580" marR="68580"/>
                </a:tc>
                <a:tc>
                  <a:txBody>
                    <a:bodyPr/>
                    <a:lstStyle/>
                    <a:p>
                      <a:pPr algn="ctr"/>
                      <a:r>
                        <a:rPr lang="en-US" sz="2500" dirty="0">
                          <a:latin typeface="Times New Roman" pitchFamily="18" charset="0"/>
                          <a:cs typeface="Times New Roman" pitchFamily="18" charset="0"/>
                        </a:rPr>
                        <a:t>D</a:t>
                      </a:r>
                    </a:p>
                  </a:txBody>
                  <a:tcPr marL="68580" marR="68580"/>
                </a:tc>
                <a:tc>
                  <a:txBody>
                    <a:bodyPr/>
                    <a:lstStyle/>
                    <a:p>
                      <a:pPr algn="ctr"/>
                      <a:r>
                        <a:rPr lang="en-US" sz="2500" dirty="0">
                          <a:latin typeface="Times New Roman" pitchFamily="18" charset="0"/>
                          <a:cs typeface="Times New Roman" pitchFamily="18" charset="0"/>
                        </a:rPr>
                        <a:t>3</a:t>
                      </a:r>
                    </a:p>
                  </a:txBody>
                  <a:tcPr marL="68580" marR="68580"/>
                </a:tc>
                <a:tc>
                  <a:txBody>
                    <a:bodyPr/>
                    <a:lstStyle/>
                    <a:p>
                      <a:pPr algn="ctr"/>
                      <a:r>
                        <a:rPr lang="en-US" sz="2500" dirty="0">
                          <a:latin typeface="Times New Roman" pitchFamily="18" charset="0"/>
                          <a:cs typeface="Times New Roman" pitchFamily="18" charset="0"/>
                        </a:rPr>
                        <a:t>3.5</a:t>
                      </a:r>
                    </a:p>
                  </a:txBody>
                  <a:tcPr marL="68580" marR="68580"/>
                </a:tc>
                <a:tc>
                  <a:txBody>
                    <a:bodyPr/>
                    <a:lstStyle/>
                    <a:p>
                      <a:pPr algn="ctr"/>
                      <a:r>
                        <a:rPr lang="en-US" sz="2500" dirty="0">
                          <a:latin typeface="Times New Roman" pitchFamily="18" charset="0"/>
                          <a:cs typeface="Times New Roman" pitchFamily="18" charset="0"/>
                        </a:rPr>
                        <a:t>7</a:t>
                      </a:r>
                    </a:p>
                  </a:txBody>
                  <a:tcPr marL="68580" marR="68580"/>
                </a:tc>
                <a:extLst>
                  <a:ext uri="{0D108BD9-81ED-4DB2-BD59-A6C34878D82A}">
                    <a16:rowId xmlns:a16="http://schemas.microsoft.com/office/drawing/2014/main" xmlns="" val="10007"/>
                  </a:ext>
                </a:extLst>
              </a:tr>
              <a:tr h="370840">
                <a:tc>
                  <a:txBody>
                    <a:bodyPr/>
                    <a:lstStyle/>
                    <a:p>
                      <a:pPr algn="ctr"/>
                      <a:r>
                        <a:rPr lang="en-US" sz="2500" dirty="0">
                          <a:latin typeface="Times New Roman" pitchFamily="18" charset="0"/>
                          <a:cs typeface="Times New Roman" pitchFamily="18" charset="0"/>
                        </a:rPr>
                        <a:t>H</a:t>
                      </a:r>
                    </a:p>
                  </a:txBody>
                  <a:tcPr marL="68580" marR="68580"/>
                </a:tc>
                <a:tc>
                  <a:txBody>
                    <a:bodyPr/>
                    <a:lstStyle/>
                    <a:p>
                      <a:pPr algn="ctr"/>
                      <a:r>
                        <a:rPr lang="en-US" sz="2500" dirty="0">
                          <a:latin typeface="Times New Roman" pitchFamily="18" charset="0"/>
                          <a:cs typeface="Times New Roman" pitchFamily="18" charset="0"/>
                        </a:rPr>
                        <a:t>E, F, G</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tc>
                  <a:txBody>
                    <a:bodyPr/>
                    <a:lstStyle/>
                    <a:p>
                      <a:pPr algn="ctr"/>
                      <a:r>
                        <a:rPr lang="en-US" sz="2500" dirty="0">
                          <a:latin typeface="Times New Roman" pitchFamily="18" charset="0"/>
                          <a:cs typeface="Times New Roman" pitchFamily="18" charset="0"/>
                        </a:rPr>
                        <a:t>5</a:t>
                      </a:r>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310776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2491</Words>
  <Application>Microsoft Office PowerPoint</Application>
  <PresentationFormat>On-screen Show (4:3)</PresentationFormat>
  <Paragraphs>1309</Paragraphs>
  <Slides>38</Slides>
  <Notes>0</Notes>
  <HiddenSlides>7</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Unit 2</vt:lpstr>
      <vt:lpstr>PERT</vt:lpstr>
      <vt:lpstr>PowerPoint Presentation</vt:lpstr>
      <vt:lpstr>PowerPoint Presentation</vt:lpstr>
      <vt:lpstr>CPM</vt:lpstr>
      <vt:lpstr>PowerPoint Presentation</vt:lpstr>
      <vt:lpstr>Problems on PERT  (Program Evaluation &amp; Review Technique) &amp; CPM (Critical Path Method)</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PERT</vt:lpstr>
      <vt:lpstr>A small project consisting of eight activities has the following characteristics: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c:creator>
  <cp:lastModifiedBy>Asha</cp:lastModifiedBy>
  <cp:revision>5</cp:revision>
  <dcterms:created xsi:type="dcterms:W3CDTF">2023-01-09T07:32:57Z</dcterms:created>
  <dcterms:modified xsi:type="dcterms:W3CDTF">2023-01-09T07:43:34Z</dcterms:modified>
</cp:coreProperties>
</file>