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303" r:id="rId20"/>
    <p:sldId id="277" r:id="rId21"/>
    <p:sldId id="278" r:id="rId22"/>
    <p:sldId id="279" r:id="rId23"/>
    <p:sldId id="280" r:id="rId24"/>
    <p:sldId id="281" r:id="rId25"/>
    <p:sldId id="282" r:id="rId26"/>
    <p:sldId id="304" r:id="rId27"/>
    <p:sldId id="283" r:id="rId28"/>
    <p:sldId id="284" r:id="rId29"/>
    <p:sldId id="285" r:id="rId30"/>
    <p:sldId id="286" r:id="rId31"/>
    <p:sldId id="287" r:id="rId32"/>
    <p:sldId id="305" r:id="rId33"/>
    <p:sldId id="306" r:id="rId34"/>
    <p:sldId id="307" r:id="rId35"/>
    <p:sldId id="308" r:id="rId36"/>
    <p:sldId id="288" r:id="rId37"/>
    <p:sldId id="289" r:id="rId38"/>
    <p:sldId id="290" r:id="rId39"/>
    <p:sldId id="294" r:id="rId40"/>
    <p:sldId id="291" r:id="rId41"/>
    <p:sldId id="293" r:id="rId42"/>
    <p:sldId id="292" r:id="rId43"/>
    <p:sldId id="295" r:id="rId44"/>
    <p:sldId id="296" r:id="rId45"/>
    <p:sldId id="297" r:id="rId46"/>
    <p:sldId id="298" r:id="rId47"/>
    <p:sldId id="299" r:id="rId48"/>
    <p:sldId id="300" r:id="rId49"/>
    <p:sldId id="301"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238058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701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98622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23523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E4C66-6065-4475-8707-24D411BBF8B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8836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6E4C66-6065-4475-8707-24D411BBF8B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8430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6E4C66-6065-4475-8707-24D411BBF8BE}"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421189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6E4C66-6065-4475-8707-24D411BBF8BE}"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73465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E4C66-6065-4475-8707-24D411BBF8BE}"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109995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E4C66-6065-4475-8707-24D411BBF8B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62127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E4C66-6065-4475-8707-24D411BBF8B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231655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4C66-6065-4475-8707-24D411BBF8BE}" type="datetimeFigureOut">
              <a:rPr lang="en-IN" smtClean="0"/>
              <a:t>09-01-2023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45CAF-A0E7-4963-816E-CED5E9D3300F}" type="slidenum">
              <a:rPr lang="en-IN" smtClean="0"/>
              <a:t>‹#›</a:t>
            </a:fld>
            <a:endParaRPr lang="en-IN"/>
          </a:p>
        </p:txBody>
      </p:sp>
    </p:spTree>
    <p:extLst>
      <p:ext uri="{BB962C8B-B14F-4D97-AF65-F5344CB8AC3E}">
        <p14:creationId xmlns:p14="http://schemas.microsoft.com/office/powerpoint/2010/main" val="340589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database-management-system-er-mod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ocardless.com/guides/posts/what-is-capital-budget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rporatefinanceinstitute.com/resources/knowledge/accounting/sales-revenue/" TargetMode="External"/><Relationship Id="rId2" Type="http://schemas.openxmlformats.org/officeDocument/2006/relationships/hyperlink" Target="https://corporatefinanceinstitute.com/resources/knowledge/accounting/financial-accounting-theor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rporatefinanceinstitute.com/resources/knowledge/accounting/variable-cost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erriam-webster.com/dictionary/estima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1</a:t>
            </a:r>
            <a:endParaRPr lang="en-IN" dirty="0"/>
          </a:p>
        </p:txBody>
      </p:sp>
      <p:sp>
        <p:nvSpPr>
          <p:cNvPr id="3" name="Subtitle 2"/>
          <p:cNvSpPr>
            <a:spLocks noGrp="1"/>
          </p:cNvSpPr>
          <p:nvPr>
            <p:ph type="subTitle" idx="1"/>
          </p:nvPr>
        </p:nvSpPr>
        <p:spPr/>
        <p:txBody>
          <a:bodyPr/>
          <a:lstStyle/>
          <a:p>
            <a:r>
              <a:rPr lang="en-IN" dirty="0" smtClean="0"/>
              <a:t>ITPM CSBS </a:t>
            </a:r>
            <a:r>
              <a:rPr lang="en-IN" dirty="0" err="1" smtClean="0"/>
              <a:t>Sem</a:t>
            </a:r>
            <a:r>
              <a:rPr lang="en-IN" dirty="0" smtClean="0"/>
              <a:t> VIII</a:t>
            </a:r>
            <a:endParaRPr lang="en-IN" dirty="0"/>
          </a:p>
        </p:txBody>
      </p:sp>
    </p:spTree>
    <p:extLst>
      <p:ext uri="{BB962C8B-B14F-4D97-AF65-F5344CB8AC3E}">
        <p14:creationId xmlns:p14="http://schemas.microsoft.com/office/powerpoint/2010/main" val="293897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estimation technique</a:t>
            </a:r>
            <a:endParaRPr lang="en-US" dirty="0"/>
          </a:p>
        </p:txBody>
      </p:sp>
      <p:sp>
        <p:nvSpPr>
          <p:cNvPr id="3" name="Content Placeholder 2"/>
          <p:cNvSpPr>
            <a:spLocks noGrp="1"/>
          </p:cNvSpPr>
          <p:nvPr>
            <p:ph idx="1"/>
          </p:nvPr>
        </p:nvSpPr>
        <p:spPr/>
        <p:txBody>
          <a:bodyPr>
            <a:normAutofit/>
          </a:bodyPr>
          <a:lstStyle/>
          <a:p>
            <a:r>
              <a:rPr lang="en-US" dirty="0" smtClean="0"/>
              <a:t>Types :</a:t>
            </a:r>
          </a:p>
          <a:p>
            <a:r>
              <a:rPr lang="en-US" dirty="0" smtClean="0"/>
              <a:t>Top-down estimate – Work Breakdown Structure</a:t>
            </a:r>
          </a:p>
          <a:p>
            <a:r>
              <a:rPr lang="en-US" dirty="0" smtClean="0"/>
              <a:t>Bottom-up estimate</a:t>
            </a:r>
          </a:p>
          <a:p>
            <a:r>
              <a:rPr lang="en-US" dirty="0" smtClean="0"/>
              <a:t>Expert </a:t>
            </a:r>
            <a:r>
              <a:rPr lang="en-US" dirty="0" err="1" smtClean="0"/>
              <a:t>judgement</a:t>
            </a:r>
            <a:endParaRPr lang="en-US" dirty="0" smtClean="0"/>
          </a:p>
          <a:p>
            <a:r>
              <a:rPr lang="en-US" dirty="0" smtClean="0"/>
              <a:t>Comparative estimation</a:t>
            </a:r>
          </a:p>
          <a:p>
            <a:r>
              <a:rPr lang="en-US" dirty="0" smtClean="0"/>
              <a:t>Parametric modeling estimation</a:t>
            </a:r>
          </a:p>
          <a:p>
            <a:r>
              <a:rPr lang="en-US" dirty="0" smtClean="0"/>
              <a:t>Three-point estimation </a:t>
            </a:r>
          </a:p>
          <a:p>
            <a:endParaRPr lang="en-US" dirty="0" smtClean="0"/>
          </a:p>
          <a:p>
            <a:endParaRPr lang="en-US" dirty="0"/>
          </a:p>
        </p:txBody>
      </p:sp>
    </p:spTree>
    <p:extLst>
      <p:ext uri="{BB962C8B-B14F-4D97-AF65-F5344CB8AC3E}">
        <p14:creationId xmlns:p14="http://schemas.microsoft.com/office/powerpoint/2010/main" val="53669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cost estimation</a:t>
            </a:r>
            <a:endParaRPr lang="en-US" dirty="0"/>
          </a:p>
        </p:txBody>
      </p:sp>
      <p:sp>
        <p:nvSpPr>
          <p:cNvPr id="3" name="Content Placeholder 2"/>
          <p:cNvSpPr>
            <a:spLocks noGrp="1"/>
          </p:cNvSpPr>
          <p:nvPr>
            <p:ph idx="1"/>
          </p:nvPr>
        </p:nvSpPr>
        <p:spPr/>
        <p:txBody>
          <a:bodyPr/>
          <a:lstStyle/>
          <a:p>
            <a:r>
              <a:rPr lang="en-US" dirty="0" smtClean="0"/>
              <a:t>Software size estimation :</a:t>
            </a:r>
          </a:p>
          <a:p>
            <a:pPr marL="0" indent="0">
              <a:buNone/>
            </a:pPr>
            <a:r>
              <a:rPr lang="en-US" dirty="0" smtClean="0"/>
              <a:t>Essential part of SPM</a:t>
            </a:r>
          </a:p>
          <a:p>
            <a:pPr marL="0" indent="0">
              <a:buNone/>
            </a:pPr>
            <a:r>
              <a:rPr lang="en-US" dirty="0"/>
              <a:t>helps the project manager to further predict the effort and time which will be needed to build the </a:t>
            </a:r>
            <a:r>
              <a:rPr lang="en-US" dirty="0" smtClean="0"/>
              <a:t>project</a:t>
            </a:r>
          </a:p>
          <a:p>
            <a:endParaRPr lang="en-US" dirty="0"/>
          </a:p>
        </p:txBody>
      </p:sp>
    </p:spTree>
    <p:extLst>
      <p:ext uri="{BB962C8B-B14F-4D97-AF65-F5344CB8AC3E}">
        <p14:creationId xmlns:p14="http://schemas.microsoft.com/office/powerpoint/2010/main" val="2142430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pPr marL="0" indent="0">
              <a:buNone/>
            </a:pPr>
            <a:r>
              <a:rPr lang="en-US" dirty="0" smtClean="0"/>
              <a:t>1. </a:t>
            </a:r>
            <a:r>
              <a:rPr lang="en-US" b="1" dirty="0" smtClean="0"/>
              <a:t>Line of Code</a:t>
            </a:r>
          </a:p>
          <a:p>
            <a:pPr fontAlgn="base"/>
            <a:r>
              <a:rPr lang="en-US" dirty="0"/>
              <a:t> count the total number of lines of source code in a project. The units of LOC are: </a:t>
            </a:r>
            <a:br>
              <a:rPr lang="en-US" dirty="0"/>
            </a:br>
            <a:r>
              <a:rPr lang="en-US" dirty="0"/>
              <a:t> </a:t>
            </a:r>
          </a:p>
          <a:p>
            <a:pPr fontAlgn="base"/>
            <a:r>
              <a:rPr lang="en-US" dirty="0"/>
              <a:t>KLOC- Thousand lines of code</a:t>
            </a:r>
          </a:p>
          <a:p>
            <a:pPr fontAlgn="base"/>
            <a:r>
              <a:rPr lang="en-US" dirty="0"/>
              <a:t>NLOC- Non-comment lines of code</a:t>
            </a:r>
          </a:p>
          <a:p>
            <a:pPr fontAlgn="base"/>
            <a:r>
              <a:rPr lang="en-US" dirty="0"/>
              <a:t>KDSI- Thousands of delivered source instruction</a:t>
            </a:r>
          </a:p>
          <a:p>
            <a:endParaRPr lang="en-US" dirty="0"/>
          </a:p>
        </p:txBody>
      </p:sp>
    </p:spTree>
    <p:extLst>
      <p:ext uri="{BB962C8B-B14F-4D97-AF65-F5344CB8AC3E}">
        <p14:creationId xmlns:p14="http://schemas.microsoft.com/office/powerpoint/2010/main" val="70492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pPr marL="0" indent="0">
              <a:buNone/>
            </a:pPr>
            <a:r>
              <a:rPr lang="en-US" dirty="0" smtClean="0"/>
              <a:t>2. </a:t>
            </a:r>
            <a:r>
              <a:rPr lang="en-US" b="1" dirty="0" smtClean="0"/>
              <a:t>Number </a:t>
            </a:r>
            <a:r>
              <a:rPr lang="en-US" b="1" dirty="0"/>
              <a:t>of entities in ER </a:t>
            </a:r>
            <a:r>
              <a:rPr lang="en-US" b="1" dirty="0" smtClean="0"/>
              <a:t>diagram</a:t>
            </a:r>
          </a:p>
          <a:p>
            <a:pPr marL="0" indent="0">
              <a:buNone/>
            </a:pPr>
            <a:r>
              <a:rPr lang="en-US" b="1" dirty="0"/>
              <a:t> </a:t>
            </a:r>
            <a:r>
              <a:rPr lang="en-US" u="sng" dirty="0">
                <a:hlinkClick r:id="rId2"/>
              </a:rPr>
              <a:t>ER model</a:t>
            </a:r>
            <a:r>
              <a:rPr lang="en-US" dirty="0"/>
              <a:t> provides a static view of the project</a:t>
            </a:r>
            <a:r>
              <a:rPr lang="en-US" dirty="0" smtClean="0"/>
              <a:t>.</a:t>
            </a:r>
          </a:p>
          <a:p>
            <a:pPr marL="0" indent="0">
              <a:buNone/>
            </a:pPr>
            <a:r>
              <a:rPr lang="en-US" dirty="0"/>
              <a:t>It describes the entities and their relationships</a:t>
            </a:r>
            <a:r>
              <a:rPr lang="en-US" dirty="0" smtClean="0"/>
              <a:t>.</a:t>
            </a:r>
          </a:p>
          <a:p>
            <a:pPr marL="0" indent="0">
              <a:buNone/>
            </a:pPr>
            <a:r>
              <a:rPr lang="en-US" dirty="0"/>
              <a:t>The number of entities in ER model can be used to measure the estimation of the size of the project</a:t>
            </a:r>
            <a:r>
              <a:rPr lang="en-US" dirty="0" smtClean="0"/>
              <a:t>.</a:t>
            </a:r>
          </a:p>
          <a:p>
            <a:pPr marL="0" indent="0">
              <a:buNone/>
            </a:pPr>
            <a:r>
              <a:rPr lang="en-US" dirty="0"/>
              <a:t>The number of entities depends on the size of the project.</a:t>
            </a:r>
            <a:endParaRPr lang="en-US" dirty="0" smtClean="0"/>
          </a:p>
          <a:p>
            <a:endParaRPr lang="en-US" dirty="0"/>
          </a:p>
        </p:txBody>
      </p:sp>
    </p:spTree>
    <p:extLst>
      <p:ext uri="{BB962C8B-B14F-4D97-AF65-F5344CB8AC3E}">
        <p14:creationId xmlns:p14="http://schemas.microsoft.com/office/powerpoint/2010/main" val="2711856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228600"/>
            <a:ext cx="11480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85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pPr marL="0" indent="0">
              <a:buNone/>
            </a:pPr>
            <a:r>
              <a:rPr lang="en-US" dirty="0" smtClean="0"/>
              <a:t>3. </a:t>
            </a:r>
            <a:r>
              <a:rPr lang="en-US" b="1" dirty="0"/>
              <a:t>Total number of processes in detailed data flow diagram</a:t>
            </a:r>
            <a:r>
              <a:rPr lang="en-US" b="1" dirty="0" smtClean="0"/>
              <a:t>:</a:t>
            </a:r>
          </a:p>
          <a:p>
            <a:pPr marL="0" indent="0">
              <a:buNone/>
            </a:pPr>
            <a:r>
              <a:rPr lang="en-US" dirty="0"/>
              <a:t>Data Flow Diagram(DFD) represents the functional view of software. </a:t>
            </a:r>
            <a:endParaRPr lang="en-US" dirty="0" smtClean="0"/>
          </a:p>
          <a:p>
            <a:pPr marL="0" indent="0">
              <a:buNone/>
            </a:pPr>
            <a:r>
              <a:rPr lang="en-US" dirty="0"/>
              <a:t>Already existing processes of similar type are studied and used to estimate the size of the process.</a:t>
            </a:r>
          </a:p>
        </p:txBody>
      </p:sp>
    </p:spTree>
    <p:extLst>
      <p:ext uri="{BB962C8B-B14F-4D97-AF65-F5344CB8AC3E}">
        <p14:creationId xmlns:p14="http://schemas.microsoft.com/office/powerpoint/2010/main" val="363901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0" y="228600"/>
            <a:ext cx="10769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939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000" y="228600"/>
            <a:ext cx="11277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51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normAutofit/>
          </a:bodyPr>
          <a:lstStyle/>
          <a:p>
            <a:r>
              <a:rPr lang="en-US" dirty="0" smtClean="0"/>
              <a:t>4. </a:t>
            </a:r>
            <a:r>
              <a:rPr lang="en-US" b="1" dirty="0"/>
              <a:t> Function Point Analysis</a:t>
            </a:r>
            <a:r>
              <a:rPr lang="en-US" b="1" dirty="0" smtClean="0"/>
              <a:t>:</a:t>
            </a:r>
          </a:p>
          <a:p>
            <a:pPr marL="0" indent="0" fontAlgn="base">
              <a:buNone/>
            </a:pPr>
            <a:r>
              <a:rPr lang="en-US" dirty="0"/>
              <a:t>The steps in function point analysis are: </a:t>
            </a:r>
            <a:br>
              <a:rPr lang="en-US" dirty="0"/>
            </a:br>
            <a:r>
              <a:rPr lang="en-US" dirty="0"/>
              <a:t> </a:t>
            </a:r>
          </a:p>
          <a:p>
            <a:pPr fontAlgn="base"/>
            <a:r>
              <a:rPr lang="en-US" dirty="0"/>
              <a:t>Count the number of functions of each proposed type.</a:t>
            </a:r>
          </a:p>
          <a:p>
            <a:pPr fontAlgn="base"/>
            <a:r>
              <a:rPr lang="en-US" dirty="0"/>
              <a:t>Compute the Unadjusted Function Points(UFP).</a:t>
            </a:r>
          </a:p>
          <a:p>
            <a:pPr fontAlgn="base"/>
            <a:r>
              <a:rPr lang="en-US" dirty="0"/>
              <a:t>Find Total Degree of </a:t>
            </a:r>
            <a:r>
              <a:rPr lang="en-US" dirty="0" smtClean="0"/>
              <a:t>Influence (</a:t>
            </a:r>
            <a:r>
              <a:rPr lang="en-US" dirty="0"/>
              <a:t>TDI).</a:t>
            </a:r>
          </a:p>
          <a:p>
            <a:pPr fontAlgn="base"/>
            <a:r>
              <a:rPr lang="en-US" dirty="0"/>
              <a:t>Compute Value Adjustment </a:t>
            </a:r>
            <a:r>
              <a:rPr lang="en-US" dirty="0" smtClean="0"/>
              <a:t>Factor (</a:t>
            </a:r>
            <a:r>
              <a:rPr lang="en-US" dirty="0"/>
              <a:t>VAF).</a:t>
            </a:r>
          </a:p>
          <a:p>
            <a:pPr fontAlgn="base"/>
            <a:r>
              <a:rPr lang="en-US" dirty="0"/>
              <a:t>Find the Function Point </a:t>
            </a:r>
            <a:r>
              <a:rPr lang="en-US" dirty="0" smtClean="0"/>
              <a:t>Count (</a:t>
            </a:r>
            <a:r>
              <a:rPr lang="en-US" dirty="0"/>
              <a:t>FPC).</a:t>
            </a:r>
          </a:p>
          <a:p>
            <a:endParaRPr lang="en-US" b="1" dirty="0" smtClean="0"/>
          </a:p>
          <a:p>
            <a:endParaRPr lang="en-US" dirty="0"/>
          </a:p>
        </p:txBody>
      </p:sp>
    </p:spTree>
    <p:extLst>
      <p:ext uri="{BB962C8B-B14F-4D97-AF65-F5344CB8AC3E}">
        <p14:creationId xmlns:p14="http://schemas.microsoft.com/office/powerpoint/2010/main" val="1468016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0215" y="726831"/>
            <a:ext cx="8780585" cy="580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290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normAutofit lnSpcReduction="10000"/>
          </a:bodyPr>
          <a:lstStyle/>
          <a:p>
            <a:r>
              <a:rPr lang="en-US" dirty="0"/>
              <a:t>Market and demand analysis are carried out by the project manager in the process of </a:t>
            </a:r>
            <a:r>
              <a:rPr lang="en-US" dirty="0" smtClean="0"/>
              <a:t>evaluating </a:t>
            </a:r>
            <a:r>
              <a:rPr lang="en-US" dirty="0"/>
              <a:t>a project </a:t>
            </a:r>
            <a:r>
              <a:rPr lang="en-US" dirty="0" smtClean="0"/>
              <a:t>idea</a:t>
            </a:r>
          </a:p>
          <a:p>
            <a:r>
              <a:rPr lang="en-IN" dirty="0" smtClean="0"/>
              <a:t>Six steps :</a:t>
            </a:r>
          </a:p>
          <a:p>
            <a:r>
              <a:rPr lang="en-US" dirty="0"/>
              <a:t>situational analysis and objectives specification</a:t>
            </a:r>
            <a:r>
              <a:rPr lang="en-US" dirty="0" smtClean="0"/>
              <a:t>,</a:t>
            </a:r>
          </a:p>
          <a:p>
            <a:r>
              <a:rPr lang="en-US" dirty="0" smtClean="0"/>
              <a:t>collection </a:t>
            </a:r>
            <a:r>
              <a:rPr lang="en-US" dirty="0"/>
              <a:t>of data, </a:t>
            </a:r>
            <a:endParaRPr lang="en-US" dirty="0" smtClean="0"/>
          </a:p>
          <a:p>
            <a:r>
              <a:rPr lang="en-US" dirty="0" smtClean="0"/>
              <a:t>market </a:t>
            </a:r>
            <a:r>
              <a:rPr lang="en-US" dirty="0"/>
              <a:t>survey, </a:t>
            </a:r>
            <a:endParaRPr lang="en-US" dirty="0" smtClean="0"/>
          </a:p>
          <a:p>
            <a:r>
              <a:rPr lang="en-US" dirty="0" smtClean="0"/>
              <a:t>market </a:t>
            </a:r>
            <a:r>
              <a:rPr lang="en-US" dirty="0"/>
              <a:t>description, </a:t>
            </a:r>
            <a:endParaRPr lang="en-US" dirty="0" smtClean="0"/>
          </a:p>
          <a:p>
            <a:r>
              <a:rPr lang="en-US" dirty="0" smtClean="0"/>
              <a:t>demand </a:t>
            </a:r>
            <a:r>
              <a:rPr lang="en-US" dirty="0"/>
              <a:t>forecasting </a:t>
            </a:r>
            <a:endParaRPr lang="en-US" dirty="0" smtClean="0"/>
          </a:p>
          <a:p>
            <a:r>
              <a:rPr lang="en-US" dirty="0" smtClean="0"/>
              <a:t>market </a:t>
            </a:r>
            <a:r>
              <a:rPr lang="en-US" dirty="0"/>
              <a:t>planning.</a:t>
            </a:r>
            <a:endParaRPr lang="en-IN" dirty="0"/>
          </a:p>
        </p:txBody>
      </p:sp>
    </p:spTree>
    <p:extLst>
      <p:ext uri="{BB962C8B-B14F-4D97-AF65-F5344CB8AC3E}">
        <p14:creationId xmlns:p14="http://schemas.microsoft.com/office/powerpoint/2010/main" val="1453920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normAutofit/>
          </a:bodyPr>
          <a:lstStyle/>
          <a:p>
            <a:pPr fontAlgn="base"/>
            <a:r>
              <a:rPr lang="en-US" b="1" dirty="0"/>
              <a:t>Count the number of functions of each proposed type:</a:t>
            </a:r>
            <a:r>
              <a:rPr lang="en-US" dirty="0"/>
              <a:t> Find the number of functions belonging to the following types: </a:t>
            </a:r>
          </a:p>
          <a:p>
            <a:pPr lvl="1" fontAlgn="base"/>
            <a:r>
              <a:rPr lang="en-US" dirty="0"/>
              <a:t>External Inputs: Functions related to data entering the system.</a:t>
            </a:r>
          </a:p>
          <a:p>
            <a:pPr lvl="1" fontAlgn="base"/>
            <a:r>
              <a:rPr lang="en-US" dirty="0"/>
              <a:t>External outputs: Functions related to data exiting the system.</a:t>
            </a:r>
          </a:p>
          <a:p>
            <a:pPr lvl="1" fontAlgn="base"/>
            <a:r>
              <a:rPr lang="en-US" dirty="0"/>
              <a:t>External Inquiries: They lead to data retrieval from the system but don’t change the system.</a:t>
            </a:r>
          </a:p>
          <a:p>
            <a:pPr lvl="1" fontAlgn="base"/>
            <a:r>
              <a:rPr lang="en-US" dirty="0"/>
              <a:t>Internal Files: Logical files maintained within the system. Log files are not included here.</a:t>
            </a:r>
          </a:p>
          <a:p>
            <a:pPr lvl="1" fontAlgn="base"/>
            <a:r>
              <a:rPr lang="en-US" dirty="0"/>
              <a:t>External interface Files: These are logical files for other applications which are used by our system.</a:t>
            </a:r>
          </a:p>
          <a:p>
            <a:endParaRPr lang="en-US" dirty="0"/>
          </a:p>
        </p:txBody>
      </p:sp>
    </p:spTree>
    <p:extLst>
      <p:ext uri="{BB962C8B-B14F-4D97-AF65-F5344CB8AC3E}">
        <p14:creationId xmlns:p14="http://schemas.microsoft.com/office/powerpoint/2010/main" val="1464120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r>
              <a:rPr lang="en-US" b="1" dirty="0"/>
              <a:t>Compute the Unadjusted Function Points(UFP):</a:t>
            </a:r>
            <a:r>
              <a:rPr lang="en-US" dirty="0"/>
              <a:t> </a:t>
            </a:r>
            <a:r>
              <a:rPr lang="en-US" dirty="0" err="1"/>
              <a:t>Categorise</a:t>
            </a:r>
            <a:r>
              <a:rPr lang="en-US" dirty="0"/>
              <a:t> each of the five function types like simple, average, or complex based on their complexity. Multiply the count of each function type with its weighting factor and find the weighted sum. The weighting factors for each type based on their complexity are as follows: </a:t>
            </a:r>
          </a:p>
        </p:txBody>
      </p:sp>
    </p:spTree>
    <p:extLst>
      <p:ext uri="{BB962C8B-B14F-4D97-AF65-F5344CB8AC3E}">
        <p14:creationId xmlns:p14="http://schemas.microsoft.com/office/powerpoint/2010/main" val="1201759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r>
              <a:rPr lang="en-US" dirty="0" smtClean="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4455731"/>
              </p:ext>
            </p:extLst>
          </p:nvPr>
        </p:nvGraphicFramePr>
        <p:xfrm>
          <a:off x="609600" y="2518251"/>
          <a:ext cx="9550400" cy="2689860"/>
        </p:xfrm>
        <a:graphic>
          <a:graphicData uri="http://schemas.openxmlformats.org/drawingml/2006/table">
            <a:tbl>
              <a:tblPr/>
              <a:tblGrid>
                <a:gridCol w="2387600"/>
                <a:gridCol w="2387600"/>
                <a:gridCol w="2387600"/>
                <a:gridCol w="2387600"/>
              </a:tblGrid>
              <a:tr h="0">
                <a:tc>
                  <a:txBody>
                    <a:bodyPr/>
                    <a:lstStyle/>
                    <a:p>
                      <a:pPr algn="l" fontAlgn="base"/>
                      <a:r>
                        <a:rPr lang="en-US" sz="1400" b="0" dirty="0">
                          <a:effectLst/>
                        </a:rPr>
                        <a:t>Function type</a:t>
                      </a:r>
                    </a:p>
                  </a:txBody>
                  <a:tcPr marL="127000" marR="127000" marT="95250" marB="95250" anchor="ctr">
                    <a:lnL>
                      <a:noFill/>
                    </a:lnL>
                    <a:lnR>
                      <a:noFill/>
                    </a:lnR>
                    <a:lnT>
                      <a:noFill/>
                    </a:lnT>
                    <a:lnB>
                      <a:noFill/>
                    </a:lnB>
                    <a:solidFill>
                      <a:srgbClr val="FFFFFF"/>
                    </a:solidFill>
                  </a:tcPr>
                </a:tc>
                <a:tc>
                  <a:txBody>
                    <a:bodyPr/>
                    <a:lstStyle/>
                    <a:p>
                      <a:pPr algn="l" fontAlgn="base"/>
                      <a:r>
                        <a:rPr lang="en-US" sz="1400" b="0">
                          <a:effectLst/>
                        </a:rPr>
                        <a:t>Simple</a:t>
                      </a:r>
                    </a:p>
                  </a:txBody>
                  <a:tcPr marL="127000" marR="127000" marT="95250" marB="95250" anchor="ctr">
                    <a:lnL>
                      <a:noFill/>
                    </a:lnL>
                    <a:lnR>
                      <a:noFill/>
                    </a:lnR>
                    <a:lnT>
                      <a:noFill/>
                    </a:lnT>
                    <a:lnB>
                      <a:noFill/>
                    </a:lnB>
                    <a:solidFill>
                      <a:srgbClr val="FFFFFF"/>
                    </a:solidFill>
                  </a:tcPr>
                </a:tc>
                <a:tc>
                  <a:txBody>
                    <a:bodyPr/>
                    <a:lstStyle/>
                    <a:p>
                      <a:pPr algn="l" fontAlgn="base"/>
                      <a:r>
                        <a:rPr lang="en-US" sz="1400" b="0">
                          <a:effectLst/>
                        </a:rPr>
                        <a:t>Average</a:t>
                      </a:r>
                    </a:p>
                  </a:txBody>
                  <a:tcPr marL="127000" marR="127000" marT="95250" marB="95250" anchor="ctr">
                    <a:lnL>
                      <a:noFill/>
                    </a:lnL>
                    <a:lnR>
                      <a:noFill/>
                    </a:lnR>
                    <a:lnT>
                      <a:noFill/>
                    </a:lnT>
                    <a:lnB>
                      <a:noFill/>
                    </a:lnB>
                    <a:solidFill>
                      <a:srgbClr val="FFFFFF"/>
                    </a:solidFill>
                  </a:tcPr>
                </a:tc>
                <a:tc>
                  <a:txBody>
                    <a:bodyPr/>
                    <a:lstStyle/>
                    <a:p>
                      <a:pPr algn="l" fontAlgn="base"/>
                      <a:r>
                        <a:rPr lang="en-US" sz="1400" b="0">
                          <a:effectLst/>
                        </a:rPr>
                        <a:t>Complex</a:t>
                      </a:r>
                    </a:p>
                  </a:txBody>
                  <a:tcPr marL="127000" marR="127000" marT="95250" marB="95250" anchor="ctr">
                    <a:lnL>
                      <a:noFill/>
                    </a:lnL>
                    <a:lnR>
                      <a:noFill/>
                    </a:lnR>
                    <a:lnT>
                      <a:noFill/>
                    </a:lnT>
                    <a:lnB>
                      <a:noFill/>
                    </a:lnB>
                    <a:solidFill>
                      <a:srgbClr val="FFFFFF"/>
                    </a:solidFill>
                  </a:tcPr>
                </a:tc>
              </a:tr>
              <a:tr h="0">
                <a:tc>
                  <a:txBody>
                    <a:bodyPr/>
                    <a:lstStyle/>
                    <a:p>
                      <a:pPr algn="l" fontAlgn="base"/>
                      <a:r>
                        <a:rPr lang="en-US" sz="1250" b="0">
                          <a:effectLst/>
                        </a:rPr>
                        <a:t>External Inputs</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3</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4</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6</a:t>
                      </a:r>
                    </a:p>
                  </a:txBody>
                  <a:tcPr marL="127000" marR="127000" marT="133350" marB="133350" anchor="ctr">
                    <a:lnL>
                      <a:noFill/>
                    </a:lnL>
                    <a:lnR>
                      <a:noFill/>
                    </a:lnR>
                    <a:lnT>
                      <a:noFill/>
                    </a:lnT>
                    <a:lnB>
                      <a:noFill/>
                    </a:lnB>
                    <a:solidFill>
                      <a:srgbClr val="FFFFFF"/>
                    </a:solidFill>
                  </a:tcPr>
                </a:tc>
              </a:tr>
              <a:tr h="0">
                <a:tc>
                  <a:txBody>
                    <a:bodyPr/>
                    <a:lstStyle/>
                    <a:p>
                      <a:pPr algn="l" fontAlgn="base"/>
                      <a:r>
                        <a:rPr lang="en-US" sz="1250" b="0">
                          <a:effectLst/>
                        </a:rPr>
                        <a:t>External Output</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4</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5</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7</a:t>
                      </a:r>
                    </a:p>
                  </a:txBody>
                  <a:tcPr marL="127000" marR="127000" marT="133350" marB="133350" anchor="ctr">
                    <a:lnL>
                      <a:noFill/>
                    </a:lnL>
                    <a:lnR>
                      <a:noFill/>
                    </a:lnR>
                    <a:lnT>
                      <a:noFill/>
                    </a:lnT>
                    <a:lnB>
                      <a:noFill/>
                    </a:lnB>
                    <a:solidFill>
                      <a:srgbClr val="FFFFFF"/>
                    </a:solidFill>
                  </a:tcPr>
                </a:tc>
              </a:tr>
              <a:tr h="0">
                <a:tc>
                  <a:txBody>
                    <a:bodyPr/>
                    <a:lstStyle/>
                    <a:p>
                      <a:pPr algn="l" fontAlgn="base"/>
                      <a:r>
                        <a:rPr lang="en-US" sz="1250" b="0">
                          <a:effectLst/>
                        </a:rPr>
                        <a:t>External Inquiries</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3</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dirty="0">
                          <a:effectLst/>
                        </a:rPr>
                        <a:t>4</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6</a:t>
                      </a:r>
                    </a:p>
                  </a:txBody>
                  <a:tcPr marL="127000" marR="127000" marT="133350" marB="133350" anchor="ctr">
                    <a:lnL>
                      <a:noFill/>
                    </a:lnL>
                    <a:lnR>
                      <a:noFill/>
                    </a:lnR>
                    <a:lnT>
                      <a:noFill/>
                    </a:lnT>
                    <a:lnB>
                      <a:noFill/>
                    </a:lnB>
                    <a:solidFill>
                      <a:srgbClr val="FFFFFF"/>
                    </a:solidFill>
                  </a:tcPr>
                </a:tc>
              </a:tr>
              <a:tr h="0">
                <a:tc>
                  <a:txBody>
                    <a:bodyPr/>
                    <a:lstStyle/>
                    <a:p>
                      <a:pPr algn="l" fontAlgn="base"/>
                      <a:r>
                        <a:rPr lang="en-US" sz="1250" b="0">
                          <a:effectLst/>
                        </a:rPr>
                        <a:t>Internal Logical Files</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7</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10</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15</a:t>
                      </a:r>
                    </a:p>
                  </a:txBody>
                  <a:tcPr marL="127000" marR="127000" marT="133350" marB="133350" anchor="ctr">
                    <a:lnL>
                      <a:noFill/>
                    </a:lnL>
                    <a:lnR>
                      <a:noFill/>
                    </a:lnR>
                    <a:lnT>
                      <a:noFill/>
                    </a:lnT>
                    <a:lnB>
                      <a:noFill/>
                    </a:lnB>
                    <a:solidFill>
                      <a:srgbClr val="FFFFFF"/>
                    </a:solidFill>
                  </a:tcPr>
                </a:tc>
              </a:tr>
              <a:tr h="0">
                <a:tc>
                  <a:txBody>
                    <a:bodyPr/>
                    <a:lstStyle/>
                    <a:p>
                      <a:pPr algn="l" fontAlgn="base"/>
                      <a:r>
                        <a:rPr lang="en-US" sz="1250" b="0">
                          <a:effectLst/>
                        </a:rPr>
                        <a:t>External Interface Files</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5</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a:effectLst/>
                        </a:rPr>
                        <a:t>7</a:t>
                      </a:r>
                    </a:p>
                  </a:txBody>
                  <a:tcPr marL="127000" marR="127000" marT="133350" marB="133350" anchor="ctr">
                    <a:lnL>
                      <a:noFill/>
                    </a:lnL>
                    <a:lnR>
                      <a:noFill/>
                    </a:lnR>
                    <a:lnT>
                      <a:noFill/>
                    </a:lnT>
                    <a:lnB>
                      <a:noFill/>
                    </a:lnB>
                    <a:solidFill>
                      <a:srgbClr val="FFFFFF"/>
                    </a:solidFill>
                  </a:tcPr>
                </a:tc>
                <a:tc>
                  <a:txBody>
                    <a:bodyPr/>
                    <a:lstStyle/>
                    <a:p>
                      <a:pPr algn="l" fontAlgn="base"/>
                      <a:r>
                        <a:rPr lang="en-US" sz="1250" b="0" dirty="0">
                          <a:effectLst/>
                        </a:rPr>
                        <a:t>10</a:t>
                      </a:r>
                    </a:p>
                  </a:txBody>
                  <a:tcPr marL="127000" marR="12700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355698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normAutofit/>
          </a:bodyPr>
          <a:lstStyle/>
          <a:p>
            <a:r>
              <a:rPr lang="en-US" b="1" dirty="0"/>
              <a:t>Find Total Degree of </a:t>
            </a:r>
            <a:r>
              <a:rPr lang="en-US" b="1" dirty="0" smtClean="0"/>
              <a:t>Influence (TDI) :</a:t>
            </a:r>
            <a:r>
              <a:rPr lang="en-US" dirty="0"/>
              <a:t> Use the ’14 general characteristics’ of a system to find the degree of influence of each of them. </a:t>
            </a:r>
            <a:r>
              <a:rPr lang="en-US" dirty="0" smtClean="0"/>
              <a:t>(0-5 scale)</a:t>
            </a:r>
          </a:p>
          <a:p>
            <a:r>
              <a:rPr lang="en-US" dirty="0"/>
              <a:t>Data Communications, Distributed Data Processing, Performance, Heavily Used Configuration, Transaction Rate, On-Line Data Entry, End-user Efficiency, Online Update, Complex Processing Reusability, Installation Ease, Operational Ease, Multiple Sites and Facilitate Change.</a:t>
            </a:r>
          </a:p>
        </p:txBody>
      </p:sp>
    </p:spTree>
    <p:extLst>
      <p:ext uri="{BB962C8B-B14F-4D97-AF65-F5344CB8AC3E}">
        <p14:creationId xmlns:p14="http://schemas.microsoft.com/office/powerpoint/2010/main" val="1171261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r>
              <a:rPr lang="en-US" b="1" dirty="0"/>
              <a:t>Compute Value Adjustment Factor(VAF):</a:t>
            </a:r>
            <a:r>
              <a:rPr lang="en-US" dirty="0"/>
              <a:t> Use the following formula to calculate VAF </a:t>
            </a:r>
            <a:r>
              <a:rPr lang="en-US" dirty="0" smtClean="0"/>
              <a:t/>
            </a:r>
            <a:br>
              <a:rPr lang="en-US" dirty="0" smtClean="0"/>
            </a:br>
            <a:r>
              <a:rPr lang="en-US" dirty="0" err="1"/>
              <a:t>VAF</a:t>
            </a:r>
            <a:r>
              <a:rPr lang="en-US" dirty="0"/>
              <a:t> = (TDI * 0.01) + 0.65 </a:t>
            </a:r>
          </a:p>
        </p:txBody>
      </p:sp>
    </p:spTree>
    <p:extLst>
      <p:ext uri="{BB962C8B-B14F-4D97-AF65-F5344CB8AC3E}">
        <p14:creationId xmlns:p14="http://schemas.microsoft.com/office/powerpoint/2010/main" val="1293157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lstStyle/>
          <a:p>
            <a:r>
              <a:rPr lang="en-US" b="1" dirty="0"/>
              <a:t>Find the Function Point Count:</a:t>
            </a:r>
            <a:r>
              <a:rPr lang="en-US" dirty="0"/>
              <a:t> Use the following formula to calculate FPC </a:t>
            </a:r>
            <a:br>
              <a:rPr lang="en-US" dirty="0"/>
            </a:br>
            <a:r>
              <a:rPr lang="en-US" dirty="0" err="1"/>
              <a:t>FPC</a:t>
            </a:r>
            <a:r>
              <a:rPr lang="en-US" dirty="0"/>
              <a:t> = UFP * VAF</a:t>
            </a:r>
          </a:p>
          <a:p>
            <a:endParaRPr lang="en-US" dirty="0"/>
          </a:p>
        </p:txBody>
      </p:sp>
    </p:spTree>
    <p:extLst>
      <p:ext uri="{BB962C8B-B14F-4D97-AF65-F5344CB8AC3E}">
        <p14:creationId xmlns:p14="http://schemas.microsoft.com/office/powerpoint/2010/main" val="3011615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normAutofit lnSpcReduction="10000"/>
          </a:bodyPr>
          <a:lstStyle/>
          <a:p>
            <a:r>
              <a:rPr lang="en-US" dirty="0"/>
              <a:t>Based on the FP measure of software many other metrics can be computed:</a:t>
            </a:r>
          </a:p>
          <a:p>
            <a:r>
              <a:rPr lang="en-US" dirty="0"/>
              <a:t>Errors/FP</a:t>
            </a:r>
          </a:p>
          <a:p>
            <a:r>
              <a:rPr lang="en-US" dirty="0" smtClean="0"/>
              <a:t>Function cost = $/</a:t>
            </a:r>
            <a:r>
              <a:rPr lang="en-US" dirty="0"/>
              <a:t>FP.</a:t>
            </a:r>
          </a:p>
          <a:p>
            <a:r>
              <a:rPr lang="en-US" dirty="0"/>
              <a:t>Defects/FP</a:t>
            </a:r>
          </a:p>
          <a:p>
            <a:r>
              <a:rPr lang="en-US" dirty="0"/>
              <a:t>Pages of documentation/FP</a:t>
            </a:r>
          </a:p>
          <a:p>
            <a:r>
              <a:rPr lang="en-US" dirty="0"/>
              <a:t>Errors/PM.</a:t>
            </a:r>
          </a:p>
          <a:p>
            <a:r>
              <a:rPr lang="en-US" dirty="0"/>
              <a:t>Productivity = FP/PM (effort is measured in person-months).</a:t>
            </a:r>
          </a:p>
          <a:p>
            <a:r>
              <a:rPr lang="en-US" dirty="0"/>
              <a:t>$/Page of Documentation.</a:t>
            </a:r>
          </a:p>
          <a:p>
            <a:endParaRPr lang="en-US" dirty="0"/>
          </a:p>
        </p:txBody>
      </p:sp>
    </p:spTree>
    <p:extLst>
      <p:ext uri="{BB962C8B-B14F-4D97-AF65-F5344CB8AC3E}">
        <p14:creationId xmlns:p14="http://schemas.microsoft.com/office/powerpoint/2010/main" val="2942643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a:xfrm>
            <a:off x="609600" y="1600200"/>
            <a:ext cx="10972800" cy="5105400"/>
          </a:xfrm>
        </p:spPr>
        <p:txBody>
          <a:bodyPr>
            <a:normAutofit/>
          </a:bodyPr>
          <a:lstStyle/>
          <a:p>
            <a:r>
              <a:rPr lang="en-US" dirty="0" smtClean="0"/>
              <a:t>Example of function point :</a:t>
            </a:r>
          </a:p>
          <a:p>
            <a:r>
              <a:rPr lang="en-US" dirty="0"/>
              <a:t>Given the following values, compute function point when all complexity adjustment factor (CAF) and weighting factors are average</a:t>
            </a:r>
            <a:r>
              <a:rPr lang="en-US" dirty="0" smtClean="0"/>
              <a:t>.</a:t>
            </a:r>
          </a:p>
          <a:p>
            <a:r>
              <a:rPr lang="en-US" dirty="0" smtClean="0"/>
              <a:t>User Input = 50 </a:t>
            </a:r>
          </a:p>
          <a:p>
            <a:r>
              <a:rPr lang="en-US" dirty="0" smtClean="0"/>
              <a:t>User Output = 40 </a:t>
            </a:r>
          </a:p>
          <a:p>
            <a:r>
              <a:rPr lang="en-US" dirty="0" smtClean="0"/>
              <a:t>User Inquiries = 35 </a:t>
            </a:r>
          </a:p>
          <a:p>
            <a:r>
              <a:rPr lang="en-US" dirty="0" smtClean="0"/>
              <a:t>User Files = 6 </a:t>
            </a:r>
          </a:p>
          <a:p>
            <a:r>
              <a:rPr lang="en-US" dirty="0" smtClean="0"/>
              <a:t>External Interface = 4 </a:t>
            </a:r>
            <a:endParaRPr lang="en-US" dirty="0"/>
          </a:p>
        </p:txBody>
      </p:sp>
    </p:spTree>
    <p:extLst>
      <p:ext uri="{BB962C8B-B14F-4D97-AF65-F5344CB8AC3E}">
        <p14:creationId xmlns:p14="http://schemas.microsoft.com/office/powerpoint/2010/main" val="2636333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a:xfrm>
            <a:off x="609600" y="1600200"/>
            <a:ext cx="10972800" cy="4800600"/>
          </a:xfrm>
        </p:spPr>
        <p:txBody>
          <a:bodyPr>
            <a:normAutofit/>
          </a:bodyPr>
          <a:lstStyle/>
          <a:p>
            <a:pPr fontAlgn="base"/>
            <a:r>
              <a:rPr lang="en-US" b="1" dirty="0"/>
              <a:t>Step-1:</a:t>
            </a:r>
            <a:r>
              <a:rPr lang="en-US" dirty="0"/>
              <a:t> As complexity adjustment factor is average (given in question), </a:t>
            </a:r>
            <a:r>
              <a:rPr lang="en-US" dirty="0" err="1"/>
              <a:t>hence,scale</a:t>
            </a:r>
            <a:r>
              <a:rPr lang="en-US" dirty="0"/>
              <a:t> = 3. </a:t>
            </a:r>
            <a:endParaRPr lang="en-US" dirty="0" smtClean="0"/>
          </a:p>
          <a:p>
            <a:pPr fontAlgn="base"/>
            <a:r>
              <a:rPr lang="en-US" dirty="0" smtClean="0"/>
              <a:t>F </a:t>
            </a:r>
            <a:r>
              <a:rPr lang="en-US" dirty="0"/>
              <a:t>= 14 * 3 = 42 </a:t>
            </a:r>
          </a:p>
          <a:p>
            <a:pPr fontAlgn="base"/>
            <a:r>
              <a:rPr lang="en-US" b="1" dirty="0"/>
              <a:t>Step-2:</a:t>
            </a:r>
            <a:r>
              <a:rPr lang="en-US" dirty="0"/>
              <a:t>CAF = 0.65 + ( 0.01 * 42 ) = 1.07 </a:t>
            </a:r>
          </a:p>
          <a:p>
            <a:pPr fontAlgn="base"/>
            <a:r>
              <a:rPr lang="en-US" b="1" dirty="0"/>
              <a:t>Step-3:</a:t>
            </a:r>
            <a:r>
              <a:rPr lang="en-US" dirty="0"/>
              <a:t> As weighting factors are also average (given in question) hence we will multiply each individual function point to corresponding values in TABLE.UFP = (50*4) + (40*5) + (35*4) + (6*10) + (4*7) = 628 </a:t>
            </a:r>
          </a:p>
          <a:p>
            <a:pPr fontAlgn="base"/>
            <a:r>
              <a:rPr lang="en-US" b="1" dirty="0"/>
              <a:t>Step-4:</a:t>
            </a:r>
            <a:r>
              <a:rPr lang="en-US" dirty="0"/>
              <a:t>Function Point = 628 * 1.07 = 671.96</a:t>
            </a:r>
          </a:p>
          <a:p>
            <a:endParaRPr lang="en-US" dirty="0"/>
          </a:p>
        </p:txBody>
      </p:sp>
    </p:spTree>
    <p:extLst>
      <p:ext uri="{BB962C8B-B14F-4D97-AF65-F5344CB8AC3E}">
        <p14:creationId xmlns:p14="http://schemas.microsoft.com/office/powerpoint/2010/main" val="2001630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estimation</a:t>
            </a:r>
          </a:p>
        </p:txBody>
      </p:sp>
      <p:sp>
        <p:nvSpPr>
          <p:cNvPr id="3" name="Content Placeholder 2"/>
          <p:cNvSpPr>
            <a:spLocks noGrp="1"/>
          </p:cNvSpPr>
          <p:nvPr>
            <p:ph idx="1"/>
          </p:nvPr>
        </p:nvSpPr>
        <p:spPr/>
        <p:txBody>
          <a:bodyPr>
            <a:normAutofit/>
          </a:bodyPr>
          <a:lstStyle/>
          <a:p>
            <a:r>
              <a:rPr lang="en-US" dirty="0"/>
              <a:t>Calculate the function point, productivity, documentation, and cost per function for software application with multiple Processing Factors 5, 1, 0, 4, 3, 5, 4, 3, 4, 5, 2, 3, 4, 2 by using following given Date: The number of EI(</a:t>
            </a:r>
            <a:r>
              <a:rPr lang="en-US" dirty="0" err="1"/>
              <a:t>Avg</a:t>
            </a:r>
            <a:r>
              <a:rPr lang="en-US" dirty="0"/>
              <a:t>): 22,The number of EO(Low): 45,The number of EI(High): 06, The number of ILF(</a:t>
            </a:r>
            <a:r>
              <a:rPr lang="en-US" dirty="0" err="1"/>
              <a:t>Avg</a:t>
            </a:r>
            <a:r>
              <a:rPr lang="en-US" dirty="0"/>
              <a:t>): 05, The number of ELF(Low): 02, Effort:37 MM, Software technical documents: 250 pages, User related documents: 120 pages and Budgeting/Cost: $7520 per month.</a:t>
            </a:r>
          </a:p>
        </p:txBody>
      </p:sp>
    </p:spTree>
    <p:extLst>
      <p:ext uri="{BB962C8B-B14F-4D97-AF65-F5344CB8AC3E}">
        <p14:creationId xmlns:p14="http://schemas.microsoft.com/office/powerpoint/2010/main" val="2828516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lstStyle/>
          <a:p>
            <a:pPr marL="0" indent="0">
              <a:buNone/>
            </a:pPr>
            <a:r>
              <a:rPr lang="en-US" dirty="0" smtClean="0"/>
              <a:t>1. situational analysis and objectives specification :</a:t>
            </a:r>
          </a:p>
          <a:p>
            <a:r>
              <a:rPr lang="en-US" dirty="0"/>
              <a:t>In order to get a “feel” of the relationship between the product and its market, the project analyst may informally talk to customers, competitors, middlemen, and others in the industry</a:t>
            </a:r>
            <a:r>
              <a:rPr lang="en-US" dirty="0" smtClean="0"/>
              <a:t>.</a:t>
            </a:r>
          </a:p>
          <a:p>
            <a:pPr marL="0" indent="0">
              <a:buNone/>
            </a:pPr>
            <a:r>
              <a:rPr lang="en-US" dirty="0" smtClean="0"/>
              <a:t>2. collection of data</a:t>
            </a:r>
          </a:p>
          <a:p>
            <a:r>
              <a:rPr lang="en-US" dirty="0"/>
              <a:t>partly from secondary sources and partly through a market </a:t>
            </a:r>
            <a:r>
              <a:rPr lang="en-US" dirty="0" smtClean="0"/>
              <a:t>survey</a:t>
            </a:r>
          </a:p>
          <a:p>
            <a:r>
              <a:rPr lang="en-US" dirty="0" smtClean="0"/>
              <a:t>For secondary sources reliability</a:t>
            </a:r>
            <a:r>
              <a:rPr lang="en-US" dirty="0"/>
              <a:t>, accuracy, and relevance for the purpose under consideration must be carefully </a:t>
            </a:r>
            <a:r>
              <a:rPr lang="en-US" dirty="0" smtClean="0"/>
              <a:t>examined </a:t>
            </a:r>
          </a:p>
          <a:p>
            <a:endParaRPr lang="en-IN" dirty="0"/>
          </a:p>
        </p:txBody>
      </p:sp>
    </p:spTree>
    <p:extLst>
      <p:ext uri="{BB962C8B-B14F-4D97-AF65-F5344CB8AC3E}">
        <p14:creationId xmlns:p14="http://schemas.microsoft.com/office/powerpoint/2010/main" val="1354149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 point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2860241"/>
              </p:ext>
            </p:extLst>
          </p:nvPr>
        </p:nvGraphicFramePr>
        <p:xfrm>
          <a:off x="1586510" y="1897222"/>
          <a:ext cx="8979892" cy="3566243"/>
        </p:xfrm>
        <a:graphic>
          <a:graphicData uri="http://schemas.openxmlformats.org/drawingml/2006/table">
            <a:tbl>
              <a:tblPr/>
              <a:tblGrid>
                <a:gridCol w="2244973"/>
                <a:gridCol w="2244973"/>
                <a:gridCol w="2244973"/>
                <a:gridCol w="2244973"/>
              </a:tblGrid>
              <a:tr h="259094">
                <a:tc rowSpan="2">
                  <a:txBody>
                    <a:bodyPr/>
                    <a:lstStyle/>
                    <a:p>
                      <a:pPr algn="l" fontAlgn="t"/>
                      <a:r>
                        <a:rPr lang="en-US" b="1" dirty="0">
                          <a:effectLst/>
                          <a:latin typeface="Nunito Sans"/>
                        </a:rPr>
                        <a:t>Parameters</a:t>
                      </a:r>
                      <a:endParaRPr lang="en-US" dirty="0">
                        <a:effectLst/>
                      </a:endParaRP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gridSpan="3">
                  <a:txBody>
                    <a:bodyPr/>
                    <a:lstStyle/>
                    <a:p>
                      <a:pPr algn="l" fontAlgn="t"/>
                      <a:r>
                        <a:rPr lang="en-US" b="1">
                          <a:effectLst/>
                          <a:latin typeface="Nunito Sans"/>
                        </a:rPr>
                        <a:t>Weight Factors</a:t>
                      </a:r>
                      <a:endParaRPr lang="en-US">
                        <a:effectLst/>
                      </a:endParaRP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59094">
                <a:tc vMerge="1">
                  <a:txBody>
                    <a:bodyPr/>
                    <a:lstStyle/>
                    <a:p>
                      <a:endParaRPr lang="en-US"/>
                    </a:p>
                  </a:txBody>
                  <a:tcPr/>
                </a:tc>
                <a:tc>
                  <a:txBody>
                    <a:bodyPr/>
                    <a:lstStyle/>
                    <a:p>
                      <a:pPr algn="l" fontAlgn="t"/>
                      <a:r>
                        <a:rPr lang="en-US" b="1">
                          <a:effectLst/>
                          <a:latin typeface="Nunito Sans"/>
                        </a:rPr>
                        <a:t>Low</a:t>
                      </a:r>
                      <a:endParaRPr lang="en-US">
                        <a:effectLst/>
                      </a:endParaRP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b="1">
                          <a:effectLst/>
                          <a:latin typeface="Nunito Sans"/>
                        </a:rPr>
                        <a:t>Average</a:t>
                      </a:r>
                      <a:endParaRPr lang="en-US">
                        <a:effectLst/>
                      </a:endParaRP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b="1">
                          <a:effectLst/>
                          <a:latin typeface="Nunito Sans"/>
                        </a:rPr>
                        <a:t>High</a:t>
                      </a:r>
                      <a:endParaRPr lang="en-US">
                        <a:effectLst/>
                      </a:endParaRP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53414">
                <a:tc>
                  <a:txBody>
                    <a:bodyPr/>
                    <a:lstStyle/>
                    <a:p>
                      <a:pPr algn="l" fontAlgn="t"/>
                      <a:r>
                        <a:rPr lang="en-US">
                          <a:effectLst/>
                        </a:rPr>
                        <a:t>External Inputs (EI)</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3</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4</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6</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53414">
                <a:tc>
                  <a:txBody>
                    <a:bodyPr/>
                    <a:lstStyle/>
                    <a:p>
                      <a:pPr algn="l" fontAlgn="t"/>
                      <a:r>
                        <a:rPr lang="en-US">
                          <a:effectLst/>
                        </a:rPr>
                        <a:t>External Outputs (EO)</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dirty="0">
                          <a:effectLst/>
                        </a:rPr>
                        <a:t>4</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5</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7</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53414">
                <a:tc>
                  <a:txBody>
                    <a:bodyPr/>
                    <a:lstStyle/>
                    <a:p>
                      <a:pPr algn="l" fontAlgn="t"/>
                      <a:r>
                        <a:rPr lang="en-US">
                          <a:effectLst/>
                        </a:rPr>
                        <a:t>External Inquiries (EI)</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3</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4</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6</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53414">
                <a:tc>
                  <a:txBody>
                    <a:bodyPr/>
                    <a:lstStyle/>
                    <a:p>
                      <a:pPr algn="l" fontAlgn="t"/>
                      <a:r>
                        <a:rPr lang="en-US">
                          <a:effectLst/>
                        </a:rPr>
                        <a:t>Internal Logic Files (ILF)</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7</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10</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15</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647735">
                <a:tc>
                  <a:txBody>
                    <a:bodyPr/>
                    <a:lstStyle/>
                    <a:p>
                      <a:pPr algn="l" fontAlgn="t"/>
                      <a:r>
                        <a:rPr lang="en-US">
                          <a:effectLst/>
                        </a:rPr>
                        <a:t>External Logic Files(ELF)</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5</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rPr>
                        <a:t>7</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dirty="0">
                          <a:effectLst/>
                        </a:rPr>
                        <a:t>10</a:t>
                      </a:r>
                    </a:p>
                  </a:txBody>
                  <a:tcPr marL="121920" marR="12192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36717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function point</a:t>
            </a:r>
          </a:p>
        </p:txBody>
      </p:sp>
      <p:sp>
        <p:nvSpPr>
          <p:cNvPr id="3" name="Content Placeholder 2"/>
          <p:cNvSpPr>
            <a:spLocks noGrp="1"/>
          </p:cNvSpPr>
          <p:nvPr>
            <p:ph idx="1"/>
          </p:nvPr>
        </p:nvSpPr>
        <p:spPr/>
        <p:txBody>
          <a:bodyPr/>
          <a:lstStyle/>
          <a:p>
            <a:r>
              <a:rPr lang="en-US" dirty="0"/>
              <a:t>Productivity (P) = </a:t>
            </a:r>
            <a:r>
              <a:rPr lang="en-US" dirty="0" smtClean="0"/>
              <a:t>FP/Effort</a:t>
            </a:r>
          </a:p>
          <a:p>
            <a:r>
              <a:rPr lang="en-US" dirty="0"/>
              <a:t>Total Page of Documentation (PD) = Software Technical Documents + User related </a:t>
            </a:r>
            <a:r>
              <a:rPr lang="en-US" dirty="0" smtClean="0"/>
              <a:t>documents</a:t>
            </a:r>
          </a:p>
          <a:p>
            <a:r>
              <a:rPr lang="en-US" dirty="0"/>
              <a:t>Documentation (D) = </a:t>
            </a:r>
            <a:r>
              <a:rPr lang="en-US" dirty="0" smtClean="0"/>
              <a:t>PD/FP</a:t>
            </a:r>
          </a:p>
          <a:p>
            <a:r>
              <a:rPr lang="en-US" dirty="0"/>
              <a:t>Cost of each Functionalities = </a:t>
            </a:r>
            <a:r>
              <a:rPr lang="en-US" dirty="0" smtClean="0"/>
              <a:t>COST/Productivity</a:t>
            </a:r>
            <a:endParaRPr lang="en-US" dirty="0"/>
          </a:p>
        </p:txBody>
      </p:sp>
    </p:spTree>
    <p:extLst>
      <p:ext uri="{BB962C8B-B14F-4D97-AF65-F5344CB8AC3E}">
        <p14:creationId xmlns:p14="http://schemas.microsoft.com/office/powerpoint/2010/main" val="3977677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 point</a:t>
            </a:r>
            <a:endParaRPr lang="en-US" dirty="0"/>
          </a:p>
        </p:txBody>
      </p:sp>
      <p:sp>
        <p:nvSpPr>
          <p:cNvPr id="3" name="Content Placeholder 2"/>
          <p:cNvSpPr>
            <a:spLocks noGrp="1"/>
          </p:cNvSpPr>
          <p:nvPr>
            <p:ph idx="1"/>
          </p:nvPr>
        </p:nvSpPr>
        <p:spPr>
          <a:xfrm>
            <a:off x="838200" y="1825625"/>
            <a:ext cx="10515600" cy="4563452"/>
          </a:xfrm>
        </p:spPr>
        <p:txBody>
          <a:bodyPr>
            <a:normAutofit fontScale="85000" lnSpcReduction="20000"/>
          </a:bodyPr>
          <a:lstStyle/>
          <a:p>
            <a:pPr marL="0" indent="0">
              <a:buNone/>
            </a:pPr>
            <a:r>
              <a:rPr lang="en-US" dirty="0" smtClean="0"/>
              <a:t> </a:t>
            </a:r>
            <a:r>
              <a:rPr lang="en-US" b="1" dirty="0"/>
              <a:t>Example:</a:t>
            </a:r>
            <a:r>
              <a:rPr lang="en-US" dirty="0"/>
              <a:t> Compute the function point, productivity, documentation, cost per function for the following data:</a:t>
            </a:r>
          </a:p>
          <a:p>
            <a:r>
              <a:rPr lang="en-US" dirty="0"/>
              <a:t>Number of user inputs = </a:t>
            </a:r>
            <a:r>
              <a:rPr lang="en-US" dirty="0" smtClean="0"/>
              <a:t>24 (Average)</a:t>
            </a:r>
            <a:endParaRPr lang="en-US" dirty="0"/>
          </a:p>
          <a:p>
            <a:r>
              <a:rPr lang="en-US" dirty="0"/>
              <a:t>Number of user outputs = </a:t>
            </a:r>
            <a:r>
              <a:rPr lang="en-US" dirty="0" smtClean="0"/>
              <a:t>46 (Simple)</a:t>
            </a:r>
            <a:endParaRPr lang="en-US" dirty="0"/>
          </a:p>
          <a:p>
            <a:r>
              <a:rPr lang="en-US" dirty="0"/>
              <a:t>Number of inquiries = </a:t>
            </a:r>
            <a:r>
              <a:rPr lang="en-US" dirty="0" smtClean="0"/>
              <a:t>8 (Complex)</a:t>
            </a:r>
            <a:endParaRPr lang="en-US" dirty="0"/>
          </a:p>
          <a:p>
            <a:r>
              <a:rPr lang="en-US" dirty="0"/>
              <a:t>Number of files = </a:t>
            </a:r>
            <a:r>
              <a:rPr lang="en-US" dirty="0" smtClean="0"/>
              <a:t>4 (</a:t>
            </a:r>
            <a:r>
              <a:rPr lang="en-US" dirty="0" smtClean="0"/>
              <a:t>Average</a:t>
            </a:r>
            <a:r>
              <a:rPr lang="en-US" dirty="0" smtClean="0"/>
              <a:t>)</a:t>
            </a:r>
            <a:endParaRPr lang="en-US" dirty="0"/>
          </a:p>
          <a:p>
            <a:r>
              <a:rPr lang="en-US" dirty="0"/>
              <a:t>Number of external interfaces = </a:t>
            </a:r>
            <a:r>
              <a:rPr lang="en-US" dirty="0" smtClean="0"/>
              <a:t>2 (Simple)</a:t>
            </a:r>
            <a:endParaRPr lang="en-US" dirty="0"/>
          </a:p>
          <a:p>
            <a:r>
              <a:rPr lang="en-US" dirty="0"/>
              <a:t>Effort = 36.9 p-m</a:t>
            </a:r>
          </a:p>
          <a:p>
            <a:r>
              <a:rPr lang="en-US" dirty="0"/>
              <a:t>Technical documents = 265 pages</a:t>
            </a:r>
          </a:p>
          <a:p>
            <a:r>
              <a:rPr lang="en-US" dirty="0"/>
              <a:t>User documents = 122 pages</a:t>
            </a:r>
          </a:p>
          <a:p>
            <a:r>
              <a:rPr lang="en-US" dirty="0"/>
              <a:t>Cost = $7744/ month</a:t>
            </a:r>
          </a:p>
          <a:p>
            <a:r>
              <a:rPr lang="en-US" dirty="0"/>
              <a:t>Various processing complexity factors are: 4, 1, 0, 3, 3, 5, 4, 4, 3, 3, 2, 2, 4, 5.</a:t>
            </a:r>
          </a:p>
          <a:p>
            <a:pPr marL="0" indent="0">
              <a:buNone/>
            </a:pPr>
            <a:endParaRPr lang="en-US" dirty="0"/>
          </a:p>
        </p:txBody>
      </p:sp>
    </p:spTree>
    <p:extLst>
      <p:ext uri="{BB962C8B-B14F-4D97-AF65-F5344CB8AC3E}">
        <p14:creationId xmlns:p14="http://schemas.microsoft.com/office/powerpoint/2010/main" val="3568729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3692" y="679938"/>
            <a:ext cx="8968154" cy="583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757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890954"/>
            <a:ext cx="10515600" cy="5697415"/>
          </a:xfrm>
        </p:spPr>
        <p:txBody>
          <a:bodyPr>
            <a:normAutofit fontScale="77500" lnSpcReduction="20000"/>
          </a:bodyPr>
          <a:lstStyle/>
          <a:p>
            <a:r>
              <a:rPr lang="en-US" dirty="0"/>
              <a:t>So sum of all fi (i ← 1 to 14) = 4 + 1 + 0 + 3 + 5 + 4 + 4 + 3 + 3 + 2 + 2 + 4 + 5 = 43</a:t>
            </a:r>
          </a:p>
          <a:p>
            <a:endParaRPr lang="en-US" dirty="0"/>
          </a:p>
          <a:p>
            <a:r>
              <a:rPr lang="en-US" dirty="0"/>
              <a:t>                FP = Count-total * [0.65 + 0.01 *∑(fi)]</a:t>
            </a:r>
          </a:p>
          <a:p>
            <a:r>
              <a:rPr lang="en-US" dirty="0"/>
              <a:t>                = 378 * [0.65 + 0.01 * 43]</a:t>
            </a:r>
          </a:p>
          <a:p>
            <a:r>
              <a:rPr lang="en-US" dirty="0"/>
              <a:t>                = 378 * [0.65 + 0.43]</a:t>
            </a:r>
          </a:p>
          <a:p>
            <a:r>
              <a:rPr lang="en-US" dirty="0"/>
              <a:t>                = 378 * 1.08 = 408</a:t>
            </a:r>
          </a:p>
          <a:p>
            <a:endParaRPr lang="en-US" dirty="0"/>
          </a:p>
          <a:p>
            <a:r>
              <a:rPr lang="en-US" dirty="0"/>
              <a:t>Functional Point (FP) Analysis</a:t>
            </a:r>
          </a:p>
          <a:p>
            <a:r>
              <a:rPr lang="en-US" dirty="0"/>
              <a:t>Total pages of documentation = technical document + user document</a:t>
            </a:r>
          </a:p>
          <a:p>
            <a:r>
              <a:rPr lang="en-US" dirty="0"/>
              <a:t>                = 265 + 122 = 387pages</a:t>
            </a:r>
          </a:p>
          <a:p>
            <a:endParaRPr lang="en-US" dirty="0"/>
          </a:p>
          <a:p>
            <a:r>
              <a:rPr lang="en-US" dirty="0"/>
              <a:t>Documentation = Pages of documentation/FP</a:t>
            </a:r>
          </a:p>
          <a:p>
            <a:r>
              <a:rPr lang="en-US" dirty="0"/>
              <a:t>                = 387/408 = 0.94</a:t>
            </a:r>
          </a:p>
          <a:p>
            <a:endParaRPr lang="en-US" dirty="0"/>
          </a:p>
          <a:p>
            <a:r>
              <a:rPr lang="en-US" dirty="0"/>
              <a:t>Functional Point (FP) Analysis</a:t>
            </a:r>
          </a:p>
        </p:txBody>
      </p:sp>
    </p:spTree>
    <p:extLst>
      <p:ext uri="{BB962C8B-B14F-4D97-AF65-F5344CB8AC3E}">
        <p14:creationId xmlns:p14="http://schemas.microsoft.com/office/powerpoint/2010/main" val="3717536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r>
              <a:rPr lang="en-US"/>
              <a:t>Financial appraisal is a method used to evaluate the viability of a proposed project by assessing the value of net cash flows that result from </a:t>
            </a:r>
            <a:r>
              <a:rPr lang="en-US"/>
              <a:t>its </a:t>
            </a:r>
            <a:r>
              <a:rPr lang="en-US" smtClean="0"/>
              <a:t>implementation.</a:t>
            </a:r>
          </a:p>
          <a:p>
            <a:endParaRPr lang="en-US"/>
          </a:p>
        </p:txBody>
      </p:sp>
    </p:spTree>
    <p:extLst>
      <p:ext uri="{BB962C8B-B14F-4D97-AF65-F5344CB8AC3E}">
        <p14:creationId xmlns:p14="http://schemas.microsoft.com/office/powerpoint/2010/main" val="120315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 Return </a:t>
            </a:r>
            <a:r>
              <a:rPr lang="en-US" dirty="0">
                <a:latin typeface="Times New Roman" panose="02020603050405020304" pitchFamily="18" charset="0"/>
                <a:cs typeface="Times New Roman" panose="02020603050405020304" pitchFamily="18" charset="0"/>
              </a:rPr>
              <a:t>on Investment (ROI) and Payback Period.  ROI is a direct measure of the return of capital produced by a project relative to the amount of capital spent on or invested in a project.  ROI is calculated with the following equation:</a:t>
            </a:r>
          </a:p>
          <a:p>
            <a:r>
              <a:rPr lang="en-US" dirty="0">
                <a:latin typeface="Times New Roman" panose="02020603050405020304" pitchFamily="18" charset="0"/>
                <a:cs typeface="Times New Roman" panose="02020603050405020304" pitchFamily="18" charset="0"/>
              </a:rPr>
              <a:t>ROI = (Gain from Investment – Investment Cost) / Investment Cost</a:t>
            </a:r>
          </a:p>
          <a:p>
            <a:r>
              <a:rPr lang="en-US" dirty="0">
                <a:latin typeface="Times New Roman" panose="02020603050405020304" pitchFamily="18" charset="0"/>
                <a:cs typeface="Times New Roman" panose="02020603050405020304" pitchFamily="18" charset="0"/>
              </a:rPr>
              <a:t>The higher the return on investment, the more desirable the project. </a:t>
            </a:r>
          </a:p>
          <a:p>
            <a:endParaRPr lang="en-US" dirty="0"/>
          </a:p>
        </p:txBody>
      </p:sp>
    </p:spTree>
    <p:extLst>
      <p:ext uri="{BB962C8B-B14F-4D97-AF65-F5344CB8AC3E}">
        <p14:creationId xmlns:p14="http://schemas.microsoft.com/office/powerpoint/2010/main" val="2197004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2D405E"/>
                </a:solidFill>
                <a:latin typeface="Times New Roman" panose="02020603050405020304" pitchFamily="18" charset="0"/>
                <a:cs typeface="Times New Roman" panose="02020603050405020304" pitchFamily="18" charset="0"/>
              </a:rPr>
              <a:t>2. Payback Period :</a:t>
            </a:r>
          </a:p>
          <a:p>
            <a:pPr marL="0" indent="0">
              <a:buNone/>
            </a:pPr>
            <a:r>
              <a:rPr lang="en-US" dirty="0" smtClean="0">
                <a:solidFill>
                  <a:srgbClr val="2D405E"/>
                </a:solidFill>
                <a:latin typeface="Times New Roman" panose="02020603050405020304" pitchFamily="18" charset="0"/>
                <a:cs typeface="Times New Roman" panose="02020603050405020304" pitchFamily="18" charset="0"/>
              </a:rPr>
              <a:t>The </a:t>
            </a:r>
            <a:r>
              <a:rPr lang="en-US" dirty="0">
                <a:solidFill>
                  <a:srgbClr val="2D405E"/>
                </a:solidFill>
                <a:latin typeface="Times New Roman" panose="02020603050405020304" pitchFamily="18" charset="0"/>
                <a:cs typeface="Times New Roman" panose="02020603050405020304" pitchFamily="18" charset="0"/>
              </a:rPr>
              <a:t>payback period of a project examines how long a project will take in order to recover the amount of capital invested.  It asks the question; how long will it take for a project to generate enough income to pay for itself?  The simplest calculation for payback period is to divide the amount of capital invested in the project by the amount generated (or saved) by the project per period of time (months, years, etc</a:t>
            </a:r>
            <a:r>
              <a:rPr lang="en-US" dirty="0" smtClean="0">
                <a:solidFill>
                  <a:srgbClr val="2D405E"/>
                </a:solidFill>
                <a:latin typeface="Times New Roman" panose="02020603050405020304" pitchFamily="18" charset="0"/>
                <a:cs typeface="Times New Roman" panose="02020603050405020304" pitchFamily="18" charset="0"/>
              </a:rPr>
              <a:t>.).</a:t>
            </a:r>
          </a:p>
          <a:p>
            <a:pPr marL="0" indent="0">
              <a:buNone/>
            </a:pPr>
            <a:r>
              <a:rPr lang="en-US" dirty="0" smtClean="0">
                <a:solidFill>
                  <a:srgbClr val="2D405E"/>
                </a:solidFill>
                <a:latin typeface="Times New Roman" panose="02020603050405020304" pitchFamily="18" charset="0"/>
                <a:cs typeface="Times New Roman" panose="02020603050405020304" pitchFamily="18" charset="0"/>
              </a:rPr>
              <a:t>Payback period = amount of capital invested / amount generated per                								period of time</a:t>
            </a:r>
            <a:endParaRPr lang="en-US" dirty="0">
              <a:solidFill>
                <a:srgbClr val="2D405E"/>
              </a:solidFill>
              <a:latin typeface="Times New Roman" panose="02020603050405020304" pitchFamily="18" charset="0"/>
              <a:cs typeface="Times New Roman" panose="02020603050405020304" pitchFamily="18" charset="0"/>
            </a:endParaRPr>
          </a:p>
          <a:p>
            <a:pPr marL="0" indent="0">
              <a:buNone/>
            </a:pPr>
            <a:r>
              <a:rPr lang="en-US" dirty="0" smtClean="0">
                <a:solidFill>
                  <a:srgbClr val="2D405E"/>
                </a:solidFill>
                <a:latin typeface="Times New Roman" panose="02020603050405020304" pitchFamily="18" charset="0"/>
                <a:cs typeface="Times New Roman" panose="02020603050405020304" pitchFamily="18" charset="0"/>
              </a:rPr>
              <a:t> </a:t>
            </a:r>
            <a:r>
              <a:rPr lang="en-US" dirty="0">
                <a:solidFill>
                  <a:srgbClr val="2D405E"/>
                </a:solidFill>
                <a:latin typeface="Times New Roman" panose="02020603050405020304" pitchFamily="18" charset="0"/>
                <a:cs typeface="Times New Roman" panose="02020603050405020304" pitchFamily="18" charset="0"/>
              </a:rPr>
              <a:t>Using payback period, the project with the shortest time to recover invested capital should be selected. </a:t>
            </a:r>
          </a:p>
          <a:p>
            <a:endParaRPr lang="en-US" dirty="0"/>
          </a:p>
        </p:txBody>
      </p:sp>
    </p:spTree>
    <p:extLst>
      <p:ext uri="{BB962C8B-B14F-4D97-AF65-F5344CB8AC3E}">
        <p14:creationId xmlns:p14="http://schemas.microsoft.com/office/powerpoint/2010/main" val="2091561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NPV</a:t>
            </a:r>
          </a:p>
          <a:p>
            <a:r>
              <a:rPr lang="en-US" dirty="0"/>
              <a:t>Net present value is a tool of Capital budgeting to analyze the profitability of a project or investment. It is calculated by </a:t>
            </a:r>
            <a:r>
              <a:rPr lang="en-US" b="1" dirty="0"/>
              <a:t>taking the difference between the present value of cash inflows and present value of cash outflows over a period of time</a:t>
            </a:r>
          </a:p>
          <a:p>
            <a:r>
              <a:rPr lang="en-US" i="1" dirty="0"/>
              <a:t>NPV</a:t>
            </a:r>
            <a:r>
              <a:rPr lang="en-US" dirty="0"/>
              <a:t>=Cash flow/(1+</a:t>
            </a:r>
            <a:r>
              <a:rPr lang="en-US" i="1" dirty="0"/>
              <a:t>i</a:t>
            </a:r>
            <a:r>
              <a:rPr lang="en-US" dirty="0"/>
              <a:t>)^</a:t>
            </a:r>
            <a:r>
              <a:rPr lang="en-US" i="1" dirty="0"/>
              <a:t>t</a:t>
            </a:r>
            <a:r>
              <a:rPr lang="en-US" dirty="0"/>
              <a:t> ​−initial investment</a:t>
            </a:r>
          </a:p>
          <a:p>
            <a:endParaRPr lang="en-US" b="1" dirty="0"/>
          </a:p>
          <a:p>
            <a:pPr marL="0" indent="0">
              <a:buNone/>
            </a:pPr>
            <a:r>
              <a:rPr lang="en-US" b="1" dirty="0"/>
              <a:t>where:</a:t>
            </a:r>
          </a:p>
          <a:p>
            <a:r>
              <a:rPr lang="en-US" i="1" dirty="0"/>
              <a:t>i</a:t>
            </a:r>
            <a:r>
              <a:rPr lang="en-US" dirty="0"/>
              <a:t>=Required return or discount rate</a:t>
            </a:r>
          </a:p>
          <a:p>
            <a:r>
              <a:rPr lang="en-US" i="1" dirty="0"/>
              <a:t>t</a:t>
            </a:r>
            <a:r>
              <a:rPr lang="en-US" dirty="0"/>
              <a:t>=Number of time periods​</a:t>
            </a:r>
          </a:p>
          <a:p>
            <a:endParaRPr lang="en-US" dirty="0"/>
          </a:p>
        </p:txBody>
      </p:sp>
    </p:spTree>
    <p:extLst>
      <p:ext uri="{BB962C8B-B14F-4D97-AF65-F5344CB8AC3E}">
        <p14:creationId xmlns:p14="http://schemas.microsoft.com/office/powerpoint/2010/main" val="895360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1D2B36"/>
                </a:solidFill>
                <a:latin typeface="Calibri" panose="020F0502020204030204" pitchFamily="34" charset="0"/>
              </a:rPr>
              <a:t>Advantage of NPV :</a:t>
            </a:r>
          </a:p>
          <a:p>
            <a:r>
              <a:rPr lang="en-US" dirty="0">
                <a:solidFill>
                  <a:srgbClr val="1D2B36"/>
                </a:solidFill>
                <a:latin typeface="Calibri" panose="020F0502020204030204" pitchFamily="34" charset="0"/>
              </a:rPr>
              <a:t>Better approach as it considers time value for money</a:t>
            </a:r>
          </a:p>
          <a:p>
            <a:r>
              <a:rPr lang="en-US" dirty="0">
                <a:solidFill>
                  <a:srgbClr val="1D2B36"/>
                </a:solidFill>
                <a:latin typeface="Calibri" panose="020F0502020204030204" pitchFamily="34" charset="0"/>
              </a:rPr>
              <a:t>Gives importance to profitability and risk</a:t>
            </a:r>
          </a:p>
          <a:p>
            <a:r>
              <a:rPr lang="en-US" dirty="0">
                <a:solidFill>
                  <a:srgbClr val="1D2B36"/>
                </a:solidFill>
                <a:latin typeface="Calibri" panose="020F0502020204030204" pitchFamily="34" charset="0"/>
              </a:rPr>
              <a:t>Helps in maximizing value of  the company</a:t>
            </a:r>
          </a:p>
          <a:p>
            <a:r>
              <a:rPr lang="en-US" dirty="0">
                <a:solidFill>
                  <a:srgbClr val="1D2B36"/>
                </a:solidFill>
                <a:latin typeface="Calibri" panose="020F0502020204030204" pitchFamily="34" charset="0"/>
              </a:rPr>
              <a:t>Considers changing discount rate</a:t>
            </a:r>
          </a:p>
          <a:p>
            <a:endParaRPr lang="en-US" dirty="0">
              <a:solidFill>
                <a:srgbClr val="1D2B36"/>
              </a:solidFill>
              <a:latin typeface="Calibri" panose="020F0502020204030204" pitchFamily="34" charset="0"/>
            </a:endParaRPr>
          </a:p>
          <a:p>
            <a:r>
              <a:rPr lang="en-US" dirty="0">
                <a:solidFill>
                  <a:srgbClr val="1D2B36"/>
                </a:solidFill>
                <a:latin typeface="Calibri" panose="020F0502020204030204" pitchFamily="34" charset="0"/>
              </a:rPr>
              <a:t>Disadvantage:</a:t>
            </a:r>
          </a:p>
          <a:p>
            <a:r>
              <a:rPr lang="en-US" dirty="0">
                <a:solidFill>
                  <a:srgbClr val="1D2B36"/>
                </a:solidFill>
                <a:latin typeface="Calibri" panose="020F0502020204030204" pitchFamily="34" charset="0"/>
              </a:rPr>
              <a:t>Complex to calculate</a:t>
            </a:r>
          </a:p>
          <a:p>
            <a:r>
              <a:rPr lang="en-US" dirty="0">
                <a:solidFill>
                  <a:srgbClr val="1D2B36"/>
                </a:solidFill>
                <a:latin typeface="Calibri" panose="020F0502020204030204" pitchFamily="34" charset="0"/>
              </a:rPr>
              <a:t>Sensitive to fluctuations</a:t>
            </a:r>
          </a:p>
          <a:p>
            <a:r>
              <a:rPr lang="en-US" dirty="0">
                <a:solidFill>
                  <a:srgbClr val="1D2B36"/>
                </a:solidFill>
                <a:latin typeface="Calibri" panose="020F0502020204030204" pitchFamily="34" charset="0"/>
              </a:rPr>
              <a:t>Fails to provide accurate result when the two projects have different life period</a:t>
            </a:r>
          </a:p>
          <a:p>
            <a:endParaRPr lang="en-US" dirty="0"/>
          </a:p>
        </p:txBody>
      </p:sp>
    </p:spTree>
    <p:extLst>
      <p:ext uri="{BB962C8B-B14F-4D97-AF65-F5344CB8AC3E}">
        <p14:creationId xmlns:p14="http://schemas.microsoft.com/office/powerpoint/2010/main" val="79881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market analyst should seek to know:</a:t>
            </a:r>
          </a:p>
          <a:p>
            <a:pPr lvl="1"/>
            <a:r>
              <a:rPr lang="en-US" dirty="0"/>
              <a:t>Who gathered the information? What was the objective?</a:t>
            </a:r>
          </a:p>
          <a:p>
            <a:pPr lvl="1"/>
            <a:r>
              <a:rPr lang="en-US" dirty="0"/>
              <a:t>When was the information gathered? When was it published?</a:t>
            </a:r>
          </a:p>
          <a:p>
            <a:pPr lvl="1"/>
            <a:r>
              <a:rPr lang="en-US" dirty="0"/>
              <a:t>How representative was the period for which the information was gathered?</a:t>
            </a:r>
          </a:p>
          <a:p>
            <a:pPr lvl="1"/>
            <a:r>
              <a:rPr lang="en-US" dirty="0" smtClean="0"/>
              <a:t>Have </a:t>
            </a:r>
            <a:r>
              <a:rPr lang="en-US" dirty="0"/>
              <a:t>the terms in the study been carefully and unambiguously defined?</a:t>
            </a:r>
          </a:p>
          <a:p>
            <a:pPr lvl="1"/>
            <a:r>
              <a:rPr lang="en-US" dirty="0"/>
              <a:t>What was the target population?</a:t>
            </a:r>
          </a:p>
          <a:p>
            <a:pPr lvl="1"/>
            <a:r>
              <a:rPr lang="en-US" dirty="0"/>
              <a:t>How was the sample chosen?</a:t>
            </a:r>
          </a:p>
          <a:p>
            <a:pPr lvl="1"/>
            <a:r>
              <a:rPr lang="en-US" dirty="0"/>
              <a:t>How representative was the sample?</a:t>
            </a:r>
          </a:p>
          <a:p>
            <a:pPr lvl="1"/>
            <a:r>
              <a:rPr lang="en-US" dirty="0"/>
              <a:t>How satisfactory was the process of information gathering?</a:t>
            </a:r>
          </a:p>
          <a:p>
            <a:pPr lvl="1"/>
            <a:r>
              <a:rPr lang="en-US" dirty="0"/>
              <a:t>What was the degree of sampling bias and non-response bias in the information gathered?</a:t>
            </a:r>
          </a:p>
          <a:p>
            <a:pPr lvl="1"/>
            <a:r>
              <a:rPr lang="en-US" dirty="0"/>
              <a:t>What was the degree of misrepresentation by respondents?</a:t>
            </a:r>
          </a:p>
          <a:p>
            <a:endParaRPr lang="en-IN" dirty="0"/>
          </a:p>
        </p:txBody>
      </p:sp>
    </p:spTree>
    <p:extLst>
      <p:ext uri="{BB962C8B-B14F-4D97-AF65-F5344CB8AC3E}">
        <p14:creationId xmlns:p14="http://schemas.microsoft.com/office/powerpoint/2010/main" val="1808195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lnSpcReduction="10000"/>
          </a:bodyPr>
          <a:lstStyle/>
          <a:p>
            <a:r>
              <a:rPr lang="en-US" i="1" dirty="0"/>
              <a:t>IRR :</a:t>
            </a:r>
          </a:p>
          <a:p>
            <a:endParaRPr lang="en-US" i="1" dirty="0"/>
          </a:p>
          <a:p>
            <a:r>
              <a:rPr lang="en-US" i="1" dirty="0"/>
              <a:t>NPV</a:t>
            </a:r>
            <a:r>
              <a:rPr lang="en-US" dirty="0"/>
              <a:t>=</a:t>
            </a:r>
            <a:r>
              <a:rPr lang="en-US" i="1" dirty="0"/>
              <a:t>t</a:t>
            </a:r>
            <a:r>
              <a:rPr lang="en-US" dirty="0"/>
              <a:t>=0∑</a:t>
            </a:r>
            <a:r>
              <a:rPr lang="en-US" i="1" dirty="0"/>
              <a:t>n  </a:t>
            </a:r>
            <a:r>
              <a:rPr lang="en-US" i="1" dirty="0" err="1"/>
              <a:t>CFt</a:t>
            </a:r>
            <a:r>
              <a:rPr lang="en-US" dirty="0"/>
              <a:t>​​ / ​(1+</a:t>
            </a:r>
            <a:r>
              <a:rPr lang="en-US" i="1" dirty="0"/>
              <a:t>r</a:t>
            </a:r>
            <a:r>
              <a:rPr lang="en-US" dirty="0"/>
              <a:t>)</a:t>
            </a:r>
            <a:r>
              <a:rPr lang="en-US" i="1" dirty="0"/>
              <a:t>t</a:t>
            </a:r>
            <a:r>
              <a:rPr lang="en-US" dirty="0"/>
              <a:t>​​</a:t>
            </a:r>
          </a:p>
          <a:p>
            <a:endParaRPr lang="en-US" b="1" dirty="0"/>
          </a:p>
          <a:p>
            <a:r>
              <a:rPr lang="en-US" b="1" dirty="0" err="1"/>
              <a:t>where:</a:t>
            </a:r>
            <a:r>
              <a:rPr lang="en-US" i="1" dirty="0" err="1"/>
              <a:t>CFt</a:t>
            </a:r>
            <a:r>
              <a:rPr lang="en-US" dirty="0"/>
              <a:t>​=net after-tax cash inflow-outflows during a single period t</a:t>
            </a:r>
          </a:p>
          <a:p>
            <a:r>
              <a:rPr lang="en-US" i="1" dirty="0"/>
              <a:t>r</a:t>
            </a:r>
            <a:r>
              <a:rPr lang="en-US" dirty="0"/>
              <a:t>=internal rate of return that could be earned </a:t>
            </a:r>
            <a:r>
              <a:rPr lang="en-US" dirty="0" err="1"/>
              <a:t>inalternative</a:t>
            </a:r>
            <a:r>
              <a:rPr lang="en-US" dirty="0"/>
              <a:t> investments</a:t>
            </a:r>
          </a:p>
          <a:p>
            <a:r>
              <a:rPr lang="en-US" i="1" dirty="0"/>
              <a:t>t</a:t>
            </a:r>
            <a:r>
              <a:rPr lang="en-US" dirty="0"/>
              <a:t>=time period cash flow is received</a:t>
            </a:r>
          </a:p>
          <a:p>
            <a:r>
              <a:rPr lang="en-US" i="1" dirty="0"/>
              <a:t>n</a:t>
            </a:r>
            <a:r>
              <a:rPr lang="en-US" dirty="0"/>
              <a:t>=number of individual cash flows​</a:t>
            </a:r>
          </a:p>
          <a:p>
            <a:endParaRPr lang="en-US" dirty="0"/>
          </a:p>
        </p:txBody>
      </p:sp>
    </p:spTree>
    <p:extLst>
      <p:ext uri="{BB962C8B-B14F-4D97-AF65-F5344CB8AC3E}">
        <p14:creationId xmlns:p14="http://schemas.microsoft.com/office/powerpoint/2010/main" val="798811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1D2B36"/>
                </a:solidFill>
                <a:latin typeface="Calibri" panose="020F0502020204030204" pitchFamily="34" charset="0"/>
              </a:rPr>
              <a:t>Advantage of IRR:</a:t>
            </a:r>
          </a:p>
          <a:p>
            <a:r>
              <a:rPr lang="en-US" dirty="0">
                <a:solidFill>
                  <a:srgbClr val="1D2B36"/>
                </a:solidFill>
                <a:latin typeface="Calibri" panose="020F0502020204030204" pitchFamily="34" charset="0"/>
              </a:rPr>
              <a:t>Considers time value of money</a:t>
            </a:r>
          </a:p>
          <a:p>
            <a:r>
              <a:rPr lang="en-US" dirty="0">
                <a:solidFill>
                  <a:srgbClr val="1D2B36"/>
                </a:solidFill>
                <a:latin typeface="Calibri" panose="020F0502020204030204" pitchFamily="34" charset="0"/>
              </a:rPr>
              <a:t>Considers cash flows thru the life span</a:t>
            </a:r>
          </a:p>
          <a:p>
            <a:r>
              <a:rPr lang="en-US" dirty="0">
                <a:solidFill>
                  <a:srgbClr val="1D2B36"/>
                </a:solidFill>
                <a:latin typeface="Calibri" panose="020F0502020204030204" pitchFamily="34" charset="0"/>
              </a:rPr>
              <a:t>Consistent </a:t>
            </a:r>
            <a:r>
              <a:rPr lang="en-US" dirty="0" err="1">
                <a:solidFill>
                  <a:srgbClr val="1D2B36"/>
                </a:solidFill>
                <a:latin typeface="Calibri" panose="020F0502020204030204" pitchFamily="34" charset="0"/>
              </a:rPr>
              <a:t>vth</a:t>
            </a:r>
            <a:r>
              <a:rPr lang="en-US" dirty="0">
                <a:solidFill>
                  <a:srgbClr val="1D2B36"/>
                </a:solidFill>
                <a:latin typeface="Calibri" panose="020F0502020204030204" pitchFamily="34" charset="0"/>
              </a:rPr>
              <a:t> wealth maximization objective</a:t>
            </a:r>
          </a:p>
          <a:p>
            <a:endParaRPr lang="en-US" dirty="0">
              <a:solidFill>
                <a:srgbClr val="1D2B36"/>
              </a:solidFill>
              <a:latin typeface="Calibri" panose="020F0502020204030204" pitchFamily="34" charset="0"/>
            </a:endParaRPr>
          </a:p>
          <a:p>
            <a:r>
              <a:rPr lang="en-US" dirty="0">
                <a:solidFill>
                  <a:srgbClr val="1D2B36"/>
                </a:solidFill>
                <a:latin typeface="Calibri" panose="020F0502020204030204" pitchFamily="34" charset="0"/>
              </a:rPr>
              <a:t>Disadvantage:</a:t>
            </a:r>
          </a:p>
          <a:p>
            <a:r>
              <a:rPr lang="en-US" dirty="0" err="1">
                <a:solidFill>
                  <a:srgbClr val="1D2B36"/>
                </a:solidFill>
                <a:latin typeface="Calibri" panose="020F0502020204030204" pitchFamily="34" charset="0"/>
              </a:rPr>
              <a:t>Tedius</a:t>
            </a:r>
            <a:r>
              <a:rPr lang="en-US" dirty="0">
                <a:solidFill>
                  <a:srgbClr val="1D2B36"/>
                </a:solidFill>
                <a:latin typeface="Calibri" panose="020F0502020204030204" pitchFamily="34" charset="0"/>
              </a:rPr>
              <a:t> and difficult calculation</a:t>
            </a:r>
          </a:p>
          <a:p>
            <a:r>
              <a:rPr lang="en-US" dirty="0">
                <a:solidFill>
                  <a:srgbClr val="1D2B36"/>
                </a:solidFill>
                <a:latin typeface="Calibri" panose="020F0502020204030204" pitchFamily="34" charset="0"/>
              </a:rPr>
              <a:t>Produces multiple rate of return</a:t>
            </a:r>
          </a:p>
          <a:p>
            <a:r>
              <a:rPr lang="en-US" dirty="0">
                <a:solidFill>
                  <a:srgbClr val="1D2B36"/>
                </a:solidFill>
                <a:latin typeface="Calibri" panose="020F0502020204030204" pitchFamily="34" charset="0"/>
              </a:rPr>
              <a:t>May not give valid result for unequal project span, unequal cash flow</a:t>
            </a:r>
          </a:p>
          <a:p>
            <a:endParaRPr lang="en-US" dirty="0"/>
          </a:p>
        </p:txBody>
      </p:sp>
    </p:spTree>
    <p:extLst>
      <p:ext uri="{BB962C8B-B14F-4D97-AF65-F5344CB8AC3E}">
        <p14:creationId xmlns:p14="http://schemas.microsoft.com/office/powerpoint/2010/main" val="79881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r>
              <a:rPr lang="en-US" dirty="0"/>
              <a:t>The Cost Performance Index (CPI) is a method for calculating the cost efficiency and financial effectiveness of a specific project through the following formula: </a:t>
            </a:r>
            <a:endParaRPr lang="en-US" dirty="0" smtClean="0"/>
          </a:p>
          <a:p>
            <a:endParaRPr lang="en-US" b="1" dirty="0"/>
          </a:p>
          <a:p>
            <a:r>
              <a:rPr lang="en-US" b="1" dirty="0" smtClean="0"/>
              <a:t>CPI </a:t>
            </a:r>
            <a:r>
              <a:rPr lang="en-US" b="1" dirty="0"/>
              <a:t>= earned value (EV) / actual cost (AC)</a:t>
            </a:r>
            <a:r>
              <a:rPr lang="en-US" dirty="0"/>
              <a:t>. </a:t>
            </a:r>
            <a:endParaRPr lang="en-US" dirty="0" smtClean="0"/>
          </a:p>
          <a:p>
            <a:endParaRPr lang="en-US" dirty="0"/>
          </a:p>
          <a:p>
            <a:r>
              <a:rPr lang="en-US" dirty="0" smtClean="0"/>
              <a:t>A </a:t>
            </a:r>
            <a:r>
              <a:rPr lang="en-US" dirty="0"/>
              <a:t>CPI ratio with a value higher than 1 indicates that a project is performing well budget-wise</a:t>
            </a:r>
          </a:p>
          <a:p>
            <a:endParaRPr lang="en-US" dirty="0"/>
          </a:p>
        </p:txBody>
      </p:sp>
    </p:spTree>
    <p:extLst>
      <p:ext uri="{BB962C8B-B14F-4D97-AF65-F5344CB8AC3E}">
        <p14:creationId xmlns:p14="http://schemas.microsoft.com/office/powerpoint/2010/main" val="798811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Accounting Rate of Return (ARR) is the percentage rate of return that is expected from an investment or asset compared to the initial cost of investment.</a:t>
            </a:r>
            <a:r>
              <a:rPr lang="en-US" dirty="0">
                <a:latin typeface="Times New Roman" panose="02020603050405020304" pitchFamily="18" charset="0"/>
                <a:cs typeface="Times New Roman" panose="02020603050405020304" pitchFamily="18" charset="0"/>
              </a:rPr>
              <a:t> Typically, ARR is used to make </a:t>
            </a:r>
            <a:r>
              <a:rPr lang="en-US" u="sng" dirty="0">
                <a:latin typeface="Times New Roman" panose="02020603050405020304" pitchFamily="18" charset="0"/>
                <a:cs typeface="Times New Roman" panose="02020603050405020304" pitchFamily="18" charset="0"/>
                <a:hlinkClick r:id="rId2"/>
              </a:rPr>
              <a:t>capital budgeting</a:t>
            </a:r>
            <a:r>
              <a:rPr lang="en-US" dirty="0">
                <a:latin typeface="Times New Roman" panose="02020603050405020304" pitchFamily="18" charset="0"/>
                <a:cs typeface="Times New Roman" panose="02020603050405020304" pitchFamily="18" charset="0"/>
              </a:rPr>
              <a:t> decisions. For example, if your business needs to decide whether to continue with a particular investment, whether it’s a project or an acquisition, an ARR calculation can help to determine whether going ahead is the right move.</a:t>
            </a:r>
          </a:p>
          <a:p>
            <a:endParaRPr lang="en-US" dirty="0">
              <a:latin typeface="Times New Roman" panose="02020603050405020304" pitchFamily="18" charset="0"/>
              <a:cs typeface="Times New Roman" panose="02020603050405020304" pitchFamily="18" charset="0"/>
            </a:endParaRPr>
          </a:p>
          <a:p>
            <a:r>
              <a:rPr lang="en-US" sz="2400" dirty="0"/>
              <a:t>The Accounting Rate of Return formula is as follows:</a:t>
            </a:r>
          </a:p>
          <a:p>
            <a:r>
              <a:rPr lang="en-US" sz="2400" b="1" dirty="0"/>
              <a:t>ARR = average annual profit / average investment</a:t>
            </a:r>
            <a:endParaRPr lang="en-US" sz="2400" dirty="0"/>
          </a:p>
          <a:p>
            <a:endParaRPr lang="en-US" dirty="0"/>
          </a:p>
        </p:txBody>
      </p:sp>
    </p:spTree>
    <p:extLst>
      <p:ext uri="{BB962C8B-B14F-4D97-AF65-F5344CB8AC3E}">
        <p14:creationId xmlns:p14="http://schemas.microsoft.com/office/powerpoint/2010/main" val="798811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a:t>
            </a:r>
          </a:p>
          <a:p>
            <a:r>
              <a:rPr lang="en-US" dirty="0">
                <a:solidFill>
                  <a:srgbClr val="2C2D2F"/>
                </a:solidFill>
                <a:latin typeface="Times New Roman" panose="02020603050405020304" pitchFamily="18" charset="0"/>
                <a:cs typeface="Times New Roman" panose="02020603050405020304" pitchFamily="18" charset="0"/>
              </a:rPr>
              <a:t>A Company wants to invest in new set of vehicles for the business. The vehicles cost 350,000 and would increase the company’s annual revenue by 100,000, as well as the company’s annual expenses by 10,000. The vehicles are estimated to have a useful shelf life of 20 years, with no salvage value. So, the ARR calculation is as follows:</a:t>
            </a:r>
          </a:p>
          <a:p>
            <a:pPr>
              <a:buFont typeface="+mj-lt"/>
              <a:buAutoNum type="arabicPeriod"/>
            </a:pPr>
            <a:r>
              <a:rPr lang="en-US" dirty="0">
                <a:solidFill>
                  <a:srgbClr val="2C2D2F"/>
                </a:solidFill>
                <a:latin typeface="Times New Roman" panose="02020603050405020304" pitchFamily="18" charset="0"/>
                <a:cs typeface="Times New Roman" panose="02020603050405020304" pitchFamily="18" charset="0"/>
              </a:rPr>
              <a:t>Average annual profit = 100,000 - 10,000 = 90,000</a:t>
            </a:r>
          </a:p>
          <a:p>
            <a:pPr>
              <a:buFont typeface="+mj-lt"/>
              <a:buAutoNum type="arabicPeriod"/>
            </a:pPr>
            <a:r>
              <a:rPr lang="en-US" dirty="0">
                <a:solidFill>
                  <a:srgbClr val="2C2D2F"/>
                </a:solidFill>
                <a:latin typeface="Times New Roman" panose="02020603050405020304" pitchFamily="18" charset="0"/>
                <a:cs typeface="Times New Roman" panose="02020603050405020304" pitchFamily="18" charset="0"/>
              </a:rPr>
              <a:t>Depreciation expense = 350,000 / 20 = 17,500</a:t>
            </a:r>
          </a:p>
          <a:p>
            <a:pPr>
              <a:buFont typeface="+mj-lt"/>
              <a:buAutoNum type="arabicPeriod"/>
            </a:pPr>
            <a:r>
              <a:rPr lang="en-US" dirty="0">
                <a:solidFill>
                  <a:srgbClr val="2C2D2F"/>
                </a:solidFill>
                <a:latin typeface="Times New Roman" panose="02020603050405020304" pitchFamily="18" charset="0"/>
                <a:cs typeface="Times New Roman" panose="02020603050405020304" pitchFamily="18" charset="0"/>
              </a:rPr>
              <a:t>True average annual profit = 90,000 - 17,500 = 72,500</a:t>
            </a:r>
          </a:p>
          <a:p>
            <a:pPr>
              <a:buFont typeface="+mj-lt"/>
              <a:buAutoNum type="arabicPeriod"/>
            </a:pPr>
            <a:r>
              <a:rPr lang="en-US" dirty="0">
                <a:solidFill>
                  <a:srgbClr val="2C2D2F"/>
                </a:solidFill>
                <a:latin typeface="Times New Roman" panose="02020603050405020304" pitchFamily="18" charset="0"/>
                <a:cs typeface="Times New Roman" panose="02020603050405020304" pitchFamily="18" charset="0"/>
              </a:rPr>
              <a:t>ARR = 72,500 / 350,000 = 0.2071 = 20.71%</a:t>
            </a:r>
          </a:p>
          <a:p>
            <a:endParaRPr lang="en-US" dirty="0"/>
          </a:p>
        </p:txBody>
      </p:sp>
    </p:spTree>
    <p:extLst>
      <p:ext uri="{BB962C8B-B14F-4D97-AF65-F5344CB8AC3E}">
        <p14:creationId xmlns:p14="http://schemas.microsoft.com/office/powerpoint/2010/main" val="1445861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solidFill>
                  <a:srgbClr val="132E57"/>
                </a:solidFill>
                <a:latin typeface="Times New Roman" panose="02020603050405020304" pitchFamily="18" charset="0"/>
                <a:cs typeface="Times New Roman" panose="02020603050405020304" pitchFamily="18" charset="0"/>
              </a:rPr>
              <a:t>What is Break Even Analysis?</a:t>
            </a:r>
          </a:p>
          <a:p>
            <a:r>
              <a:rPr lang="en-US" dirty="0">
                <a:solidFill>
                  <a:srgbClr val="57595D"/>
                </a:solidFill>
                <a:latin typeface="Times New Roman" panose="02020603050405020304" pitchFamily="18" charset="0"/>
                <a:cs typeface="Times New Roman" panose="02020603050405020304" pitchFamily="18" charset="0"/>
              </a:rPr>
              <a:t>Break Even Analysis in economics, business, and </a:t>
            </a:r>
            <a:r>
              <a:rPr lang="en-US" dirty="0">
                <a:solidFill>
                  <a:srgbClr val="FA621C"/>
                </a:solidFill>
                <a:latin typeface="Times New Roman" panose="02020603050405020304" pitchFamily="18" charset="0"/>
                <a:cs typeface="Times New Roman" panose="02020603050405020304" pitchFamily="18" charset="0"/>
                <a:hlinkClick r:id="rId2"/>
              </a:rPr>
              <a:t>cost accounting</a:t>
            </a:r>
            <a:r>
              <a:rPr lang="en-US" dirty="0">
                <a:solidFill>
                  <a:srgbClr val="57595D"/>
                </a:solidFill>
                <a:latin typeface="Times New Roman" panose="02020603050405020304" pitchFamily="18" charset="0"/>
                <a:cs typeface="Times New Roman" panose="02020603050405020304" pitchFamily="18" charset="0"/>
              </a:rPr>
              <a:t> refers to the point in which total cost and </a:t>
            </a:r>
            <a:r>
              <a:rPr lang="en-US" dirty="0">
                <a:solidFill>
                  <a:srgbClr val="FA621C"/>
                </a:solidFill>
                <a:latin typeface="Times New Roman" panose="02020603050405020304" pitchFamily="18" charset="0"/>
                <a:cs typeface="Times New Roman" panose="02020603050405020304" pitchFamily="18" charset="0"/>
                <a:hlinkClick r:id="rId3"/>
              </a:rPr>
              <a:t>total revenue</a:t>
            </a:r>
            <a:r>
              <a:rPr lang="en-US" dirty="0">
                <a:solidFill>
                  <a:srgbClr val="57595D"/>
                </a:solidFill>
                <a:latin typeface="Times New Roman" panose="02020603050405020304" pitchFamily="18" charset="0"/>
                <a:cs typeface="Times New Roman" panose="02020603050405020304" pitchFamily="18" charset="0"/>
              </a:rPr>
              <a:t> are equal. A break even point analysis is used to determine the number of units or dollars of revenue needed to cover total costs </a:t>
            </a:r>
          </a:p>
          <a:p>
            <a:endParaRPr lang="en-US" dirty="0">
              <a:solidFill>
                <a:srgbClr val="57595D"/>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Break even quantity = Fixed costs / (Sales price per unit – Variable cost per unit)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Where:</a:t>
            </a:r>
          </a:p>
          <a:p>
            <a:r>
              <a:rPr lang="en-US" b="1" dirty="0">
                <a:latin typeface="Times New Roman" panose="02020603050405020304" pitchFamily="18" charset="0"/>
                <a:cs typeface="Times New Roman" panose="02020603050405020304" pitchFamily="18" charset="0"/>
              </a:rPr>
              <a:t>Fixed costs</a:t>
            </a:r>
            <a:r>
              <a:rPr lang="en-US" dirty="0">
                <a:latin typeface="Times New Roman" panose="02020603050405020304" pitchFamily="18" charset="0"/>
                <a:cs typeface="Times New Roman" panose="02020603050405020304" pitchFamily="18" charset="0"/>
              </a:rPr>
              <a:t> are costs that do not change with varying output (e.g., salary, rent, building machinery).</a:t>
            </a:r>
          </a:p>
          <a:p>
            <a:r>
              <a:rPr lang="en-US" b="1" dirty="0">
                <a:latin typeface="Times New Roman" panose="02020603050405020304" pitchFamily="18" charset="0"/>
                <a:cs typeface="Times New Roman" panose="02020603050405020304" pitchFamily="18" charset="0"/>
              </a:rPr>
              <a:t>Sales price per unit</a:t>
            </a:r>
            <a:r>
              <a:rPr lang="en-US" dirty="0">
                <a:latin typeface="Times New Roman" panose="02020603050405020304" pitchFamily="18" charset="0"/>
                <a:cs typeface="Times New Roman" panose="02020603050405020304" pitchFamily="18" charset="0"/>
              </a:rPr>
              <a:t> is the selling price (unit selling price) per unit.</a:t>
            </a:r>
          </a:p>
          <a:p>
            <a:r>
              <a:rPr lang="en-US" b="1" dirty="0">
                <a:latin typeface="Times New Roman" panose="02020603050405020304" pitchFamily="18" charset="0"/>
                <a:cs typeface="Times New Roman" panose="02020603050405020304" pitchFamily="18" charset="0"/>
              </a:rPr>
              <a:t>Variable cost per unit</a:t>
            </a:r>
            <a:r>
              <a:rPr lang="en-US" dirty="0">
                <a:latin typeface="Times New Roman" panose="02020603050405020304" pitchFamily="18" charset="0"/>
                <a:cs typeface="Times New Roman" panose="02020603050405020304" pitchFamily="18" charset="0"/>
              </a:rPr>
              <a:t> is the variable costs incurred to create a unit.</a:t>
            </a:r>
          </a:p>
          <a:p>
            <a:endParaRPr lang="en-US" dirty="0"/>
          </a:p>
        </p:txBody>
      </p:sp>
    </p:spTree>
    <p:extLst>
      <p:ext uri="{BB962C8B-B14F-4D97-AF65-F5344CB8AC3E}">
        <p14:creationId xmlns:p14="http://schemas.microsoft.com/office/powerpoint/2010/main" val="1445861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pic>
        <p:nvPicPr>
          <p:cNvPr id="4" name="Picture 2" descr="Break even point analysis Chart">
            <a:extLst>
              <a:ext uri="{FF2B5EF4-FFF2-40B4-BE49-F238E27FC236}">
                <a16:creationId xmlns="" xmlns:a16="http://schemas.microsoft.com/office/drawing/2014/main" id="{88ECE207-ACCD-4ACE-BBD7-4A69E9B3B3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2275" y="1867694"/>
            <a:ext cx="62674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861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132E57"/>
                </a:solidFill>
                <a:latin typeface="Times New Roman" panose="02020603050405020304" pitchFamily="18" charset="0"/>
                <a:cs typeface="Times New Roman" panose="02020603050405020304" pitchFamily="18" charset="0"/>
              </a:rPr>
              <a:t>Example of Break Even Analysis</a:t>
            </a:r>
          </a:p>
          <a:p>
            <a:r>
              <a:rPr lang="en-US" dirty="0">
                <a:solidFill>
                  <a:srgbClr val="57595D"/>
                </a:solidFill>
                <a:latin typeface="Times New Roman" panose="02020603050405020304" pitchFamily="18" charset="0"/>
                <a:cs typeface="Times New Roman" panose="02020603050405020304" pitchFamily="18" charset="0"/>
              </a:rPr>
              <a:t>Colin is the managerial accountant in charge of Company A, which sells water bottles. He previously determined that the fixed costs of Company A consist of property taxes, a lease, and executive salaries, which add up to $100,000. The </a:t>
            </a:r>
            <a:r>
              <a:rPr lang="en-US" dirty="0">
                <a:solidFill>
                  <a:srgbClr val="FA621C"/>
                </a:solidFill>
                <a:latin typeface="Times New Roman" panose="02020603050405020304" pitchFamily="18" charset="0"/>
                <a:cs typeface="Times New Roman" panose="02020603050405020304" pitchFamily="18" charset="0"/>
                <a:hlinkClick r:id="rId2"/>
              </a:rPr>
              <a:t>variable cost</a:t>
            </a:r>
            <a:r>
              <a:rPr lang="en-US" dirty="0">
                <a:solidFill>
                  <a:srgbClr val="57595D"/>
                </a:solidFill>
                <a:latin typeface="Times New Roman" panose="02020603050405020304" pitchFamily="18" charset="0"/>
                <a:cs typeface="Times New Roman" panose="02020603050405020304" pitchFamily="18" charset="0"/>
              </a:rPr>
              <a:t> associated with producing one water bottle is $2 per unit. The water bottle is sold at a premium price of $12. To determine the break even point of Company A’s premium water bottle:</a:t>
            </a:r>
          </a:p>
          <a:p>
            <a:endParaRPr lang="en-US" dirty="0">
              <a:solidFill>
                <a:srgbClr val="57595D"/>
              </a:solidFill>
              <a:latin typeface="Times New Roman" panose="02020603050405020304" pitchFamily="18" charset="0"/>
              <a:cs typeface="Times New Roman" panose="02020603050405020304" pitchFamily="18" charset="0"/>
            </a:endParaRPr>
          </a:p>
          <a:p>
            <a:r>
              <a:rPr lang="en-US" b="1" dirty="0">
                <a:solidFill>
                  <a:srgbClr val="57595D"/>
                </a:solidFill>
                <a:latin typeface="Times New Roman" panose="02020603050405020304" pitchFamily="18" charset="0"/>
                <a:cs typeface="Times New Roman" panose="02020603050405020304" pitchFamily="18" charset="0"/>
              </a:rPr>
              <a:t>Break even quantity = $100,000 / ($12 – $2) = 10,000</a:t>
            </a:r>
            <a:endParaRPr lang="en-US" dirty="0">
              <a:solidFill>
                <a:srgbClr val="57595D"/>
              </a:solidFill>
              <a:latin typeface="Times New Roman" panose="02020603050405020304" pitchFamily="18" charset="0"/>
              <a:cs typeface="Times New Roman" panose="02020603050405020304" pitchFamily="18" charset="0"/>
            </a:endParaRPr>
          </a:p>
          <a:p>
            <a:endParaRPr lang="en-US" dirty="0">
              <a:solidFill>
                <a:srgbClr val="57595D"/>
              </a:solidFill>
              <a:latin typeface="Times New Roman" panose="02020603050405020304" pitchFamily="18" charset="0"/>
              <a:cs typeface="Times New Roman" panose="02020603050405020304" pitchFamily="18" charset="0"/>
            </a:endParaRPr>
          </a:p>
          <a:p>
            <a:r>
              <a:rPr lang="en-US" dirty="0">
                <a:solidFill>
                  <a:srgbClr val="57595D"/>
                </a:solidFill>
                <a:latin typeface="Times New Roman" panose="02020603050405020304" pitchFamily="18" charset="0"/>
                <a:cs typeface="Times New Roman" panose="02020603050405020304" pitchFamily="18" charset="0"/>
              </a:rPr>
              <a:t>Therefore, given the fixed costs, variable costs, and selling price of the water bottles, Company A would need to sell 10,000 units of water bottles to break even.</a:t>
            </a:r>
          </a:p>
          <a:p>
            <a:endParaRPr lang="en-US" dirty="0"/>
          </a:p>
        </p:txBody>
      </p:sp>
    </p:spTree>
    <p:extLst>
      <p:ext uri="{BB962C8B-B14F-4D97-AF65-F5344CB8AC3E}">
        <p14:creationId xmlns:p14="http://schemas.microsoft.com/office/powerpoint/2010/main" val="1445861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pic>
        <p:nvPicPr>
          <p:cNvPr id="4" name="Content Placeholder 3">
            <a:extLst>
              <a:ext uri="{FF2B5EF4-FFF2-40B4-BE49-F238E27FC236}">
                <a16:creationId xmlns="" xmlns:a16="http://schemas.microsoft.com/office/drawing/2014/main" id="{D8B9BF3C-9DDF-4258-9315-0F3C0F38770F}"/>
              </a:ext>
            </a:extLst>
          </p:cNvPr>
          <p:cNvPicPr>
            <a:picLocks noGrp="1" noChangeAspect="1"/>
          </p:cNvPicPr>
          <p:nvPr>
            <p:ph idx="1"/>
          </p:nvPr>
        </p:nvPicPr>
        <p:blipFill>
          <a:blip r:embed="rId2"/>
          <a:stretch>
            <a:fillRect/>
          </a:stretch>
        </p:blipFill>
        <p:spPr>
          <a:xfrm>
            <a:off x="2847975" y="1500553"/>
            <a:ext cx="6496050" cy="4865077"/>
          </a:xfrm>
          <a:prstGeom prst="rect">
            <a:avLst/>
          </a:prstGeom>
        </p:spPr>
      </p:pic>
    </p:spTree>
    <p:extLst>
      <p:ext uri="{BB962C8B-B14F-4D97-AF65-F5344CB8AC3E}">
        <p14:creationId xmlns:p14="http://schemas.microsoft.com/office/powerpoint/2010/main" val="1445861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5654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lstStyle/>
          <a:p>
            <a:pPr marL="0" indent="0">
              <a:buNone/>
            </a:pPr>
            <a:r>
              <a:rPr lang="en-US" b="1" i="1" dirty="0" smtClean="0"/>
              <a:t>3. Conduct </a:t>
            </a:r>
            <a:r>
              <a:rPr lang="en-US" b="1" i="1" dirty="0"/>
              <a:t>of market survey:</a:t>
            </a:r>
            <a:r>
              <a:rPr lang="en-US" dirty="0"/>
              <a:t> </a:t>
            </a:r>
            <a:endParaRPr lang="en-US" dirty="0" smtClean="0"/>
          </a:p>
          <a:p>
            <a:pPr marL="0" indent="0">
              <a:buNone/>
            </a:pPr>
            <a:r>
              <a:rPr lang="en-US" dirty="0" smtClean="0"/>
              <a:t>For </a:t>
            </a:r>
            <a:r>
              <a:rPr lang="en-US" dirty="0"/>
              <a:t>getting primary and secondary information market survey is needed to be done the market survey may be a census survey or a sample survey. In a census survey entire population is covered. On the other hand in a simple survey, a sample of the population is contracted or observed.</a:t>
            </a:r>
            <a:endParaRPr lang="en-IN" dirty="0"/>
          </a:p>
        </p:txBody>
      </p:sp>
    </p:spTree>
    <p:extLst>
      <p:ext uri="{BB962C8B-B14F-4D97-AF65-F5344CB8AC3E}">
        <p14:creationId xmlns:p14="http://schemas.microsoft.com/office/powerpoint/2010/main" val="6664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Appraisal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5654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4. </a:t>
            </a:r>
            <a:r>
              <a:rPr lang="en-US" b="1" i="1" dirty="0" smtClean="0"/>
              <a:t>Market description:</a:t>
            </a:r>
            <a:r>
              <a:rPr lang="en-US" dirty="0"/>
              <a:t> </a:t>
            </a:r>
            <a:endParaRPr lang="en-US" dirty="0" smtClean="0"/>
          </a:p>
          <a:p>
            <a:r>
              <a:rPr lang="en-US" dirty="0" smtClean="0"/>
              <a:t>Based </a:t>
            </a:r>
            <a:r>
              <a:rPr lang="en-US" dirty="0"/>
              <a:t>on the information gathered from secondary sources and through the market survey, the market for the product or service may be described in terms of the following –</a:t>
            </a:r>
          </a:p>
          <a:p>
            <a:r>
              <a:rPr lang="en-US" dirty="0"/>
              <a:t>Effective demand in the past and present;</a:t>
            </a:r>
          </a:p>
          <a:p>
            <a:r>
              <a:rPr lang="en-US" dirty="0"/>
              <a:t>Breakdown of demand,</a:t>
            </a:r>
          </a:p>
          <a:p>
            <a:r>
              <a:rPr lang="en-US" dirty="0"/>
              <a:t>Price,</a:t>
            </a:r>
          </a:p>
          <a:p>
            <a:r>
              <a:rPr lang="en-US" dirty="0"/>
              <a:t>Methods of distribution and sales promotion;</a:t>
            </a:r>
          </a:p>
          <a:p>
            <a:r>
              <a:rPr lang="en-US" dirty="0"/>
              <a:t>Consumers;</a:t>
            </a:r>
          </a:p>
          <a:p>
            <a:r>
              <a:rPr lang="en-US" dirty="0"/>
              <a:t>Supply and competition;</a:t>
            </a:r>
          </a:p>
          <a:p>
            <a:r>
              <a:rPr lang="en-US" dirty="0"/>
              <a:t>Government policy.</a:t>
            </a:r>
          </a:p>
          <a:p>
            <a:pPr marL="0" indent="0">
              <a:buNone/>
            </a:pPr>
            <a:endParaRPr lang="en-IN" dirty="0"/>
          </a:p>
        </p:txBody>
      </p:sp>
    </p:spTree>
    <p:extLst>
      <p:ext uri="{BB962C8B-B14F-4D97-AF65-F5344CB8AC3E}">
        <p14:creationId xmlns:p14="http://schemas.microsoft.com/office/powerpoint/2010/main" val="222551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5. </a:t>
            </a:r>
            <a:r>
              <a:rPr lang="en-IN" b="1" dirty="0" smtClean="0"/>
              <a:t>Demand Forecasting </a:t>
            </a:r>
            <a:r>
              <a:rPr lang="en-IN" dirty="0" smtClean="0"/>
              <a:t>:</a:t>
            </a:r>
          </a:p>
          <a:p>
            <a:pPr marL="0" indent="0">
              <a:buNone/>
            </a:pPr>
            <a:r>
              <a:rPr lang="en-US" dirty="0"/>
              <a:t>After gathering information about various aspects of the market and demand from primary and secondary sources, an attempt may be made to estimate future demand. A wide manage of forecasting methods is available to the market analyst</a:t>
            </a:r>
            <a:r>
              <a:rPr lang="en-US" dirty="0" smtClean="0"/>
              <a:t>.</a:t>
            </a:r>
          </a:p>
          <a:p>
            <a:r>
              <a:rPr lang="en-US" b="1" i="1" dirty="0"/>
              <a:t>Uncertainties in demand forecasting:</a:t>
            </a:r>
            <a:r>
              <a:rPr lang="en-US" dirty="0"/>
              <a:t> Demand forecasts are subject to error and uncertainty which arise from three principal sources:-</a:t>
            </a:r>
          </a:p>
          <a:p>
            <a:r>
              <a:rPr lang="en-US" dirty="0"/>
              <a:t>Data about past and present market;</a:t>
            </a:r>
          </a:p>
          <a:p>
            <a:r>
              <a:rPr lang="en-US" dirty="0"/>
              <a:t>Methods of forecasting;</a:t>
            </a:r>
          </a:p>
          <a:p>
            <a:r>
              <a:rPr lang="en-US" dirty="0"/>
              <a:t>Environmental change.</a:t>
            </a:r>
          </a:p>
          <a:p>
            <a:pPr marL="0" indent="0">
              <a:buNone/>
            </a:pPr>
            <a:endParaRPr lang="en-IN" dirty="0"/>
          </a:p>
        </p:txBody>
      </p:sp>
    </p:spTree>
    <p:extLst>
      <p:ext uri="{BB962C8B-B14F-4D97-AF65-F5344CB8AC3E}">
        <p14:creationId xmlns:p14="http://schemas.microsoft.com/office/powerpoint/2010/main" val="2751829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and demand analysis</a:t>
            </a:r>
            <a:endParaRPr lang="en-IN" dirty="0"/>
          </a:p>
        </p:txBody>
      </p:sp>
      <p:sp>
        <p:nvSpPr>
          <p:cNvPr id="3" name="Content Placeholder 2"/>
          <p:cNvSpPr>
            <a:spLocks noGrp="1"/>
          </p:cNvSpPr>
          <p:nvPr>
            <p:ph idx="1"/>
          </p:nvPr>
        </p:nvSpPr>
        <p:spPr/>
        <p:txBody>
          <a:bodyPr/>
          <a:lstStyle/>
          <a:p>
            <a:pPr marL="0" indent="0">
              <a:buNone/>
            </a:pPr>
            <a:r>
              <a:rPr lang="en-IN" dirty="0"/>
              <a:t>6</a:t>
            </a:r>
            <a:r>
              <a:rPr lang="en-IN" dirty="0" smtClean="0"/>
              <a:t>. </a:t>
            </a:r>
            <a:r>
              <a:rPr lang="en-IN" b="1" dirty="0" smtClean="0"/>
              <a:t>Market Planning</a:t>
            </a:r>
          </a:p>
          <a:p>
            <a:r>
              <a:rPr lang="en-US" dirty="0"/>
              <a:t>A market planning usually has the following components.</a:t>
            </a:r>
          </a:p>
          <a:p>
            <a:r>
              <a:rPr lang="en-US" dirty="0"/>
              <a:t>Current marketing situation;</a:t>
            </a:r>
          </a:p>
          <a:p>
            <a:r>
              <a:rPr lang="en-US" dirty="0"/>
              <a:t>Opportunity and issue analysis;</a:t>
            </a:r>
          </a:p>
          <a:p>
            <a:r>
              <a:rPr lang="en-US" dirty="0"/>
              <a:t>Objective;</a:t>
            </a:r>
          </a:p>
          <a:p>
            <a:r>
              <a:rPr lang="en-US" dirty="0"/>
              <a:t>Marketing strategy;</a:t>
            </a:r>
          </a:p>
          <a:p>
            <a:r>
              <a:rPr lang="en-US" dirty="0"/>
              <a:t>Action programmed.</a:t>
            </a:r>
          </a:p>
          <a:p>
            <a:endParaRPr lang="en-IN" dirty="0"/>
          </a:p>
        </p:txBody>
      </p:sp>
    </p:spTree>
    <p:extLst>
      <p:ext uri="{BB962C8B-B14F-4D97-AF65-F5344CB8AC3E}">
        <p14:creationId xmlns:p14="http://schemas.microsoft.com/office/powerpoint/2010/main" val="398594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estimation technique</a:t>
            </a:r>
            <a:endParaRPr lang="en-US" dirty="0"/>
          </a:p>
        </p:txBody>
      </p:sp>
      <p:sp>
        <p:nvSpPr>
          <p:cNvPr id="3" name="Content Placeholder 2"/>
          <p:cNvSpPr>
            <a:spLocks noGrp="1"/>
          </p:cNvSpPr>
          <p:nvPr>
            <p:ph idx="1"/>
          </p:nvPr>
        </p:nvSpPr>
        <p:spPr/>
        <p:txBody>
          <a:bodyPr/>
          <a:lstStyle/>
          <a:p>
            <a:r>
              <a:rPr lang="en-US" dirty="0"/>
              <a:t>An </a:t>
            </a:r>
            <a:r>
              <a:rPr lang="en-US" dirty="0">
                <a:hlinkClick r:id="rId2"/>
              </a:rPr>
              <a:t>estimate</a:t>
            </a:r>
            <a:r>
              <a:rPr lang="en-US" dirty="0"/>
              <a:t> is a rough calculation of something. </a:t>
            </a:r>
            <a:endParaRPr lang="en-US" dirty="0" smtClean="0"/>
          </a:p>
          <a:p>
            <a:r>
              <a:rPr lang="en-US" dirty="0" smtClean="0"/>
              <a:t>Key areas that benefit use of project estimating technique:</a:t>
            </a:r>
          </a:p>
          <a:p>
            <a:pPr marL="0" indent="0">
              <a:buNone/>
            </a:pPr>
            <a:r>
              <a:rPr lang="en-US" dirty="0" smtClean="0"/>
              <a:t>1. Cost				4. Risk</a:t>
            </a:r>
          </a:p>
          <a:p>
            <a:pPr marL="0" indent="0">
              <a:buNone/>
            </a:pPr>
            <a:r>
              <a:rPr lang="en-US" dirty="0" smtClean="0"/>
              <a:t>2. Time				5. Resources</a:t>
            </a:r>
          </a:p>
          <a:p>
            <a:pPr marL="0" indent="0">
              <a:buNone/>
            </a:pPr>
            <a:r>
              <a:rPr lang="en-US" dirty="0" smtClean="0"/>
              <a:t>3. Scope				6. Quality</a:t>
            </a:r>
            <a:endParaRPr lang="en-US" dirty="0"/>
          </a:p>
        </p:txBody>
      </p:sp>
    </p:spTree>
    <p:extLst>
      <p:ext uri="{BB962C8B-B14F-4D97-AF65-F5344CB8AC3E}">
        <p14:creationId xmlns:p14="http://schemas.microsoft.com/office/powerpoint/2010/main" val="2155468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1321</Words>
  <Application>Microsoft Office PowerPoint</Application>
  <PresentationFormat>Custom</PresentationFormat>
  <Paragraphs>312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 1</vt:lpstr>
      <vt:lpstr>Market and demand analysis</vt:lpstr>
      <vt:lpstr>Market and demand analysis</vt:lpstr>
      <vt:lpstr>Market and demand analysis</vt:lpstr>
      <vt:lpstr>Market and demand analysis</vt:lpstr>
      <vt:lpstr>Market and demand analysis</vt:lpstr>
      <vt:lpstr>Market and demand analysis</vt:lpstr>
      <vt:lpstr>Market and demand analysis</vt:lpstr>
      <vt:lpstr>Project estimation technique</vt:lpstr>
      <vt:lpstr>Project estimation technique</vt:lpstr>
      <vt:lpstr>Project cost estimation</vt:lpstr>
      <vt:lpstr>Project cost estimation</vt:lpstr>
      <vt:lpstr>Project cost estimation</vt:lpstr>
      <vt:lpstr>PowerPoint Presentation</vt:lpstr>
      <vt:lpstr>Project cost estimation</vt:lpstr>
      <vt:lpstr>PowerPoint Presentation</vt:lpstr>
      <vt:lpstr>PowerPoint Presentation</vt:lpstr>
      <vt:lpstr>Project cost estimation</vt:lpstr>
      <vt:lpstr>PowerPoint Presentation</vt:lpstr>
      <vt:lpstr>Project cost estimation</vt:lpstr>
      <vt:lpstr>Project cost estimation</vt:lpstr>
      <vt:lpstr>Project cost estimation</vt:lpstr>
      <vt:lpstr>Project cost estimation</vt:lpstr>
      <vt:lpstr>Project cost estimation</vt:lpstr>
      <vt:lpstr>Project cost estimation</vt:lpstr>
      <vt:lpstr>Project cost estimation</vt:lpstr>
      <vt:lpstr>Project cost estimation</vt:lpstr>
      <vt:lpstr>Project cost estimation</vt:lpstr>
      <vt:lpstr>Project cost estimation</vt:lpstr>
      <vt:lpstr>Example of function point</vt:lpstr>
      <vt:lpstr>Example of function point</vt:lpstr>
      <vt:lpstr>Example of function point</vt:lpstr>
      <vt:lpstr>PowerPoint Presentation</vt:lpstr>
      <vt:lpstr>PowerPoint Presentation</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lpstr>Financial Appraisal</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Asha Rawat</dc:creator>
  <cp:lastModifiedBy>Asha</cp:lastModifiedBy>
  <cp:revision>33</cp:revision>
  <dcterms:created xsi:type="dcterms:W3CDTF">2023-01-03T07:29:36Z</dcterms:created>
  <dcterms:modified xsi:type="dcterms:W3CDTF">2023-01-09T05:38:51Z</dcterms:modified>
</cp:coreProperties>
</file>