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61" d="100"/>
          <a:sy n="61" d="100"/>
        </p:scale>
        <p:origin x="10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lend.com/resources/what-is-data-integration/" TargetMode="External"/><Relationship Id="rId2" Type="http://schemas.openxmlformats.org/officeDocument/2006/relationships/hyperlink" Target="https://www.talend.com/resources/understanding-data-migration-strategies-best-pract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lend.com/resources/what-is-data-warehouse/" TargetMode="External"/><Relationship Id="rId4" Type="http://schemas.openxmlformats.org/officeDocument/2006/relationships/hyperlink" Target="https://www.talend.com/resources/data-transformation-defined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2554817"/>
            <a:ext cx="11160105" cy="242146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UNIT 3: </a:t>
            </a:r>
            <a:r>
              <a:rPr lang="en-IN" sz="4000" b="1" dirty="0"/>
              <a:t>Introduction to Enterprise Application architectures &amp; Application Architecture </a:t>
            </a:r>
            <a:r>
              <a:rPr lang="en-IN" sz="4000" b="1" dirty="0" smtClean="0"/>
              <a:t>Patterns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BY: SIMRAN 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837" y="2142067"/>
            <a:ext cx="4757389" cy="3649133"/>
          </a:xfrm>
        </p:spPr>
        <p:txBody>
          <a:bodyPr>
            <a:noAutofit/>
          </a:bodyPr>
          <a:lstStyle/>
          <a:p>
            <a:r>
              <a:rPr lang="en-IN" sz="2800" dirty="0"/>
              <a:t>Service providers are the parties who build service and make available service. </a:t>
            </a:r>
            <a:endParaRPr lang="en-IN" sz="2800" dirty="0" smtClean="0"/>
          </a:p>
          <a:p>
            <a:r>
              <a:rPr lang="en-IN" sz="2800" dirty="0" smtClean="0"/>
              <a:t>Service </a:t>
            </a:r>
            <a:r>
              <a:rPr lang="en-IN" sz="2800" dirty="0"/>
              <a:t>consumers are the clients who consume services. </a:t>
            </a:r>
            <a:endParaRPr lang="en-IN" sz="2800" dirty="0" smtClean="0"/>
          </a:p>
          <a:p>
            <a:r>
              <a:rPr lang="en-IN" sz="2800" dirty="0" smtClean="0"/>
              <a:t>Service </a:t>
            </a:r>
            <a:r>
              <a:rPr lang="en-IN" sz="2800" dirty="0"/>
              <a:t>directory is the place where service providers register the services and consumer search for services</a:t>
            </a:r>
            <a:endParaRPr lang="en-IN" sz="2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3664" y="2142067"/>
            <a:ext cx="4420811" cy="34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 Is Service-Oriented Architecture? | by Software Development 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92" y="295268"/>
            <a:ext cx="8152108" cy="6183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2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Micro-service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It modularizing </a:t>
            </a:r>
            <a:r>
              <a:rPr lang="en-IN" sz="3200" dirty="0"/>
              <a:t>complex applications into distributed parts that run parallel without any harm to another part of the applications.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2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Principles of micro-service</a:t>
            </a:r>
            <a:endParaRPr lang="en-IN" dirty="0"/>
          </a:p>
        </p:txBody>
      </p:sp>
      <p:pic>
        <p:nvPicPr>
          <p:cNvPr id="4" name="Picture 3" descr="https://dotnettrickscloud.blob.core.windows.net/img/microservices/mic-und%20ser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92" y="2132330"/>
            <a:ext cx="8555064" cy="4299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30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Microservices Vs Monoli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382650"/>
            <a:ext cx="10869777" cy="455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9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Plug-in architecture Layering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Allows third-party developers to add functionality to an application without having access to the source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56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820" y="929899"/>
            <a:ext cx="5455404" cy="5315918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b="1" dirty="0"/>
              <a:t>Core system</a:t>
            </a:r>
            <a:endParaRPr lang="en-IN" sz="2400" dirty="0"/>
          </a:p>
          <a:p>
            <a:pPr algn="just"/>
            <a:r>
              <a:rPr lang="en-IN" sz="2400" dirty="0"/>
              <a:t>At a high level, it defines how the system operates and the basic business logic. There is no specific implementation, no customization. It is abstracted.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b="1" dirty="0"/>
              <a:t>Plug-ins</a:t>
            </a:r>
            <a:endParaRPr lang="en-IN" sz="2400" dirty="0"/>
          </a:p>
          <a:p>
            <a:pPr algn="just"/>
            <a:r>
              <a:rPr lang="en-IN" sz="2400" dirty="0"/>
              <a:t>The plug-ins are stand-alone, independent components that contain specialized processing, additional features, and custom code that is meant to enhance or extend the core system to produce additional capabilities.</a:t>
            </a:r>
          </a:p>
          <a:p>
            <a:endParaRPr lang="en-IN" dirty="0"/>
          </a:p>
        </p:txBody>
      </p:sp>
      <p:pic>
        <p:nvPicPr>
          <p:cNvPr id="4" name="Picture 3" descr="https://miro.medium.com/max/700/1*O5fy4IsGpZhgBYdqciBvAQ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1" t="16963" r="10189" b="18177"/>
          <a:stretch/>
        </p:blipFill>
        <p:spPr bwMode="auto">
          <a:xfrm>
            <a:off x="494433" y="1782306"/>
            <a:ext cx="5472414" cy="36730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734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Mapping to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Data mapping is the process of matching fields from one database to another. It's the first step to facilitate data migration, data integration, and other data management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10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449451"/>
            <a:ext cx="11639227" cy="6075335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/>
              <a:t>Data migration</a:t>
            </a:r>
            <a:endParaRPr lang="en-IN" sz="2400" dirty="0"/>
          </a:p>
          <a:p>
            <a:pPr algn="just"/>
            <a:r>
              <a:rPr lang="en-IN" sz="2400" u="sng" dirty="0">
                <a:hlinkClick r:id="rId2"/>
              </a:rPr>
              <a:t>Data migration</a:t>
            </a:r>
            <a:r>
              <a:rPr lang="en-IN" sz="2400" dirty="0"/>
              <a:t> is the process of moving data from one system to another as a one-time event. </a:t>
            </a:r>
            <a:endParaRPr lang="en-IN" sz="2400" dirty="0" smtClean="0"/>
          </a:p>
          <a:p>
            <a:pPr algn="just"/>
            <a:r>
              <a:rPr lang="en-IN" sz="2400" b="1" dirty="0"/>
              <a:t>Data integration</a:t>
            </a:r>
            <a:endParaRPr lang="en-IN" sz="2400" dirty="0"/>
          </a:p>
          <a:p>
            <a:pPr algn="just"/>
            <a:r>
              <a:rPr lang="en-IN" sz="2400" u="sng" dirty="0">
                <a:hlinkClick r:id="rId3"/>
              </a:rPr>
              <a:t>Data integration</a:t>
            </a:r>
            <a:r>
              <a:rPr lang="en-IN" sz="2400" dirty="0"/>
              <a:t> is an ongoing process of regularly moving data from one system to another. </a:t>
            </a:r>
            <a:endParaRPr lang="en-IN" sz="2400" b="1" dirty="0"/>
          </a:p>
          <a:p>
            <a:pPr algn="just"/>
            <a:r>
              <a:rPr lang="en-IN" sz="2400" b="1" dirty="0" smtClean="0"/>
              <a:t>Data transformation</a:t>
            </a:r>
            <a:endParaRPr lang="en-IN" sz="2400" dirty="0"/>
          </a:p>
          <a:p>
            <a:pPr algn="just"/>
            <a:r>
              <a:rPr lang="en-IN" sz="2400" u="sng" dirty="0">
                <a:hlinkClick r:id="rId4"/>
              </a:rPr>
              <a:t>Data transformation</a:t>
            </a:r>
            <a:r>
              <a:rPr lang="en-IN" sz="2400" dirty="0"/>
              <a:t> is the process of converting data from a source format to a destination format. </a:t>
            </a:r>
            <a:endParaRPr lang="en-IN" sz="2400" dirty="0" smtClean="0"/>
          </a:p>
          <a:p>
            <a:pPr algn="just"/>
            <a:r>
              <a:rPr lang="en-IN" sz="2400" b="1" dirty="0"/>
              <a:t>Data warehousing</a:t>
            </a:r>
            <a:endParaRPr lang="en-IN" sz="2400" dirty="0"/>
          </a:p>
          <a:p>
            <a:pPr algn="just"/>
            <a:r>
              <a:rPr lang="en-IN" sz="2400" dirty="0"/>
              <a:t>If the goal is to pool data into one source for analysis or other tasks, it is generally pooled in a </a:t>
            </a:r>
            <a:r>
              <a:rPr lang="en-IN" sz="2400" u="sng" dirty="0">
                <a:hlinkClick r:id="rId5"/>
              </a:rPr>
              <a:t>data warehouse</a:t>
            </a:r>
            <a:r>
              <a:rPr lang="en-IN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281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Introduction to Data Mapping | Lucidchar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7" y="1184409"/>
            <a:ext cx="9082007" cy="44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5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Layer Architecture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Most common architecture pattern </a:t>
            </a:r>
          </a:p>
          <a:p>
            <a:r>
              <a:rPr lang="en-IN" sz="2400" dirty="0" smtClean="0"/>
              <a:t>Otherwise known as the n-tier architecture pattern.</a:t>
            </a:r>
          </a:p>
          <a:p>
            <a:r>
              <a:rPr lang="en-IN" sz="2400" dirty="0" smtClean="0"/>
              <a:t>Closely matches the traditional it communication and organizational structures found in most companies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43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Enterprise Web Applications allow you to manage and record the internal and external operations and processes of your company or organization.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338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erprise web app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726" y="854817"/>
            <a:ext cx="7303436" cy="5174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08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Concurrency &amp; </a:t>
            </a:r>
            <a:r>
              <a:rPr lang="en-IN" b="1" dirty="0"/>
              <a:t>Organising Domain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170402" cy="4715933"/>
          </a:xfrm>
        </p:spPr>
        <p:txBody>
          <a:bodyPr/>
          <a:lstStyle/>
          <a:p>
            <a:pPr algn="just"/>
            <a:r>
              <a:rPr lang="en-IN" sz="2800" dirty="0"/>
              <a:t>Concurrency is also synonymous with boundary-less organization as it has been demonstrated with concurrent engineering implementation that broken down barriers between disciplines enable collaboration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/>
              <a:t>By organizing functionalities in a logical and structured way, it will be easier for developers to understand how the system works and make changes to it as needed.</a:t>
            </a:r>
          </a:p>
          <a:p>
            <a:pPr algn="just"/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11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732" y="2573866"/>
            <a:ext cx="8711393" cy="2990025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50" y="400372"/>
            <a:ext cx="10131425" cy="800745"/>
          </a:xfrm>
        </p:spPr>
        <p:txBody>
          <a:bodyPr>
            <a:normAutofit fontScale="90000"/>
          </a:bodyPr>
          <a:lstStyle/>
          <a:p>
            <a:r>
              <a:rPr lang="en-IN" dirty="0"/>
              <a:t>Pattern Description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Alt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6393"/>
            <a:ext cx="6673011" cy="58816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673011" y="1201117"/>
            <a:ext cx="55189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/>
              <a:t>Presentation layer would be responsible for handling all user interface and browser communication logic.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/>
              <a:t>Business layer would be responsible for executing specific business rules associated with the request.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persistence layer, also called the data access layer, acts as a protective layer. It contains the code that's necessary to access the database layer. This layer also holds the set of codes that allow you to manipulate various aspects of the </a:t>
            </a:r>
            <a:r>
              <a:rPr lang="en-IN" dirty="0" smtClean="0"/>
              <a:t>database.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Database layer is </a:t>
            </a:r>
            <a:r>
              <a:rPr lang="en-IN" dirty="0"/>
              <a:t>responsible for handling data,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89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50" y="0"/>
            <a:ext cx="10131425" cy="1456267"/>
          </a:xfrm>
        </p:spPr>
        <p:txBody>
          <a:bodyPr/>
          <a:lstStyle/>
          <a:p>
            <a:r>
              <a:rPr lang="en-IN" dirty="0"/>
              <a:t>layers of isolation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817" y="1270861"/>
            <a:ext cx="5946183" cy="5587139"/>
          </a:xfrm>
        </p:spPr>
        <p:txBody>
          <a:bodyPr/>
          <a:lstStyle/>
          <a:p>
            <a:r>
              <a:rPr lang="en-IN" sz="2400" dirty="0" smtClean="0"/>
              <a:t>Closed layers and request access</a:t>
            </a:r>
          </a:p>
          <a:p>
            <a:r>
              <a:rPr lang="en-IN" sz="2400" dirty="0" smtClean="0"/>
              <a:t>Layers are independent of each others.</a:t>
            </a:r>
          </a:p>
          <a:p>
            <a:r>
              <a:rPr lang="en-IN" sz="2400" dirty="0" smtClean="0"/>
              <a:t>Very tightly coupled application </a:t>
            </a:r>
          </a:p>
          <a:p>
            <a:r>
              <a:rPr lang="en-IN" sz="2400" dirty="0" smtClean="0"/>
              <a:t>Very hard and expensive to change.  </a:t>
            </a:r>
          </a:p>
          <a:p>
            <a:endParaRPr lang="en-IN" dirty="0"/>
          </a:p>
        </p:txBody>
      </p:sp>
      <p:pic>
        <p:nvPicPr>
          <p:cNvPr id="4" name="Picture 3" descr="Alt Tex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861"/>
            <a:ext cx="6245817" cy="5587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746" y="1"/>
            <a:ext cx="5295254" cy="6857998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Open layers and request flow</a:t>
            </a:r>
          </a:p>
          <a:p>
            <a:pPr algn="just"/>
            <a:r>
              <a:rPr lang="en-IN" sz="2000" dirty="0" smtClean="0"/>
              <a:t>Helps define the relationship between architecture layers and request flows</a:t>
            </a:r>
          </a:p>
          <a:p>
            <a:pPr algn="just"/>
            <a:r>
              <a:rPr lang="en-IN" sz="2000" dirty="0" smtClean="0"/>
              <a:t>Also provides designers and developers with the necessary information</a:t>
            </a:r>
            <a:endParaRPr lang="en-IN" sz="2000" dirty="0"/>
          </a:p>
        </p:txBody>
      </p:sp>
      <p:pic>
        <p:nvPicPr>
          <p:cNvPr id="4" name="Picture 3" descr="Alt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96746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34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 driven Architecture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Event-driven architecture (EDA) is a design paradigm in which a software component executes in response to receiving one or more event notifications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 smtClean="0"/>
              <a:t>What is it?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07390" y="4602997"/>
            <a:ext cx="1596325" cy="136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Business Event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6338807" y="4602997"/>
            <a:ext cx="1596325" cy="1363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SYSTEM</a:t>
            </a:r>
            <a:endParaRPr lang="en-IN" sz="2400" dirty="0"/>
          </a:p>
        </p:txBody>
      </p:sp>
      <p:sp>
        <p:nvSpPr>
          <p:cNvPr id="6" name="Right Arrow 5"/>
          <p:cNvSpPr/>
          <p:nvPr/>
        </p:nvSpPr>
        <p:spPr>
          <a:xfrm>
            <a:off x="2913681" y="4726983"/>
            <a:ext cx="2929180" cy="113137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ALERT OF STATE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90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</a:t>
            </a:r>
            <a:r>
              <a:rPr lang="en-IN" dirty="0" err="1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SCALABLE</a:t>
            </a:r>
          </a:p>
          <a:p>
            <a:r>
              <a:rPr lang="en-IN" sz="2800" dirty="0" smtClean="0"/>
              <a:t>EASY TO CHANGE</a:t>
            </a:r>
          </a:p>
          <a:p>
            <a:r>
              <a:rPr lang="en-IN" sz="2800" dirty="0" smtClean="0"/>
              <a:t>DOES NOT DISTURBS OTHER PARTS OF THE SYSTEMS WHILE CHANGING THE STATE (LOOSELY COUPLED IN NATURE)</a:t>
            </a:r>
          </a:p>
        </p:txBody>
      </p:sp>
    </p:spTree>
    <p:extLst>
      <p:ext uri="{BB962C8B-B14F-4D97-AF65-F5344CB8AC3E}">
        <p14:creationId xmlns:p14="http://schemas.microsoft.com/office/powerpoint/2010/main" val="410147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683" y="929898"/>
            <a:ext cx="4737317" cy="5563891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An event broker is </a:t>
            </a:r>
            <a:r>
              <a:rPr lang="en-IN" sz="2800" b="1" dirty="0"/>
              <a:t>middleware that mediates the communication of event messages between producers and consumers using the various message exchange patterns</a:t>
            </a:r>
            <a:r>
              <a:rPr lang="en-IN" sz="2800" dirty="0"/>
              <a:t>.</a:t>
            </a:r>
            <a:endParaRPr lang="en-IN" sz="2800" dirty="0"/>
          </a:p>
        </p:txBody>
      </p:sp>
      <p:pic>
        <p:nvPicPr>
          <p:cNvPr id="4" name="Picture 3" descr="A Quick Guide to Understand the Event-driven Architectur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1" t="19466" r="16504"/>
          <a:stretch/>
        </p:blipFill>
        <p:spPr bwMode="auto">
          <a:xfrm>
            <a:off x="139484" y="821410"/>
            <a:ext cx="7315199" cy="56723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32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Service oriented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Service-Oriented Architecture built applications based on services and loosely-coupled architecture. So they can be reused.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85198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451</Words>
  <Application>Microsoft Office PowerPoint</Application>
  <PresentationFormat>Widescreen</PresentationFormat>
  <Paragraphs>73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Celestial</vt:lpstr>
      <vt:lpstr>UNIT 3: Introduction to Enterprise Application architectures &amp; Application Architecture Patterns</vt:lpstr>
      <vt:lpstr>Layer Architecture</vt:lpstr>
      <vt:lpstr>Pattern Description </vt:lpstr>
      <vt:lpstr>layers of isolation </vt:lpstr>
      <vt:lpstr>PowerPoint Presentation</vt:lpstr>
      <vt:lpstr>Event driven Architecture </vt:lpstr>
      <vt:lpstr>Benefits of Eda</vt:lpstr>
      <vt:lpstr>PowerPoint Presentation</vt:lpstr>
      <vt:lpstr>Service oriented Architecture</vt:lpstr>
      <vt:lpstr>PowerPoint Presentation</vt:lpstr>
      <vt:lpstr>PowerPoint Presentation</vt:lpstr>
      <vt:lpstr>Micro-service</vt:lpstr>
      <vt:lpstr>Principles of micro-service</vt:lpstr>
      <vt:lpstr>PowerPoint Presentation</vt:lpstr>
      <vt:lpstr>Plug-in architecture Layering </vt:lpstr>
      <vt:lpstr>PowerPoint Presentation</vt:lpstr>
      <vt:lpstr>Mapping to database</vt:lpstr>
      <vt:lpstr>PowerPoint Presentation</vt:lpstr>
      <vt:lpstr>PowerPoint Presentation</vt:lpstr>
      <vt:lpstr>Web Presentation</vt:lpstr>
      <vt:lpstr>PowerPoint Presentation</vt:lpstr>
      <vt:lpstr>Concurrency &amp; Organising Domain Logic</vt:lpstr>
      <vt:lpstr>Thank You!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2023-01-26T11:49:46Z</dcterms:created>
  <dcterms:modified xsi:type="dcterms:W3CDTF">2023-01-26T13:10:43Z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