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8" roundtripDataSignature="AMtx7mh+KzVteGXJiT4rlJswtO/IvBwS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2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3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33"/>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297180" lvl="2" marL="1371600" algn="l">
              <a:spcBef>
                <a:spcPts val="360"/>
              </a:spcBef>
              <a:spcAft>
                <a:spcPts val="0"/>
              </a:spcAft>
              <a:buSzPts val="108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3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4"/>
          <p:cNvSpPr txBox="1"/>
          <p:nvPr>
            <p:ph type="title"/>
          </p:nvPr>
        </p:nvSpPr>
        <p:spPr>
          <a:xfrm rot="5400000">
            <a:off x="4743450" y="2381250"/>
            <a:ext cx="54864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34"/>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297180" lvl="2" marL="1371600" algn="l">
              <a:spcBef>
                <a:spcPts val="360"/>
              </a:spcBef>
              <a:spcAft>
                <a:spcPts val="0"/>
              </a:spcAft>
              <a:buSzPts val="108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3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2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297180" lvl="2" marL="1371600" algn="l">
              <a:spcBef>
                <a:spcPts val="360"/>
              </a:spcBef>
              <a:spcAft>
                <a:spcPts val="0"/>
              </a:spcAft>
              <a:buSzPts val="108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 name="Google Shape;21;p2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grpSp>
        <p:nvGrpSpPr>
          <p:cNvPr id="25" name="Google Shape;25;p26"/>
          <p:cNvGrpSpPr/>
          <p:nvPr/>
        </p:nvGrpSpPr>
        <p:grpSpPr>
          <a:xfrm>
            <a:off x="-1035050" y="1552575"/>
            <a:ext cx="10179050" cy="5305425"/>
            <a:chOff x="-652" y="978"/>
            <a:chExt cx="6412" cy="3342"/>
          </a:xfrm>
        </p:grpSpPr>
        <p:sp>
          <p:nvSpPr>
            <p:cNvPr id="26" name="Google Shape;26;p26"/>
            <p:cNvSpPr/>
            <p:nvPr/>
          </p:nvSpPr>
          <p:spPr>
            <a:xfrm>
              <a:off x="2061" y="1707"/>
              <a:ext cx="3699" cy="2613"/>
            </a:xfrm>
            <a:custGeom>
              <a:rect b="b" l="l" r="r" t="t"/>
              <a:pathLst>
                <a:path extrusionOk="0" h="2613" w="3699">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2347B3"/>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 name="Google Shape;27;p26"/>
            <p:cNvSpPr/>
            <p:nvPr/>
          </p:nvSpPr>
          <p:spPr>
            <a:xfrm>
              <a:off x="-652" y="978"/>
              <a:ext cx="4237" cy="3342"/>
            </a:xfrm>
            <a:custGeom>
              <a:rect b="b" l="l" r="r" t="t"/>
              <a:pathLst>
                <a:path extrusionOk="0" fill="none" h="21231" w="21600">
                  <a:moveTo>
                    <a:pt x="3976" y="0"/>
                  </a:moveTo>
                  <a:cubicBezTo>
                    <a:pt x="14194" y="1914"/>
                    <a:pt x="21600" y="10835"/>
                    <a:pt x="21600" y="21231"/>
                  </a:cubicBezTo>
                </a:path>
                <a:path extrusionOk="0" h="21231" w="21600">
                  <a:moveTo>
                    <a:pt x="3976" y="0"/>
                  </a:moveTo>
                  <a:cubicBezTo>
                    <a:pt x="14194" y="1914"/>
                    <a:pt x="21600" y="10835"/>
                    <a:pt x="21600" y="21231"/>
                  </a:cubicBezTo>
                  <a:lnTo>
                    <a:pt x="0" y="21231"/>
                  </a:lnTo>
                  <a:close/>
                </a:path>
              </a:pathLst>
            </a:custGeom>
            <a:noFill/>
            <a:ln cap="rnd"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28" name="Google Shape;28;p26"/>
          <p:cNvSpPr txBox="1"/>
          <p:nvPr>
            <p:ph type="ctrTitle"/>
          </p:nvPr>
        </p:nvSpPr>
        <p:spPr>
          <a:xfrm>
            <a:off x="1293813" y="762000"/>
            <a:ext cx="77724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6"/>
          <p:cNvSpPr txBox="1"/>
          <p:nvPr>
            <p:ph idx="1" type="subTitle"/>
          </p:nvPr>
        </p:nvSpPr>
        <p:spPr>
          <a:xfrm>
            <a:off x="685800" y="3429000"/>
            <a:ext cx="6400800" cy="1752600"/>
          </a:xfrm>
          <a:prstGeom prst="rect">
            <a:avLst/>
          </a:prstGeom>
          <a:noFill/>
          <a:ln>
            <a:noFill/>
          </a:ln>
        </p:spPr>
        <p:txBody>
          <a:bodyPr anchorCtr="0" anchor="ctr" bIns="46025" lIns="92075" spcFirstLastPara="1" rIns="92075" wrap="square" tIns="46025">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1620"/>
              <a:buChar char="–"/>
              <a:defRPr/>
            </a:lvl2pPr>
            <a:lvl3pPr lvl="2" algn="l">
              <a:spcBef>
                <a:spcPts val="360"/>
              </a:spcBef>
              <a:spcAft>
                <a:spcPts val="0"/>
              </a:spcAft>
              <a:buSzPts val="108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30" name="Google Shape;30;p2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7"/>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1620"/>
              <a:buFont typeface="Times New Roman"/>
              <a:buNone/>
              <a:defRPr sz="1800"/>
            </a:lvl2pPr>
            <a:lvl3pPr indent="-228600" lvl="2" marL="1371600" algn="l">
              <a:spcBef>
                <a:spcPts val="320"/>
              </a:spcBef>
              <a:spcAft>
                <a:spcPts val="0"/>
              </a:spcAft>
              <a:buSzPts val="960"/>
              <a:buNone/>
              <a:defRPr sz="1600"/>
            </a:lvl3pPr>
            <a:lvl4pPr indent="-228600" lvl="3" marL="1828800" algn="l">
              <a:spcBef>
                <a:spcPts val="280"/>
              </a:spcBef>
              <a:spcAft>
                <a:spcPts val="0"/>
              </a:spcAft>
              <a:buSzPts val="1400"/>
              <a:buFont typeface="Times New Roman"/>
              <a:buNone/>
              <a:defRPr sz="1400"/>
            </a:lvl4pPr>
            <a:lvl5pPr indent="-228600" lvl="4" marL="2286000" algn="l">
              <a:spcBef>
                <a:spcPts val="280"/>
              </a:spcBef>
              <a:spcAft>
                <a:spcPts val="0"/>
              </a:spcAft>
              <a:buSzPts val="1400"/>
              <a:buFont typeface="Times New Roman"/>
              <a:buNone/>
              <a:defRPr sz="1400"/>
            </a:lvl5pPr>
            <a:lvl6pPr indent="-228600" lvl="5" marL="2743200" algn="l">
              <a:spcBef>
                <a:spcPts val="280"/>
              </a:spcBef>
              <a:spcAft>
                <a:spcPts val="0"/>
              </a:spcAft>
              <a:buSzPts val="1400"/>
              <a:buFont typeface="Times New Roman"/>
              <a:buNone/>
              <a:defRPr sz="1400"/>
            </a:lvl6pPr>
            <a:lvl7pPr indent="-228600" lvl="6" marL="3200400" algn="l">
              <a:spcBef>
                <a:spcPts val="280"/>
              </a:spcBef>
              <a:spcAft>
                <a:spcPts val="0"/>
              </a:spcAft>
              <a:buSzPts val="1400"/>
              <a:buFont typeface="Times New Roman"/>
              <a:buNone/>
              <a:defRPr sz="1400"/>
            </a:lvl7pPr>
            <a:lvl8pPr indent="-228600" lvl="7" marL="3657600" algn="l">
              <a:spcBef>
                <a:spcPts val="280"/>
              </a:spcBef>
              <a:spcAft>
                <a:spcPts val="0"/>
              </a:spcAft>
              <a:buSzPts val="1400"/>
              <a:buFont typeface="Times New Roman"/>
              <a:buNone/>
              <a:defRPr sz="1400"/>
            </a:lvl8pPr>
            <a:lvl9pPr indent="-228600" lvl="8" marL="4114800" algn="l">
              <a:spcBef>
                <a:spcPts val="280"/>
              </a:spcBef>
              <a:spcAft>
                <a:spcPts val="0"/>
              </a:spcAft>
              <a:buSzPts val="1400"/>
              <a:buFont typeface="Times New Roman"/>
              <a:buNone/>
              <a:defRPr sz="1400"/>
            </a:lvl9pPr>
          </a:lstStyle>
          <a:p/>
        </p:txBody>
      </p:sp>
      <p:sp>
        <p:nvSpPr>
          <p:cNvPr id="36" name="Google Shape;36;p2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28"/>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65760" lvl="1" marL="914400" algn="l">
              <a:spcBef>
                <a:spcPts val="480"/>
              </a:spcBef>
              <a:spcAft>
                <a:spcPts val="0"/>
              </a:spcAft>
              <a:buSzPts val="2160"/>
              <a:buFont typeface="Times New Roman"/>
              <a:buChar char="–"/>
              <a:defRPr sz="2400"/>
            </a:lvl2pPr>
            <a:lvl3pPr indent="-304800" lvl="2" marL="1371600" algn="l">
              <a:spcBef>
                <a:spcPts val="400"/>
              </a:spcBef>
              <a:spcAft>
                <a:spcPts val="0"/>
              </a:spcAft>
              <a:buSzPts val="1200"/>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SzPts val="1800"/>
              <a:buFont typeface="Times New Roman"/>
              <a:buChar char="•"/>
              <a:defRPr sz="1800"/>
            </a:lvl6pPr>
            <a:lvl7pPr indent="-342900" lvl="6" marL="3200400" algn="l">
              <a:spcBef>
                <a:spcPts val="360"/>
              </a:spcBef>
              <a:spcAft>
                <a:spcPts val="0"/>
              </a:spcAft>
              <a:buSzPts val="1800"/>
              <a:buFont typeface="Times New Roman"/>
              <a:buChar char="•"/>
              <a:defRPr sz="1800"/>
            </a:lvl7pPr>
            <a:lvl8pPr indent="-342900" lvl="7" marL="3657600" algn="l">
              <a:spcBef>
                <a:spcPts val="360"/>
              </a:spcBef>
              <a:spcAft>
                <a:spcPts val="0"/>
              </a:spcAft>
              <a:buSzPts val="1800"/>
              <a:buFont typeface="Times New Roman"/>
              <a:buChar char="•"/>
              <a:defRPr sz="1800"/>
            </a:lvl8pPr>
            <a:lvl9pPr indent="-342900" lvl="8" marL="4114800" algn="l">
              <a:spcBef>
                <a:spcPts val="360"/>
              </a:spcBef>
              <a:spcAft>
                <a:spcPts val="0"/>
              </a:spcAft>
              <a:buSzPts val="1800"/>
              <a:buFont typeface="Times New Roman"/>
              <a:buChar char="•"/>
              <a:defRPr sz="1800"/>
            </a:lvl9pPr>
          </a:lstStyle>
          <a:p/>
        </p:txBody>
      </p:sp>
      <p:sp>
        <p:nvSpPr>
          <p:cNvPr id="42" name="Google Shape;42;p28"/>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65760" lvl="1" marL="914400" algn="l">
              <a:spcBef>
                <a:spcPts val="480"/>
              </a:spcBef>
              <a:spcAft>
                <a:spcPts val="0"/>
              </a:spcAft>
              <a:buSzPts val="2160"/>
              <a:buFont typeface="Times New Roman"/>
              <a:buChar char="–"/>
              <a:defRPr sz="2400"/>
            </a:lvl2pPr>
            <a:lvl3pPr indent="-304800" lvl="2" marL="1371600" algn="l">
              <a:spcBef>
                <a:spcPts val="400"/>
              </a:spcBef>
              <a:spcAft>
                <a:spcPts val="0"/>
              </a:spcAft>
              <a:buSzPts val="1200"/>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SzPts val="1800"/>
              <a:buFont typeface="Times New Roman"/>
              <a:buChar char="•"/>
              <a:defRPr sz="1800"/>
            </a:lvl6pPr>
            <a:lvl7pPr indent="-342900" lvl="6" marL="3200400" algn="l">
              <a:spcBef>
                <a:spcPts val="360"/>
              </a:spcBef>
              <a:spcAft>
                <a:spcPts val="0"/>
              </a:spcAft>
              <a:buSzPts val="1800"/>
              <a:buFont typeface="Times New Roman"/>
              <a:buChar char="•"/>
              <a:defRPr sz="1800"/>
            </a:lvl7pPr>
            <a:lvl8pPr indent="-342900" lvl="7" marL="3657600" algn="l">
              <a:spcBef>
                <a:spcPts val="360"/>
              </a:spcBef>
              <a:spcAft>
                <a:spcPts val="0"/>
              </a:spcAft>
              <a:buSzPts val="1800"/>
              <a:buFont typeface="Times New Roman"/>
              <a:buChar char="•"/>
              <a:defRPr sz="1800"/>
            </a:lvl8pPr>
            <a:lvl9pPr indent="-342900" lvl="8" marL="4114800" algn="l">
              <a:spcBef>
                <a:spcPts val="360"/>
              </a:spcBef>
              <a:spcAft>
                <a:spcPts val="0"/>
              </a:spcAft>
              <a:buSzPts val="1800"/>
              <a:buFont typeface="Times New Roman"/>
              <a:buChar char="•"/>
              <a:defRPr sz="1800"/>
            </a:lvl9pPr>
          </a:lstStyle>
          <a:p/>
        </p:txBody>
      </p:sp>
      <p:sp>
        <p:nvSpPr>
          <p:cNvPr id="43" name="Google Shape;43;p2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9"/>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800"/>
              <a:buFont typeface="Times New Roman"/>
              <a:buNone/>
              <a:defRPr b="1" sz="2000"/>
            </a:lvl2pPr>
            <a:lvl3pPr indent="-228600" lvl="2" marL="1371600" algn="l">
              <a:spcBef>
                <a:spcPts val="360"/>
              </a:spcBef>
              <a:spcAft>
                <a:spcPts val="0"/>
              </a:spcAft>
              <a:buSzPts val="1080"/>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SzPts val="1600"/>
              <a:buFont typeface="Times New Roman"/>
              <a:buNone/>
              <a:defRPr b="1" sz="1600"/>
            </a:lvl6pPr>
            <a:lvl7pPr indent="-228600" lvl="6" marL="3200400" algn="l">
              <a:spcBef>
                <a:spcPts val="320"/>
              </a:spcBef>
              <a:spcAft>
                <a:spcPts val="0"/>
              </a:spcAft>
              <a:buSzPts val="1600"/>
              <a:buFont typeface="Times New Roman"/>
              <a:buNone/>
              <a:defRPr b="1" sz="1600"/>
            </a:lvl7pPr>
            <a:lvl8pPr indent="-228600" lvl="7" marL="3657600" algn="l">
              <a:spcBef>
                <a:spcPts val="320"/>
              </a:spcBef>
              <a:spcAft>
                <a:spcPts val="0"/>
              </a:spcAft>
              <a:buSzPts val="1600"/>
              <a:buFont typeface="Times New Roman"/>
              <a:buNone/>
              <a:defRPr b="1" sz="1600"/>
            </a:lvl8pPr>
            <a:lvl9pPr indent="-228600" lvl="8" marL="4114800" algn="l">
              <a:spcBef>
                <a:spcPts val="320"/>
              </a:spcBef>
              <a:spcAft>
                <a:spcPts val="0"/>
              </a:spcAft>
              <a:buSzPts val="1600"/>
              <a:buFont typeface="Times New Roman"/>
              <a:buNone/>
              <a:defRPr b="1" sz="1600"/>
            </a:lvl9pPr>
          </a:lstStyle>
          <a:p/>
        </p:txBody>
      </p:sp>
      <p:sp>
        <p:nvSpPr>
          <p:cNvPr id="49" name="Google Shape;49;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42900" lvl="1" marL="914400" algn="l">
              <a:spcBef>
                <a:spcPts val="400"/>
              </a:spcBef>
              <a:spcAft>
                <a:spcPts val="0"/>
              </a:spcAft>
              <a:buSzPts val="1800"/>
              <a:buFont typeface="Times New Roman"/>
              <a:buChar char="–"/>
              <a:defRPr sz="2000"/>
            </a:lvl2pPr>
            <a:lvl3pPr indent="-297180" lvl="2" marL="1371600" algn="l">
              <a:spcBef>
                <a:spcPts val="360"/>
              </a:spcBef>
              <a:spcAft>
                <a:spcPts val="0"/>
              </a:spcAft>
              <a:buSzPts val="1080"/>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SzPts val="1600"/>
              <a:buFont typeface="Times New Roman"/>
              <a:buChar char="•"/>
              <a:defRPr sz="1600"/>
            </a:lvl6pPr>
            <a:lvl7pPr indent="-330200" lvl="6" marL="3200400" algn="l">
              <a:spcBef>
                <a:spcPts val="320"/>
              </a:spcBef>
              <a:spcAft>
                <a:spcPts val="0"/>
              </a:spcAft>
              <a:buSzPts val="1600"/>
              <a:buFont typeface="Times New Roman"/>
              <a:buChar char="•"/>
              <a:defRPr sz="1600"/>
            </a:lvl7pPr>
            <a:lvl8pPr indent="-330200" lvl="7" marL="3657600" algn="l">
              <a:spcBef>
                <a:spcPts val="320"/>
              </a:spcBef>
              <a:spcAft>
                <a:spcPts val="0"/>
              </a:spcAft>
              <a:buSzPts val="1600"/>
              <a:buFont typeface="Times New Roman"/>
              <a:buChar char="•"/>
              <a:defRPr sz="1600"/>
            </a:lvl8pPr>
            <a:lvl9pPr indent="-330200" lvl="8" marL="4114800" algn="l">
              <a:spcBef>
                <a:spcPts val="320"/>
              </a:spcBef>
              <a:spcAft>
                <a:spcPts val="0"/>
              </a:spcAft>
              <a:buSzPts val="1600"/>
              <a:buFont typeface="Times New Roman"/>
              <a:buChar char="•"/>
              <a:defRPr sz="1600"/>
            </a:lvl9pPr>
          </a:lstStyle>
          <a:p/>
        </p:txBody>
      </p:sp>
      <p:sp>
        <p:nvSpPr>
          <p:cNvPr id="50" name="Google Shape;50;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800"/>
              <a:buFont typeface="Times New Roman"/>
              <a:buNone/>
              <a:defRPr b="1" sz="2000"/>
            </a:lvl2pPr>
            <a:lvl3pPr indent="-228600" lvl="2" marL="1371600" algn="l">
              <a:spcBef>
                <a:spcPts val="360"/>
              </a:spcBef>
              <a:spcAft>
                <a:spcPts val="0"/>
              </a:spcAft>
              <a:buSzPts val="1080"/>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SzPts val="1600"/>
              <a:buFont typeface="Times New Roman"/>
              <a:buNone/>
              <a:defRPr b="1" sz="1600"/>
            </a:lvl6pPr>
            <a:lvl7pPr indent="-228600" lvl="6" marL="3200400" algn="l">
              <a:spcBef>
                <a:spcPts val="320"/>
              </a:spcBef>
              <a:spcAft>
                <a:spcPts val="0"/>
              </a:spcAft>
              <a:buSzPts val="1600"/>
              <a:buFont typeface="Times New Roman"/>
              <a:buNone/>
              <a:defRPr b="1" sz="1600"/>
            </a:lvl7pPr>
            <a:lvl8pPr indent="-228600" lvl="7" marL="3657600" algn="l">
              <a:spcBef>
                <a:spcPts val="320"/>
              </a:spcBef>
              <a:spcAft>
                <a:spcPts val="0"/>
              </a:spcAft>
              <a:buSzPts val="1600"/>
              <a:buFont typeface="Times New Roman"/>
              <a:buNone/>
              <a:defRPr b="1" sz="1600"/>
            </a:lvl8pPr>
            <a:lvl9pPr indent="-228600" lvl="8" marL="4114800" algn="l">
              <a:spcBef>
                <a:spcPts val="320"/>
              </a:spcBef>
              <a:spcAft>
                <a:spcPts val="0"/>
              </a:spcAft>
              <a:buSzPts val="1600"/>
              <a:buFont typeface="Times New Roman"/>
              <a:buNone/>
              <a:defRPr b="1" sz="1600"/>
            </a:lvl9pPr>
          </a:lstStyle>
          <a:p/>
        </p:txBody>
      </p:sp>
      <p:sp>
        <p:nvSpPr>
          <p:cNvPr id="51" name="Google Shape;51;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42900" lvl="1" marL="914400" algn="l">
              <a:spcBef>
                <a:spcPts val="400"/>
              </a:spcBef>
              <a:spcAft>
                <a:spcPts val="0"/>
              </a:spcAft>
              <a:buSzPts val="1800"/>
              <a:buFont typeface="Times New Roman"/>
              <a:buChar char="–"/>
              <a:defRPr sz="2000"/>
            </a:lvl2pPr>
            <a:lvl3pPr indent="-297180" lvl="2" marL="1371600" algn="l">
              <a:spcBef>
                <a:spcPts val="360"/>
              </a:spcBef>
              <a:spcAft>
                <a:spcPts val="0"/>
              </a:spcAft>
              <a:buSzPts val="1080"/>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SzPts val="1600"/>
              <a:buFont typeface="Times New Roman"/>
              <a:buChar char="•"/>
              <a:defRPr sz="1600"/>
            </a:lvl6pPr>
            <a:lvl7pPr indent="-330200" lvl="6" marL="3200400" algn="l">
              <a:spcBef>
                <a:spcPts val="320"/>
              </a:spcBef>
              <a:spcAft>
                <a:spcPts val="0"/>
              </a:spcAft>
              <a:buSzPts val="1600"/>
              <a:buFont typeface="Times New Roman"/>
              <a:buChar char="•"/>
              <a:defRPr sz="1600"/>
            </a:lvl7pPr>
            <a:lvl8pPr indent="-330200" lvl="7" marL="3657600" algn="l">
              <a:spcBef>
                <a:spcPts val="320"/>
              </a:spcBef>
              <a:spcAft>
                <a:spcPts val="0"/>
              </a:spcAft>
              <a:buSzPts val="1600"/>
              <a:buFont typeface="Times New Roman"/>
              <a:buChar char="•"/>
              <a:defRPr sz="1600"/>
            </a:lvl8pPr>
            <a:lvl9pPr indent="-330200" lvl="8" marL="4114800" algn="l">
              <a:spcBef>
                <a:spcPts val="320"/>
              </a:spcBef>
              <a:spcAft>
                <a:spcPts val="0"/>
              </a:spcAft>
              <a:buSzPts val="1600"/>
              <a:buFont typeface="Times New Roman"/>
              <a:buChar char="•"/>
              <a:defRPr sz="1600"/>
            </a:lvl9pPr>
          </a:lstStyle>
          <a:p/>
        </p:txBody>
      </p:sp>
      <p:sp>
        <p:nvSpPr>
          <p:cNvPr id="52" name="Google Shape;52;p2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3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3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31"/>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388619" lvl="1" marL="914400" algn="l">
              <a:spcBef>
                <a:spcPts val="560"/>
              </a:spcBef>
              <a:spcAft>
                <a:spcPts val="0"/>
              </a:spcAft>
              <a:buSzPts val="2520"/>
              <a:buFont typeface="Times New Roman"/>
              <a:buChar char="–"/>
              <a:defRPr sz="2800"/>
            </a:lvl2pPr>
            <a:lvl3pPr indent="-320039" lvl="2" marL="1371600" algn="l">
              <a:spcBef>
                <a:spcPts val="480"/>
              </a:spcBef>
              <a:spcAft>
                <a:spcPts val="0"/>
              </a:spcAft>
              <a:buSzPts val="1440"/>
              <a:buChar char="●"/>
              <a:defRPr sz="2400"/>
            </a:lvl3pPr>
            <a:lvl4pPr indent="-355600" lvl="3" marL="1828800" algn="l">
              <a:spcBef>
                <a:spcPts val="400"/>
              </a:spcBef>
              <a:spcAft>
                <a:spcPts val="0"/>
              </a:spcAft>
              <a:buSzPts val="2000"/>
              <a:buFont typeface="Times New Roman"/>
              <a:buChar char="–"/>
              <a:defRPr sz="2000"/>
            </a:lvl4pPr>
            <a:lvl5pPr indent="-355600" lvl="4" marL="2286000" algn="l">
              <a:spcBef>
                <a:spcPts val="400"/>
              </a:spcBef>
              <a:spcAft>
                <a:spcPts val="0"/>
              </a:spcAft>
              <a:buSzPts val="2000"/>
              <a:buFont typeface="Times New Roman"/>
              <a:buChar char="•"/>
              <a:defRPr sz="2000"/>
            </a:lvl5pPr>
            <a:lvl6pPr indent="-355600" lvl="5" marL="2743200" algn="l">
              <a:spcBef>
                <a:spcPts val="400"/>
              </a:spcBef>
              <a:spcAft>
                <a:spcPts val="0"/>
              </a:spcAft>
              <a:buSzPts val="2000"/>
              <a:buFont typeface="Times New Roman"/>
              <a:buChar char="•"/>
              <a:defRPr sz="2000"/>
            </a:lvl6pPr>
            <a:lvl7pPr indent="-355600" lvl="6" marL="3200400" algn="l">
              <a:spcBef>
                <a:spcPts val="400"/>
              </a:spcBef>
              <a:spcAft>
                <a:spcPts val="0"/>
              </a:spcAft>
              <a:buSzPts val="2000"/>
              <a:buFont typeface="Times New Roman"/>
              <a:buChar char="•"/>
              <a:defRPr sz="2000"/>
            </a:lvl7pPr>
            <a:lvl8pPr indent="-355600" lvl="7" marL="3657600" algn="l">
              <a:spcBef>
                <a:spcPts val="400"/>
              </a:spcBef>
              <a:spcAft>
                <a:spcPts val="0"/>
              </a:spcAft>
              <a:buSzPts val="2000"/>
              <a:buFont typeface="Times New Roman"/>
              <a:buChar char="•"/>
              <a:defRPr sz="2000"/>
            </a:lvl8pPr>
            <a:lvl9pPr indent="-355600" lvl="8" marL="4114800" algn="l">
              <a:spcBef>
                <a:spcPts val="400"/>
              </a:spcBef>
              <a:spcAft>
                <a:spcPts val="0"/>
              </a:spcAft>
              <a:buSzPts val="2000"/>
              <a:buFont typeface="Times New Roman"/>
              <a:buChar char="•"/>
              <a:defRPr sz="2000"/>
            </a:lvl9pPr>
          </a:lstStyle>
          <a:p/>
        </p:txBody>
      </p:sp>
      <p:sp>
        <p:nvSpPr>
          <p:cNvPr id="63" name="Google Shape;63;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080"/>
              <a:buFont typeface="Times New Roman"/>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SzPts val="900"/>
              <a:buFont typeface="Times New Roman"/>
              <a:buNone/>
              <a:defRPr sz="900"/>
            </a:lvl6pPr>
            <a:lvl7pPr indent="-228600" lvl="6" marL="3200400" algn="l">
              <a:spcBef>
                <a:spcPts val="180"/>
              </a:spcBef>
              <a:spcAft>
                <a:spcPts val="0"/>
              </a:spcAft>
              <a:buSzPts val="900"/>
              <a:buFont typeface="Times New Roman"/>
              <a:buNone/>
              <a:defRPr sz="900"/>
            </a:lvl7pPr>
            <a:lvl8pPr indent="-228600" lvl="7" marL="3657600" algn="l">
              <a:spcBef>
                <a:spcPts val="180"/>
              </a:spcBef>
              <a:spcAft>
                <a:spcPts val="0"/>
              </a:spcAft>
              <a:buSzPts val="900"/>
              <a:buFont typeface="Times New Roman"/>
              <a:buNone/>
              <a:defRPr sz="900"/>
            </a:lvl8pPr>
            <a:lvl9pPr indent="-228600" lvl="8" marL="4114800" algn="l">
              <a:spcBef>
                <a:spcPts val="180"/>
              </a:spcBef>
              <a:spcAft>
                <a:spcPts val="0"/>
              </a:spcAft>
              <a:buSzPts val="900"/>
              <a:buFont typeface="Times New Roman"/>
              <a:buNone/>
              <a:defRPr sz="900"/>
            </a:lvl9pPr>
          </a:lstStyle>
          <a:p/>
        </p:txBody>
      </p:sp>
      <p:sp>
        <p:nvSpPr>
          <p:cNvPr id="64" name="Google Shape;64;p3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32"/>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32"/>
          <p:cNvSpPr/>
          <p:nvPr>
            <p:ph idx="2" type="pic"/>
          </p:nvPr>
        </p:nvSpPr>
        <p:spPr>
          <a:xfrm>
            <a:off x="1792288" y="612775"/>
            <a:ext cx="5486400" cy="4114800"/>
          </a:xfrm>
          <a:prstGeom prst="rect">
            <a:avLst/>
          </a:prstGeom>
          <a:noFill/>
          <a:ln>
            <a:noFill/>
          </a:ln>
        </p:spPr>
      </p:sp>
      <p:sp>
        <p:nvSpPr>
          <p:cNvPr id="70" name="Google Shape;70;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080"/>
              <a:buFont typeface="Times New Roman"/>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SzPts val="900"/>
              <a:buFont typeface="Times New Roman"/>
              <a:buNone/>
              <a:defRPr sz="900"/>
            </a:lvl6pPr>
            <a:lvl7pPr indent="-228600" lvl="6" marL="3200400" algn="l">
              <a:spcBef>
                <a:spcPts val="180"/>
              </a:spcBef>
              <a:spcAft>
                <a:spcPts val="0"/>
              </a:spcAft>
              <a:buSzPts val="900"/>
              <a:buFont typeface="Times New Roman"/>
              <a:buNone/>
              <a:defRPr sz="900"/>
            </a:lvl7pPr>
            <a:lvl8pPr indent="-228600" lvl="7" marL="3657600" algn="l">
              <a:spcBef>
                <a:spcPts val="180"/>
              </a:spcBef>
              <a:spcAft>
                <a:spcPts val="0"/>
              </a:spcAft>
              <a:buSzPts val="900"/>
              <a:buFont typeface="Times New Roman"/>
              <a:buNone/>
              <a:defRPr sz="900"/>
            </a:lvl8pPr>
            <a:lvl9pPr indent="-228600" lvl="8" marL="4114800" algn="l">
              <a:spcBef>
                <a:spcPts val="180"/>
              </a:spcBef>
              <a:spcAft>
                <a:spcPts val="0"/>
              </a:spcAft>
              <a:buSzPts val="900"/>
              <a:buFont typeface="Times New Roman"/>
              <a:buNone/>
              <a:defRPr sz="900"/>
            </a:lvl9pPr>
          </a:lstStyle>
          <a:p/>
        </p:txBody>
      </p:sp>
      <p:sp>
        <p:nvSpPr>
          <p:cNvPr id="71" name="Google Shape;71;p3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dk1"/>
            </a:gs>
          </a:gsLst>
          <a:lin ang="0" scaled="0"/>
        </a:gradFill>
      </p:bgPr>
    </p:bg>
    <p:spTree>
      <p:nvGrpSpPr>
        <p:cNvPr id="5" name="Shape 5"/>
        <p:cNvGrpSpPr/>
        <p:nvPr/>
      </p:nvGrpSpPr>
      <p:grpSpPr>
        <a:xfrm>
          <a:off x="0" y="0"/>
          <a:ext cx="0" cy="0"/>
          <a:chOff x="0" y="0"/>
          <a:chExt cx="0" cy="0"/>
        </a:xfrm>
      </p:grpSpPr>
      <p:grpSp>
        <p:nvGrpSpPr>
          <p:cNvPr id="6" name="Google Shape;6;p23"/>
          <p:cNvGrpSpPr/>
          <p:nvPr/>
        </p:nvGrpSpPr>
        <p:grpSpPr>
          <a:xfrm>
            <a:off x="0" y="1588"/>
            <a:ext cx="9132888" cy="6845300"/>
            <a:chOff x="0" y="1"/>
            <a:chExt cx="5753" cy="4312"/>
          </a:xfrm>
        </p:grpSpPr>
        <p:sp>
          <p:nvSpPr>
            <p:cNvPr id="7" name="Google Shape;7;p23"/>
            <p:cNvSpPr/>
            <p:nvPr/>
          </p:nvSpPr>
          <p:spPr>
            <a:xfrm>
              <a:off x="3394" y="999"/>
              <a:ext cx="2359" cy="3314"/>
            </a:xfrm>
            <a:custGeom>
              <a:rect b="b" l="l" r="r" t="t"/>
              <a:pathLst>
                <a:path extrusionOk="0" h="3314" w="2359">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a:gsLst>
                <a:gs pos="0">
                  <a:srgbClr val="2347B3"/>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 name="Google Shape;8;p23"/>
            <p:cNvSpPr/>
            <p:nvPr/>
          </p:nvSpPr>
          <p:spPr>
            <a:xfrm>
              <a:off x="0" y="1"/>
              <a:ext cx="5298" cy="431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close/>
                </a:path>
              </a:pathLst>
            </a:custGeom>
            <a:noFill/>
            <a:ln cap="rnd"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9" name="Google Shape;9;p2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10" name="Google Shape;10;p2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sz="14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 name="Google Shape;11;p2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sz="14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2" name="Google Shape;12;p2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sz="1400" u="non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sz="1400" u="non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sz="1400" u="non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sz="1400" u="non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sz="1400" u="non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sz="1400" u="non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sz="1400" u="non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sz="1400" u="non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accent2"/>
              </a:buClr>
              <a:buSzPts val="2560"/>
              <a:buFont typeface="Noto Sans Symbols"/>
              <a:buChar char="●"/>
              <a:defRPr b="0" i="0" sz="3200" u="none" cap="none" strike="noStrike">
                <a:solidFill>
                  <a:schemeClr val="lt1"/>
                </a:solidFill>
                <a:latin typeface="Times New Roman"/>
                <a:ea typeface="Times New Roman"/>
                <a:cs typeface="Times New Roman"/>
                <a:sym typeface="Times New Roman"/>
              </a:defRPr>
            </a:lvl1pPr>
            <a:lvl2pPr indent="-388619" lvl="1" marL="914400" marR="0" rtl="0" algn="l">
              <a:spcBef>
                <a:spcPts val="560"/>
              </a:spcBef>
              <a:spcAft>
                <a:spcPts val="0"/>
              </a:spcAft>
              <a:buClr>
                <a:schemeClr val="lt1"/>
              </a:buClr>
              <a:buSzPts val="252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20039" lvl="2" marL="1371600" marR="0" rtl="0" algn="l">
              <a:spcBef>
                <a:spcPts val="480"/>
              </a:spcBef>
              <a:spcAft>
                <a:spcPts val="0"/>
              </a:spcAft>
              <a:buClr>
                <a:schemeClr val="accent1"/>
              </a:buClr>
              <a:buSzPts val="1440"/>
              <a:buFont typeface="Noto Sans Symbols"/>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0" y="0"/>
            <a:ext cx="9144000" cy="39941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4000">
              <a:solidFill>
                <a:schemeClr val="lt1"/>
              </a:solidFill>
              <a:latin typeface="Times New Roman"/>
              <a:ea typeface="Times New Roman"/>
              <a:cs typeface="Times New Roman"/>
              <a:sym typeface="Times New Roman"/>
            </a:endParaRPr>
          </a:p>
          <a:p>
            <a:pPr indent="0" lvl="0" marL="0" marR="0" rtl="0" algn="ctr">
              <a:spcBef>
                <a:spcPts val="1900"/>
              </a:spcBef>
              <a:spcAft>
                <a:spcPts val="0"/>
              </a:spcAft>
              <a:buNone/>
            </a:pPr>
            <a:r>
              <a:t/>
            </a:r>
            <a:endParaRPr b="1" sz="3800">
              <a:solidFill>
                <a:schemeClr val="lt1"/>
              </a:solidFill>
              <a:latin typeface="Times New Roman"/>
              <a:ea typeface="Times New Roman"/>
              <a:cs typeface="Times New Roman"/>
              <a:sym typeface="Times New Roman"/>
            </a:endParaRPr>
          </a:p>
          <a:p>
            <a:pPr indent="0" lvl="0" marL="0" marR="0" rtl="0" algn="ctr">
              <a:spcBef>
                <a:spcPts val="450"/>
              </a:spcBef>
              <a:spcAft>
                <a:spcPts val="0"/>
              </a:spcAft>
              <a:buNone/>
            </a:pPr>
            <a:r>
              <a:t/>
            </a:r>
            <a:endParaRPr b="1" sz="900">
              <a:solidFill>
                <a:schemeClr val="lt1"/>
              </a:solidFill>
              <a:latin typeface="Times New Roman"/>
              <a:ea typeface="Times New Roman"/>
              <a:cs typeface="Times New Roman"/>
              <a:sym typeface="Times New Roman"/>
            </a:endParaRPr>
          </a:p>
          <a:p>
            <a:pPr indent="0" lvl="0" marL="0" marR="0" rtl="0" algn="ctr">
              <a:spcBef>
                <a:spcPts val="450"/>
              </a:spcBef>
              <a:spcAft>
                <a:spcPts val="0"/>
              </a:spcAft>
              <a:buNone/>
            </a:pPr>
            <a:r>
              <a:t/>
            </a:r>
            <a:endParaRPr b="1" sz="900">
              <a:solidFill>
                <a:schemeClr val="lt1"/>
              </a:solidFill>
              <a:latin typeface="Times New Roman"/>
              <a:ea typeface="Times New Roman"/>
              <a:cs typeface="Times New Roman"/>
              <a:sym typeface="Times New Roman"/>
            </a:endParaRPr>
          </a:p>
          <a:p>
            <a:pPr indent="0" lvl="0" marL="0" marR="0" rtl="0" algn="ctr">
              <a:spcBef>
                <a:spcPts val="400"/>
              </a:spcBef>
              <a:spcAft>
                <a:spcPts val="0"/>
              </a:spcAft>
              <a:buNone/>
            </a:pPr>
            <a:r>
              <a:t/>
            </a:r>
            <a:endParaRPr b="1" sz="800">
              <a:solidFill>
                <a:schemeClr val="lt1"/>
              </a:solidFill>
              <a:latin typeface="Times New Roman"/>
              <a:ea typeface="Times New Roman"/>
              <a:cs typeface="Times New Roman"/>
              <a:sym typeface="Times New Roman"/>
            </a:endParaRPr>
          </a:p>
          <a:p>
            <a:pPr indent="0" lvl="0" marL="0" marR="0" rtl="0" algn="ctr">
              <a:spcBef>
                <a:spcPts val="2000"/>
              </a:spcBef>
              <a:spcAft>
                <a:spcPts val="0"/>
              </a:spcAft>
              <a:buNone/>
            </a:pPr>
            <a:r>
              <a:rPr b="1" lang="en-US" sz="4000">
                <a:solidFill>
                  <a:schemeClr val="lt1"/>
                </a:solidFill>
                <a:latin typeface="Times New Roman"/>
                <a:ea typeface="Times New Roman"/>
                <a:cs typeface="Times New Roman"/>
                <a:sym typeface="Times New Roman"/>
              </a:rPr>
              <a:t>Chapter 14</a:t>
            </a:r>
            <a:endParaRPr/>
          </a:p>
          <a:p>
            <a:pPr indent="0" lvl="0" marL="0" marR="0" rtl="0" algn="ctr">
              <a:spcBef>
                <a:spcPts val="2000"/>
              </a:spcBef>
              <a:spcAft>
                <a:spcPts val="0"/>
              </a:spcAft>
              <a:buNone/>
            </a:pPr>
            <a:r>
              <a:rPr b="1" lang="en-US" sz="4000" u="sng">
                <a:solidFill>
                  <a:schemeClr val="lt1"/>
                </a:solidFill>
                <a:latin typeface="Times New Roman"/>
                <a:ea typeface="Times New Roman"/>
                <a:cs typeface="Times New Roman"/>
                <a:sym typeface="Times New Roman"/>
              </a:rPr>
              <a:t>THE COST OF CAPITAL</a:t>
            </a:r>
            <a:endParaRPr/>
          </a:p>
        </p:txBody>
      </p:sp>
      <p:sp>
        <p:nvSpPr>
          <p:cNvPr id="91" name="Google Shape;91;p1"/>
          <p:cNvSpPr txBox="1"/>
          <p:nvPr/>
        </p:nvSpPr>
        <p:spPr>
          <a:xfrm rot="5400000">
            <a:off x="6248400" y="2057400"/>
            <a:ext cx="57912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Times New Roman"/>
                <a:ea typeface="Times New Roman"/>
                <a:cs typeface="Times New Roman"/>
                <a:sym typeface="Times New Roman"/>
              </a:rPr>
              <a:t>Copyright © 2015 by McGraw Hill Education (India) Private Limited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nvSpPr>
        <p:spPr>
          <a:xfrm>
            <a:off x="0" y="0"/>
            <a:ext cx="9144000" cy="2985433"/>
          </a:xfrm>
          <a:prstGeom prst="rect">
            <a:avLst/>
          </a:prstGeom>
          <a:noFill/>
          <a:ln>
            <a:noFill/>
          </a:ln>
        </p:spPr>
        <p:txBody>
          <a:bodyPr anchorCtr="0" anchor="t" bIns="45700" lIns="91425" spcFirstLastPara="1" rIns="91425" wrap="square" tIns="45700">
            <a:spAutoFit/>
          </a:bodyPr>
          <a:lstStyle/>
          <a:p>
            <a:pPr indent="0" lvl="0" marL="0" marR="0" rtl="0" algn="ctr">
              <a:lnSpc>
                <a:spcPct val="140000"/>
              </a:lnSpc>
              <a:spcBef>
                <a:spcPts val="0"/>
              </a:spcBef>
              <a:spcAft>
                <a:spcPts val="0"/>
              </a:spcAft>
              <a:buNone/>
            </a:pPr>
            <a:r>
              <a:rPr b="1" lang="en-US" sz="2800" u="sng">
                <a:solidFill>
                  <a:schemeClr val="lt1"/>
                </a:solidFill>
                <a:latin typeface="Times New Roman"/>
                <a:ea typeface="Times New Roman"/>
                <a:cs typeface="Times New Roman"/>
                <a:sym typeface="Times New Roman"/>
              </a:rPr>
              <a:t>COST OF EQUITY</a:t>
            </a:r>
            <a:endParaRPr/>
          </a:p>
          <a:p>
            <a:pPr indent="0" lvl="0" marL="0" marR="0" rtl="0" algn="ctr">
              <a:spcBef>
                <a:spcPts val="400"/>
              </a:spcBef>
              <a:spcAft>
                <a:spcPts val="0"/>
              </a:spcAft>
              <a:buNone/>
            </a:pPr>
            <a:r>
              <a:t/>
            </a:r>
            <a:endParaRPr b="1" sz="800" u="sng">
              <a:solidFill>
                <a:schemeClr val="lt1"/>
              </a:solidFill>
              <a:latin typeface="Times New Roman"/>
              <a:ea typeface="Times New Roman"/>
              <a:cs typeface="Times New Roman"/>
              <a:sym typeface="Times New Roman"/>
            </a:endParaRPr>
          </a:p>
          <a:p>
            <a:pPr indent="-177800" lvl="0" marL="0" marR="0" rtl="0" algn="just">
              <a:spcBef>
                <a:spcPts val="1400"/>
              </a:spcBef>
              <a:spcAft>
                <a:spcPts val="0"/>
              </a:spcAft>
              <a:buClr>
                <a:schemeClr val="lt1"/>
              </a:buClr>
              <a:buSzPts val="2800"/>
              <a:buFont typeface="Times New Roman"/>
              <a:buChar char="•"/>
            </a:pPr>
            <a:r>
              <a:rPr b="1" lang="en-US" sz="2800">
                <a:solidFill>
                  <a:schemeClr val="lt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Equity finance comes by way of (a) retention of earnings </a:t>
            </a:r>
            <a:endParaRPr/>
          </a:p>
          <a:p>
            <a:pPr indent="0" lvl="0" marL="0" marR="0" rtl="0" algn="just">
              <a:lnSpc>
                <a:spcPct val="70000"/>
              </a:lnSpc>
              <a:spcBef>
                <a:spcPts val="1400"/>
              </a:spcBef>
              <a:spcAft>
                <a:spcPts val="0"/>
              </a:spcAft>
              <a:buNone/>
            </a:pPr>
            <a:r>
              <a:rPr lang="en-US" sz="2800">
                <a:solidFill>
                  <a:schemeClr val="lt1"/>
                </a:solidFill>
                <a:latin typeface="Times New Roman"/>
                <a:ea typeface="Times New Roman"/>
                <a:cs typeface="Times New Roman"/>
                <a:sym typeface="Times New Roman"/>
              </a:rPr>
              <a:t>    and (b) issue of additional equity capital.</a:t>
            </a:r>
            <a:endParaRPr/>
          </a:p>
          <a:p>
            <a:pPr indent="0" lvl="0" marL="0" marR="0" rtl="0" algn="just">
              <a:lnSpc>
                <a:spcPct val="70000"/>
              </a:lnSpc>
              <a:spcBef>
                <a:spcPts val="400"/>
              </a:spcBef>
              <a:spcAft>
                <a:spcPts val="0"/>
              </a:spcAft>
              <a:buNone/>
            </a:pPr>
            <a:r>
              <a:t/>
            </a:r>
            <a:endParaRPr sz="800">
              <a:solidFill>
                <a:schemeClr val="lt1"/>
              </a:solidFill>
              <a:latin typeface="Times New Roman"/>
              <a:ea typeface="Times New Roman"/>
              <a:cs typeface="Times New Roman"/>
              <a:sym typeface="Times New Roman"/>
            </a:endParaRPr>
          </a:p>
          <a:p>
            <a:pPr indent="0" lvl="0" marL="0" marR="0" rtl="0" algn="just">
              <a:lnSpc>
                <a:spcPct val="70000"/>
              </a:lnSpc>
              <a:spcBef>
                <a:spcPts val="400"/>
              </a:spcBef>
              <a:spcAft>
                <a:spcPts val="0"/>
              </a:spcAft>
              <a:buNone/>
            </a:pPr>
            <a:r>
              <a:t/>
            </a:r>
            <a:endParaRPr sz="800">
              <a:solidFill>
                <a:schemeClr val="lt1"/>
              </a:solidFill>
              <a:latin typeface="Times New Roman"/>
              <a:ea typeface="Times New Roman"/>
              <a:cs typeface="Times New Roman"/>
              <a:sym typeface="Times New Roman"/>
            </a:endParaRPr>
          </a:p>
          <a:p>
            <a:pPr indent="-177800" lvl="0" marL="0" marR="0" rtl="0" algn="just">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a:t>
            </a:r>
            <a:endParaRPr/>
          </a:p>
        </p:txBody>
      </p:sp>
      <p:sp>
        <p:nvSpPr>
          <p:cNvPr id="150" name="Google Shape;150;p10"/>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nvSpPr>
        <p:spPr>
          <a:xfrm>
            <a:off x="0" y="0"/>
            <a:ext cx="9144000" cy="6075363"/>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lang="en-US" sz="2800" u="sng">
                <a:solidFill>
                  <a:schemeClr val="lt1"/>
                </a:solidFill>
                <a:latin typeface="Times New Roman"/>
                <a:ea typeface="Times New Roman"/>
                <a:cs typeface="Times New Roman"/>
                <a:sym typeface="Times New Roman"/>
              </a:rPr>
              <a:t>APPROACHES TO ESTIMATE                                             COST OF EQUITY</a:t>
            </a:r>
            <a:endParaRPr/>
          </a:p>
          <a:p>
            <a:pPr indent="0" lvl="0" marL="0" marR="0" rtl="0" algn="ctr">
              <a:lnSpc>
                <a:spcPct val="130000"/>
              </a:lnSpc>
              <a:spcBef>
                <a:spcPts val="150"/>
              </a:spcBef>
              <a:spcAft>
                <a:spcPts val="0"/>
              </a:spcAft>
              <a:buNone/>
            </a:pPr>
            <a:r>
              <a:t/>
            </a:r>
            <a:endParaRPr b="1" sz="300" u="sng">
              <a:solidFill>
                <a:schemeClr val="lt1"/>
              </a:solidFill>
              <a:latin typeface="Times New Roman"/>
              <a:ea typeface="Times New Roman"/>
              <a:cs typeface="Times New Roman"/>
              <a:sym typeface="Times New Roman"/>
            </a:endParaRPr>
          </a:p>
          <a:p>
            <a:pPr indent="-177800" lvl="0" marL="0" marR="0" rtl="0" algn="l">
              <a:lnSpc>
                <a:spcPct val="230000"/>
              </a:lnSpc>
              <a:spcBef>
                <a:spcPts val="1400"/>
              </a:spcBef>
              <a:spcAft>
                <a:spcPts val="0"/>
              </a:spcAft>
              <a:buClr>
                <a:schemeClr val="lt1"/>
              </a:buClr>
              <a:buSzPts val="2800"/>
              <a:buFont typeface="Times New Roman"/>
              <a:buChar char="•"/>
            </a:pPr>
            <a:r>
              <a:rPr b="1" lang="en-US" sz="2800">
                <a:solidFill>
                  <a:schemeClr val="lt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Security Market Line Approach</a:t>
            </a:r>
            <a:endParaRPr/>
          </a:p>
          <a:p>
            <a:pPr indent="-177800" lvl="0" marL="0" marR="0" rtl="0" algn="l">
              <a:lnSpc>
                <a:spcPct val="230000"/>
              </a:lnSpc>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Bond Yield Plus Risk Premium Approach</a:t>
            </a:r>
            <a:endParaRPr/>
          </a:p>
          <a:p>
            <a:pPr indent="-177800" lvl="0" marL="0" marR="0" rtl="0" algn="l">
              <a:lnSpc>
                <a:spcPct val="230000"/>
              </a:lnSpc>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Dividend Growth Model Approach</a:t>
            </a:r>
            <a:endParaRPr/>
          </a:p>
          <a:p>
            <a:pPr indent="-177800" lvl="0" marL="0" marR="0" rtl="0" algn="l">
              <a:lnSpc>
                <a:spcPct val="230000"/>
              </a:lnSpc>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Earnings-Price Ratio Approach</a:t>
            </a:r>
            <a:endParaRPr/>
          </a:p>
        </p:txBody>
      </p:sp>
      <p:sp>
        <p:nvSpPr>
          <p:cNvPr id="156" name="Google Shape;156;p11"/>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nvSpPr>
        <p:spPr>
          <a:xfrm>
            <a:off x="0" y="0"/>
            <a:ext cx="9144000" cy="6099175"/>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n-US" sz="2800" u="sng">
                <a:solidFill>
                  <a:schemeClr val="lt1"/>
                </a:solidFill>
                <a:latin typeface="Times New Roman"/>
                <a:ea typeface="Times New Roman"/>
                <a:cs typeface="Times New Roman"/>
                <a:sym typeface="Times New Roman"/>
              </a:rPr>
              <a:t>SECURITY MARKET LINE                                                  APPROACH</a:t>
            </a:r>
            <a:endParaRPr/>
          </a:p>
          <a:p>
            <a:pPr indent="0" lvl="0" marL="0" marR="0" rtl="0" algn="ctr">
              <a:spcBef>
                <a:spcPts val="50"/>
              </a:spcBef>
              <a:spcAft>
                <a:spcPts val="0"/>
              </a:spcAft>
              <a:buNone/>
            </a:pPr>
            <a:r>
              <a:t/>
            </a:r>
            <a:endParaRPr b="1" sz="100" u="sng">
              <a:solidFill>
                <a:schemeClr val="lt1"/>
              </a:solidFill>
              <a:latin typeface="Times New Roman"/>
              <a:ea typeface="Times New Roman"/>
              <a:cs typeface="Times New Roman"/>
              <a:sym typeface="Times New Roman"/>
            </a:endParaRPr>
          </a:p>
          <a:p>
            <a:pPr indent="0" lvl="0" marL="0" marR="0" rtl="0" algn="l">
              <a:spcBef>
                <a:spcPts val="1400"/>
              </a:spcBef>
              <a:spcAft>
                <a:spcPts val="0"/>
              </a:spcAft>
              <a:buNone/>
            </a:pPr>
            <a:r>
              <a:rPr b="1" i="1" lang="en-US" sz="2800">
                <a:solidFill>
                  <a:schemeClr val="lt1"/>
                </a:solidFill>
                <a:latin typeface="Times New Roman"/>
                <a:ea typeface="Times New Roman"/>
                <a:cs typeface="Times New Roman"/>
                <a:sym typeface="Times New Roman"/>
              </a:rPr>
              <a:t>      r</a:t>
            </a:r>
            <a:r>
              <a:rPr b="1" baseline="-25000"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 = </a:t>
            </a:r>
            <a:r>
              <a:rPr b="1" i="1" lang="en-US" sz="2800">
                <a:solidFill>
                  <a:schemeClr val="lt1"/>
                </a:solidFill>
                <a:latin typeface="Times New Roman"/>
                <a:ea typeface="Times New Roman"/>
                <a:cs typeface="Times New Roman"/>
                <a:sym typeface="Times New Roman"/>
              </a:rPr>
              <a:t>R</a:t>
            </a:r>
            <a:r>
              <a:rPr b="1" baseline="-25000" i="1" lang="en-US" sz="2800">
                <a:solidFill>
                  <a:schemeClr val="lt1"/>
                </a:solidFill>
                <a:latin typeface="Times New Roman"/>
                <a:ea typeface="Times New Roman"/>
                <a:cs typeface="Times New Roman"/>
                <a:sym typeface="Times New Roman"/>
              </a:rPr>
              <a:t>f</a:t>
            </a:r>
            <a:r>
              <a:rPr b="1" lang="en-US" sz="2800">
                <a:solidFill>
                  <a:schemeClr val="lt1"/>
                </a:solidFill>
                <a:latin typeface="Times New Roman"/>
                <a:ea typeface="Times New Roman"/>
                <a:cs typeface="Times New Roman"/>
                <a:sym typeface="Times New Roman"/>
              </a:rPr>
              <a:t> + </a:t>
            </a:r>
            <a:r>
              <a:rPr b="1" i="1" lang="en-US" sz="2800">
                <a:solidFill>
                  <a:schemeClr val="lt1"/>
                </a:solidFill>
                <a:latin typeface="Times New Roman"/>
                <a:ea typeface="Times New Roman"/>
                <a:cs typeface="Times New Roman"/>
                <a:sym typeface="Times New Roman"/>
              </a:rPr>
              <a:t>β</a:t>
            </a:r>
            <a:r>
              <a:rPr b="1" baseline="-25000"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 [</a:t>
            </a:r>
            <a:r>
              <a:rPr b="1"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a:t>
            </a:r>
            <a:r>
              <a:rPr b="1" i="1" lang="en-US" sz="2800">
                <a:solidFill>
                  <a:schemeClr val="lt1"/>
                </a:solidFill>
                <a:latin typeface="Times New Roman"/>
                <a:ea typeface="Times New Roman"/>
                <a:cs typeface="Times New Roman"/>
                <a:sym typeface="Times New Roman"/>
              </a:rPr>
              <a:t>R</a:t>
            </a:r>
            <a:r>
              <a:rPr b="1" baseline="-25000" i="1" lang="en-US" sz="2800">
                <a:solidFill>
                  <a:schemeClr val="lt1"/>
                </a:solidFill>
                <a:latin typeface="Times New Roman"/>
                <a:ea typeface="Times New Roman"/>
                <a:cs typeface="Times New Roman"/>
                <a:sym typeface="Times New Roman"/>
              </a:rPr>
              <a:t>M</a:t>
            </a:r>
            <a:r>
              <a:rPr b="1" lang="en-US" sz="2800">
                <a:solidFill>
                  <a:schemeClr val="lt1"/>
                </a:solidFill>
                <a:latin typeface="Times New Roman"/>
                <a:ea typeface="Times New Roman"/>
                <a:cs typeface="Times New Roman"/>
                <a:sym typeface="Times New Roman"/>
              </a:rPr>
              <a:t>) – </a:t>
            </a:r>
            <a:r>
              <a:rPr b="1" i="1" lang="en-US" sz="2800">
                <a:solidFill>
                  <a:schemeClr val="lt1"/>
                </a:solidFill>
                <a:latin typeface="Times New Roman"/>
                <a:ea typeface="Times New Roman"/>
                <a:cs typeface="Times New Roman"/>
                <a:sym typeface="Times New Roman"/>
              </a:rPr>
              <a:t>R</a:t>
            </a:r>
            <a:r>
              <a:rPr b="1" baseline="-25000" i="1" lang="en-US" sz="2800">
                <a:solidFill>
                  <a:schemeClr val="lt1"/>
                </a:solidFill>
                <a:latin typeface="Times New Roman"/>
                <a:ea typeface="Times New Roman"/>
                <a:cs typeface="Times New Roman"/>
                <a:sym typeface="Times New Roman"/>
              </a:rPr>
              <a:t>f </a:t>
            </a:r>
            <a:r>
              <a:rPr b="1" lang="en-US" sz="2800">
                <a:solidFill>
                  <a:schemeClr val="lt1"/>
                </a:solidFill>
                <a:latin typeface="Times New Roman"/>
                <a:ea typeface="Times New Roman"/>
                <a:cs typeface="Times New Roman"/>
                <a:sym typeface="Times New Roman"/>
              </a:rPr>
              <a:t>]</a:t>
            </a:r>
            <a:endParaRPr/>
          </a:p>
          <a:p>
            <a:pPr indent="0" lvl="0" marL="0" marR="0" rtl="0" algn="l">
              <a:lnSpc>
                <a:spcPct val="90000"/>
              </a:lnSpc>
              <a:spcBef>
                <a:spcPts val="1400"/>
              </a:spcBef>
              <a:spcAft>
                <a:spcPts val="0"/>
              </a:spcAft>
              <a:buNone/>
            </a:pPr>
            <a:r>
              <a:rPr b="1" i="1" lang="en-US" sz="2800">
                <a:solidFill>
                  <a:schemeClr val="lt1"/>
                </a:solidFill>
                <a:latin typeface="Times New Roman"/>
                <a:ea typeface="Times New Roman"/>
                <a:cs typeface="Times New Roman"/>
                <a:sym typeface="Times New Roman"/>
              </a:rPr>
              <a:t>      r</a:t>
            </a:r>
            <a:r>
              <a:rPr b="1" baseline="-25000"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 = required return on the equity of the company</a:t>
            </a:r>
            <a:endParaRPr/>
          </a:p>
          <a:p>
            <a:pPr indent="0" lvl="0" marL="0" marR="0" rtl="0" algn="l">
              <a:lnSpc>
                <a:spcPct val="90000"/>
              </a:lnSpc>
              <a:spcBef>
                <a:spcPts val="1400"/>
              </a:spcBef>
              <a:spcAft>
                <a:spcPts val="0"/>
              </a:spcAft>
              <a:buNone/>
            </a:pPr>
            <a:r>
              <a:rPr b="1" i="1" lang="en-US" sz="2800">
                <a:solidFill>
                  <a:schemeClr val="lt1"/>
                </a:solidFill>
                <a:latin typeface="Times New Roman"/>
                <a:ea typeface="Times New Roman"/>
                <a:cs typeface="Times New Roman"/>
                <a:sym typeface="Times New Roman"/>
              </a:rPr>
              <a:t>      R</a:t>
            </a:r>
            <a:r>
              <a:rPr b="1" baseline="-25000" i="1" lang="en-US" sz="2800">
                <a:solidFill>
                  <a:schemeClr val="lt1"/>
                </a:solidFill>
                <a:latin typeface="Times New Roman"/>
                <a:ea typeface="Times New Roman"/>
                <a:cs typeface="Times New Roman"/>
                <a:sym typeface="Times New Roman"/>
              </a:rPr>
              <a:t>f</a:t>
            </a:r>
            <a:r>
              <a:rPr b="1" i="1" lang="en-US" sz="2800">
                <a:solidFill>
                  <a:schemeClr val="lt1"/>
                </a:solidFill>
                <a:latin typeface="Times New Roman"/>
                <a:ea typeface="Times New Roman"/>
                <a:cs typeface="Times New Roman"/>
                <a:sym typeface="Times New Roman"/>
              </a:rPr>
              <a:t> </a:t>
            </a:r>
            <a:r>
              <a:rPr b="1" lang="en-US" sz="2800">
                <a:solidFill>
                  <a:schemeClr val="lt1"/>
                </a:solidFill>
                <a:latin typeface="Times New Roman"/>
                <a:ea typeface="Times New Roman"/>
                <a:cs typeface="Times New Roman"/>
                <a:sym typeface="Times New Roman"/>
              </a:rPr>
              <a:t>= risk-free rate</a:t>
            </a:r>
            <a:endParaRPr/>
          </a:p>
          <a:p>
            <a:pPr indent="0" lvl="0" marL="0" marR="0" rtl="0" algn="l">
              <a:lnSpc>
                <a:spcPct val="90000"/>
              </a:lnSpc>
              <a:spcBef>
                <a:spcPts val="1400"/>
              </a:spcBef>
              <a:spcAft>
                <a:spcPts val="0"/>
              </a:spcAft>
              <a:buNone/>
            </a:pPr>
            <a:r>
              <a:rPr b="1" i="1" lang="en-US" sz="2800">
                <a:solidFill>
                  <a:schemeClr val="lt1"/>
                </a:solidFill>
                <a:latin typeface="Times New Roman"/>
                <a:ea typeface="Times New Roman"/>
                <a:cs typeface="Times New Roman"/>
                <a:sym typeface="Times New Roman"/>
              </a:rPr>
              <a:t>      β</a:t>
            </a:r>
            <a:r>
              <a:rPr b="1" baseline="-25000"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 = beta of the equity of the company</a:t>
            </a:r>
            <a:endParaRPr/>
          </a:p>
          <a:p>
            <a:pPr indent="0" lvl="0" marL="0" marR="0" rtl="0" algn="l">
              <a:lnSpc>
                <a:spcPct val="90000"/>
              </a:lnSpc>
              <a:spcBef>
                <a:spcPts val="1400"/>
              </a:spcBef>
              <a:spcAft>
                <a:spcPts val="0"/>
              </a:spcAft>
              <a:buNone/>
            </a:pPr>
            <a:r>
              <a:rPr b="1"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a:t>
            </a:r>
            <a:r>
              <a:rPr b="1" i="1" lang="en-US" sz="2800">
                <a:solidFill>
                  <a:schemeClr val="lt1"/>
                </a:solidFill>
                <a:latin typeface="Times New Roman"/>
                <a:ea typeface="Times New Roman"/>
                <a:cs typeface="Times New Roman"/>
                <a:sym typeface="Times New Roman"/>
              </a:rPr>
              <a:t>R</a:t>
            </a:r>
            <a:r>
              <a:rPr b="1" baseline="-25000" i="1" lang="en-US" sz="2800">
                <a:solidFill>
                  <a:schemeClr val="lt1"/>
                </a:solidFill>
                <a:latin typeface="Times New Roman"/>
                <a:ea typeface="Times New Roman"/>
                <a:cs typeface="Times New Roman"/>
                <a:sym typeface="Times New Roman"/>
              </a:rPr>
              <a:t>M</a:t>
            </a:r>
            <a:r>
              <a:rPr b="1" lang="en-US" sz="2800">
                <a:solidFill>
                  <a:schemeClr val="lt1"/>
                </a:solidFill>
                <a:latin typeface="Times New Roman"/>
                <a:ea typeface="Times New Roman"/>
                <a:cs typeface="Times New Roman"/>
                <a:sym typeface="Times New Roman"/>
              </a:rPr>
              <a:t>) = expected return on the market portfolio</a:t>
            </a:r>
            <a:endParaRPr/>
          </a:p>
          <a:p>
            <a:pPr indent="0" lvl="0" marL="0" marR="0" rtl="0" algn="ctr">
              <a:lnSpc>
                <a:spcPct val="130000"/>
              </a:lnSpc>
              <a:spcBef>
                <a:spcPts val="1400"/>
              </a:spcBef>
              <a:spcAft>
                <a:spcPts val="0"/>
              </a:spcAft>
              <a:buNone/>
            </a:pPr>
            <a:r>
              <a:rPr b="1" lang="en-US" sz="2800" u="sng">
                <a:solidFill>
                  <a:schemeClr val="lt1"/>
                </a:solidFill>
                <a:latin typeface="Times New Roman"/>
                <a:ea typeface="Times New Roman"/>
                <a:cs typeface="Times New Roman"/>
                <a:sym typeface="Times New Roman"/>
              </a:rPr>
              <a:t>Illustration</a:t>
            </a:r>
            <a:endParaRPr/>
          </a:p>
          <a:p>
            <a:pPr indent="0" lvl="0" marL="0" marR="0" rtl="0" algn="l">
              <a:lnSpc>
                <a:spcPct val="90000"/>
              </a:lnSpc>
              <a:spcBef>
                <a:spcPts val="1400"/>
              </a:spcBef>
              <a:spcAft>
                <a:spcPts val="0"/>
              </a:spcAft>
              <a:buNone/>
            </a:pPr>
            <a:r>
              <a:rPr b="1" i="1" lang="en-US" sz="2800">
                <a:solidFill>
                  <a:schemeClr val="lt1"/>
                </a:solidFill>
                <a:latin typeface="Times New Roman"/>
                <a:ea typeface="Times New Roman"/>
                <a:cs typeface="Times New Roman"/>
                <a:sym typeface="Times New Roman"/>
              </a:rPr>
              <a:t>       R</a:t>
            </a:r>
            <a:r>
              <a:rPr b="1" baseline="-25000" i="1" lang="en-US" sz="2800">
                <a:solidFill>
                  <a:schemeClr val="lt1"/>
                </a:solidFill>
                <a:latin typeface="Times New Roman"/>
                <a:ea typeface="Times New Roman"/>
                <a:cs typeface="Times New Roman"/>
                <a:sym typeface="Times New Roman"/>
              </a:rPr>
              <a:t>f</a:t>
            </a:r>
            <a:r>
              <a:rPr b="1" baseline="-25000" lang="en-US" sz="2800">
                <a:solidFill>
                  <a:schemeClr val="lt1"/>
                </a:solidFill>
                <a:latin typeface="Times New Roman"/>
                <a:ea typeface="Times New Roman"/>
                <a:cs typeface="Times New Roman"/>
                <a:sym typeface="Times New Roman"/>
              </a:rPr>
              <a:t> </a:t>
            </a:r>
            <a:r>
              <a:rPr b="1" lang="en-US" sz="2800">
                <a:solidFill>
                  <a:schemeClr val="lt1"/>
                </a:solidFill>
                <a:latin typeface="Times New Roman"/>
                <a:ea typeface="Times New Roman"/>
                <a:cs typeface="Times New Roman"/>
                <a:sym typeface="Times New Roman"/>
              </a:rPr>
              <a:t>= 7%,    </a:t>
            </a:r>
            <a:r>
              <a:rPr b="1" i="1" lang="en-US" sz="2800">
                <a:solidFill>
                  <a:schemeClr val="lt1"/>
                </a:solidFill>
                <a:latin typeface="Times New Roman"/>
                <a:ea typeface="Times New Roman"/>
                <a:cs typeface="Times New Roman"/>
                <a:sym typeface="Times New Roman"/>
              </a:rPr>
              <a:t>β</a:t>
            </a:r>
            <a:r>
              <a:rPr b="1" baseline="-25000"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 = 1.2,    </a:t>
            </a:r>
            <a:r>
              <a:rPr b="1"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a:t>
            </a:r>
            <a:r>
              <a:rPr b="1" i="1" lang="en-US" sz="2800">
                <a:solidFill>
                  <a:schemeClr val="lt1"/>
                </a:solidFill>
                <a:latin typeface="Times New Roman"/>
                <a:ea typeface="Times New Roman"/>
                <a:cs typeface="Times New Roman"/>
                <a:sym typeface="Times New Roman"/>
              </a:rPr>
              <a:t>R</a:t>
            </a:r>
            <a:r>
              <a:rPr b="1" baseline="-25000" i="1" lang="en-US" sz="2800">
                <a:solidFill>
                  <a:schemeClr val="lt1"/>
                </a:solidFill>
                <a:latin typeface="Times New Roman"/>
                <a:ea typeface="Times New Roman"/>
                <a:cs typeface="Times New Roman"/>
                <a:sym typeface="Times New Roman"/>
              </a:rPr>
              <a:t>M</a:t>
            </a:r>
            <a:r>
              <a:rPr b="1" lang="en-US" sz="2800">
                <a:solidFill>
                  <a:schemeClr val="lt1"/>
                </a:solidFill>
                <a:latin typeface="Times New Roman"/>
                <a:ea typeface="Times New Roman"/>
                <a:cs typeface="Times New Roman"/>
                <a:sym typeface="Times New Roman"/>
              </a:rPr>
              <a:t>) = 15%</a:t>
            </a:r>
            <a:endParaRPr/>
          </a:p>
          <a:p>
            <a:pPr indent="0" lvl="0" marL="0" marR="0" rtl="0" algn="l">
              <a:lnSpc>
                <a:spcPct val="90000"/>
              </a:lnSpc>
              <a:spcBef>
                <a:spcPts val="1400"/>
              </a:spcBef>
              <a:spcAft>
                <a:spcPts val="0"/>
              </a:spcAft>
              <a:buNone/>
            </a:pPr>
            <a:r>
              <a:rPr b="1" i="1" lang="en-US" sz="2800">
                <a:solidFill>
                  <a:schemeClr val="lt1"/>
                </a:solidFill>
                <a:latin typeface="Times New Roman"/>
                <a:ea typeface="Times New Roman"/>
                <a:cs typeface="Times New Roman"/>
                <a:sym typeface="Times New Roman"/>
              </a:rPr>
              <a:t>       r</a:t>
            </a:r>
            <a:r>
              <a:rPr b="1" baseline="-25000"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 = 7 + 1.2 [15 – 7] = 16.6%</a:t>
            </a:r>
            <a:endParaRPr b="1" sz="2800">
              <a:solidFill>
                <a:schemeClr val="lt1"/>
              </a:solidFill>
              <a:latin typeface="Times New Roman"/>
              <a:ea typeface="Times New Roman"/>
              <a:cs typeface="Times New Roman"/>
              <a:sym typeface="Times New Roman"/>
            </a:endParaRPr>
          </a:p>
        </p:txBody>
      </p:sp>
      <p:sp>
        <p:nvSpPr>
          <p:cNvPr id="162" name="Google Shape;162;p12"/>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nvSpPr>
        <p:spPr>
          <a:xfrm>
            <a:off x="0" y="0"/>
            <a:ext cx="9144000" cy="5785430"/>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lang="en-US" sz="2800" u="sng">
                <a:solidFill>
                  <a:schemeClr val="lt1"/>
                </a:solidFill>
                <a:latin typeface="Times New Roman"/>
                <a:ea typeface="Times New Roman"/>
                <a:cs typeface="Times New Roman"/>
                <a:sym typeface="Times New Roman"/>
              </a:rPr>
              <a:t>DIVIDEND GROWTH MODEL APPROACH</a:t>
            </a:r>
            <a:endParaRPr/>
          </a:p>
          <a:p>
            <a:pPr indent="0" lvl="0" marL="0" marR="0" rtl="0" algn="ctr">
              <a:spcBef>
                <a:spcPts val="250"/>
              </a:spcBef>
              <a:spcAft>
                <a:spcPts val="0"/>
              </a:spcAft>
              <a:buNone/>
            </a:pPr>
            <a:r>
              <a:t/>
            </a:r>
            <a:endParaRPr b="1" sz="500" u="sng">
              <a:solidFill>
                <a:schemeClr val="lt1"/>
              </a:solidFill>
              <a:latin typeface="Times New Roman"/>
              <a:ea typeface="Times New Roman"/>
              <a:cs typeface="Times New Roman"/>
              <a:sym typeface="Times New Roman"/>
            </a:endParaRPr>
          </a:p>
          <a:p>
            <a:pPr indent="0" lvl="0" marL="0" marR="0" rtl="0" algn="just">
              <a:spcBef>
                <a:spcPts val="1350"/>
              </a:spcBef>
              <a:spcAft>
                <a:spcPts val="0"/>
              </a:spcAft>
              <a:buNone/>
            </a:pPr>
            <a:r>
              <a:rPr lang="en-US" sz="2700">
                <a:solidFill>
                  <a:schemeClr val="lt1"/>
                </a:solidFill>
                <a:latin typeface="Times New Roman"/>
                <a:ea typeface="Times New Roman"/>
                <a:cs typeface="Times New Roman"/>
                <a:sym typeface="Times New Roman"/>
              </a:rPr>
              <a:t>If the dividend per share grows at a constant rate of </a:t>
            </a:r>
            <a:r>
              <a:rPr i="1" lang="en-US" sz="2700">
                <a:solidFill>
                  <a:schemeClr val="lt1"/>
                </a:solidFill>
                <a:latin typeface="Times New Roman"/>
                <a:ea typeface="Times New Roman"/>
                <a:cs typeface="Times New Roman"/>
                <a:sym typeface="Times New Roman"/>
              </a:rPr>
              <a:t>g</a:t>
            </a:r>
            <a:r>
              <a:rPr lang="en-US" sz="2700">
                <a:solidFill>
                  <a:schemeClr val="lt1"/>
                </a:solidFill>
                <a:latin typeface="Times New Roman"/>
                <a:ea typeface="Times New Roman"/>
                <a:cs typeface="Times New Roman"/>
                <a:sym typeface="Times New Roman"/>
              </a:rPr>
              <a:t> percent.</a:t>
            </a:r>
            <a:endParaRPr/>
          </a:p>
          <a:p>
            <a:pPr indent="0" lvl="0" marL="0" marR="0" rtl="0" algn="l">
              <a:spcBef>
                <a:spcPts val="1400"/>
              </a:spcBef>
              <a:spcAft>
                <a:spcPts val="0"/>
              </a:spcAft>
              <a:buNone/>
            </a:pPr>
            <a:r>
              <a:rPr lang="en-US" sz="2800">
                <a:solidFill>
                  <a:schemeClr val="lt1"/>
                </a:solidFill>
                <a:latin typeface="Times New Roman"/>
                <a:ea typeface="Times New Roman"/>
                <a:cs typeface="Times New Roman"/>
                <a:sym typeface="Times New Roman"/>
              </a:rPr>
              <a:t>				  </a:t>
            </a:r>
            <a:r>
              <a:rPr i="1" lang="en-US" sz="2700">
                <a:solidFill>
                  <a:schemeClr val="lt1"/>
                </a:solidFill>
                <a:latin typeface="Times New Roman"/>
                <a:ea typeface="Times New Roman"/>
                <a:cs typeface="Times New Roman"/>
                <a:sym typeface="Times New Roman"/>
              </a:rPr>
              <a:t>D</a:t>
            </a:r>
            <a:r>
              <a:rPr baseline="-25000" lang="en-US" sz="2700">
                <a:solidFill>
                  <a:schemeClr val="lt1"/>
                </a:solidFill>
                <a:latin typeface="Times New Roman"/>
                <a:ea typeface="Times New Roman"/>
                <a:cs typeface="Times New Roman"/>
                <a:sym typeface="Times New Roman"/>
              </a:rPr>
              <a:t>1</a:t>
            </a:r>
            <a:endParaRPr/>
          </a:p>
          <a:p>
            <a:pPr indent="0" lvl="0" marL="0" marR="0" rtl="0" algn="l">
              <a:lnSpc>
                <a:spcPct val="50000"/>
              </a:lnSpc>
              <a:spcBef>
                <a:spcPts val="1350"/>
              </a:spcBef>
              <a:spcAft>
                <a:spcPts val="0"/>
              </a:spcAft>
              <a:buNone/>
            </a:pPr>
            <a:r>
              <a:rPr lang="en-US" sz="2700">
                <a:solidFill>
                  <a:schemeClr val="lt1"/>
                </a:solidFill>
                <a:latin typeface="Times New Roman"/>
                <a:ea typeface="Times New Roman"/>
                <a:cs typeface="Times New Roman"/>
                <a:sym typeface="Times New Roman"/>
              </a:rPr>
              <a:t>			</a:t>
            </a:r>
            <a:r>
              <a:rPr i="1" lang="en-US" sz="2700">
                <a:solidFill>
                  <a:schemeClr val="lt1"/>
                </a:solidFill>
                <a:latin typeface="Times New Roman"/>
                <a:ea typeface="Times New Roman"/>
                <a:cs typeface="Times New Roman"/>
                <a:sym typeface="Times New Roman"/>
              </a:rPr>
              <a:t>P</a:t>
            </a:r>
            <a:r>
              <a:rPr baseline="-25000" lang="en-US" sz="2700">
                <a:solidFill>
                  <a:schemeClr val="lt1"/>
                </a:solidFill>
                <a:latin typeface="Times New Roman"/>
                <a:ea typeface="Times New Roman"/>
                <a:cs typeface="Times New Roman"/>
                <a:sym typeface="Times New Roman"/>
              </a:rPr>
              <a:t>0</a:t>
            </a:r>
            <a:r>
              <a:rPr lang="en-US" sz="2700">
                <a:solidFill>
                  <a:schemeClr val="lt1"/>
                </a:solidFill>
                <a:latin typeface="Times New Roman"/>
                <a:ea typeface="Times New Roman"/>
                <a:cs typeface="Times New Roman"/>
                <a:sym typeface="Times New Roman"/>
              </a:rPr>
              <a:t> = </a:t>
            </a:r>
            <a:endParaRPr/>
          </a:p>
          <a:p>
            <a:pPr indent="0" lvl="0" marL="0" marR="0" rtl="0" algn="l">
              <a:lnSpc>
                <a:spcPct val="30000"/>
              </a:lnSpc>
              <a:spcBef>
                <a:spcPts val="1350"/>
              </a:spcBef>
              <a:spcAft>
                <a:spcPts val="0"/>
              </a:spcAft>
              <a:buNone/>
            </a:pPr>
            <a:r>
              <a:rPr lang="en-US" sz="2700">
                <a:solidFill>
                  <a:schemeClr val="lt1"/>
                </a:solidFill>
                <a:latin typeface="Times New Roman"/>
                <a:ea typeface="Times New Roman"/>
                <a:cs typeface="Times New Roman"/>
                <a:sym typeface="Times New Roman"/>
              </a:rPr>
              <a:t>				</a:t>
            </a:r>
            <a:r>
              <a:rPr i="1" lang="en-US" sz="2700">
                <a:solidFill>
                  <a:schemeClr val="lt1"/>
                </a:solidFill>
                <a:latin typeface="Times New Roman"/>
                <a:ea typeface="Times New Roman"/>
                <a:cs typeface="Times New Roman"/>
                <a:sym typeface="Times New Roman"/>
              </a:rPr>
              <a:t>r</a:t>
            </a:r>
            <a:r>
              <a:rPr baseline="-25000" i="1" lang="en-US" sz="2700">
                <a:solidFill>
                  <a:schemeClr val="lt1"/>
                </a:solidFill>
                <a:latin typeface="Times New Roman"/>
                <a:ea typeface="Times New Roman"/>
                <a:cs typeface="Times New Roman"/>
                <a:sym typeface="Times New Roman"/>
              </a:rPr>
              <a:t>E</a:t>
            </a:r>
            <a:r>
              <a:rPr lang="en-US" sz="2700">
                <a:solidFill>
                  <a:schemeClr val="lt1"/>
                </a:solidFill>
                <a:latin typeface="Times New Roman"/>
                <a:ea typeface="Times New Roman"/>
                <a:cs typeface="Times New Roman"/>
                <a:sym typeface="Times New Roman"/>
              </a:rPr>
              <a:t> – </a:t>
            </a:r>
            <a:r>
              <a:rPr i="1" lang="en-US" sz="2700">
                <a:solidFill>
                  <a:schemeClr val="lt1"/>
                </a:solidFill>
                <a:latin typeface="Times New Roman"/>
                <a:ea typeface="Times New Roman"/>
                <a:cs typeface="Times New Roman"/>
                <a:sym typeface="Times New Roman"/>
              </a:rPr>
              <a:t>g</a:t>
            </a:r>
            <a:endParaRPr/>
          </a:p>
          <a:p>
            <a:pPr indent="0" lvl="0" marL="0" marR="0" rtl="0" algn="l">
              <a:spcBef>
                <a:spcPts val="1350"/>
              </a:spcBef>
              <a:spcAft>
                <a:spcPts val="0"/>
              </a:spcAft>
              <a:buNone/>
            </a:pPr>
            <a:r>
              <a:rPr lang="en-US" sz="2700">
                <a:solidFill>
                  <a:schemeClr val="lt1"/>
                </a:solidFill>
                <a:latin typeface="Times New Roman"/>
                <a:ea typeface="Times New Roman"/>
                <a:cs typeface="Times New Roman"/>
                <a:sym typeface="Times New Roman"/>
              </a:rPr>
              <a:t>	     			         </a:t>
            </a:r>
            <a:r>
              <a:rPr i="1" lang="en-US" sz="2700">
                <a:solidFill>
                  <a:schemeClr val="lt1"/>
                </a:solidFill>
                <a:latin typeface="Times New Roman"/>
                <a:ea typeface="Times New Roman"/>
                <a:cs typeface="Times New Roman"/>
                <a:sym typeface="Times New Roman"/>
              </a:rPr>
              <a:t>D</a:t>
            </a:r>
            <a:r>
              <a:rPr baseline="-25000" lang="en-US" sz="2700">
                <a:solidFill>
                  <a:schemeClr val="lt1"/>
                </a:solidFill>
                <a:latin typeface="Times New Roman"/>
                <a:ea typeface="Times New Roman"/>
                <a:cs typeface="Times New Roman"/>
                <a:sym typeface="Times New Roman"/>
              </a:rPr>
              <a:t>1</a:t>
            </a:r>
            <a:endParaRPr/>
          </a:p>
          <a:p>
            <a:pPr indent="0" lvl="0" marL="0" marR="0" rtl="0" algn="l">
              <a:lnSpc>
                <a:spcPct val="50000"/>
              </a:lnSpc>
              <a:spcBef>
                <a:spcPts val="1350"/>
              </a:spcBef>
              <a:spcAft>
                <a:spcPts val="0"/>
              </a:spcAft>
              <a:buNone/>
            </a:pPr>
            <a:r>
              <a:rPr lang="en-US" sz="2700">
                <a:solidFill>
                  <a:schemeClr val="lt1"/>
                </a:solidFill>
                <a:latin typeface="Times New Roman"/>
                <a:ea typeface="Times New Roman"/>
                <a:cs typeface="Times New Roman"/>
                <a:sym typeface="Times New Roman"/>
              </a:rPr>
              <a:t>			So,   </a:t>
            </a:r>
            <a:r>
              <a:rPr i="1" lang="en-US" sz="2700">
                <a:solidFill>
                  <a:schemeClr val="lt1"/>
                </a:solidFill>
                <a:latin typeface="Times New Roman"/>
                <a:ea typeface="Times New Roman"/>
                <a:cs typeface="Times New Roman"/>
                <a:sym typeface="Times New Roman"/>
              </a:rPr>
              <a:t>r</a:t>
            </a:r>
            <a:r>
              <a:rPr baseline="-25000" i="1" lang="en-US" sz="2700">
                <a:solidFill>
                  <a:schemeClr val="lt1"/>
                </a:solidFill>
                <a:latin typeface="Times New Roman"/>
                <a:ea typeface="Times New Roman"/>
                <a:cs typeface="Times New Roman"/>
                <a:sym typeface="Times New Roman"/>
              </a:rPr>
              <a:t>E</a:t>
            </a:r>
            <a:r>
              <a:rPr lang="en-US" sz="2700">
                <a:solidFill>
                  <a:schemeClr val="lt1"/>
                </a:solidFill>
                <a:latin typeface="Times New Roman"/>
                <a:ea typeface="Times New Roman"/>
                <a:cs typeface="Times New Roman"/>
                <a:sym typeface="Times New Roman"/>
              </a:rPr>
              <a:t> =            + </a:t>
            </a:r>
            <a:r>
              <a:rPr i="1" lang="en-US" sz="2700">
                <a:solidFill>
                  <a:schemeClr val="lt1"/>
                </a:solidFill>
                <a:latin typeface="Times New Roman"/>
                <a:ea typeface="Times New Roman"/>
                <a:cs typeface="Times New Roman"/>
                <a:sym typeface="Times New Roman"/>
              </a:rPr>
              <a:t>g</a:t>
            </a:r>
            <a:endParaRPr/>
          </a:p>
          <a:p>
            <a:pPr indent="0" lvl="0" marL="0" marR="0" rtl="0" algn="l">
              <a:lnSpc>
                <a:spcPct val="50000"/>
              </a:lnSpc>
              <a:spcBef>
                <a:spcPts val="1350"/>
              </a:spcBef>
              <a:spcAft>
                <a:spcPts val="0"/>
              </a:spcAft>
              <a:buNone/>
            </a:pPr>
            <a:r>
              <a:rPr lang="en-US" sz="2700">
                <a:solidFill>
                  <a:schemeClr val="lt1"/>
                </a:solidFill>
                <a:latin typeface="Times New Roman"/>
                <a:ea typeface="Times New Roman"/>
                <a:cs typeface="Times New Roman"/>
                <a:sym typeface="Times New Roman"/>
              </a:rPr>
              <a:t>	      			         </a:t>
            </a:r>
            <a:r>
              <a:rPr i="1" lang="en-US" sz="2700">
                <a:solidFill>
                  <a:schemeClr val="lt1"/>
                </a:solidFill>
                <a:latin typeface="Times New Roman"/>
                <a:ea typeface="Times New Roman"/>
                <a:cs typeface="Times New Roman"/>
                <a:sym typeface="Times New Roman"/>
              </a:rPr>
              <a:t>P</a:t>
            </a:r>
            <a:r>
              <a:rPr baseline="-25000" lang="en-US" sz="2700">
                <a:solidFill>
                  <a:schemeClr val="lt1"/>
                </a:solidFill>
                <a:latin typeface="Times New Roman"/>
                <a:ea typeface="Times New Roman"/>
                <a:cs typeface="Times New Roman"/>
                <a:sym typeface="Times New Roman"/>
              </a:rPr>
              <a:t>0</a:t>
            </a:r>
            <a:r>
              <a:rPr lang="en-US" sz="2700">
                <a:solidFill>
                  <a:schemeClr val="lt1"/>
                </a:solidFill>
                <a:latin typeface="Times New Roman"/>
                <a:ea typeface="Times New Roman"/>
                <a:cs typeface="Times New Roman"/>
                <a:sym typeface="Times New Roman"/>
              </a:rPr>
              <a:t> </a:t>
            </a:r>
            <a:endParaRPr/>
          </a:p>
          <a:p>
            <a:pPr indent="0" lvl="0" marL="0" marR="0" rtl="0" algn="just">
              <a:lnSpc>
                <a:spcPct val="110000"/>
              </a:lnSpc>
              <a:spcBef>
                <a:spcPts val="1350"/>
              </a:spcBef>
              <a:spcAft>
                <a:spcPts val="0"/>
              </a:spcAft>
              <a:buNone/>
            </a:pPr>
            <a:r>
              <a:rPr lang="en-US" sz="2700">
                <a:solidFill>
                  <a:schemeClr val="lt1"/>
                </a:solidFill>
                <a:latin typeface="Times New Roman"/>
                <a:ea typeface="Times New Roman"/>
                <a:cs typeface="Times New Roman"/>
                <a:sym typeface="Times New Roman"/>
              </a:rPr>
              <a:t>Thus, the expected return of equity shareholders, which in equilibrium is also the required return, is equal to the dividend yield plus the expected growth rate</a:t>
            </a:r>
            <a:endParaRPr/>
          </a:p>
        </p:txBody>
      </p:sp>
      <p:cxnSp>
        <p:nvCxnSpPr>
          <p:cNvPr id="168" name="Google Shape;168;p13"/>
          <p:cNvCxnSpPr/>
          <p:nvPr/>
        </p:nvCxnSpPr>
        <p:spPr>
          <a:xfrm>
            <a:off x="3482975" y="2209800"/>
            <a:ext cx="1295400" cy="0"/>
          </a:xfrm>
          <a:prstGeom prst="straightConnector1">
            <a:avLst/>
          </a:prstGeom>
          <a:noFill/>
          <a:ln cap="flat" cmpd="sng" w="9525">
            <a:solidFill>
              <a:schemeClr val="lt1"/>
            </a:solidFill>
            <a:prstDash val="solid"/>
            <a:round/>
            <a:headEnd len="med" w="med" type="none"/>
            <a:tailEnd len="med" w="med" type="none"/>
          </a:ln>
        </p:spPr>
      </p:cxnSp>
      <p:cxnSp>
        <p:nvCxnSpPr>
          <p:cNvPr id="169" name="Google Shape;169;p13"/>
          <p:cNvCxnSpPr/>
          <p:nvPr/>
        </p:nvCxnSpPr>
        <p:spPr>
          <a:xfrm>
            <a:off x="4184650" y="3581400"/>
            <a:ext cx="914400" cy="0"/>
          </a:xfrm>
          <a:prstGeom prst="straightConnector1">
            <a:avLst/>
          </a:prstGeom>
          <a:noFill/>
          <a:ln cap="flat" cmpd="sng" w="9525">
            <a:solidFill>
              <a:schemeClr val="lt1"/>
            </a:solidFill>
            <a:prstDash val="solid"/>
            <a:round/>
            <a:headEnd len="med" w="med" type="none"/>
            <a:tailEnd len="med" w="med" type="none"/>
          </a:ln>
        </p:spPr>
      </p:cxnSp>
      <p:sp>
        <p:nvSpPr>
          <p:cNvPr id="170" name="Google Shape;170;p13"/>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nvSpPr>
        <p:spPr>
          <a:xfrm>
            <a:off x="0" y="0"/>
            <a:ext cx="9144000" cy="283539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3200" u="sng">
                <a:solidFill>
                  <a:schemeClr val="lt1"/>
                </a:solidFill>
                <a:latin typeface="Times New Roman"/>
                <a:ea typeface="Times New Roman"/>
                <a:cs typeface="Times New Roman"/>
                <a:sym typeface="Times New Roman"/>
              </a:rPr>
              <a:t>EARNINGS-PRICE RATIO APPROACH</a:t>
            </a:r>
            <a:endParaRPr/>
          </a:p>
          <a:p>
            <a:pPr indent="0" lvl="0" marL="0" marR="0" rtl="0" algn="l">
              <a:lnSpc>
                <a:spcPct val="75000"/>
              </a:lnSpc>
              <a:spcBef>
                <a:spcPts val="1600"/>
              </a:spcBef>
              <a:spcAft>
                <a:spcPts val="0"/>
              </a:spcAft>
              <a:buNone/>
            </a:pPr>
            <a:r>
              <a:rPr lang="en-US" sz="3200">
                <a:solidFill>
                  <a:schemeClr val="lt1"/>
                </a:solidFill>
                <a:latin typeface="Times New Roman"/>
                <a:ea typeface="Times New Roman"/>
                <a:cs typeface="Times New Roman"/>
                <a:sym typeface="Times New Roman"/>
              </a:rPr>
              <a:t>Cost of equity</a:t>
            </a:r>
            <a:r>
              <a:rPr b="1" lang="en-US" sz="3200">
                <a:solidFill>
                  <a:schemeClr val="lt1"/>
                </a:solidFill>
                <a:latin typeface="Times New Roman"/>
                <a:ea typeface="Times New Roman"/>
                <a:cs typeface="Times New Roman"/>
                <a:sym typeface="Times New Roman"/>
              </a:rPr>
              <a:t>  =  E</a:t>
            </a:r>
            <a:r>
              <a:rPr b="1" baseline="-25000" lang="en-US" sz="3200">
                <a:solidFill>
                  <a:schemeClr val="lt1"/>
                </a:solidFill>
                <a:latin typeface="Times New Roman"/>
                <a:ea typeface="Times New Roman"/>
                <a:cs typeface="Times New Roman"/>
                <a:sym typeface="Times New Roman"/>
              </a:rPr>
              <a:t>1</a:t>
            </a:r>
            <a:r>
              <a:rPr b="1" lang="en-US" sz="3200">
                <a:solidFill>
                  <a:schemeClr val="lt1"/>
                </a:solidFill>
                <a:latin typeface="Times New Roman"/>
                <a:ea typeface="Times New Roman"/>
                <a:cs typeface="Times New Roman"/>
                <a:sym typeface="Times New Roman"/>
              </a:rPr>
              <a:t> / P</a:t>
            </a:r>
            <a:r>
              <a:rPr b="1" baseline="-25000" lang="en-US" sz="3200">
                <a:solidFill>
                  <a:schemeClr val="lt1"/>
                </a:solidFill>
                <a:latin typeface="Times New Roman"/>
                <a:ea typeface="Times New Roman"/>
                <a:cs typeface="Times New Roman"/>
                <a:sym typeface="Times New Roman"/>
              </a:rPr>
              <a:t>O</a:t>
            </a:r>
            <a:endParaRPr/>
          </a:p>
          <a:p>
            <a:pPr indent="0" lvl="0" marL="0" marR="0" rtl="0" algn="l">
              <a:lnSpc>
                <a:spcPct val="75000"/>
              </a:lnSpc>
              <a:spcBef>
                <a:spcPts val="2000"/>
              </a:spcBef>
              <a:spcAft>
                <a:spcPts val="0"/>
              </a:spcAft>
              <a:buNone/>
            </a:pPr>
            <a:r>
              <a:rPr lang="en-US" sz="4000">
                <a:solidFill>
                  <a:schemeClr val="lt1"/>
                </a:solidFill>
                <a:latin typeface="Times New Roman"/>
                <a:ea typeface="Times New Roman"/>
                <a:cs typeface="Times New Roman"/>
                <a:sym typeface="Times New Roman"/>
              </a:rPr>
              <a:t>where </a:t>
            </a:r>
            <a:r>
              <a:rPr lang="en-US" sz="3200">
                <a:solidFill>
                  <a:schemeClr val="lt1"/>
                </a:solidFill>
                <a:latin typeface="Times New Roman"/>
                <a:ea typeface="Times New Roman"/>
                <a:cs typeface="Times New Roman"/>
                <a:sym typeface="Times New Roman"/>
              </a:rPr>
              <a:t>E</a:t>
            </a:r>
            <a:r>
              <a:rPr baseline="-25000" lang="en-US" sz="3200">
                <a:solidFill>
                  <a:schemeClr val="lt1"/>
                </a:solidFill>
                <a:latin typeface="Times New Roman"/>
                <a:ea typeface="Times New Roman"/>
                <a:cs typeface="Times New Roman"/>
                <a:sym typeface="Times New Roman"/>
              </a:rPr>
              <a:t>1</a:t>
            </a:r>
            <a:r>
              <a:rPr lang="en-US" sz="3200">
                <a:solidFill>
                  <a:schemeClr val="lt1"/>
                </a:solidFill>
                <a:latin typeface="Times New Roman"/>
                <a:ea typeface="Times New Roman"/>
                <a:cs typeface="Times New Roman"/>
                <a:sym typeface="Times New Roman"/>
              </a:rPr>
              <a:t>  </a:t>
            </a:r>
            <a:r>
              <a:rPr lang="en-US" sz="2400">
                <a:solidFill>
                  <a:schemeClr val="lt1"/>
                </a:solidFill>
                <a:latin typeface="Times New Roman"/>
                <a:ea typeface="Times New Roman"/>
                <a:cs typeface="Times New Roman"/>
                <a:sym typeface="Times New Roman"/>
              </a:rPr>
              <a:t>=  </a:t>
            </a:r>
            <a:r>
              <a:rPr lang="en-US" sz="3200">
                <a:solidFill>
                  <a:schemeClr val="lt1"/>
                </a:solidFill>
                <a:latin typeface="Times New Roman"/>
                <a:ea typeface="Times New Roman"/>
                <a:cs typeface="Times New Roman"/>
                <a:sym typeface="Times New Roman"/>
              </a:rPr>
              <a:t>the expected EPS for the next year</a:t>
            </a:r>
            <a:endParaRPr/>
          </a:p>
          <a:p>
            <a:pPr indent="0" lvl="0" marL="0" marR="0" rtl="0" algn="l">
              <a:lnSpc>
                <a:spcPct val="75000"/>
              </a:lnSpc>
              <a:spcBef>
                <a:spcPts val="1600"/>
              </a:spcBef>
              <a:spcAft>
                <a:spcPts val="0"/>
              </a:spcAft>
              <a:buNone/>
            </a:pPr>
            <a:r>
              <a:rPr lang="en-US" sz="3200">
                <a:solidFill>
                  <a:schemeClr val="lt1"/>
                </a:solidFill>
                <a:latin typeface="Times New Roman"/>
                <a:ea typeface="Times New Roman"/>
                <a:cs typeface="Times New Roman"/>
                <a:sym typeface="Times New Roman"/>
              </a:rPr>
              <a:t>	    P</a:t>
            </a:r>
            <a:r>
              <a:rPr baseline="-25000" lang="en-US" sz="3200">
                <a:solidFill>
                  <a:schemeClr val="lt1"/>
                </a:solidFill>
                <a:latin typeface="Times New Roman"/>
                <a:ea typeface="Times New Roman"/>
                <a:cs typeface="Times New Roman"/>
                <a:sym typeface="Times New Roman"/>
              </a:rPr>
              <a:t>O</a:t>
            </a:r>
            <a:r>
              <a:rPr lang="en-US" sz="3200">
                <a:solidFill>
                  <a:schemeClr val="lt1"/>
                </a:solidFill>
                <a:latin typeface="Times New Roman"/>
                <a:ea typeface="Times New Roman"/>
                <a:cs typeface="Times New Roman"/>
                <a:sym typeface="Times New Roman"/>
              </a:rPr>
              <a:t>	 </a:t>
            </a:r>
            <a:r>
              <a:rPr lang="en-US" sz="2400">
                <a:solidFill>
                  <a:schemeClr val="lt1"/>
                </a:solidFill>
                <a:latin typeface="Times New Roman"/>
                <a:ea typeface="Times New Roman"/>
                <a:cs typeface="Times New Roman"/>
                <a:sym typeface="Times New Roman"/>
              </a:rPr>
              <a:t>=  </a:t>
            </a:r>
            <a:r>
              <a:rPr lang="en-US" sz="3200">
                <a:solidFill>
                  <a:schemeClr val="lt1"/>
                </a:solidFill>
                <a:latin typeface="Times New Roman"/>
                <a:ea typeface="Times New Roman"/>
                <a:cs typeface="Times New Roman"/>
                <a:sym typeface="Times New Roman"/>
              </a:rPr>
              <a:t>the current market price</a:t>
            </a:r>
            <a:endParaRPr/>
          </a:p>
        </p:txBody>
      </p:sp>
      <p:sp>
        <p:nvSpPr>
          <p:cNvPr id="176" name="Google Shape;176;p14"/>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nvSpPr>
        <p:spPr>
          <a:xfrm>
            <a:off x="0" y="57150"/>
            <a:ext cx="9144000" cy="860425"/>
          </a:xfrm>
          <a:prstGeom prst="rect">
            <a:avLst/>
          </a:prstGeom>
          <a:noFill/>
          <a:ln>
            <a:noFill/>
          </a:ln>
        </p:spPr>
        <p:txBody>
          <a:bodyPr anchorCtr="0" anchor="t" bIns="45700" lIns="91425" spcFirstLastPara="1" rIns="91425" wrap="square" tIns="45700">
            <a:spAutoFit/>
          </a:bodyPr>
          <a:lstStyle/>
          <a:p>
            <a:pPr indent="0" lvl="0" marL="0" marR="0" rtl="0" algn="ctr">
              <a:lnSpc>
                <a:spcPct val="180000"/>
              </a:lnSpc>
              <a:spcBef>
                <a:spcPts val="0"/>
              </a:spcBef>
              <a:spcAft>
                <a:spcPts val="0"/>
              </a:spcAft>
              <a:buNone/>
            </a:pPr>
            <a:r>
              <a:rPr b="1" lang="en-US" sz="2800" u="sng">
                <a:solidFill>
                  <a:schemeClr val="lt1"/>
                </a:solidFill>
                <a:latin typeface="Times New Roman"/>
                <a:ea typeface="Times New Roman"/>
                <a:cs typeface="Times New Roman"/>
                <a:sym typeface="Times New Roman"/>
              </a:rPr>
              <a:t>WACC</a:t>
            </a:r>
            <a:endParaRPr/>
          </a:p>
        </p:txBody>
      </p:sp>
      <p:sp>
        <p:nvSpPr>
          <p:cNvPr id="182" name="Google Shape;182;p15"/>
          <p:cNvSpPr txBox="1"/>
          <p:nvPr/>
        </p:nvSpPr>
        <p:spPr>
          <a:xfrm>
            <a:off x="133350" y="1809750"/>
            <a:ext cx="8915400" cy="3276600"/>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2600">
                <a:solidFill>
                  <a:schemeClr val="lt1"/>
                </a:solidFill>
                <a:latin typeface="Times New Roman"/>
                <a:ea typeface="Times New Roman"/>
                <a:cs typeface="Times New Roman"/>
                <a:sym typeface="Times New Roman"/>
              </a:rPr>
              <a:t>Source of Capital	   Proportion	         Cost	    Weighted Cost</a:t>
            </a:r>
            <a:endParaRPr b="1" sz="2600">
              <a:solidFill>
                <a:schemeClr val="lt1"/>
              </a:solidFill>
              <a:latin typeface="Times New Roman"/>
              <a:ea typeface="Times New Roman"/>
              <a:cs typeface="Times New Roman"/>
              <a:sym typeface="Times New Roman"/>
            </a:endParaRPr>
          </a:p>
          <a:p>
            <a:pPr indent="0" lvl="0" marL="0" marR="0" rtl="0" algn="just">
              <a:lnSpc>
                <a:spcPct val="50000"/>
              </a:lnSpc>
              <a:spcBef>
                <a:spcPts val="1300"/>
              </a:spcBef>
              <a:spcAft>
                <a:spcPts val="0"/>
              </a:spcAft>
              <a:buNone/>
            </a:pPr>
            <a:r>
              <a:rPr b="1" i="1" lang="en-US" sz="2600">
                <a:solidFill>
                  <a:schemeClr val="lt1"/>
                </a:solidFill>
                <a:latin typeface="Times New Roman"/>
                <a:ea typeface="Times New Roman"/>
                <a:cs typeface="Times New Roman"/>
                <a:sym typeface="Times New Roman"/>
              </a:rPr>
              <a:t>			         (1)	          (2)	       [(1) x (2)]</a:t>
            </a:r>
            <a:endParaRPr b="1" sz="2600">
              <a:solidFill>
                <a:schemeClr val="lt1"/>
              </a:solidFill>
              <a:latin typeface="Times New Roman"/>
              <a:ea typeface="Times New Roman"/>
              <a:cs typeface="Times New Roman"/>
              <a:sym typeface="Times New Roman"/>
            </a:endParaRPr>
          </a:p>
          <a:p>
            <a:pPr indent="0" lvl="0" marL="0" marR="0" rtl="0" algn="just">
              <a:spcBef>
                <a:spcPts val="1300"/>
              </a:spcBef>
              <a:spcAft>
                <a:spcPts val="0"/>
              </a:spcAft>
              <a:buNone/>
            </a:pPr>
            <a:r>
              <a:rPr b="1" lang="en-US" sz="2600">
                <a:solidFill>
                  <a:schemeClr val="lt1"/>
                </a:solidFill>
                <a:latin typeface="Times New Roman"/>
                <a:ea typeface="Times New Roman"/>
                <a:cs typeface="Times New Roman"/>
                <a:sym typeface="Times New Roman"/>
              </a:rPr>
              <a:t>    Debt		        0.60	        16.0%	          9.60%</a:t>
            </a:r>
            <a:endParaRPr/>
          </a:p>
          <a:p>
            <a:pPr indent="0" lvl="0" marL="0" marR="0" rtl="0" algn="just">
              <a:spcBef>
                <a:spcPts val="1300"/>
              </a:spcBef>
              <a:spcAft>
                <a:spcPts val="0"/>
              </a:spcAft>
              <a:buNone/>
            </a:pPr>
            <a:r>
              <a:rPr b="1" lang="en-US" sz="2600">
                <a:solidFill>
                  <a:schemeClr val="lt1"/>
                </a:solidFill>
                <a:latin typeface="Times New Roman"/>
                <a:ea typeface="Times New Roman"/>
                <a:cs typeface="Times New Roman"/>
                <a:sym typeface="Times New Roman"/>
              </a:rPr>
              <a:t>    Preference	        0.05	        14.0%	          0.70%</a:t>
            </a:r>
            <a:endParaRPr/>
          </a:p>
          <a:p>
            <a:pPr indent="0" lvl="0" marL="0" marR="0" rtl="0" algn="just">
              <a:spcBef>
                <a:spcPts val="1300"/>
              </a:spcBef>
              <a:spcAft>
                <a:spcPts val="0"/>
              </a:spcAft>
              <a:buNone/>
            </a:pPr>
            <a:r>
              <a:rPr b="1" lang="en-US" sz="2600">
                <a:solidFill>
                  <a:schemeClr val="lt1"/>
                </a:solidFill>
                <a:latin typeface="Times New Roman"/>
                <a:ea typeface="Times New Roman"/>
                <a:cs typeface="Times New Roman"/>
                <a:sym typeface="Times New Roman"/>
              </a:rPr>
              <a:t>    Equity                          0.35	          8.4%	          2.94%</a:t>
            </a:r>
            <a:endParaRPr/>
          </a:p>
          <a:p>
            <a:pPr indent="0" lvl="0" marL="0" marR="0" rtl="0" algn="just">
              <a:spcBef>
                <a:spcPts val="1300"/>
              </a:spcBef>
              <a:spcAft>
                <a:spcPts val="0"/>
              </a:spcAft>
              <a:buNone/>
            </a:pPr>
            <a:r>
              <a:rPr b="1" lang="en-US" sz="2600">
                <a:solidFill>
                  <a:schemeClr val="lt1"/>
                </a:solidFill>
                <a:latin typeface="Times New Roman"/>
                <a:ea typeface="Times New Roman"/>
                <a:cs typeface="Times New Roman"/>
                <a:sym typeface="Times New Roman"/>
              </a:rPr>
              <a:t> 					             WACC = 13.24%</a:t>
            </a:r>
            <a:endParaRPr b="1" sz="2600">
              <a:solidFill>
                <a:schemeClr val="lt1"/>
              </a:solidFill>
              <a:latin typeface="Times New Roman"/>
              <a:ea typeface="Times New Roman"/>
              <a:cs typeface="Times New Roman"/>
              <a:sym typeface="Times New Roman"/>
            </a:endParaRPr>
          </a:p>
        </p:txBody>
      </p:sp>
      <p:sp>
        <p:nvSpPr>
          <p:cNvPr id="183" name="Google Shape;183;p15"/>
          <p:cNvSpPr/>
          <p:nvPr/>
        </p:nvSpPr>
        <p:spPr>
          <a:xfrm>
            <a:off x="152400" y="2781300"/>
            <a:ext cx="8896350" cy="1588"/>
          </a:xfrm>
          <a:custGeom>
            <a:rect b="b" l="l" r="r" t="t"/>
            <a:pathLst>
              <a:path extrusionOk="0" h="1" w="5604">
                <a:moveTo>
                  <a:pt x="0" y="0"/>
                </a:moveTo>
                <a:lnTo>
                  <a:pt x="5604" y="0"/>
                </a:lnTo>
              </a:path>
            </a:pathLst>
          </a:cu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4" name="Google Shape;184;p15"/>
          <p:cNvSpPr/>
          <p:nvPr/>
        </p:nvSpPr>
        <p:spPr>
          <a:xfrm>
            <a:off x="152400" y="4533900"/>
            <a:ext cx="8896350" cy="1588"/>
          </a:xfrm>
          <a:custGeom>
            <a:rect b="b" l="l" r="r" t="t"/>
            <a:pathLst>
              <a:path extrusionOk="0" h="1" w="5604">
                <a:moveTo>
                  <a:pt x="0" y="0"/>
                </a:moveTo>
                <a:lnTo>
                  <a:pt x="5604" y="0"/>
                </a:lnTo>
              </a:path>
            </a:pathLst>
          </a:cu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5" name="Google Shape;185;p15"/>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Exercise</a:t>
            </a:r>
            <a:endParaRPr/>
          </a:p>
        </p:txBody>
      </p:sp>
      <p:sp>
        <p:nvSpPr>
          <p:cNvPr id="191" name="Google Shape;191;p1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1) Abascus Limited issued 15 year, 14 precent bonds five years ago. The bond which has a face value of Rs. 100 is currently selling for Rs. 108</a:t>
            </a:r>
            <a:endParaRPr/>
          </a:p>
          <a:p>
            <a:pPr indent="-342900" lvl="0" marL="342900" rtl="0" algn="l">
              <a:spcBef>
                <a:spcPts val="640"/>
              </a:spcBef>
              <a:spcAft>
                <a:spcPts val="0"/>
              </a:spcAft>
              <a:buSzPts val="2560"/>
              <a:buChar char="●"/>
            </a:pPr>
            <a:r>
              <a:rPr lang="en-US"/>
              <a:t>A) what is the pre-tax cost of debt?</a:t>
            </a:r>
            <a:endParaRPr/>
          </a:p>
          <a:p>
            <a:pPr indent="-342900" lvl="0" marL="342900" rtl="0" algn="l">
              <a:spcBef>
                <a:spcPts val="640"/>
              </a:spcBef>
              <a:spcAft>
                <a:spcPts val="0"/>
              </a:spcAft>
              <a:buSzPts val="2560"/>
              <a:buChar char="●"/>
            </a:pPr>
            <a:r>
              <a:rPr lang="en-US"/>
              <a:t>B) what is the after-tax cost of debt? (Assume a 35% tax rate)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685800" y="762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p>
        </p:txBody>
      </p:sp>
      <p:sp>
        <p:nvSpPr>
          <p:cNvPr id="197" name="Google Shape;197;p17"/>
          <p:cNvSpPr txBox="1"/>
          <p:nvPr>
            <p:ph idx="1" type="body"/>
          </p:nvPr>
        </p:nvSpPr>
        <p:spPr>
          <a:xfrm>
            <a:off x="533400" y="1371600"/>
            <a:ext cx="8153400" cy="525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Q.2 Omega Enterprises issued 10 year, 9 precent preference shares four years ago. The preferences share which has a face value of Rs. 100 is currently selling for Rs. 92. What is the cost of preference shares?</a:t>
            </a:r>
            <a:endParaRPr/>
          </a:p>
          <a:p>
            <a:pPr indent="-342900" lvl="0" marL="342900" rtl="0" algn="l">
              <a:spcBef>
                <a:spcPts val="640"/>
              </a:spcBef>
              <a:spcAft>
                <a:spcPts val="0"/>
              </a:spcAft>
              <a:buSzPts val="2560"/>
              <a:buChar char="●"/>
            </a:pPr>
            <a:r>
              <a:rPr lang="en-US"/>
              <a:t>Q.3 Rao corporation has a target capital structure of 60% equity and 40% debt. Its cost of equity is 18% and its pre-tax cost of debt is 13%. If the relevant tax is 35%, what is Ro Corporations WACC?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idx="1" type="body"/>
          </p:nvPr>
        </p:nvSpPr>
        <p:spPr>
          <a:xfrm>
            <a:off x="685800" y="762000"/>
            <a:ext cx="7772400" cy="5715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Q.4 Unix Limiteds equity beta is 1.2. The market risk premium is 7% and the risk free rate is 10%. Unix has a debt equity ratio of 2:3. Its pre-tax cost of debt is 14%. If the tax rate is 35%, what is the WACC?</a:t>
            </a:r>
            <a:endParaRPr/>
          </a:p>
          <a:p>
            <a:pPr indent="-342900" lvl="0" marL="342900" rtl="0" algn="l">
              <a:spcBef>
                <a:spcPts val="640"/>
              </a:spcBef>
              <a:spcAft>
                <a:spcPts val="0"/>
              </a:spcAft>
              <a:buSzPts val="2560"/>
              <a:buChar char="●"/>
            </a:pPr>
            <a:r>
              <a:rPr lang="en-US"/>
              <a:t>Q.5 Amar corporations WACC is 12% and its tax rate is 35%. Amar’s pre-tax cost of debt is 14% and its debt equity ratio is 1:1. Th risk-free rate is 11% and the market risk premium is 8%. Wat is the beta of Amar’s equity?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p>
        </p:txBody>
      </p:sp>
      <p:sp>
        <p:nvSpPr>
          <p:cNvPr id="208" name="Google Shape;208;p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Q. 6 Suman corporation manufactures speciality chemicals. Its debt-equity ratio is 0.8. Its WACC is 15% and its tax rate is 30%.</a:t>
            </a:r>
            <a:endParaRPr/>
          </a:p>
          <a:p>
            <a:pPr indent="-342900" lvl="0" marL="342900" rtl="0" algn="l">
              <a:spcBef>
                <a:spcPts val="640"/>
              </a:spcBef>
              <a:spcAft>
                <a:spcPts val="0"/>
              </a:spcAft>
              <a:buSzPts val="2560"/>
              <a:buChar char="●"/>
            </a:pPr>
            <a:r>
              <a:rPr lang="en-US"/>
              <a:t>A) If Suman’s cost of equity is 20%, what is its pre-tax cost of debt?</a:t>
            </a:r>
            <a:endParaRPr/>
          </a:p>
          <a:p>
            <a:pPr indent="-342900" lvl="0" marL="342900" rtl="0" algn="l">
              <a:spcBef>
                <a:spcPts val="640"/>
              </a:spcBef>
              <a:spcAft>
                <a:spcPts val="0"/>
              </a:spcAft>
              <a:buSzPts val="2560"/>
              <a:buChar char="●"/>
            </a:pPr>
            <a:r>
              <a:rPr lang="en-US"/>
              <a:t>B) If Suman can issue debt at an interest rate of 13%, what is its cost of equity?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0" y="0"/>
            <a:ext cx="9144000" cy="52014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chemeClr val="lt1"/>
                </a:solidFill>
                <a:latin typeface="Times New Roman"/>
                <a:ea typeface="Times New Roman"/>
                <a:cs typeface="Times New Roman"/>
                <a:sym typeface="Times New Roman"/>
              </a:rPr>
              <a:t>			</a:t>
            </a:r>
            <a:r>
              <a:rPr b="1" lang="en-US" sz="2800" u="sng">
                <a:solidFill>
                  <a:schemeClr val="lt1"/>
                </a:solidFill>
                <a:latin typeface="Times New Roman"/>
                <a:ea typeface="Times New Roman"/>
                <a:cs typeface="Times New Roman"/>
                <a:sym typeface="Times New Roman"/>
              </a:rPr>
              <a:t>COST OF CAPITAL</a:t>
            </a:r>
            <a:endParaRPr/>
          </a:p>
          <a:p>
            <a:pPr indent="0" lvl="0" marL="0" marR="0" rtl="0" algn="l">
              <a:spcBef>
                <a:spcPts val="400"/>
              </a:spcBef>
              <a:spcAft>
                <a:spcPts val="0"/>
              </a:spcAft>
              <a:buNone/>
            </a:pPr>
            <a:r>
              <a:t/>
            </a:r>
            <a:endParaRPr b="1" sz="800">
              <a:solidFill>
                <a:schemeClr val="lt1"/>
              </a:solidFill>
              <a:latin typeface="Times New Roman"/>
              <a:ea typeface="Times New Roman"/>
              <a:cs typeface="Times New Roman"/>
              <a:sym typeface="Times New Roman"/>
            </a:endParaRPr>
          </a:p>
          <a:p>
            <a:pPr indent="0" lvl="0" marL="0" marR="0" rtl="0" algn="just">
              <a:lnSpc>
                <a:spcPct val="130000"/>
              </a:lnSpc>
              <a:spcBef>
                <a:spcPts val="1400"/>
              </a:spcBef>
              <a:spcAft>
                <a:spcPts val="0"/>
              </a:spcAft>
              <a:buNone/>
            </a:pPr>
            <a:r>
              <a:rPr lang="en-US" sz="2800">
                <a:solidFill>
                  <a:schemeClr val="lt1"/>
                </a:solidFill>
                <a:latin typeface="Times New Roman"/>
                <a:ea typeface="Times New Roman"/>
                <a:cs typeface="Times New Roman"/>
                <a:sym typeface="Times New Roman"/>
              </a:rPr>
              <a:t>The cost of capital of any investment (project, business, or company) is the rate of return the suppliers of capital would expect to receive if the capital were invested elsewhere in an investment (project, business, or company) of comparable risk</a:t>
            </a:r>
            <a:endParaRPr/>
          </a:p>
          <a:p>
            <a:pPr indent="0" lvl="0" marL="0" marR="0" rtl="0" algn="just">
              <a:spcBef>
                <a:spcPts val="400"/>
              </a:spcBef>
              <a:spcAft>
                <a:spcPts val="0"/>
              </a:spcAft>
              <a:buNone/>
            </a:pPr>
            <a:r>
              <a:t/>
            </a:r>
            <a:endParaRPr b="1" sz="800">
              <a:solidFill>
                <a:schemeClr val="lt1"/>
              </a:solidFill>
              <a:latin typeface="Times New Roman"/>
              <a:ea typeface="Times New Roman"/>
              <a:cs typeface="Times New Roman"/>
              <a:sym typeface="Times New Roman"/>
            </a:endParaRPr>
          </a:p>
          <a:p>
            <a:pPr indent="-177800" lvl="1" marL="457200" marR="0" rtl="0" algn="l">
              <a:lnSpc>
                <a:spcPct val="140000"/>
              </a:lnSpc>
              <a:spcBef>
                <a:spcPts val="1400"/>
              </a:spcBef>
              <a:spcAft>
                <a:spcPts val="0"/>
              </a:spcAft>
              <a:buClr>
                <a:schemeClr val="lt1"/>
              </a:buClr>
              <a:buSzPts val="2800"/>
              <a:buFont typeface="Times New Roman"/>
              <a:buChar char="•"/>
            </a:pPr>
            <a:r>
              <a:rPr b="1" i="0" lang="en-US" sz="2800" u="none" cap="none" strike="noStrike">
                <a:solidFill>
                  <a:schemeClr val="lt1"/>
                </a:solidFill>
                <a:latin typeface="Times New Roman"/>
                <a:ea typeface="Times New Roman"/>
                <a:cs typeface="Times New Roman"/>
                <a:sym typeface="Times New Roman"/>
              </a:rPr>
              <a:t>	</a:t>
            </a:r>
            <a:r>
              <a:rPr b="0" i="0" lang="en-US" sz="2800" u="none" cap="none" strike="noStrike">
                <a:solidFill>
                  <a:schemeClr val="lt1"/>
                </a:solidFill>
                <a:latin typeface="Times New Roman"/>
                <a:ea typeface="Times New Roman"/>
                <a:cs typeface="Times New Roman"/>
                <a:sym typeface="Times New Roman"/>
              </a:rPr>
              <a:t>The cost of capital reflects </a:t>
            </a:r>
            <a:r>
              <a:rPr b="0" i="0" lang="en-US" sz="2800" u="sng" cap="none" strike="noStrike">
                <a:solidFill>
                  <a:schemeClr val="lt1"/>
                </a:solidFill>
                <a:latin typeface="Times New Roman"/>
                <a:ea typeface="Times New Roman"/>
                <a:cs typeface="Times New Roman"/>
                <a:sym typeface="Times New Roman"/>
              </a:rPr>
              <a:t>expected return</a:t>
            </a:r>
            <a:endParaRPr/>
          </a:p>
          <a:p>
            <a:pPr indent="-177800" lvl="1" marL="457200" marR="0" rtl="0" algn="l">
              <a:lnSpc>
                <a:spcPct val="140000"/>
              </a:lnSpc>
              <a:spcBef>
                <a:spcPts val="1400"/>
              </a:spcBef>
              <a:spcAft>
                <a:spcPts val="0"/>
              </a:spcAft>
              <a:buClr>
                <a:schemeClr val="lt1"/>
              </a:buClr>
              <a:buSzPts val="2800"/>
              <a:buFont typeface="Times New Roman"/>
              <a:buChar char="•"/>
            </a:pPr>
            <a:r>
              <a:rPr b="0" i="0" lang="en-US" sz="2800" u="none" cap="none" strike="noStrike">
                <a:solidFill>
                  <a:schemeClr val="lt1"/>
                </a:solidFill>
                <a:latin typeface="Times New Roman"/>
                <a:ea typeface="Times New Roman"/>
                <a:cs typeface="Times New Roman"/>
                <a:sym typeface="Times New Roman"/>
              </a:rPr>
              <a:t>	The cost of capital represents an </a:t>
            </a:r>
            <a:r>
              <a:rPr b="0" i="0" lang="en-US" sz="2800" u="sng" cap="none" strike="noStrike">
                <a:solidFill>
                  <a:schemeClr val="lt1"/>
                </a:solidFill>
                <a:latin typeface="Times New Roman"/>
                <a:ea typeface="Times New Roman"/>
                <a:cs typeface="Times New Roman"/>
                <a:sym typeface="Times New Roman"/>
              </a:rPr>
              <a:t>opportunity cost</a:t>
            </a:r>
            <a:r>
              <a:rPr b="0" i="0" lang="en-US" sz="2800" u="none" cap="none" strike="noStrike">
                <a:solidFill>
                  <a:schemeClr val="lt1"/>
                </a:solidFill>
                <a:latin typeface="Times New Roman"/>
                <a:ea typeface="Times New Roman"/>
                <a:cs typeface="Times New Roman"/>
                <a:sym typeface="Times New Roman"/>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p>
        </p:txBody>
      </p:sp>
      <p:sp>
        <p:nvSpPr>
          <p:cNvPr id="214" name="Google Shape;214;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Q.7 Mehta Ltd. WACC is 11% and its tax rate is 35%. Mehta’s pre-tax cost of debt is 10% and its debt-equity ratio is 0.6:1. The risk free rate is 8% and the market risk premium is 7%. What is beta of Mehta’s equity?</a:t>
            </a:r>
            <a:endParaRPr/>
          </a:p>
          <a:p>
            <a:pPr indent="-180340" lvl="0" marL="342900" rtl="0" algn="l">
              <a:spcBef>
                <a:spcPts val="640"/>
              </a:spcBef>
              <a:spcAft>
                <a:spcPts val="0"/>
              </a:spcAft>
              <a:buSzPts val="256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p>
        </p:txBody>
      </p:sp>
      <p:sp>
        <p:nvSpPr>
          <p:cNvPr id="220" name="Google Shape;220;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Q. 7 soln</a:t>
            </a:r>
            <a:endParaRPr/>
          </a:p>
          <a:p>
            <a:pPr indent="-342900" lvl="0" marL="342900" rtl="0" algn="l">
              <a:spcBef>
                <a:spcPts val="640"/>
              </a:spcBef>
              <a:spcAft>
                <a:spcPts val="0"/>
              </a:spcAft>
              <a:buSzPts val="2560"/>
              <a:buChar char="●"/>
            </a:pPr>
            <a:r>
              <a:rPr lang="en-US"/>
              <a:t>=0.6/1.6 * 10% * (1-0.35) + (1.0/1.6 *re ) = 11%</a:t>
            </a:r>
            <a:endParaRPr/>
          </a:p>
          <a:p>
            <a:pPr indent="-342900" lvl="0" marL="342900" rtl="0" algn="l">
              <a:spcBef>
                <a:spcPts val="640"/>
              </a:spcBef>
              <a:spcAft>
                <a:spcPts val="0"/>
              </a:spcAft>
              <a:buSzPts val="2560"/>
              <a:buChar char="●"/>
            </a:pPr>
            <a:r>
              <a:rPr lang="en-US"/>
              <a:t>RE = 13.7%</a:t>
            </a:r>
            <a:endParaRPr/>
          </a:p>
          <a:p>
            <a:pPr indent="-342900" lvl="0" marL="342900" rtl="0" algn="l">
              <a:spcBef>
                <a:spcPts val="640"/>
              </a:spcBef>
              <a:spcAft>
                <a:spcPts val="0"/>
              </a:spcAft>
              <a:buSzPts val="2560"/>
              <a:buChar char="●"/>
            </a:pPr>
            <a:r>
              <a:rPr lang="en-US"/>
              <a:t>= 8+ B*7 = 13.7%</a:t>
            </a:r>
            <a:endParaRPr/>
          </a:p>
          <a:p>
            <a:pPr indent="-342900" lvl="0" marL="342900" rtl="0" algn="l">
              <a:spcBef>
                <a:spcPts val="640"/>
              </a:spcBef>
              <a:spcAft>
                <a:spcPts val="0"/>
              </a:spcAft>
              <a:buSzPts val="2560"/>
              <a:buChar char="●"/>
            </a:pPr>
            <a:r>
              <a:rPr lang="en-US"/>
              <a:t>B = 0.814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Answer</a:t>
            </a:r>
            <a:endParaRPr/>
          </a:p>
        </p:txBody>
      </p:sp>
      <p:sp>
        <p:nvSpPr>
          <p:cNvPr id="226" name="Google Shape;226;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Q.1 a 12.60  b  8.19</a:t>
            </a:r>
            <a:endParaRPr/>
          </a:p>
          <a:p>
            <a:pPr indent="-342900" lvl="0" marL="342900" rtl="0" algn="l">
              <a:spcBef>
                <a:spcPts val="640"/>
              </a:spcBef>
              <a:spcAft>
                <a:spcPts val="0"/>
              </a:spcAft>
              <a:buSzPts val="2560"/>
              <a:buChar char="●"/>
            </a:pPr>
            <a:r>
              <a:rPr lang="en-US"/>
              <a:t>Q.2 10.85%</a:t>
            </a:r>
            <a:endParaRPr/>
          </a:p>
          <a:p>
            <a:pPr indent="-342900" lvl="0" marL="342900" rtl="0" algn="l">
              <a:spcBef>
                <a:spcPts val="640"/>
              </a:spcBef>
              <a:spcAft>
                <a:spcPts val="0"/>
              </a:spcAft>
              <a:buSzPts val="2560"/>
              <a:buChar char="●"/>
            </a:pPr>
            <a:r>
              <a:rPr lang="en-US"/>
              <a:t>Q.3 14.18%</a:t>
            </a:r>
            <a:endParaRPr/>
          </a:p>
          <a:p>
            <a:pPr indent="-342900" lvl="0" marL="342900" rtl="0" algn="l">
              <a:spcBef>
                <a:spcPts val="640"/>
              </a:spcBef>
              <a:spcAft>
                <a:spcPts val="0"/>
              </a:spcAft>
              <a:buSzPts val="2560"/>
              <a:buChar char="●"/>
            </a:pPr>
            <a:r>
              <a:rPr lang="en-US"/>
              <a:t>Q.4 14.68%</a:t>
            </a:r>
            <a:endParaRPr/>
          </a:p>
          <a:p>
            <a:pPr indent="-342900" lvl="0" marL="342900" rtl="0" algn="l">
              <a:spcBef>
                <a:spcPts val="640"/>
              </a:spcBef>
              <a:spcAft>
                <a:spcPts val="0"/>
              </a:spcAft>
              <a:buSzPts val="2560"/>
              <a:buChar char="●"/>
            </a:pPr>
            <a:r>
              <a:rPr lang="en-US"/>
              <a:t>Q. 5 0.49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nvSpPr>
        <p:spPr>
          <a:xfrm>
            <a:off x="0" y="0"/>
            <a:ext cx="9144000" cy="61166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chemeClr val="lt1"/>
                </a:solidFill>
                <a:latin typeface="Times New Roman"/>
                <a:ea typeface="Times New Roman"/>
                <a:cs typeface="Times New Roman"/>
                <a:sym typeface="Times New Roman"/>
              </a:rPr>
              <a:t>WEIGHTED AVERAGE                                                                COST OF CAPITAL (WACC)</a:t>
            </a:r>
            <a:endParaRPr/>
          </a:p>
          <a:p>
            <a:pPr indent="0" lvl="0" marL="0" marR="0" rtl="0" algn="ctr">
              <a:spcBef>
                <a:spcPts val="400"/>
              </a:spcBef>
              <a:spcAft>
                <a:spcPts val="0"/>
              </a:spcAft>
              <a:buNone/>
            </a:pPr>
            <a:r>
              <a:t/>
            </a:r>
            <a:endParaRPr b="1" sz="800" u="sng">
              <a:solidFill>
                <a:schemeClr val="lt1"/>
              </a:solidFill>
              <a:latin typeface="Times New Roman"/>
              <a:ea typeface="Times New Roman"/>
              <a:cs typeface="Times New Roman"/>
              <a:sym typeface="Times New Roman"/>
            </a:endParaRPr>
          </a:p>
          <a:p>
            <a:pPr indent="0" lvl="0" marL="0" marR="0" rtl="0" algn="l">
              <a:spcBef>
                <a:spcPts val="1400"/>
              </a:spcBef>
              <a:spcAft>
                <a:spcPts val="0"/>
              </a:spcAft>
              <a:buNone/>
            </a:pPr>
            <a:r>
              <a:rPr b="1" lang="en-US" sz="2800">
                <a:solidFill>
                  <a:schemeClr val="lt1"/>
                </a:solidFill>
                <a:latin typeface="Times New Roman"/>
                <a:ea typeface="Times New Roman"/>
                <a:cs typeface="Times New Roman"/>
                <a:sym typeface="Times New Roman"/>
              </a:rPr>
              <a:t>WACC = </a:t>
            </a:r>
            <a:r>
              <a:rPr b="1" i="1" lang="en-US" sz="2800">
                <a:solidFill>
                  <a:schemeClr val="lt1"/>
                </a:solidFill>
                <a:latin typeface="Times New Roman"/>
                <a:ea typeface="Times New Roman"/>
                <a:cs typeface="Times New Roman"/>
                <a:sym typeface="Times New Roman"/>
              </a:rPr>
              <a:t>w</a:t>
            </a:r>
            <a:r>
              <a:rPr b="1" baseline="-25000" i="1" lang="en-US" sz="2800">
                <a:solidFill>
                  <a:schemeClr val="lt1"/>
                </a:solidFill>
                <a:latin typeface="Times New Roman"/>
                <a:ea typeface="Times New Roman"/>
                <a:cs typeface="Times New Roman"/>
                <a:sym typeface="Times New Roman"/>
              </a:rPr>
              <a:t>E</a:t>
            </a:r>
            <a:r>
              <a:rPr b="1" i="1" lang="en-US" sz="2800">
                <a:solidFill>
                  <a:schemeClr val="lt1"/>
                </a:solidFill>
                <a:latin typeface="Times New Roman"/>
                <a:ea typeface="Times New Roman"/>
                <a:cs typeface="Times New Roman"/>
                <a:sym typeface="Times New Roman"/>
              </a:rPr>
              <a:t>r</a:t>
            </a:r>
            <a:r>
              <a:rPr b="1" baseline="-25000"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 + </a:t>
            </a:r>
            <a:r>
              <a:rPr b="1" i="1" lang="en-US" sz="2800">
                <a:solidFill>
                  <a:schemeClr val="lt1"/>
                </a:solidFill>
                <a:latin typeface="Times New Roman"/>
                <a:ea typeface="Times New Roman"/>
                <a:cs typeface="Times New Roman"/>
                <a:sym typeface="Times New Roman"/>
              </a:rPr>
              <a:t>w</a:t>
            </a:r>
            <a:r>
              <a:rPr b="1" baseline="-25000" i="1" lang="en-US" sz="2800">
                <a:solidFill>
                  <a:schemeClr val="lt1"/>
                </a:solidFill>
                <a:latin typeface="Times New Roman"/>
                <a:ea typeface="Times New Roman"/>
                <a:cs typeface="Times New Roman"/>
                <a:sym typeface="Times New Roman"/>
              </a:rPr>
              <a:t>p</a:t>
            </a:r>
            <a:r>
              <a:rPr b="1" i="1" lang="en-US" sz="2800">
                <a:solidFill>
                  <a:schemeClr val="lt1"/>
                </a:solidFill>
                <a:latin typeface="Times New Roman"/>
                <a:ea typeface="Times New Roman"/>
                <a:cs typeface="Times New Roman"/>
                <a:sym typeface="Times New Roman"/>
              </a:rPr>
              <a:t>r</a:t>
            </a:r>
            <a:r>
              <a:rPr b="1" baseline="-25000" i="1" lang="en-US" sz="2800">
                <a:solidFill>
                  <a:schemeClr val="lt1"/>
                </a:solidFill>
                <a:latin typeface="Times New Roman"/>
                <a:ea typeface="Times New Roman"/>
                <a:cs typeface="Times New Roman"/>
                <a:sym typeface="Times New Roman"/>
              </a:rPr>
              <a:t>p</a:t>
            </a:r>
            <a:r>
              <a:rPr b="1" baseline="-25000" lang="en-US" sz="2800">
                <a:solidFill>
                  <a:schemeClr val="lt1"/>
                </a:solidFill>
                <a:latin typeface="Times New Roman"/>
                <a:ea typeface="Times New Roman"/>
                <a:cs typeface="Times New Roman"/>
                <a:sym typeface="Times New Roman"/>
              </a:rPr>
              <a:t> </a:t>
            </a:r>
            <a:r>
              <a:rPr b="1" lang="en-US" sz="2800">
                <a:solidFill>
                  <a:schemeClr val="lt1"/>
                </a:solidFill>
                <a:latin typeface="Times New Roman"/>
                <a:ea typeface="Times New Roman"/>
                <a:cs typeface="Times New Roman"/>
                <a:sym typeface="Times New Roman"/>
              </a:rPr>
              <a:t>+ </a:t>
            </a:r>
            <a:r>
              <a:rPr b="1" i="1" lang="en-US" sz="2800">
                <a:solidFill>
                  <a:schemeClr val="lt1"/>
                </a:solidFill>
                <a:latin typeface="Times New Roman"/>
                <a:ea typeface="Times New Roman"/>
                <a:cs typeface="Times New Roman"/>
                <a:sym typeface="Times New Roman"/>
              </a:rPr>
              <a:t>w</a:t>
            </a:r>
            <a:r>
              <a:rPr b="1" baseline="-25000" i="1" lang="en-US" sz="2800">
                <a:solidFill>
                  <a:schemeClr val="lt1"/>
                </a:solidFill>
                <a:latin typeface="Times New Roman"/>
                <a:ea typeface="Times New Roman"/>
                <a:cs typeface="Times New Roman"/>
                <a:sym typeface="Times New Roman"/>
              </a:rPr>
              <a:t>D</a:t>
            </a:r>
            <a:r>
              <a:rPr b="1" i="1" lang="en-US" sz="2800">
                <a:solidFill>
                  <a:schemeClr val="lt1"/>
                </a:solidFill>
                <a:latin typeface="Times New Roman"/>
                <a:ea typeface="Times New Roman"/>
                <a:cs typeface="Times New Roman"/>
                <a:sym typeface="Times New Roman"/>
              </a:rPr>
              <a:t>r</a:t>
            </a:r>
            <a:r>
              <a:rPr b="1" baseline="-25000" i="1" lang="en-US" sz="2800">
                <a:solidFill>
                  <a:schemeClr val="lt1"/>
                </a:solidFill>
                <a:latin typeface="Times New Roman"/>
                <a:ea typeface="Times New Roman"/>
                <a:cs typeface="Times New Roman"/>
                <a:sym typeface="Times New Roman"/>
              </a:rPr>
              <a:t>D</a:t>
            </a:r>
            <a:r>
              <a:rPr b="1" lang="en-US" sz="2800">
                <a:solidFill>
                  <a:schemeClr val="lt1"/>
                </a:solidFill>
                <a:latin typeface="Times New Roman"/>
                <a:ea typeface="Times New Roman"/>
                <a:cs typeface="Times New Roman"/>
                <a:sym typeface="Times New Roman"/>
              </a:rPr>
              <a:t> (1 – </a:t>
            </a:r>
            <a:r>
              <a:rPr b="1" i="1" lang="en-US" sz="2800">
                <a:solidFill>
                  <a:schemeClr val="lt1"/>
                </a:solidFill>
                <a:latin typeface="Times New Roman"/>
                <a:ea typeface="Times New Roman"/>
                <a:cs typeface="Times New Roman"/>
                <a:sym typeface="Times New Roman"/>
              </a:rPr>
              <a:t>t</a:t>
            </a:r>
            <a:r>
              <a:rPr b="1" baseline="-25000" i="1" lang="en-US" sz="2800">
                <a:solidFill>
                  <a:schemeClr val="lt1"/>
                </a:solidFill>
                <a:latin typeface="Times New Roman"/>
                <a:ea typeface="Times New Roman"/>
                <a:cs typeface="Times New Roman"/>
                <a:sym typeface="Times New Roman"/>
              </a:rPr>
              <a:t>c</a:t>
            </a:r>
            <a:r>
              <a:rPr b="1" lang="en-US" sz="2800">
                <a:solidFill>
                  <a:schemeClr val="lt1"/>
                </a:solidFill>
                <a:latin typeface="Times New Roman"/>
                <a:ea typeface="Times New Roman"/>
                <a:cs typeface="Times New Roman"/>
                <a:sym typeface="Times New Roman"/>
              </a:rPr>
              <a:t>)</a:t>
            </a:r>
            <a:endParaRPr/>
          </a:p>
          <a:p>
            <a:pPr indent="0" lvl="0" marL="0" marR="0" rtl="0" algn="l">
              <a:lnSpc>
                <a:spcPct val="95000"/>
              </a:lnSpc>
              <a:spcBef>
                <a:spcPts val="1400"/>
              </a:spcBef>
              <a:spcAft>
                <a:spcPts val="0"/>
              </a:spcAft>
              <a:buNone/>
            </a:pPr>
            <a:r>
              <a:rPr b="1" i="1" lang="en-US" sz="2800">
                <a:solidFill>
                  <a:schemeClr val="lt1"/>
                </a:solidFill>
                <a:latin typeface="Times New Roman"/>
                <a:ea typeface="Times New Roman"/>
                <a:cs typeface="Times New Roman"/>
                <a:sym typeface="Times New Roman"/>
              </a:rPr>
              <a:t>        w</a:t>
            </a:r>
            <a:r>
              <a:rPr b="1" baseline="-25000"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 = proportion of equity</a:t>
            </a:r>
            <a:endParaRPr/>
          </a:p>
          <a:p>
            <a:pPr indent="0" lvl="0" marL="0" marR="0" rtl="0" algn="l">
              <a:lnSpc>
                <a:spcPct val="95000"/>
              </a:lnSpc>
              <a:spcBef>
                <a:spcPts val="1400"/>
              </a:spcBef>
              <a:spcAft>
                <a:spcPts val="0"/>
              </a:spcAft>
              <a:buNone/>
            </a:pPr>
            <a:r>
              <a:rPr b="1" i="1" lang="en-US" sz="2800">
                <a:solidFill>
                  <a:schemeClr val="lt1"/>
                </a:solidFill>
                <a:latin typeface="Times New Roman"/>
                <a:ea typeface="Times New Roman"/>
                <a:cs typeface="Times New Roman"/>
                <a:sym typeface="Times New Roman"/>
              </a:rPr>
              <a:t>        r</a:t>
            </a:r>
            <a:r>
              <a:rPr b="1" baseline="-25000" i="1" lang="en-US" sz="2800">
                <a:solidFill>
                  <a:schemeClr val="lt1"/>
                </a:solidFill>
                <a:latin typeface="Times New Roman"/>
                <a:ea typeface="Times New Roman"/>
                <a:cs typeface="Times New Roman"/>
                <a:sym typeface="Times New Roman"/>
              </a:rPr>
              <a:t>E</a:t>
            </a:r>
            <a:r>
              <a:rPr b="1" lang="en-US" sz="2800">
                <a:solidFill>
                  <a:schemeClr val="lt1"/>
                </a:solidFill>
                <a:latin typeface="Times New Roman"/>
                <a:ea typeface="Times New Roman"/>
                <a:cs typeface="Times New Roman"/>
                <a:sym typeface="Times New Roman"/>
              </a:rPr>
              <a:t>  = cost of equity</a:t>
            </a:r>
            <a:endParaRPr/>
          </a:p>
          <a:p>
            <a:pPr indent="0" lvl="0" marL="0" marR="0" rtl="0" algn="l">
              <a:lnSpc>
                <a:spcPct val="95000"/>
              </a:lnSpc>
              <a:spcBef>
                <a:spcPts val="1400"/>
              </a:spcBef>
              <a:spcAft>
                <a:spcPts val="0"/>
              </a:spcAft>
              <a:buNone/>
            </a:pPr>
            <a:r>
              <a:rPr b="1" i="1" lang="en-US" sz="2800">
                <a:solidFill>
                  <a:schemeClr val="lt1"/>
                </a:solidFill>
                <a:latin typeface="Times New Roman"/>
                <a:ea typeface="Times New Roman"/>
                <a:cs typeface="Times New Roman"/>
                <a:sym typeface="Times New Roman"/>
              </a:rPr>
              <a:t>        w</a:t>
            </a:r>
            <a:r>
              <a:rPr b="1" baseline="-25000" i="1" lang="en-US" sz="2800">
                <a:solidFill>
                  <a:schemeClr val="lt1"/>
                </a:solidFill>
                <a:latin typeface="Times New Roman"/>
                <a:ea typeface="Times New Roman"/>
                <a:cs typeface="Times New Roman"/>
                <a:sym typeface="Times New Roman"/>
              </a:rPr>
              <a:t>p</a:t>
            </a:r>
            <a:r>
              <a:rPr b="1" lang="en-US" sz="2800">
                <a:solidFill>
                  <a:schemeClr val="lt1"/>
                </a:solidFill>
                <a:latin typeface="Times New Roman"/>
                <a:ea typeface="Times New Roman"/>
                <a:cs typeface="Times New Roman"/>
                <a:sym typeface="Times New Roman"/>
              </a:rPr>
              <a:t> = proportion of preference</a:t>
            </a:r>
            <a:endParaRPr/>
          </a:p>
          <a:p>
            <a:pPr indent="0" lvl="0" marL="0" marR="0" rtl="0" algn="l">
              <a:lnSpc>
                <a:spcPct val="95000"/>
              </a:lnSpc>
              <a:spcBef>
                <a:spcPts val="1400"/>
              </a:spcBef>
              <a:spcAft>
                <a:spcPts val="0"/>
              </a:spcAft>
              <a:buNone/>
            </a:pPr>
            <a:r>
              <a:rPr b="1" i="1" lang="en-US" sz="2800">
                <a:solidFill>
                  <a:schemeClr val="lt1"/>
                </a:solidFill>
                <a:latin typeface="Times New Roman"/>
                <a:ea typeface="Times New Roman"/>
                <a:cs typeface="Times New Roman"/>
                <a:sym typeface="Times New Roman"/>
              </a:rPr>
              <a:t>         r</a:t>
            </a:r>
            <a:r>
              <a:rPr b="1" baseline="-25000" i="1" lang="en-US" sz="2800">
                <a:solidFill>
                  <a:schemeClr val="lt1"/>
                </a:solidFill>
                <a:latin typeface="Times New Roman"/>
                <a:ea typeface="Times New Roman"/>
                <a:cs typeface="Times New Roman"/>
                <a:sym typeface="Times New Roman"/>
              </a:rPr>
              <a:t>p</a:t>
            </a:r>
            <a:r>
              <a:rPr b="1" i="1" lang="en-US" sz="2800">
                <a:solidFill>
                  <a:schemeClr val="lt1"/>
                </a:solidFill>
                <a:latin typeface="Times New Roman"/>
                <a:ea typeface="Times New Roman"/>
                <a:cs typeface="Times New Roman"/>
                <a:sym typeface="Times New Roman"/>
              </a:rPr>
              <a:t> </a:t>
            </a:r>
            <a:r>
              <a:rPr b="1" lang="en-US" sz="2800">
                <a:solidFill>
                  <a:schemeClr val="lt1"/>
                </a:solidFill>
                <a:latin typeface="Times New Roman"/>
                <a:ea typeface="Times New Roman"/>
                <a:cs typeface="Times New Roman"/>
                <a:sym typeface="Times New Roman"/>
              </a:rPr>
              <a:t>= cost of preference</a:t>
            </a:r>
            <a:endParaRPr/>
          </a:p>
          <a:p>
            <a:pPr indent="0" lvl="0" marL="0" marR="0" rtl="0" algn="l">
              <a:lnSpc>
                <a:spcPct val="95000"/>
              </a:lnSpc>
              <a:spcBef>
                <a:spcPts val="1400"/>
              </a:spcBef>
              <a:spcAft>
                <a:spcPts val="0"/>
              </a:spcAft>
              <a:buNone/>
            </a:pPr>
            <a:r>
              <a:rPr b="1" i="1" lang="en-US" sz="2800">
                <a:solidFill>
                  <a:schemeClr val="lt1"/>
                </a:solidFill>
                <a:latin typeface="Times New Roman"/>
                <a:ea typeface="Times New Roman"/>
                <a:cs typeface="Times New Roman"/>
                <a:sym typeface="Times New Roman"/>
              </a:rPr>
              <a:t>       w</a:t>
            </a:r>
            <a:r>
              <a:rPr b="1" baseline="-25000" i="1" lang="en-US" sz="2800">
                <a:solidFill>
                  <a:schemeClr val="lt1"/>
                </a:solidFill>
                <a:latin typeface="Times New Roman"/>
                <a:ea typeface="Times New Roman"/>
                <a:cs typeface="Times New Roman"/>
                <a:sym typeface="Times New Roman"/>
              </a:rPr>
              <a:t>D</a:t>
            </a:r>
            <a:r>
              <a:rPr b="1" lang="en-US" sz="2800">
                <a:solidFill>
                  <a:schemeClr val="lt1"/>
                </a:solidFill>
                <a:latin typeface="Times New Roman"/>
                <a:ea typeface="Times New Roman"/>
                <a:cs typeface="Times New Roman"/>
                <a:sym typeface="Times New Roman"/>
              </a:rPr>
              <a:t> = proportion of debt</a:t>
            </a:r>
            <a:endParaRPr/>
          </a:p>
          <a:p>
            <a:pPr indent="0" lvl="0" marL="0" marR="0" rtl="0" algn="l">
              <a:lnSpc>
                <a:spcPct val="95000"/>
              </a:lnSpc>
              <a:spcBef>
                <a:spcPts val="1400"/>
              </a:spcBef>
              <a:spcAft>
                <a:spcPts val="0"/>
              </a:spcAft>
              <a:buNone/>
            </a:pPr>
            <a:r>
              <a:rPr b="1" i="1" lang="en-US" sz="2800">
                <a:solidFill>
                  <a:schemeClr val="lt1"/>
                </a:solidFill>
                <a:latin typeface="Times New Roman"/>
                <a:ea typeface="Times New Roman"/>
                <a:cs typeface="Times New Roman"/>
                <a:sym typeface="Times New Roman"/>
              </a:rPr>
              <a:t>        r</a:t>
            </a:r>
            <a:r>
              <a:rPr b="1" baseline="-25000" i="1" lang="en-US" sz="2800">
                <a:solidFill>
                  <a:schemeClr val="lt1"/>
                </a:solidFill>
                <a:latin typeface="Times New Roman"/>
                <a:ea typeface="Times New Roman"/>
                <a:cs typeface="Times New Roman"/>
                <a:sym typeface="Times New Roman"/>
              </a:rPr>
              <a:t>D</a:t>
            </a:r>
            <a:r>
              <a:rPr b="1" lang="en-US" sz="2800">
                <a:solidFill>
                  <a:schemeClr val="lt1"/>
                </a:solidFill>
                <a:latin typeface="Times New Roman"/>
                <a:ea typeface="Times New Roman"/>
                <a:cs typeface="Times New Roman"/>
                <a:sym typeface="Times New Roman"/>
              </a:rPr>
              <a:t> = pre-tax cost of debt</a:t>
            </a:r>
            <a:endParaRPr/>
          </a:p>
          <a:p>
            <a:pPr indent="0" lvl="0" marL="0" marR="0" rtl="0" algn="l">
              <a:lnSpc>
                <a:spcPct val="95000"/>
              </a:lnSpc>
              <a:spcBef>
                <a:spcPts val="1400"/>
              </a:spcBef>
              <a:spcAft>
                <a:spcPts val="0"/>
              </a:spcAft>
              <a:buNone/>
            </a:pPr>
            <a:r>
              <a:rPr b="1" i="1" lang="en-US" sz="2800">
                <a:solidFill>
                  <a:schemeClr val="lt1"/>
                </a:solidFill>
                <a:latin typeface="Times New Roman"/>
                <a:ea typeface="Times New Roman"/>
                <a:cs typeface="Times New Roman"/>
                <a:sym typeface="Times New Roman"/>
              </a:rPr>
              <a:t>         t</a:t>
            </a:r>
            <a:r>
              <a:rPr b="1" baseline="-25000" i="1" lang="en-US" sz="2800">
                <a:solidFill>
                  <a:schemeClr val="lt1"/>
                </a:solidFill>
                <a:latin typeface="Times New Roman"/>
                <a:ea typeface="Times New Roman"/>
                <a:cs typeface="Times New Roman"/>
                <a:sym typeface="Times New Roman"/>
              </a:rPr>
              <a:t>c</a:t>
            </a:r>
            <a:r>
              <a:rPr b="1" i="1" lang="en-US" sz="2800">
                <a:solidFill>
                  <a:schemeClr val="lt1"/>
                </a:solidFill>
                <a:latin typeface="Times New Roman"/>
                <a:ea typeface="Times New Roman"/>
                <a:cs typeface="Times New Roman"/>
                <a:sym typeface="Times New Roman"/>
              </a:rPr>
              <a:t> </a:t>
            </a:r>
            <a:r>
              <a:rPr b="1" lang="en-US" sz="2800">
                <a:solidFill>
                  <a:schemeClr val="lt1"/>
                </a:solidFill>
                <a:latin typeface="Times New Roman"/>
                <a:ea typeface="Times New Roman"/>
                <a:cs typeface="Times New Roman"/>
                <a:sym typeface="Times New Roman"/>
              </a:rPr>
              <a:t>= corporate tax rate</a:t>
            </a:r>
            <a:endParaRPr/>
          </a:p>
        </p:txBody>
      </p:sp>
      <p:sp>
        <p:nvSpPr>
          <p:cNvPr id="102" name="Google Shape;102;p3"/>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nvSpPr>
        <p:spPr>
          <a:xfrm>
            <a:off x="0" y="0"/>
            <a:ext cx="9144000" cy="560387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800" u="sng">
                <a:solidFill>
                  <a:schemeClr val="lt1"/>
                </a:solidFill>
                <a:latin typeface="Times New Roman"/>
                <a:ea typeface="Times New Roman"/>
                <a:cs typeface="Times New Roman"/>
                <a:sym typeface="Times New Roman"/>
              </a:rPr>
              <a:t>KEY POINTS</a:t>
            </a:r>
            <a:endParaRPr/>
          </a:p>
          <a:p>
            <a:pPr indent="0" lvl="0" marL="0" marR="0" rtl="0" algn="ctr">
              <a:spcBef>
                <a:spcPts val="250"/>
              </a:spcBef>
              <a:spcAft>
                <a:spcPts val="0"/>
              </a:spcAft>
              <a:buNone/>
            </a:pPr>
            <a:r>
              <a:t/>
            </a:r>
            <a:endParaRPr b="1" sz="500" u="sng">
              <a:solidFill>
                <a:schemeClr val="lt1"/>
              </a:solidFill>
              <a:latin typeface="Times New Roman"/>
              <a:ea typeface="Times New Roman"/>
              <a:cs typeface="Times New Roman"/>
              <a:sym typeface="Times New Roman"/>
            </a:endParaRPr>
          </a:p>
          <a:p>
            <a:pPr indent="0" lvl="0" marL="0" marR="0" rtl="0" algn="ctr">
              <a:spcBef>
                <a:spcPts val="400"/>
              </a:spcBef>
              <a:spcAft>
                <a:spcPts val="0"/>
              </a:spcAft>
              <a:buNone/>
            </a:pPr>
            <a:r>
              <a:t/>
            </a:r>
            <a:endParaRPr b="1" sz="800" u="sng">
              <a:solidFill>
                <a:schemeClr val="lt1"/>
              </a:solidFill>
              <a:latin typeface="Times New Roman"/>
              <a:ea typeface="Times New Roman"/>
              <a:cs typeface="Times New Roman"/>
              <a:sym typeface="Times New Roman"/>
            </a:endParaRPr>
          </a:p>
          <a:p>
            <a:pPr indent="-177800" lvl="0" marL="0" marR="0" rtl="0" algn="just">
              <a:spcBef>
                <a:spcPts val="1400"/>
              </a:spcBef>
              <a:spcAft>
                <a:spcPts val="0"/>
              </a:spcAft>
              <a:buClr>
                <a:schemeClr val="lt1"/>
              </a:buClr>
              <a:buSzPts val="2800"/>
              <a:buFont typeface="Times New Roman"/>
              <a:buChar char="•"/>
            </a:pPr>
            <a:r>
              <a:rPr b="1" lang="en-US" sz="2800">
                <a:solidFill>
                  <a:schemeClr val="lt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Only three types of capital (equity; nonconvertible, </a:t>
            </a:r>
            <a:endParaRPr/>
          </a:p>
          <a:p>
            <a:pPr indent="0" lvl="0" marL="0" marR="0" rtl="0" algn="just">
              <a:spcBef>
                <a:spcPts val="1400"/>
              </a:spcBef>
              <a:spcAft>
                <a:spcPts val="0"/>
              </a:spcAft>
              <a:buNone/>
            </a:pPr>
            <a:r>
              <a:rPr lang="en-US" sz="2800">
                <a:solidFill>
                  <a:schemeClr val="lt1"/>
                </a:solidFill>
                <a:latin typeface="Times New Roman"/>
                <a:ea typeface="Times New Roman"/>
                <a:cs typeface="Times New Roman"/>
                <a:sym typeface="Times New Roman"/>
              </a:rPr>
              <a:t>    noncallable preference; and nonconvertible, noncallable </a:t>
            </a:r>
            <a:endParaRPr/>
          </a:p>
          <a:p>
            <a:pPr indent="0" lvl="0" marL="0" marR="0" rtl="0" algn="just">
              <a:spcBef>
                <a:spcPts val="1400"/>
              </a:spcBef>
              <a:spcAft>
                <a:spcPts val="0"/>
              </a:spcAft>
              <a:buNone/>
            </a:pPr>
            <a:r>
              <a:rPr lang="en-US" sz="2800">
                <a:solidFill>
                  <a:schemeClr val="lt1"/>
                </a:solidFill>
                <a:latin typeface="Times New Roman"/>
                <a:ea typeface="Times New Roman"/>
                <a:cs typeface="Times New Roman"/>
                <a:sym typeface="Times New Roman"/>
              </a:rPr>
              <a:t>    debt) are considered.</a:t>
            </a:r>
            <a:endParaRPr/>
          </a:p>
          <a:p>
            <a:pPr indent="0" lvl="0" marL="0" marR="0" rtl="0" algn="l">
              <a:lnSpc>
                <a:spcPct val="90000"/>
              </a:lnSpc>
              <a:spcBef>
                <a:spcPts val="400"/>
              </a:spcBef>
              <a:spcAft>
                <a:spcPts val="0"/>
              </a:spcAft>
              <a:buNone/>
            </a:pPr>
            <a:r>
              <a:t/>
            </a:r>
            <a:endParaRPr sz="800">
              <a:solidFill>
                <a:schemeClr val="lt1"/>
              </a:solidFill>
              <a:latin typeface="Times New Roman"/>
              <a:ea typeface="Times New Roman"/>
              <a:cs typeface="Times New Roman"/>
              <a:sym typeface="Times New Roman"/>
            </a:endParaRPr>
          </a:p>
          <a:p>
            <a:pPr indent="0" lvl="0" marL="0" marR="0" rtl="0" algn="l">
              <a:spcBef>
                <a:spcPts val="400"/>
              </a:spcBef>
              <a:spcAft>
                <a:spcPts val="0"/>
              </a:spcAft>
              <a:buNone/>
            </a:pPr>
            <a:r>
              <a:t/>
            </a:r>
            <a:endParaRPr sz="800">
              <a:solidFill>
                <a:schemeClr val="lt1"/>
              </a:solidFill>
              <a:latin typeface="Times New Roman"/>
              <a:ea typeface="Times New Roman"/>
              <a:cs typeface="Times New Roman"/>
              <a:sym typeface="Times New Roman"/>
            </a:endParaRPr>
          </a:p>
          <a:p>
            <a:pPr indent="-177800" lvl="0" marL="0" marR="0" rtl="0" algn="l">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Debt includes long-term debt as well as short-term debt.</a:t>
            </a:r>
            <a:endParaRPr/>
          </a:p>
          <a:p>
            <a:pPr indent="0" lvl="0" marL="0" marR="0" rtl="0" algn="l">
              <a:spcBef>
                <a:spcPts val="400"/>
              </a:spcBef>
              <a:spcAft>
                <a:spcPts val="0"/>
              </a:spcAft>
              <a:buNone/>
            </a:pPr>
            <a:r>
              <a:t/>
            </a:r>
            <a:endParaRPr sz="800">
              <a:solidFill>
                <a:schemeClr val="lt1"/>
              </a:solidFill>
              <a:latin typeface="Times New Roman"/>
              <a:ea typeface="Times New Roman"/>
              <a:cs typeface="Times New Roman"/>
              <a:sym typeface="Times New Roman"/>
            </a:endParaRPr>
          </a:p>
          <a:p>
            <a:pPr indent="0" lvl="0" marL="0" marR="0" rtl="0" algn="l">
              <a:spcBef>
                <a:spcPts val="400"/>
              </a:spcBef>
              <a:spcAft>
                <a:spcPts val="0"/>
              </a:spcAft>
              <a:buNone/>
            </a:pPr>
            <a:r>
              <a:t/>
            </a:r>
            <a:endParaRPr sz="800">
              <a:solidFill>
                <a:schemeClr val="lt1"/>
              </a:solidFill>
              <a:latin typeface="Times New Roman"/>
              <a:ea typeface="Times New Roman"/>
              <a:cs typeface="Times New Roman"/>
              <a:sym typeface="Times New Roman"/>
            </a:endParaRPr>
          </a:p>
          <a:p>
            <a:pPr indent="-177800" lvl="0" marL="0" marR="0" rtl="0" algn="just">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Non-interest bearing liabilities, such as trade creditors, </a:t>
            </a:r>
            <a:endParaRPr/>
          </a:p>
          <a:p>
            <a:pPr indent="0" lvl="0" marL="0" marR="0" rtl="0" algn="just">
              <a:spcBef>
                <a:spcPts val="1400"/>
              </a:spcBef>
              <a:spcAft>
                <a:spcPts val="0"/>
              </a:spcAft>
              <a:buNone/>
            </a:pPr>
            <a:r>
              <a:rPr lang="en-US" sz="2800">
                <a:solidFill>
                  <a:schemeClr val="lt1"/>
                </a:solidFill>
                <a:latin typeface="Times New Roman"/>
                <a:ea typeface="Times New Roman"/>
                <a:cs typeface="Times New Roman"/>
                <a:sym typeface="Times New Roman"/>
              </a:rPr>
              <a:t>    are not included in the calculation of WACC.</a:t>
            </a:r>
            <a:endParaRPr/>
          </a:p>
        </p:txBody>
      </p:sp>
      <p:sp>
        <p:nvSpPr>
          <p:cNvPr id="108" name="Google Shape;108;p4"/>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nvSpPr>
        <p:spPr>
          <a:xfrm>
            <a:off x="0" y="0"/>
            <a:ext cx="9144000" cy="5978047"/>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2800" u="sng">
                <a:solidFill>
                  <a:schemeClr val="lt1"/>
                </a:solidFill>
                <a:latin typeface="Times New Roman"/>
                <a:ea typeface="Times New Roman"/>
                <a:cs typeface="Times New Roman"/>
                <a:sym typeface="Times New Roman"/>
              </a:rPr>
              <a:t>COMPANY COST OF CAPITAL AND                                      PROJECT COST OF CAPITAL</a:t>
            </a:r>
            <a:endParaRPr/>
          </a:p>
          <a:p>
            <a:pPr indent="0" lvl="0" marL="0" marR="0" rtl="0" algn="ctr">
              <a:spcBef>
                <a:spcPts val="400"/>
              </a:spcBef>
              <a:spcAft>
                <a:spcPts val="0"/>
              </a:spcAft>
              <a:buNone/>
            </a:pPr>
            <a:r>
              <a:t/>
            </a:r>
            <a:endParaRPr b="1" sz="800" u="sng">
              <a:solidFill>
                <a:schemeClr val="lt1"/>
              </a:solidFill>
              <a:latin typeface="Times New Roman"/>
              <a:ea typeface="Times New Roman"/>
              <a:cs typeface="Times New Roman"/>
              <a:sym typeface="Times New Roman"/>
            </a:endParaRPr>
          </a:p>
          <a:p>
            <a:pPr indent="-177800" lvl="0" marL="0" marR="0" rtl="0" algn="just">
              <a:spcBef>
                <a:spcPts val="1400"/>
              </a:spcBef>
              <a:spcAft>
                <a:spcPts val="0"/>
              </a:spcAft>
              <a:buClr>
                <a:schemeClr val="lt1"/>
              </a:buClr>
              <a:buSzPts val="2800"/>
              <a:buFont typeface="Times New Roman"/>
              <a:buChar char="•"/>
            </a:pPr>
            <a:r>
              <a:rPr b="1" lang="en-US" sz="2800">
                <a:solidFill>
                  <a:schemeClr val="lt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The </a:t>
            </a:r>
            <a:r>
              <a:rPr lang="en-US" sz="2800" u="sng">
                <a:solidFill>
                  <a:schemeClr val="lt1"/>
                </a:solidFill>
                <a:latin typeface="Times New Roman"/>
                <a:ea typeface="Times New Roman"/>
                <a:cs typeface="Times New Roman"/>
                <a:sym typeface="Times New Roman"/>
              </a:rPr>
              <a:t>company cost of capital</a:t>
            </a:r>
            <a:r>
              <a:rPr lang="en-US" sz="2800">
                <a:solidFill>
                  <a:schemeClr val="lt1"/>
                </a:solidFill>
                <a:latin typeface="Times New Roman"/>
                <a:ea typeface="Times New Roman"/>
                <a:cs typeface="Times New Roman"/>
                <a:sym typeface="Times New Roman"/>
              </a:rPr>
              <a:t> is the rate of return </a:t>
            </a:r>
            <a:endParaRPr/>
          </a:p>
          <a:p>
            <a:pPr indent="0" lvl="0" marL="0" marR="0" rtl="0" algn="just">
              <a:lnSpc>
                <a:spcPct val="60000"/>
              </a:lnSpc>
              <a:spcBef>
                <a:spcPts val="1400"/>
              </a:spcBef>
              <a:spcAft>
                <a:spcPts val="0"/>
              </a:spcAft>
              <a:buNone/>
            </a:pPr>
            <a:r>
              <a:rPr lang="en-US" sz="2800">
                <a:solidFill>
                  <a:schemeClr val="lt1"/>
                </a:solidFill>
                <a:latin typeface="Times New Roman"/>
                <a:ea typeface="Times New Roman"/>
                <a:cs typeface="Times New Roman"/>
                <a:sym typeface="Times New Roman"/>
              </a:rPr>
              <a:t>    expected by the existing capital providers.</a:t>
            </a:r>
            <a:endParaRPr/>
          </a:p>
          <a:p>
            <a:pPr indent="0" lvl="0" marL="0" marR="0" rtl="0" algn="just">
              <a:lnSpc>
                <a:spcPct val="60000"/>
              </a:lnSpc>
              <a:spcBef>
                <a:spcPts val="250"/>
              </a:spcBef>
              <a:spcAft>
                <a:spcPts val="0"/>
              </a:spcAft>
              <a:buNone/>
            </a:pPr>
            <a:r>
              <a:t/>
            </a:r>
            <a:endParaRPr sz="500">
              <a:solidFill>
                <a:schemeClr val="lt1"/>
              </a:solidFill>
              <a:latin typeface="Times New Roman"/>
              <a:ea typeface="Times New Roman"/>
              <a:cs typeface="Times New Roman"/>
              <a:sym typeface="Times New Roman"/>
            </a:endParaRPr>
          </a:p>
          <a:p>
            <a:pPr indent="0" lvl="0" marL="0" marR="0" rtl="0" algn="just">
              <a:lnSpc>
                <a:spcPct val="60000"/>
              </a:lnSpc>
              <a:spcBef>
                <a:spcPts val="250"/>
              </a:spcBef>
              <a:spcAft>
                <a:spcPts val="0"/>
              </a:spcAft>
              <a:buNone/>
            </a:pPr>
            <a:r>
              <a:t/>
            </a:r>
            <a:endParaRPr sz="500">
              <a:solidFill>
                <a:schemeClr val="lt1"/>
              </a:solidFill>
              <a:latin typeface="Times New Roman"/>
              <a:ea typeface="Times New Roman"/>
              <a:cs typeface="Times New Roman"/>
              <a:sym typeface="Times New Roman"/>
            </a:endParaRPr>
          </a:p>
          <a:p>
            <a:pPr indent="-177800" lvl="0" marL="0" marR="0" rtl="0" algn="just">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The </a:t>
            </a:r>
            <a:r>
              <a:rPr lang="en-US" sz="2800" u="sng">
                <a:solidFill>
                  <a:schemeClr val="lt1"/>
                </a:solidFill>
                <a:latin typeface="Times New Roman"/>
                <a:ea typeface="Times New Roman"/>
                <a:cs typeface="Times New Roman"/>
                <a:sym typeface="Times New Roman"/>
              </a:rPr>
              <a:t>project cost of capital</a:t>
            </a:r>
            <a:r>
              <a:rPr lang="en-US" sz="2800">
                <a:solidFill>
                  <a:schemeClr val="lt1"/>
                </a:solidFill>
                <a:latin typeface="Times New Roman"/>
                <a:ea typeface="Times New Roman"/>
                <a:cs typeface="Times New Roman"/>
                <a:sym typeface="Times New Roman"/>
              </a:rPr>
              <a:t> is the rate of return expected </a:t>
            </a:r>
            <a:endParaRPr/>
          </a:p>
          <a:p>
            <a:pPr indent="0" lvl="0" marL="0" marR="0" rtl="0" algn="just">
              <a:lnSpc>
                <a:spcPct val="60000"/>
              </a:lnSpc>
              <a:spcBef>
                <a:spcPts val="1400"/>
              </a:spcBef>
              <a:spcAft>
                <a:spcPts val="0"/>
              </a:spcAft>
              <a:buNone/>
            </a:pPr>
            <a:r>
              <a:rPr lang="en-US" sz="2800">
                <a:solidFill>
                  <a:schemeClr val="lt1"/>
                </a:solidFill>
                <a:latin typeface="Times New Roman"/>
                <a:ea typeface="Times New Roman"/>
                <a:cs typeface="Times New Roman"/>
                <a:sym typeface="Times New Roman"/>
              </a:rPr>
              <a:t>    by capital providers for a new project the company </a:t>
            </a:r>
            <a:endParaRPr/>
          </a:p>
          <a:p>
            <a:pPr indent="0" lvl="0" marL="0" marR="0" rtl="0" algn="just">
              <a:lnSpc>
                <a:spcPct val="60000"/>
              </a:lnSpc>
              <a:spcBef>
                <a:spcPts val="1400"/>
              </a:spcBef>
              <a:spcAft>
                <a:spcPts val="0"/>
              </a:spcAft>
              <a:buNone/>
            </a:pPr>
            <a:r>
              <a:rPr lang="en-US" sz="2800">
                <a:solidFill>
                  <a:schemeClr val="lt1"/>
                </a:solidFill>
                <a:latin typeface="Times New Roman"/>
                <a:ea typeface="Times New Roman"/>
                <a:cs typeface="Times New Roman"/>
                <a:sym typeface="Times New Roman"/>
              </a:rPr>
              <a:t>    proposes to undertake</a:t>
            </a:r>
            <a:endParaRPr/>
          </a:p>
          <a:p>
            <a:pPr indent="0" lvl="0" marL="0" marR="0" rtl="0" algn="just">
              <a:lnSpc>
                <a:spcPct val="60000"/>
              </a:lnSpc>
              <a:spcBef>
                <a:spcPts val="250"/>
              </a:spcBef>
              <a:spcAft>
                <a:spcPts val="0"/>
              </a:spcAft>
              <a:buNone/>
            </a:pPr>
            <a:r>
              <a:t/>
            </a:r>
            <a:endParaRPr sz="500">
              <a:solidFill>
                <a:schemeClr val="lt1"/>
              </a:solidFill>
              <a:latin typeface="Times New Roman"/>
              <a:ea typeface="Times New Roman"/>
              <a:cs typeface="Times New Roman"/>
              <a:sym typeface="Times New Roman"/>
            </a:endParaRPr>
          </a:p>
          <a:p>
            <a:pPr indent="0" lvl="0" marL="0" marR="0" rtl="0" algn="just">
              <a:lnSpc>
                <a:spcPct val="60000"/>
              </a:lnSpc>
              <a:spcBef>
                <a:spcPts val="250"/>
              </a:spcBef>
              <a:spcAft>
                <a:spcPts val="0"/>
              </a:spcAft>
              <a:buNone/>
            </a:pPr>
            <a:r>
              <a:t/>
            </a:r>
            <a:endParaRPr sz="500">
              <a:solidFill>
                <a:schemeClr val="lt1"/>
              </a:solidFill>
              <a:latin typeface="Times New Roman"/>
              <a:ea typeface="Times New Roman"/>
              <a:cs typeface="Times New Roman"/>
              <a:sym typeface="Times New Roman"/>
            </a:endParaRPr>
          </a:p>
          <a:p>
            <a:pPr indent="-177800" lvl="0" marL="0" marR="0" rtl="0" algn="just">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The company cost of capital (WACC) is the right </a:t>
            </a:r>
            <a:endParaRPr/>
          </a:p>
          <a:p>
            <a:pPr indent="0" lvl="0" marL="0" marR="0" rtl="0" algn="just">
              <a:lnSpc>
                <a:spcPct val="60000"/>
              </a:lnSpc>
              <a:spcBef>
                <a:spcPts val="1400"/>
              </a:spcBef>
              <a:spcAft>
                <a:spcPts val="0"/>
              </a:spcAft>
              <a:buNone/>
            </a:pPr>
            <a:r>
              <a:rPr lang="en-US" sz="2800">
                <a:solidFill>
                  <a:schemeClr val="lt1"/>
                </a:solidFill>
                <a:latin typeface="Times New Roman"/>
                <a:ea typeface="Times New Roman"/>
                <a:cs typeface="Times New Roman"/>
                <a:sym typeface="Times New Roman"/>
              </a:rPr>
              <a:t>    discount rate for an investment which is a carbon copy </a:t>
            </a:r>
            <a:endParaRPr/>
          </a:p>
          <a:p>
            <a:pPr indent="0" lvl="0" marL="0" marR="0" rtl="0" algn="just">
              <a:lnSpc>
                <a:spcPct val="60000"/>
              </a:lnSpc>
              <a:spcBef>
                <a:spcPts val="1400"/>
              </a:spcBef>
              <a:spcAft>
                <a:spcPts val="0"/>
              </a:spcAft>
              <a:buNone/>
            </a:pPr>
            <a:r>
              <a:rPr lang="en-US" sz="2800">
                <a:solidFill>
                  <a:schemeClr val="lt1"/>
                </a:solidFill>
                <a:latin typeface="Times New Roman"/>
                <a:ea typeface="Times New Roman"/>
                <a:cs typeface="Times New Roman"/>
                <a:sym typeface="Times New Roman"/>
              </a:rPr>
              <a:t>    of the existing firm.</a:t>
            </a:r>
            <a:endParaRPr/>
          </a:p>
        </p:txBody>
      </p:sp>
      <p:sp>
        <p:nvSpPr>
          <p:cNvPr id="114" name="Google Shape;114;p5"/>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nvSpPr>
        <p:spPr>
          <a:xfrm>
            <a:off x="0" y="0"/>
            <a:ext cx="9144000" cy="6200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chemeClr val="lt1"/>
                </a:solidFill>
                <a:latin typeface="Times New Roman"/>
                <a:ea typeface="Times New Roman"/>
                <a:cs typeface="Times New Roman"/>
                <a:sym typeface="Times New Roman"/>
              </a:rPr>
              <a:t>COST OF DEBT</a:t>
            </a:r>
            <a:endParaRPr/>
          </a:p>
          <a:p>
            <a:pPr indent="0" lvl="0" marL="0" marR="0" rtl="0" algn="l">
              <a:spcBef>
                <a:spcPts val="1300"/>
              </a:spcBef>
              <a:spcAft>
                <a:spcPts val="0"/>
              </a:spcAft>
              <a:buNone/>
            </a:pPr>
            <a:r>
              <a:rPr lang="en-US" sz="2400">
                <a:solidFill>
                  <a:schemeClr val="lt1"/>
                </a:solidFill>
                <a:latin typeface="Times New Roman"/>
                <a:ea typeface="Times New Roman"/>
                <a:cs typeface="Times New Roman"/>
                <a:sym typeface="Times New Roman"/>
              </a:rPr>
              <a:t>           	            </a:t>
            </a:r>
            <a:r>
              <a:rPr b="1" i="1" lang="en-US" sz="2600">
                <a:solidFill>
                  <a:schemeClr val="lt1"/>
                </a:solidFill>
                <a:latin typeface="Times New Roman"/>
                <a:ea typeface="Times New Roman"/>
                <a:cs typeface="Times New Roman"/>
                <a:sym typeface="Times New Roman"/>
              </a:rPr>
              <a:t>n</a:t>
            </a:r>
            <a:r>
              <a:rPr b="1" lang="en-US" sz="2600">
                <a:solidFill>
                  <a:schemeClr val="lt1"/>
                </a:solidFill>
                <a:latin typeface="Times New Roman"/>
                <a:ea typeface="Times New Roman"/>
                <a:cs typeface="Times New Roman"/>
                <a:sym typeface="Times New Roman"/>
              </a:rPr>
              <a:t>             </a:t>
            </a:r>
            <a:r>
              <a:rPr b="1" i="1" lang="en-US" sz="2600">
                <a:solidFill>
                  <a:schemeClr val="lt1"/>
                </a:solidFill>
                <a:latin typeface="Times New Roman"/>
                <a:ea typeface="Times New Roman"/>
                <a:cs typeface="Times New Roman"/>
                <a:sym typeface="Times New Roman"/>
              </a:rPr>
              <a:t>I </a:t>
            </a:r>
            <a:r>
              <a:rPr b="1" lang="en-US" sz="2600">
                <a:solidFill>
                  <a:schemeClr val="lt1"/>
                </a:solidFill>
                <a:latin typeface="Times New Roman"/>
                <a:ea typeface="Times New Roman"/>
                <a:cs typeface="Times New Roman"/>
                <a:sym typeface="Times New Roman"/>
              </a:rPr>
              <a:t>                 </a:t>
            </a:r>
            <a:r>
              <a:rPr b="1" i="1" lang="en-US" sz="2600">
                <a:solidFill>
                  <a:schemeClr val="lt1"/>
                </a:solidFill>
                <a:latin typeface="Times New Roman"/>
                <a:ea typeface="Times New Roman"/>
                <a:cs typeface="Times New Roman"/>
                <a:sym typeface="Times New Roman"/>
              </a:rPr>
              <a:t>F</a:t>
            </a:r>
            <a:endParaRPr/>
          </a:p>
          <a:p>
            <a:pPr indent="0" lvl="0" marL="0" marR="0" rtl="0" algn="l">
              <a:lnSpc>
                <a:spcPct val="40000"/>
              </a:lnSpc>
              <a:spcBef>
                <a:spcPts val="1300"/>
              </a:spcBef>
              <a:spcAft>
                <a:spcPts val="0"/>
              </a:spcAft>
              <a:buNone/>
            </a:pPr>
            <a:r>
              <a:rPr b="1" i="1" lang="en-US" sz="2600">
                <a:solidFill>
                  <a:schemeClr val="lt1"/>
                </a:solidFill>
                <a:latin typeface="Times New Roman"/>
                <a:ea typeface="Times New Roman"/>
                <a:cs typeface="Times New Roman"/>
                <a:sym typeface="Times New Roman"/>
              </a:rPr>
              <a:t>	P</a:t>
            </a:r>
            <a:r>
              <a:rPr b="1" baseline="-25000" lang="en-US" sz="2600">
                <a:solidFill>
                  <a:schemeClr val="lt1"/>
                </a:solidFill>
                <a:latin typeface="Times New Roman"/>
                <a:ea typeface="Times New Roman"/>
                <a:cs typeface="Times New Roman"/>
                <a:sym typeface="Times New Roman"/>
              </a:rPr>
              <a:t>0</a:t>
            </a:r>
            <a:r>
              <a:rPr b="1" lang="en-US" sz="2600">
                <a:solidFill>
                  <a:schemeClr val="lt1"/>
                </a:solidFill>
                <a:latin typeface="Times New Roman"/>
                <a:ea typeface="Times New Roman"/>
                <a:cs typeface="Times New Roman"/>
                <a:sym typeface="Times New Roman"/>
              </a:rPr>
              <a:t> =   ∑                       + </a:t>
            </a:r>
            <a:endParaRPr b="1" sz="2600">
              <a:solidFill>
                <a:schemeClr val="lt1"/>
              </a:solidFill>
              <a:latin typeface="Times New Roman"/>
              <a:ea typeface="Times New Roman"/>
              <a:cs typeface="Times New Roman"/>
              <a:sym typeface="Times New Roman"/>
            </a:endParaRPr>
          </a:p>
          <a:p>
            <a:pPr indent="0" lvl="0" marL="0" marR="0" rtl="0" algn="l">
              <a:lnSpc>
                <a:spcPct val="40000"/>
              </a:lnSpc>
              <a:spcBef>
                <a:spcPts val="1300"/>
              </a:spcBef>
              <a:spcAft>
                <a:spcPts val="0"/>
              </a:spcAft>
              <a:buNone/>
            </a:pPr>
            <a:r>
              <a:rPr b="1" lang="en-US" sz="2600">
                <a:solidFill>
                  <a:schemeClr val="lt1"/>
                </a:solidFill>
                <a:latin typeface="Times New Roman"/>
                <a:ea typeface="Times New Roman"/>
                <a:cs typeface="Times New Roman"/>
                <a:sym typeface="Times New Roman"/>
              </a:rPr>
              <a:t>                   </a:t>
            </a:r>
            <a:r>
              <a:rPr b="1" i="1" lang="en-US" sz="2600">
                <a:solidFill>
                  <a:schemeClr val="lt1"/>
                </a:solidFill>
                <a:latin typeface="Times New Roman"/>
                <a:ea typeface="Times New Roman"/>
                <a:cs typeface="Times New Roman"/>
                <a:sym typeface="Times New Roman"/>
              </a:rPr>
              <a:t>t</a:t>
            </a:r>
            <a:r>
              <a:rPr b="1" lang="en-US" sz="2600">
                <a:solidFill>
                  <a:schemeClr val="lt1"/>
                </a:solidFill>
                <a:latin typeface="Times New Roman"/>
                <a:ea typeface="Times New Roman"/>
                <a:cs typeface="Times New Roman"/>
                <a:sym typeface="Times New Roman"/>
              </a:rPr>
              <a:t> = 1    (1 + </a:t>
            </a:r>
            <a:r>
              <a:rPr b="1" i="1" lang="en-US" sz="2600">
                <a:solidFill>
                  <a:schemeClr val="lt1"/>
                </a:solidFill>
                <a:latin typeface="Times New Roman"/>
                <a:ea typeface="Times New Roman"/>
                <a:cs typeface="Times New Roman"/>
                <a:sym typeface="Times New Roman"/>
              </a:rPr>
              <a:t>r</a:t>
            </a:r>
            <a:r>
              <a:rPr b="1" baseline="-25000" i="1" lang="en-US" sz="2600">
                <a:solidFill>
                  <a:schemeClr val="lt1"/>
                </a:solidFill>
                <a:latin typeface="Times New Roman"/>
                <a:ea typeface="Times New Roman"/>
                <a:cs typeface="Times New Roman"/>
                <a:sym typeface="Times New Roman"/>
              </a:rPr>
              <a:t>D</a:t>
            </a:r>
            <a:r>
              <a:rPr b="1" lang="en-US" sz="2600">
                <a:solidFill>
                  <a:schemeClr val="lt1"/>
                </a:solidFill>
                <a:latin typeface="Times New Roman"/>
                <a:ea typeface="Times New Roman"/>
                <a:cs typeface="Times New Roman"/>
                <a:sym typeface="Times New Roman"/>
              </a:rPr>
              <a:t>)</a:t>
            </a:r>
            <a:r>
              <a:rPr b="1" baseline="30000" i="1" lang="en-US" sz="2600">
                <a:solidFill>
                  <a:schemeClr val="lt1"/>
                </a:solidFill>
                <a:latin typeface="Times New Roman"/>
                <a:ea typeface="Times New Roman"/>
                <a:cs typeface="Times New Roman"/>
                <a:sym typeface="Times New Roman"/>
              </a:rPr>
              <a:t>t</a:t>
            </a:r>
            <a:r>
              <a:rPr b="1" lang="en-US" sz="2600">
                <a:solidFill>
                  <a:schemeClr val="lt1"/>
                </a:solidFill>
                <a:latin typeface="Times New Roman"/>
                <a:ea typeface="Times New Roman"/>
                <a:cs typeface="Times New Roman"/>
                <a:sym typeface="Times New Roman"/>
              </a:rPr>
              <a:t>         (1 + </a:t>
            </a:r>
            <a:r>
              <a:rPr b="1" i="1" lang="en-US" sz="2600">
                <a:solidFill>
                  <a:schemeClr val="lt1"/>
                </a:solidFill>
                <a:latin typeface="Times New Roman"/>
                <a:ea typeface="Times New Roman"/>
                <a:cs typeface="Times New Roman"/>
                <a:sym typeface="Times New Roman"/>
              </a:rPr>
              <a:t>r</a:t>
            </a:r>
            <a:r>
              <a:rPr b="1" baseline="-25000" i="1" lang="en-US" sz="2600">
                <a:solidFill>
                  <a:schemeClr val="lt1"/>
                </a:solidFill>
                <a:latin typeface="Times New Roman"/>
                <a:ea typeface="Times New Roman"/>
                <a:cs typeface="Times New Roman"/>
                <a:sym typeface="Times New Roman"/>
              </a:rPr>
              <a:t>D</a:t>
            </a:r>
            <a:r>
              <a:rPr b="1" lang="en-US" sz="2600">
                <a:solidFill>
                  <a:schemeClr val="lt1"/>
                </a:solidFill>
                <a:latin typeface="Times New Roman"/>
                <a:ea typeface="Times New Roman"/>
                <a:cs typeface="Times New Roman"/>
                <a:sym typeface="Times New Roman"/>
              </a:rPr>
              <a:t>)</a:t>
            </a:r>
            <a:r>
              <a:rPr b="1" baseline="30000" i="1" lang="en-US" sz="2600">
                <a:solidFill>
                  <a:schemeClr val="lt1"/>
                </a:solidFill>
                <a:latin typeface="Times New Roman"/>
                <a:ea typeface="Times New Roman"/>
                <a:cs typeface="Times New Roman"/>
                <a:sym typeface="Times New Roman"/>
              </a:rPr>
              <a:t>n</a:t>
            </a:r>
            <a:endParaRPr/>
          </a:p>
          <a:p>
            <a:pPr indent="0" lvl="0" marL="0" marR="0" rtl="0" algn="l">
              <a:spcBef>
                <a:spcPts val="1300"/>
              </a:spcBef>
              <a:spcAft>
                <a:spcPts val="0"/>
              </a:spcAft>
              <a:buNone/>
            </a:pPr>
            <a:r>
              <a:rPr b="1" i="1" lang="en-US" sz="2600">
                <a:solidFill>
                  <a:schemeClr val="lt1"/>
                </a:solidFill>
                <a:latin typeface="Times New Roman"/>
                <a:ea typeface="Times New Roman"/>
                <a:cs typeface="Times New Roman"/>
                <a:sym typeface="Times New Roman"/>
              </a:rPr>
              <a:t>	P</a:t>
            </a:r>
            <a:r>
              <a:rPr b="1" baseline="-25000" lang="en-US" sz="2600">
                <a:solidFill>
                  <a:schemeClr val="lt1"/>
                </a:solidFill>
                <a:latin typeface="Times New Roman"/>
                <a:ea typeface="Times New Roman"/>
                <a:cs typeface="Times New Roman"/>
                <a:sym typeface="Times New Roman"/>
              </a:rPr>
              <a:t>0</a:t>
            </a:r>
            <a:r>
              <a:rPr b="1" lang="en-US" sz="2600">
                <a:solidFill>
                  <a:schemeClr val="lt1"/>
                </a:solidFill>
                <a:latin typeface="Times New Roman"/>
                <a:ea typeface="Times New Roman"/>
                <a:cs typeface="Times New Roman"/>
                <a:sym typeface="Times New Roman"/>
              </a:rPr>
              <a:t> = current price of the debenture</a:t>
            </a:r>
            <a:endParaRPr/>
          </a:p>
          <a:p>
            <a:pPr indent="0" lvl="0" marL="0" marR="0" rtl="0" algn="l">
              <a:lnSpc>
                <a:spcPct val="80000"/>
              </a:lnSpc>
              <a:spcBef>
                <a:spcPts val="1300"/>
              </a:spcBef>
              <a:spcAft>
                <a:spcPts val="0"/>
              </a:spcAft>
              <a:buNone/>
            </a:pPr>
            <a:r>
              <a:rPr b="1" i="1" lang="en-US" sz="2600">
                <a:solidFill>
                  <a:schemeClr val="lt1"/>
                </a:solidFill>
                <a:latin typeface="Times New Roman"/>
                <a:ea typeface="Times New Roman"/>
                <a:cs typeface="Times New Roman"/>
                <a:sym typeface="Times New Roman"/>
              </a:rPr>
              <a:t>	  I</a:t>
            </a:r>
            <a:r>
              <a:rPr b="1" lang="en-US" sz="2600">
                <a:solidFill>
                  <a:schemeClr val="lt1"/>
                </a:solidFill>
                <a:latin typeface="Times New Roman"/>
                <a:ea typeface="Times New Roman"/>
                <a:cs typeface="Times New Roman"/>
                <a:sym typeface="Times New Roman"/>
              </a:rPr>
              <a:t> = annual interest  payment</a:t>
            </a:r>
            <a:endParaRPr/>
          </a:p>
          <a:p>
            <a:pPr indent="0" lvl="0" marL="0" marR="0" rtl="0" algn="l">
              <a:lnSpc>
                <a:spcPct val="80000"/>
              </a:lnSpc>
              <a:spcBef>
                <a:spcPts val="1300"/>
              </a:spcBef>
              <a:spcAft>
                <a:spcPts val="0"/>
              </a:spcAft>
              <a:buNone/>
            </a:pPr>
            <a:r>
              <a:rPr b="1" i="1" lang="en-US" sz="2600">
                <a:solidFill>
                  <a:schemeClr val="lt1"/>
                </a:solidFill>
                <a:latin typeface="Times New Roman"/>
                <a:ea typeface="Times New Roman"/>
                <a:cs typeface="Times New Roman"/>
                <a:sym typeface="Times New Roman"/>
              </a:rPr>
              <a:t>	 n</a:t>
            </a:r>
            <a:r>
              <a:rPr b="1" lang="en-US" sz="2600">
                <a:solidFill>
                  <a:schemeClr val="lt1"/>
                </a:solidFill>
                <a:latin typeface="Times New Roman"/>
                <a:ea typeface="Times New Roman"/>
                <a:cs typeface="Times New Roman"/>
                <a:sym typeface="Times New Roman"/>
              </a:rPr>
              <a:t> = number of years left to maturity</a:t>
            </a:r>
            <a:endParaRPr/>
          </a:p>
          <a:p>
            <a:pPr indent="0" lvl="0" marL="0" marR="0" rtl="0" algn="l">
              <a:lnSpc>
                <a:spcPct val="80000"/>
              </a:lnSpc>
              <a:spcBef>
                <a:spcPts val="1300"/>
              </a:spcBef>
              <a:spcAft>
                <a:spcPts val="0"/>
              </a:spcAft>
              <a:buNone/>
            </a:pPr>
            <a:r>
              <a:rPr b="1" i="1" lang="en-US" sz="2600">
                <a:solidFill>
                  <a:schemeClr val="lt1"/>
                </a:solidFill>
                <a:latin typeface="Times New Roman"/>
                <a:ea typeface="Times New Roman"/>
                <a:cs typeface="Times New Roman"/>
                <a:sym typeface="Times New Roman"/>
              </a:rPr>
              <a:t>	 F</a:t>
            </a:r>
            <a:r>
              <a:rPr b="1" lang="en-US" sz="2600">
                <a:solidFill>
                  <a:schemeClr val="lt1"/>
                </a:solidFill>
                <a:latin typeface="Times New Roman"/>
                <a:ea typeface="Times New Roman"/>
                <a:cs typeface="Times New Roman"/>
                <a:sym typeface="Times New Roman"/>
              </a:rPr>
              <a:t> = maturity value</a:t>
            </a:r>
            <a:endParaRPr/>
          </a:p>
          <a:p>
            <a:pPr indent="0" lvl="0" marL="0" marR="0" rtl="0" algn="l">
              <a:spcBef>
                <a:spcPts val="1300"/>
              </a:spcBef>
              <a:spcAft>
                <a:spcPts val="0"/>
              </a:spcAft>
              <a:buNone/>
            </a:pPr>
            <a:r>
              <a:rPr b="1" i="1" lang="en-US" sz="2600">
                <a:solidFill>
                  <a:schemeClr val="lt1"/>
                </a:solidFill>
                <a:latin typeface="Times New Roman"/>
                <a:ea typeface="Times New Roman"/>
                <a:cs typeface="Times New Roman"/>
                <a:sym typeface="Times New Roman"/>
              </a:rPr>
              <a:t>	r</a:t>
            </a:r>
            <a:r>
              <a:rPr b="1" baseline="-25000" i="1" lang="en-US" sz="2600">
                <a:solidFill>
                  <a:schemeClr val="lt1"/>
                </a:solidFill>
                <a:latin typeface="Times New Roman"/>
                <a:ea typeface="Times New Roman"/>
                <a:cs typeface="Times New Roman"/>
                <a:sym typeface="Times New Roman"/>
              </a:rPr>
              <a:t>D</a:t>
            </a:r>
            <a:r>
              <a:rPr b="1" i="1" lang="en-US" sz="2600">
                <a:solidFill>
                  <a:schemeClr val="lt1"/>
                </a:solidFill>
                <a:latin typeface="Times New Roman"/>
                <a:ea typeface="Times New Roman"/>
                <a:cs typeface="Times New Roman"/>
                <a:sym typeface="Times New Roman"/>
              </a:rPr>
              <a:t> </a:t>
            </a:r>
            <a:r>
              <a:rPr b="1" lang="en-US" sz="2600">
                <a:solidFill>
                  <a:schemeClr val="lt1"/>
                </a:solidFill>
                <a:latin typeface="Times New Roman"/>
                <a:ea typeface="Times New Roman"/>
                <a:cs typeface="Times New Roman"/>
                <a:sym typeface="Times New Roman"/>
              </a:rPr>
              <a:t>is computed through trial-and-error. A very close 	approximation is:</a:t>
            </a:r>
            <a:endParaRPr/>
          </a:p>
          <a:p>
            <a:pPr indent="0" lvl="0" marL="0" marR="0" rtl="0" algn="l">
              <a:spcBef>
                <a:spcPts val="100"/>
              </a:spcBef>
              <a:spcAft>
                <a:spcPts val="0"/>
              </a:spcAft>
              <a:buNone/>
            </a:pPr>
            <a:r>
              <a:t/>
            </a:r>
            <a:endParaRPr b="1" sz="200">
              <a:solidFill>
                <a:schemeClr val="lt1"/>
              </a:solidFill>
              <a:latin typeface="Times New Roman"/>
              <a:ea typeface="Times New Roman"/>
              <a:cs typeface="Times New Roman"/>
              <a:sym typeface="Times New Roman"/>
            </a:endParaRPr>
          </a:p>
          <a:p>
            <a:pPr indent="0" lvl="0" marL="0" marR="0" rtl="0" algn="l">
              <a:spcBef>
                <a:spcPts val="1300"/>
              </a:spcBef>
              <a:spcAft>
                <a:spcPts val="0"/>
              </a:spcAft>
              <a:buNone/>
            </a:pPr>
            <a:r>
              <a:rPr b="1" lang="en-US" sz="2600">
                <a:solidFill>
                  <a:schemeClr val="lt1"/>
                </a:solidFill>
                <a:latin typeface="Times New Roman"/>
                <a:ea typeface="Times New Roman"/>
                <a:cs typeface="Times New Roman"/>
                <a:sym typeface="Times New Roman"/>
              </a:rPr>
              <a:t>                  		</a:t>
            </a:r>
            <a:r>
              <a:rPr b="1" i="1" lang="en-US" sz="2600">
                <a:solidFill>
                  <a:schemeClr val="lt1"/>
                </a:solidFill>
                <a:latin typeface="Times New Roman"/>
                <a:ea typeface="Times New Roman"/>
                <a:cs typeface="Times New Roman"/>
                <a:sym typeface="Times New Roman"/>
              </a:rPr>
              <a:t>I</a:t>
            </a:r>
            <a:r>
              <a:rPr b="1" lang="en-US" sz="2600">
                <a:solidFill>
                  <a:schemeClr val="lt1"/>
                </a:solidFill>
                <a:latin typeface="Times New Roman"/>
                <a:ea typeface="Times New Roman"/>
                <a:cs typeface="Times New Roman"/>
                <a:sym typeface="Times New Roman"/>
              </a:rPr>
              <a:t> + (</a:t>
            </a:r>
            <a:r>
              <a:rPr b="1" i="1" lang="en-US" sz="2600">
                <a:solidFill>
                  <a:schemeClr val="lt1"/>
                </a:solidFill>
                <a:latin typeface="Times New Roman"/>
                <a:ea typeface="Times New Roman"/>
                <a:cs typeface="Times New Roman"/>
                <a:sym typeface="Times New Roman"/>
              </a:rPr>
              <a:t>F</a:t>
            </a:r>
            <a:r>
              <a:rPr b="1" lang="en-US" sz="2600">
                <a:solidFill>
                  <a:schemeClr val="lt1"/>
                </a:solidFill>
                <a:latin typeface="Times New Roman"/>
                <a:ea typeface="Times New Roman"/>
                <a:cs typeface="Times New Roman"/>
                <a:sym typeface="Times New Roman"/>
              </a:rPr>
              <a:t> – </a:t>
            </a:r>
            <a:r>
              <a:rPr b="1" i="1" lang="en-US" sz="2600">
                <a:solidFill>
                  <a:schemeClr val="lt1"/>
                </a:solidFill>
                <a:latin typeface="Times New Roman"/>
                <a:ea typeface="Times New Roman"/>
                <a:cs typeface="Times New Roman"/>
                <a:sym typeface="Times New Roman"/>
              </a:rPr>
              <a:t>P</a:t>
            </a:r>
            <a:r>
              <a:rPr b="1" baseline="-25000" lang="en-US" sz="2600">
                <a:solidFill>
                  <a:schemeClr val="lt1"/>
                </a:solidFill>
                <a:latin typeface="Times New Roman"/>
                <a:ea typeface="Times New Roman"/>
                <a:cs typeface="Times New Roman"/>
                <a:sym typeface="Times New Roman"/>
              </a:rPr>
              <a:t>0</a:t>
            </a:r>
            <a:r>
              <a:rPr b="1" lang="en-US" sz="2600">
                <a:solidFill>
                  <a:schemeClr val="lt1"/>
                </a:solidFill>
                <a:latin typeface="Times New Roman"/>
                <a:ea typeface="Times New Roman"/>
                <a:cs typeface="Times New Roman"/>
                <a:sym typeface="Times New Roman"/>
              </a:rPr>
              <a:t>)/</a:t>
            </a:r>
            <a:r>
              <a:rPr b="1" i="1" lang="en-US" sz="2600">
                <a:solidFill>
                  <a:schemeClr val="lt1"/>
                </a:solidFill>
                <a:latin typeface="Times New Roman"/>
                <a:ea typeface="Times New Roman"/>
                <a:cs typeface="Times New Roman"/>
                <a:sym typeface="Times New Roman"/>
              </a:rPr>
              <a:t>n</a:t>
            </a:r>
            <a:endParaRPr/>
          </a:p>
          <a:p>
            <a:pPr indent="0" lvl="0" marL="0" marR="0" rtl="0" algn="l">
              <a:spcBef>
                <a:spcPts val="1300"/>
              </a:spcBef>
              <a:spcAft>
                <a:spcPts val="0"/>
              </a:spcAft>
              <a:buNone/>
            </a:pPr>
            <a:r>
              <a:rPr b="1" lang="en-US" sz="2600">
                <a:solidFill>
                  <a:schemeClr val="lt1"/>
                </a:solidFill>
                <a:latin typeface="Times New Roman"/>
                <a:ea typeface="Times New Roman"/>
                <a:cs typeface="Times New Roman"/>
                <a:sym typeface="Times New Roman"/>
              </a:rPr>
              <a:t>                  		 0.6</a:t>
            </a:r>
            <a:r>
              <a:rPr b="1" i="1" lang="en-US" sz="2600">
                <a:solidFill>
                  <a:schemeClr val="lt1"/>
                </a:solidFill>
                <a:latin typeface="Times New Roman"/>
                <a:ea typeface="Times New Roman"/>
                <a:cs typeface="Times New Roman"/>
                <a:sym typeface="Times New Roman"/>
              </a:rPr>
              <a:t>P</a:t>
            </a:r>
            <a:r>
              <a:rPr b="1" baseline="-25000" lang="en-US" sz="2600">
                <a:solidFill>
                  <a:schemeClr val="lt1"/>
                </a:solidFill>
                <a:latin typeface="Times New Roman"/>
                <a:ea typeface="Times New Roman"/>
                <a:cs typeface="Times New Roman"/>
                <a:sym typeface="Times New Roman"/>
              </a:rPr>
              <a:t>0</a:t>
            </a:r>
            <a:r>
              <a:rPr b="1" lang="en-US" sz="2600">
                <a:solidFill>
                  <a:schemeClr val="lt1"/>
                </a:solidFill>
                <a:latin typeface="Times New Roman"/>
                <a:ea typeface="Times New Roman"/>
                <a:cs typeface="Times New Roman"/>
                <a:sym typeface="Times New Roman"/>
              </a:rPr>
              <a:t> + 0.4</a:t>
            </a:r>
            <a:r>
              <a:rPr b="1" i="1" lang="en-US" sz="2600">
                <a:solidFill>
                  <a:schemeClr val="lt1"/>
                </a:solidFill>
                <a:latin typeface="Times New Roman"/>
                <a:ea typeface="Times New Roman"/>
                <a:cs typeface="Times New Roman"/>
                <a:sym typeface="Times New Roman"/>
              </a:rPr>
              <a:t>F</a:t>
            </a:r>
            <a:endParaRPr/>
          </a:p>
        </p:txBody>
      </p:sp>
      <p:sp>
        <p:nvSpPr>
          <p:cNvPr id="120" name="Google Shape;120;p6"/>
          <p:cNvSpPr/>
          <p:nvPr/>
        </p:nvSpPr>
        <p:spPr>
          <a:xfrm>
            <a:off x="1812925" y="5340350"/>
            <a:ext cx="8382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600">
                <a:solidFill>
                  <a:schemeClr val="lt1"/>
                </a:solidFill>
                <a:latin typeface="Times New Roman"/>
                <a:ea typeface="Times New Roman"/>
                <a:cs typeface="Times New Roman"/>
                <a:sym typeface="Times New Roman"/>
              </a:rPr>
              <a:t>r</a:t>
            </a:r>
            <a:r>
              <a:rPr b="1" baseline="-25000" i="1" lang="en-US" sz="2600">
                <a:solidFill>
                  <a:schemeClr val="lt1"/>
                </a:solidFill>
                <a:latin typeface="Times New Roman"/>
                <a:ea typeface="Times New Roman"/>
                <a:cs typeface="Times New Roman"/>
                <a:sym typeface="Times New Roman"/>
              </a:rPr>
              <a:t>D</a:t>
            </a:r>
            <a:r>
              <a:rPr b="1" lang="en-US" sz="2600">
                <a:solidFill>
                  <a:schemeClr val="lt1"/>
                </a:solidFill>
                <a:latin typeface="Times New Roman"/>
                <a:ea typeface="Times New Roman"/>
                <a:cs typeface="Times New Roman"/>
                <a:sym typeface="Times New Roman"/>
              </a:rPr>
              <a:t> =</a:t>
            </a:r>
            <a:endParaRPr/>
          </a:p>
        </p:txBody>
      </p:sp>
      <p:cxnSp>
        <p:nvCxnSpPr>
          <p:cNvPr id="121" name="Google Shape;121;p6"/>
          <p:cNvCxnSpPr/>
          <p:nvPr/>
        </p:nvCxnSpPr>
        <p:spPr>
          <a:xfrm>
            <a:off x="2495550" y="1276350"/>
            <a:ext cx="1371600" cy="0"/>
          </a:xfrm>
          <a:prstGeom prst="straightConnector1">
            <a:avLst/>
          </a:prstGeom>
          <a:noFill/>
          <a:ln cap="flat" cmpd="sng" w="9525">
            <a:solidFill>
              <a:schemeClr val="lt1"/>
            </a:solidFill>
            <a:prstDash val="solid"/>
            <a:round/>
            <a:headEnd len="med" w="med" type="none"/>
            <a:tailEnd len="med" w="med" type="none"/>
          </a:ln>
        </p:spPr>
      </p:cxnSp>
      <p:sp>
        <p:nvSpPr>
          <p:cNvPr id="122" name="Google Shape;122;p6"/>
          <p:cNvSpPr/>
          <p:nvPr/>
        </p:nvSpPr>
        <p:spPr>
          <a:xfrm>
            <a:off x="4191000" y="1276350"/>
            <a:ext cx="1600200" cy="1588"/>
          </a:xfrm>
          <a:custGeom>
            <a:rect b="b" l="l" r="r" t="t"/>
            <a:pathLst>
              <a:path extrusionOk="0" h="1" w="1008">
                <a:moveTo>
                  <a:pt x="0" y="0"/>
                </a:moveTo>
                <a:lnTo>
                  <a:pt x="1008" y="0"/>
                </a:lnTo>
              </a:path>
            </a:pathLst>
          </a:cu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123" name="Google Shape;123;p6"/>
          <p:cNvCxnSpPr/>
          <p:nvPr/>
        </p:nvCxnSpPr>
        <p:spPr>
          <a:xfrm>
            <a:off x="2574925" y="5683250"/>
            <a:ext cx="2438400" cy="0"/>
          </a:xfrm>
          <a:prstGeom prst="straightConnector1">
            <a:avLst/>
          </a:prstGeom>
          <a:noFill/>
          <a:ln cap="flat" cmpd="sng" w="9525">
            <a:solidFill>
              <a:schemeClr val="lt1"/>
            </a:solidFill>
            <a:prstDash val="solid"/>
            <a:round/>
            <a:headEnd len="med" w="med" type="none"/>
            <a:tailEnd len="med" w="med" type="none"/>
          </a:ln>
        </p:spPr>
      </p:cxnSp>
      <p:sp>
        <p:nvSpPr>
          <p:cNvPr id="124" name="Google Shape;124;p6"/>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nvSpPr>
        <p:spPr>
          <a:xfrm>
            <a:off x="0" y="0"/>
            <a:ext cx="9144000" cy="6139629"/>
          </a:xfrm>
          <a:prstGeom prst="rect">
            <a:avLst/>
          </a:prstGeom>
          <a:noFill/>
          <a:ln>
            <a:noFill/>
          </a:ln>
        </p:spPr>
        <p:txBody>
          <a:bodyPr anchorCtr="0" anchor="t" bIns="45700" lIns="91425" spcFirstLastPara="1" rIns="91425" wrap="square" tIns="45700">
            <a:spAutoFit/>
          </a:bodyPr>
          <a:lstStyle/>
          <a:p>
            <a:pPr indent="0" lvl="0" marL="0" marR="0" rtl="0" algn="ctr">
              <a:lnSpc>
                <a:spcPct val="145000"/>
              </a:lnSpc>
              <a:spcBef>
                <a:spcPts val="0"/>
              </a:spcBef>
              <a:spcAft>
                <a:spcPts val="0"/>
              </a:spcAft>
              <a:buNone/>
            </a:pPr>
            <a:r>
              <a:rPr b="1" lang="en-US" sz="2800" u="sng">
                <a:solidFill>
                  <a:schemeClr val="lt1"/>
                </a:solidFill>
                <a:latin typeface="Times New Roman"/>
                <a:ea typeface="Times New Roman"/>
                <a:cs typeface="Times New Roman"/>
                <a:sym typeface="Times New Roman"/>
              </a:rPr>
              <a:t>ILLUSTRATION</a:t>
            </a:r>
            <a:endParaRPr/>
          </a:p>
          <a:p>
            <a:pPr indent="0" lvl="0" marL="0" marR="0" rtl="0" algn="ctr">
              <a:lnSpc>
                <a:spcPct val="150000"/>
              </a:lnSpc>
              <a:spcBef>
                <a:spcPts val="250"/>
              </a:spcBef>
              <a:spcAft>
                <a:spcPts val="0"/>
              </a:spcAft>
              <a:buNone/>
            </a:pPr>
            <a:r>
              <a:t/>
            </a:r>
            <a:endParaRPr b="1" sz="500" u="sng">
              <a:solidFill>
                <a:schemeClr val="lt1"/>
              </a:solidFill>
              <a:latin typeface="Times New Roman"/>
              <a:ea typeface="Times New Roman"/>
              <a:cs typeface="Times New Roman"/>
              <a:sym typeface="Times New Roman"/>
            </a:endParaRPr>
          </a:p>
          <a:p>
            <a:pPr indent="0" lvl="0" marL="0" marR="0" rtl="0" algn="l">
              <a:lnSpc>
                <a:spcPct val="110000"/>
              </a:lnSpc>
              <a:spcBef>
                <a:spcPts val="1400"/>
              </a:spcBef>
              <a:spcAft>
                <a:spcPts val="0"/>
              </a:spcAft>
              <a:buNone/>
            </a:pPr>
            <a:r>
              <a:rPr lang="en-US" sz="2800">
                <a:solidFill>
                  <a:schemeClr val="lt1"/>
                </a:solidFill>
                <a:latin typeface="Times New Roman"/>
                <a:ea typeface="Times New Roman"/>
                <a:cs typeface="Times New Roman"/>
                <a:sym typeface="Times New Roman"/>
              </a:rPr>
              <a:t>Face value = 1,000</a:t>
            </a:r>
            <a:endParaRPr/>
          </a:p>
          <a:p>
            <a:pPr indent="0" lvl="0" marL="0" marR="0" rtl="0" algn="l">
              <a:lnSpc>
                <a:spcPct val="110000"/>
              </a:lnSpc>
              <a:spcBef>
                <a:spcPts val="1400"/>
              </a:spcBef>
              <a:spcAft>
                <a:spcPts val="0"/>
              </a:spcAft>
              <a:buNone/>
            </a:pPr>
            <a:r>
              <a:rPr lang="en-US" sz="2800">
                <a:solidFill>
                  <a:schemeClr val="lt1"/>
                </a:solidFill>
                <a:latin typeface="Times New Roman"/>
                <a:ea typeface="Times New Roman"/>
                <a:cs typeface="Times New Roman"/>
                <a:sym typeface="Times New Roman"/>
              </a:rPr>
              <a:t>Coupon rate = 12 percent</a:t>
            </a:r>
            <a:endParaRPr/>
          </a:p>
          <a:p>
            <a:pPr indent="0" lvl="0" marL="0" marR="0" rtl="0" algn="l">
              <a:lnSpc>
                <a:spcPct val="110000"/>
              </a:lnSpc>
              <a:spcBef>
                <a:spcPts val="1400"/>
              </a:spcBef>
              <a:spcAft>
                <a:spcPts val="0"/>
              </a:spcAft>
              <a:buNone/>
            </a:pPr>
            <a:r>
              <a:rPr lang="en-US" sz="2800">
                <a:solidFill>
                  <a:schemeClr val="lt1"/>
                </a:solidFill>
                <a:latin typeface="Times New Roman"/>
                <a:ea typeface="Times New Roman"/>
                <a:cs typeface="Times New Roman"/>
                <a:sym typeface="Times New Roman"/>
              </a:rPr>
              <a:t>Period to maturity = 4 years</a:t>
            </a:r>
            <a:endParaRPr/>
          </a:p>
          <a:p>
            <a:pPr indent="0" lvl="0" marL="0" marR="0" rtl="0" algn="l">
              <a:lnSpc>
                <a:spcPct val="110000"/>
              </a:lnSpc>
              <a:spcBef>
                <a:spcPts val="1400"/>
              </a:spcBef>
              <a:spcAft>
                <a:spcPts val="0"/>
              </a:spcAft>
              <a:buNone/>
            </a:pPr>
            <a:r>
              <a:rPr lang="en-US" sz="2800">
                <a:solidFill>
                  <a:schemeClr val="lt1"/>
                </a:solidFill>
                <a:latin typeface="Times New Roman"/>
                <a:ea typeface="Times New Roman"/>
                <a:cs typeface="Times New Roman"/>
                <a:sym typeface="Times New Roman"/>
              </a:rPr>
              <a:t>Current market price = Rs.1040</a:t>
            </a:r>
            <a:endParaRPr/>
          </a:p>
          <a:p>
            <a:pPr indent="0" lvl="0" marL="0" marR="0" rtl="0" algn="l">
              <a:lnSpc>
                <a:spcPct val="110000"/>
              </a:lnSpc>
              <a:spcBef>
                <a:spcPts val="400"/>
              </a:spcBef>
              <a:spcAft>
                <a:spcPts val="0"/>
              </a:spcAft>
              <a:buNone/>
            </a:pPr>
            <a:r>
              <a:t/>
            </a:r>
            <a:endParaRPr sz="800">
              <a:solidFill>
                <a:schemeClr val="lt1"/>
              </a:solidFill>
              <a:latin typeface="Times New Roman"/>
              <a:ea typeface="Times New Roman"/>
              <a:cs typeface="Times New Roman"/>
              <a:sym typeface="Times New Roman"/>
            </a:endParaRPr>
          </a:p>
          <a:p>
            <a:pPr indent="0" lvl="0" marL="0" marR="0" rtl="0" algn="l">
              <a:lnSpc>
                <a:spcPct val="130000"/>
              </a:lnSpc>
              <a:spcBef>
                <a:spcPts val="1400"/>
              </a:spcBef>
              <a:spcAft>
                <a:spcPts val="0"/>
              </a:spcAft>
              <a:buNone/>
            </a:pPr>
            <a:r>
              <a:rPr lang="en-US" sz="2800">
                <a:solidFill>
                  <a:schemeClr val="lt1"/>
                </a:solidFill>
                <a:latin typeface="Times New Roman"/>
                <a:ea typeface="Times New Roman"/>
                <a:cs typeface="Times New Roman"/>
                <a:sym typeface="Times New Roman"/>
              </a:rPr>
              <a:t>The approximate yield to maturity of this debenture is :</a:t>
            </a:r>
            <a:endParaRPr/>
          </a:p>
          <a:p>
            <a:pPr indent="0" lvl="0" marL="0" marR="0" rtl="0" algn="l">
              <a:spcBef>
                <a:spcPts val="1400"/>
              </a:spcBef>
              <a:spcAft>
                <a:spcPts val="0"/>
              </a:spcAft>
              <a:buNone/>
            </a:pPr>
            <a:r>
              <a:rPr lang="en-US" sz="2800">
                <a:solidFill>
                  <a:schemeClr val="lt1"/>
                </a:solidFill>
                <a:latin typeface="Times New Roman"/>
                <a:ea typeface="Times New Roman"/>
                <a:cs typeface="Times New Roman"/>
                <a:sym typeface="Times New Roman"/>
              </a:rPr>
              <a:t>          120 + (1000 – 1040) / 4</a:t>
            </a:r>
            <a:endParaRPr/>
          </a:p>
          <a:p>
            <a:pPr indent="0" lvl="0" marL="0" marR="0" rtl="0" algn="l">
              <a:lnSpc>
                <a:spcPct val="50000"/>
              </a:lnSpc>
              <a:spcBef>
                <a:spcPts val="1400"/>
              </a:spcBef>
              <a:spcAft>
                <a:spcPts val="0"/>
              </a:spcAft>
              <a:buNone/>
            </a:pPr>
            <a:r>
              <a:rPr i="1" lang="en-US" sz="2800">
                <a:solidFill>
                  <a:schemeClr val="lt1"/>
                </a:solidFill>
                <a:latin typeface="Times New Roman"/>
                <a:ea typeface="Times New Roman"/>
                <a:cs typeface="Times New Roman"/>
                <a:sym typeface="Times New Roman"/>
              </a:rPr>
              <a:t>r</a:t>
            </a:r>
            <a:r>
              <a:rPr baseline="-25000" i="1" lang="en-US" sz="2800">
                <a:solidFill>
                  <a:schemeClr val="lt1"/>
                </a:solidFill>
                <a:latin typeface="Times New Roman"/>
                <a:ea typeface="Times New Roman"/>
                <a:cs typeface="Times New Roman"/>
                <a:sym typeface="Times New Roman"/>
              </a:rPr>
              <a:t>D</a:t>
            </a:r>
            <a:r>
              <a:rPr lang="en-US" sz="2800">
                <a:solidFill>
                  <a:schemeClr val="lt1"/>
                </a:solidFill>
                <a:latin typeface="Times New Roman"/>
                <a:ea typeface="Times New Roman"/>
                <a:cs typeface="Times New Roman"/>
                <a:sym typeface="Times New Roman"/>
              </a:rPr>
              <a:t> =				          = 10.7 percent </a:t>
            </a:r>
            <a:endParaRPr/>
          </a:p>
          <a:p>
            <a:pPr indent="0" lvl="0" marL="0" marR="0" rtl="0" algn="l">
              <a:lnSpc>
                <a:spcPct val="50000"/>
              </a:lnSpc>
              <a:spcBef>
                <a:spcPts val="1400"/>
              </a:spcBef>
              <a:spcAft>
                <a:spcPts val="0"/>
              </a:spcAft>
              <a:buNone/>
            </a:pPr>
            <a:r>
              <a:rPr lang="en-US" sz="2800">
                <a:solidFill>
                  <a:schemeClr val="lt1"/>
                </a:solidFill>
                <a:latin typeface="Times New Roman"/>
                <a:ea typeface="Times New Roman"/>
                <a:cs typeface="Times New Roman"/>
                <a:sym typeface="Times New Roman"/>
              </a:rPr>
              <a:t>          0.6 x 1040 + 0.4 x 1000</a:t>
            </a:r>
            <a:endParaRPr/>
          </a:p>
        </p:txBody>
      </p:sp>
      <p:cxnSp>
        <p:nvCxnSpPr>
          <p:cNvPr id="130" name="Google Shape;130;p7"/>
          <p:cNvCxnSpPr/>
          <p:nvPr/>
        </p:nvCxnSpPr>
        <p:spPr>
          <a:xfrm>
            <a:off x="762000" y="5400675"/>
            <a:ext cx="3810000" cy="0"/>
          </a:xfrm>
          <a:prstGeom prst="straightConnector1">
            <a:avLst/>
          </a:prstGeom>
          <a:noFill/>
          <a:ln cap="flat" cmpd="sng" w="9525">
            <a:solidFill>
              <a:schemeClr val="lt1"/>
            </a:solidFill>
            <a:prstDash val="solid"/>
            <a:round/>
            <a:headEnd len="med" w="med" type="none"/>
            <a:tailEnd len="med" w="med" type="none"/>
          </a:ln>
        </p:spPr>
      </p:cxnSp>
      <p:sp>
        <p:nvSpPr>
          <p:cNvPr id="131" name="Google Shape;131;p7"/>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nvSpPr>
        <p:spPr>
          <a:xfrm>
            <a:off x="0" y="0"/>
            <a:ext cx="9144000" cy="429681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800" u="sng">
                <a:solidFill>
                  <a:schemeClr val="lt1"/>
                </a:solidFill>
                <a:latin typeface="Times New Roman"/>
                <a:ea typeface="Times New Roman"/>
                <a:cs typeface="Times New Roman"/>
                <a:sym typeface="Times New Roman"/>
              </a:rPr>
              <a:t>COST OF PREFERENCE</a:t>
            </a:r>
            <a:endParaRPr/>
          </a:p>
          <a:p>
            <a:pPr indent="0" lvl="0" marL="0" marR="0" rtl="0" algn="just">
              <a:lnSpc>
                <a:spcPct val="275000"/>
              </a:lnSpc>
              <a:spcBef>
                <a:spcPts val="1400"/>
              </a:spcBef>
              <a:spcAft>
                <a:spcPts val="0"/>
              </a:spcAft>
              <a:buNone/>
            </a:pPr>
            <a:r>
              <a:rPr lang="en-US" sz="2800">
                <a:solidFill>
                  <a:schemeClr val="lt1"/>
                </a:solidFill>
                <a:latin typeface="Times New Roman"/>
                <a:ea typeface="Times New Roman"/>
                <a:cs typeface="Times New Roman"/>
                <a:sym typeface="Times New Roman"/>
              </a:rPr>
              <a:t>Given the fixed nature of preference dividend and principal repayment commitment and the absence of tax deductibility, the cost of preference is simply equal to its yield.</a:t>
            </a:r>
            <a:endParaRPr/>
          </a:p>
        </p:txBody>
      </p:sp>
      <p:sp>
        <p:nvSpPr>
          <p:cNvPr id="137" name="Google Shape;137;p8"/>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nvSpPr>
        <p:spPr>
          <a:xfrm>
            <a:off x="0" y="0"/>
            <a:ext cx="9144000" cy="576260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800" u="sng">
                <a:solidFill>
                  <a:schemeClr val="lt1"/>
                </a:solidFill>
                <a:latin typeface="Times New Roman"/>
                <a:ea typeface="Times New Roman"/>
                <a:cs typeface="Times New Roman"/>
                <a:sym typeface="Times New Roman"/>
              </a:rPr>
              <a:t>ILLUSTRATION</a:t>
            </a:r>
            <a:endParaRPr/>
          </a:p>
          <a:p>
            <a:pPr indent="0" lvl="0" marL="0" marR="0" rtl="0" algn="l">
              <a:spcBef>
                <a:spcPts val="1400"/>
              </a:spcBef>
              <a:spcAft>
                <a:spcPts val="0"/>
              </a:spcAft>
              <a:buNone/>
            </a:pPr>
            <a:r>
              <a:rPr b="1" lang="en-US" sz="2800">
                <a:solidFill>
                  <a:schemeClr val="lt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Face value : Rs.100</a:t>
            </a:r>
            <a:endParaRPr/>
          </a:p>
          <a:p>
            <a:pPr indent="0" lvl="0" marL="0" marR="0" rtl="0" algn="l">
              <a:spcBef>
                <a:spcPts val="1400"/>
              </a:spcBef>
              <a:spcAft>
                <a:spcPts val="0"/>
              </a:spcAft>
              <a:buNone/>
            </a:pPr>
            <a:r>
              <a:rPr lang="en-US" sz="2800">
                <a:solidFill>
                  <a:schemeClr val="lt1"/>
                </a:solidFill>
                <a:latin typeface="Times New Roman"/>
                <a:ea typeface="Times New Roman"/>
                <a:cs typeface="Times New Roman"/>
                <a:sym typeface="Times New Roman"/>
              </a:rPr>
              <a:t>                             Dividend rate : 11 percent</a:t>
            </a:r>
            <a:endParaRPr/>
          </a:p>
          <a:p>
            <a:pPr indent="0" lvl="0" marL="0" marR="0" rtl="0" algn="l">
              <a:spcBef>
                <a:spcPts val="1400"/>
              </a:spcBef>
              <a:spcAft>
                <a:spcPts val="0"/>
              </a:spcAft>
              <a:buNone/>
            </a:pPr>
            <a:r>
              <a:rPr lang="en-US" sz="2800">
                <a:solidFill>
                  <a:schemeClr val="lt1"/>
                </a:solidFill>
                <a:latin typeface="Times New Roman"/>
                <a:ea typeface="Times New Roman"/>
                <a:cs typeface="Times New Roman"/>
                <a:sym typeface="Times New Roman"/>
              </a:rPr>
              <a:t>                             Maturity period : 5 years</a:t>
            </a:r>
            <a:endParaRPr/>
          </a:p>
          <a:p>
            <a:pPr indent="0" lvl="0" marL="0" marR="0" rtl="0" algn="l">
              <a:spcBef>
                <a:spcPts val="1400"/>
              </a:spcBef>
              <a:spcAft>
                <a:spcPts val="0"/>
              </a:spcAft>
              <a:buNone/>
            </a:pPr>
            <a:r>
              <a:rPr lang="en-US" sz="2800">
                <a:solidFill>
                  <a:schemeClr val="lt1"/>
                </a:solidFill>
                <a:latin typeface="Times New Roman"/>
                <a:ea typeface="Times New Roman"/>
                <a:cs typeface="Times New Roman"/>
                <a:sym typeface="Times New Roman"/>
              </a:rPr>
              <a:t>                             Market price : Rs.95</a:t>
            </a:r>
            <a:endParaRPr/>
          </a:p>
          <a:p>
            <a:pPr indent="0" lvl="0" marL="0" marR="0" rtl="0" algn="l">
              <a:spcBef>
                <a:spcPts val="400"/>
              </a:spcBef>
              <a:spcAft>
                <a:spcPts val="0"/>
              </a:spcAft>
              <a:buNone/>
            </a:pPr>
            <a:r>
              <a:t/>
            </a:r>
            <a:endParaRPr sz="800">
              <a:solidFill>
                <a:schemeClr val="lt1"/>
              </a:solidFill>
              <a:latin typeface="Times New Roman"/>
              <a:ea typeface="Times New Roman"/>
              <a:cs typeface="Times New Roman"/>
              <a:sym typeface="Times New Roman"/>
            </a:endParaRPr>
          </a:p>
          <a:p>
            <a:pPr indent="0" lvl="0" marL="0" marR="0" rtl="0" algn="l">
              <a:spcBef>
                <a:spcPts val="150"/>
              </a:spcBef>
              <a:spcAft>
                <a:spcPts val="0"/>
              </a:spcAft>
              <a:buNone/>
            </a:pPr>
            <a:r>
              <a:t/>
            </a:r>
            <a:endParaRPr sz="300">
              <a:solidFill>
                <a:schemeClr val="lt1"/>
              </a:solidFill>
              <a:latin typeface="Times New Roman"/>
              <a:ea typeface="Times New Roman"/>
              <a:cs typeface="Times New Roman"/>
              <a:sym typeface="Times New Roman"/>
            </a:endParaRPr>
          </a:p>
          <a:p>
            <a:pPr indent="0" lvl="0" marL="0" marR="0" rtl="0" algn="l">
              <a:spcBef>
                <a:spcPts val="1400"/>
              </a:spcBef>
              <a:spcAft>
                <a:spcPts val="0"/>
              </a:spcAft>
              <a:buNone/>
            </a:pPr>
            <a:r>
              <a:rPr lang="en-US" sz="2800">
                <a:solidFill>
                  <a:schemeClr val="lt1"/>
                </a:solidFill>
                <a:latin typeface="Times New Roman"/>
                <a:ea typeface="Times New Roman"/>
                <a:cs typeface="Times New Roman"/>
                <a:sym typeface="Times New Roman"/>
              </a:rPr>
              <a:t>Approximate yield :</a:t>
            </a:r>
            <a:endParaRPr/>
          </a:p>
          <a:p>
            <a:pPr indent="0" lvl="0" marL="0" marR="0" rtl="0" algn="l">
              <a:spcBef>
                <a:spcPts val="1400"/>
              </a:spcBef>
              <a:spcAft>
                <a:spcPts val="0"/>
              </a:spcAft>
              <a:buNone/>
            </a:pPr>
            <a:r>
              <a:rPr lang="en-US" sz="2800">
                <a:solidFill>
                  <a:schemeClr val="lt1"/>
                </a:solidFill>
                <a:latin typeface="Times New Roman"/>
                <a:ea typeface="Times New Roman"/>
                <a:cs typeface="Times New Roman"/>
                <a:sym typeface="Times New Roman"/>
              </a:rPr>
              <a:t>	11 + (100 – 95) / 5 </a:t>
            </a:r>
            <a:endParaRPr/>
          </a:p>
          <a:p>
            <a:pPr indent="0" lvl="0" marL="0" marR="0" rtl="0" algn="l">
              <a:lnSpc>
                <a:spcPct val="50000"/>
              </a:lnSpc>
              <a:spcBef>
                <a:spcPts val="1400"/>
              </a:spcBef>
              <a:spcAft>
                <a:spcPts val="0"/>
              </a:spcAft>
              <a:buNone/>
            </a:pPr>
            <a:r>
              <a:rPr lang="en-US" sz="2800">
                <a:solidFill>
                  <a:schemeClr val="lt1"/>
                </a:solidFill>
                <a:latin typeface="Times New Roman"/>
                <a:ea typeface="Times New Roman"/>
                <a:cs typeface="Times New Roman"/>
                <a:sym typeface="Times New Roman"/>
              </a:rPr>
              <a:t>		         		    = 12.37 percent</a:t>
            </a:r>
            <a:endParaRPr/>
          </a:p>
          <a:p>
            <a:pPr indent="0" lvl="0" marL="0" marR="0" rtl="0" algn="l">
              <a:lnSpc>
                <a:spcPct val="50000"/>
              </a:lnSpc>
              <a:spcBef>
                <a:spcPts val="1400"/>
              </a:spcBef>
              <a:spcAft>
                <a:spcPts val="0"/>
              </a:spcAft>
              <a:buNone/>
            </a:pPr>
            <a:r>
              <a:rPr lang="en-US" sz="2800">
                <a:solidFill>
                  <a:schemeClr val="lt1"/>
                </a:solidFill>
                <a:latin typeface="Times New Roman"/>
                <a:ea typeface="Times New Roman"/>
                <a:cs typeface="Times New Roman"/>
                <a:sym typeface="Times New Roman"/>
              </a:rPr>
              <a:t>	0.6 x 95 + 0.4 x 100</a:t>
            </a:r>
            <a:endParaRPr/>
          </a:p>
        </p:txBody>
      </p:sp>
      <p:cxnSp>
        <p:nvCxnSpPr>
          <p:cNvPr id="143" name="Google Shape;143;p9"/>
          <p:cNvCxnSpPr/>
          <p:nvPr/>
        </p:nvCxnSpPr>
        <p:spPr>
          <a:xfrm>
            <a:off x="762000" y="5045075"/>
            <a:ext cx="3276600" cy="0"/>
          </a:xfrm>
          <a:prstGeom prst="straightConnector1">
            <a:avLst/>
          </a:prstGeom>
          <a:noFill/>
          <a:ln cap="flat" cmpd="sng" w="9525">
            <a:solidFill>
              <a:schemeClr val="lt1"/>
            </a:solidFill>
            <a:prstDash val="solid"/>
            <a:round/>
            <a:headEnd len="med" w="med" type="none"/>
            <a:tailEnd len="med" w="med" type="none"/>
          </a:ln>
        </p:spPr>
      </p:cxnSp>
      <p:sp>
        <p:nvSpPr>
          <p:cNvPr id="144" name="Google Shape;144;p9"/>
          <p:cNvSpPr txBox="1"/>
          <p:nvPr/>
        </p:nvSpPr>
        <p:spPr>
          <a:xfrm>
            <a:off x="2438400" y="6499225"/>
            <a:ext cx="42672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2005-04-27T19:46:30Z</dcterms:created>
  <dc:creator>Pranav</dc:creator>
</cp:coreProperties>
</file>