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71E62A-570F-796B-94FD-D20969694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F3B500-99C2-BECC-B31A-41626F557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B970B8-347B-A599-2EF8-D722A945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336-6F46-4452-A1C5-F559CE7885B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7E9306-8D11-1728-DA58-5C915C7A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EF3273-092E-8113-EB3D-29DA1CB6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A97C-EB31-4BC8-9D6B-919C0709D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601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D0A64E-4819-3BB9-CBB1-344D9D86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0DE9AA-0C43-7F54-22F3-FE7D19373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F23BFF-1B6A-1295-E5A6-74664C39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336-6F46-4452-A1C5-F559CE7885B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7EC600-2A9D-2027-BAAA-EBD4DBDA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C14597-8741-78AD-16CF-E715A62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A97C-EB31-4BC8-9D6B-919C0709D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645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808201-338E-A1B3-08FB-BC0FB8E49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4EC599-7207-F662-C74B-5FC760B92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0B695E-C35E-54D1-DD21-56FC9253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336-6F46-4452-A1C5-F559CE7885B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E36EFC-0F42-48B9-CADD-E24CF7E0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2A3DA3-E969-4150-3242-00EEADBD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A97C-EB31-4BC8-9D6B-919C0709D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956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4521F-209F-7F52-30C6-76AF7562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DA3989-DB13-35C5-CF7A-9CBFA04D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DE8774-1D45-D924-684A-8E910E79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336-6F46-4452-A1C5-F559CE7885B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531661-1CE3-285A-7137-608AAE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5468A2-46A7-9A31-A6B1-C913C632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A97C-EB31-4BC8-9D6B-919C0709D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39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6A9B6-FA9E-E7AA-EF0F-CE66FBB1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2A20C5-9EA4-7196-0B3D-904BAF6C3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3F5956-6167-4010-B1AA-4B12B0FD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336-6F46-4452-A1C5-F559CE7885B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E9984A-B406-9341-D233-6E90586F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C0A21B-C7EF-0D90-13D5-2270E707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A97C-EB31-4BC8-9D6B-919C0709D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089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7E50B-CE9F-CC69-EDAB-8AF08BEF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5BD5EB-850C-4285-FB0E-86E3A9497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3557B-5AC2-6C9F-7D7F-A3AC40E3D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3DE0D7-BFC3-54E5-91D8-D585F166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336-6F46-4452-A1C5-F559CE7885B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D8A151-D469-29EE-5A1A-A69C142C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4FDF24-4DB9-3DE6-53ED-4099AF90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A97C-EB31-4BC8-9D6B-919C0709D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1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EAD2F-45AF-9065-2F64-E8045319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01A7B6-71EB-98BB-2A70-0F6D703BB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9B9D61-8FEF-EABC-5E7E-0DD04C76D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912FB74-0CFA-FF2F-4A73-E4640AA37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6CF94C-F31F-1D0C-AB8F-4A8ED0367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3A4DF8-F467-6903-2433-F9E74B75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336-6F46-4452-A1C5-F559CE7885B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D34426-8497-A2CD-6630-662AA763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6E422CB-A65B-FE32-A544-95E499C3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A97C-EB31-4BC8-9D6B-919C0709D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77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4455C-8B35-0634-6E7D-2D48568B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102B9E1-704B-3B50-B40C-83D9A2FB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336-6F46-4452-A1C5-F559CE7885B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4BE43B-3C02-28D7-F801-743FE96E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078662-A252-1E9A-28D0-1521AEDA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A97C-EB31-4BC8-9D6B-919C0709D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57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1A08542-71EE-C1B3-748B-F1BBC653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336-6F46-4452-A1C5-F559CE7885B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8A2E7F-6C76-CDD1-F7DE-9F52F812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5C3308-72A0-CD55-DB48-51AD11E9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A97C-EB31-4BC8-9D6B-919C0709D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044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B4FE0-1630-8520-7C43-600555ED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BC1840-772C-FB41-4800-152FF3CA9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0E6A95-AE62-ADC1-B94A-A896D974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B7A4BB-1B09-808A-8BD5-4A15ACE9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336-6F46-4452-A1C5-F559CE7885B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45BE84-4051-9E84-C161-86159372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50D39E-BF04-A236-4C27-D63E0C53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A97C-EB31-4BC8-9D6B-919C0709D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0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976EE-3F9F-E6A4-B214-D53D00D4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65707A0-6C47-650E-F902-B5FB1BABF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6E2D5B-4FFC-3048-B4D7-C14771CCB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89AD63-BF49-B9ED-8423-E9B4890E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336-6F46-4452-A1C5-F559CE7885B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1516FA-4D02-C2E9-C1DA-FD579311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A948E6-BF74-7BB3-9F94-AF3CC401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9A97C-EB31-4BC8-9D6B-919C0709D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024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56F6DE-660F-51E0-BB9F-A0A9075F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473EB6-8571-A9C1-AB4B-FFC88EF45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A724D6-D3D1-C653-12CD-FE0F6AB7D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9336-6F46-4452-A1C5-F559CE7885B9}" type="datetimeFigureOut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41BA03-AA64-84D6-06ED-52685FD95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44CE49-4FFE-B4A9-8860-3C1416235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A97C-EB31-4BC8-9D6B-919C0709D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6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744CEC-AE92-0389-CF01-E5DC27B98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and Return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CA7896-6F47-31B2-065D-1E8A480C3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919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BF7E7C-F08D-C627-A996-7518C3FA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u="sng" dirty="0"/>
              <a:t>VARIANCE OF RETURNS</a:t>
            </a:r>
            <a:r>
              <a:rPr lang="en-US" altLang="en-US" b="1" dirty="0"/>
              <a:t>                  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8747243-9ED2-56EA-EC7F-67BD3E967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3958" y="1801504"/>
            <a:ext cx="8980227" cy="449011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CC5D138-047F-1768-74CD-C7A26561A288}"/>
              </a:ext>
            </a:extLst>
          </p:cNvPr>
          <p:cNvCxnSpPr>
            <a:cxnSpLocks/>
          </p:cNvCxnSpPr>
          <p:nvPr/>
        </p:nvCxnSpPr>
        <p:spPr>
          <a:xfrm>
            <a:off x="4176215" y="2456597"/>
            <a:ext cx="150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242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5DA6F7-7065-8AE1-0DFA-FBB0463F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4440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VARIANCE OF RETURNS               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B67E26-A30C-45A1-D18A-6464A8F0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E66DEBE-0108-0238-F9FC-A013DD3559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672" y="887104"/>
            <a:ext cx="11109277" cy="57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611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EDEAA-7D15-198E-B4A9-1D3EDAC9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b="1" u="sng" dirty="0"/>
              <a:t>PROBABILITY DISTRIBUTION AND EXPECTED RATE OF RETURN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17C33D-04E1-0DFE-9B11-A5C484E71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9116" y="1842448"/>
            <a:ext cx="9621671" cy="4844955"/>
          </a:xfrm>
        </p:spPr>
      </p:pic>
    </p:spTree>
    <p:extLst>
      <p:ext uri="{BB962C8B-B14F-4D97-AF65-F5344CB8AC3E}">
        <p14:creationId xmlns:p14="http://schemas.microsoft.com/office/powerpoint/2010/main" xmlns="" val="285817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DC5D3-E69D-E1EF-F575-E1A2D618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7141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b="1" u="sng" dirty="0"/>
              <a:t>STANDARD DEVIATION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0677CD9-C024-D009-690A-4026FD5E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8300" y="818866"/>
            <a:ext cx="9744500" cy="6039134"/>
          </a:xfrm>
        </p:spPr>
      </p:pic>
    </p:spTree>
    <p:extLst>
      <p:ext uri="{BB962C8B-B14F-4D97-AF65-F5344CB8AC3E}">
        <p14:creationId xmlns:p14="http://schemas.microsoft.com/office/powerpoint/2010/main" xmlns="" val="57194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9D9AF-2267-5341-60C1-348E4A11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196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b="1" u="sng" dirty="0"/>
              <a:t>RISK AVERSION AND REQUIRED RETURNS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BC7CF42-DA5E-C985-5435-F890B0009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6287" y="1199367"/>
            <a:ext cx="10515600" cy="5474388"/>
          </a:xfrm>
        </p:spPr>
      </p:pic>
    </p:spTree>
    <p:extLst>
      <p:ext uri="{BB962C8B-B14F-4D97-AF65-F5344CB8AC3E}">
        <p14:creationId xmlns:p14="http://schemas.microsoft.com/office/powerpoint/2010/main" xmlns="" val="127264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8217D-C7C3-6D0D-16E7-19E54686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b="1" u="sng" dirty="0"/>
              <a:t>EXPECTED RETURN ON A PORTFOLIO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3C037D-4739-5753-B71D-8240B236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expected return on a portfolio is simply the weighted average of the expected returns on the assets comprising the portfolio. For example, when a portfolio consists of two securities, its expected return is:</a:t>
            </a:r>
          </a:p>
          <a:p>
            <a:r>
              <a:rPr lang="en-US" dirty="0"/>
              <a:t>E(R</a:t>
            </a:r>
            <a:r>
              <a:rPr lang="en-US" sz="1800" dirty="0"/>
              <a:t>p</a:t>
            </a:r>
            <a:r>
              <a:rPr lang="en-US" dirty="0"/>
              <a:t>) = w</a:t>
            </a:r>
            <a:r>
              <a:rPr lang="en-US" sz="1800" dirty="0"/>
              <a:t>1</a:t>
            </a:r>
            <a:r>
              <a:rPr lang="en-US" dirty="0"/>
              <a:t> E(R</a:t>
            </a:r>
            <a:r>
              <a:rPr lang="en-US" sz="1800" dirty="0"/>
              <a:t>1</a:t>
            </a:r>
            <a:r>
              <a:rPr lang="en-US" dirty="0"/>
              <a:t>) + (1-w</a:t>
            </a:r>
            <a:r>
              <a:rPr lang="en-US" sz="1800" dirty="0"/>
              <a:t>1</a:t>
            </a:r>
            <a:r>
              <a:rPr lang="en-US" dirty="0"/>
              <a:t>) E(R</a:t>
            </a:r>
            <a:r>
              <a:rPr lang="en-US" sz="18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Where E(R</a:t>
            </a:r>
            <a:r>
              <a:rPr lang="en-US" sz="1800" dirty="0"/>
              <a:t>p</a:t>
            </a:r>
            <a:r>
              <a:rPr lang="en-US" dirty="0"/>
              <a:t>)  = Expected return on a portfolio,</a:t>
            </a:r>
          </a:p>
          <a:p>
            <a:r>
              <a:rPr lang="en-US" dirty="0"/>
              <a:t>E(R</a:t>
            </a:r>
            <a:r>
              <a:rPr lang="en-US" sz="1800" dirty="0"/>
              <a:t>1</a:t>
            </a:r>
            <a:r>
              <a:rPr lang="en-US" dirty="0"/>
              <a:t>) = expected return on a security 1</a:t>
            </a:r>
          </a:p>
          <a:p>
            <a:r>
              <a:rPr lang="en-US" dirty="0"/>
              <a:t>(1-w</a:t>
            </a:r>
            <a:r>
              <a:rPr lang="en-US" sz="1800" dirty="0"/>
              <a:t>1</a:t>
            </a:r>
            <a:r>
              <a:rPr lang="en-US" dirty="0"/>
              <a:t>) = the proportion of portfolio invested in security 2</a:t>
            </a:r>
          </a:p>
          <a:p>
            <a:r>
              <a:rPr lang="en-US" dirty="0"/>
              <a:t>E(R</a:t>
            </a:r>
            <a:r>
              <a:rPr lang="en-US" sz="1800" dirty="0"/>
              <a:t>2</a:t>
            </a:r>
            <a:r>
              <a:rPr lang="en-US" dirty="0"/>
              <a:t>) = expected return on a security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764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75D75-DB05-C36E-3F81-536CDAB1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b="1" u="sng" dirty="0"/>
              <a:t>EXPECTED RETURN ON A PORTFOLIO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29141F-1951-821A-CA96-A8C89567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Illustration – consider a portfolio consisting of five securities with the following expected returns</a:t>
            </a:r>
          </a:p>
          <a:p>
            <a:r>
              <a:rPr lang="en-US" dirty="0"/>
              <a:t>E(R</a:t>
            </a:r>
            <a:r>
              <a:rPr lang="en-US" sz="1800" dirty="0"/>
              <a:t>1</a:t>
            </a:r>
            <a:r>
              <a:rPr lang="en-US" dirty="0"/>
              <a:t>) = 10%, E(R</a:t>
            </a:r>
            <a:r>
              <a:rPr lang="en-US" sz="1800" dirty="0"/>
              <a:t>2</a:t>
            </a:r>
            <a:r>
              <a:rPr lang="en-US" dirty="0"/>
              <a:t>) = 12%, E(R</a:t>
            </a:r>
            <a:r>
              <a:rPr lang="en-US" sz="1800" dirty="0"/>
              <a:t>3</a:t>
            </a:r>
            <a:r>
              <a:rPr lang="en-US" dirty="0"/>
              <a:t>) = 15%, E(R</a:t>
            </a:r>
            <a:r>
              <a:rPr lang="en-US" sz="1800" dirty="0"/>
              <a:t>4</a:t>
            </a:r>
            <a:r>
              <a:rPr lang="en-US" dirty="0"/>
              <a:t>) =18%, E(R</a:t>
            </a:r>
            <a:r>
              <a:rPr lang="en-US" sz="1800" dirty="0"/>
              <a:t>5</a:t>
            </a:r>
            <a:r>
              <a:rPr lang="en-US" dirty="0"/>
              <a:t>)  = 20%. The portfolio proportions invested in these securities are w1 = 0.1, w2 = 0.2, w3= 0.3, w4 = 0.2, w5 = 0.2. What is the expected return on portfolio?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44C054-5711-81CE-7AEB-300E281A9A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7458" y="4258101"/>
            <a:ext cx="8828111" cy="259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490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28686-CC9E-2866-C445-C4B34947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9809"/>
          </a:xfrm>
        </p:spPr>
        <p:txBody>
          <a:bodyPr/>
          <a:lstStyle/>
          <a:p>
            <a:pPr algn="ctr"/>
            <a:r>
              <a:rPr lang="en-US" altLang="en-US" sz="4400" b="1" u="sng" dirty="0"/>
              <a:t>DIVERSIFICATION AND PORTFOLIO RISK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F128B6-BE70-C2A7-33C7-9783458A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7339440-AE60-375B-167E-CB848600AC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615" y="859810"/>
            <a:ext cx="11313993" cy="59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705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ABC55-F617-C9B3-0E2C-1CFFF985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b="1" u="sng" dirty="0">
                <a:cs typeface="Times New Roman" pitchFamily="18" charset="0"/>
              </a:rPr>
              <a:t>RELATIONSHIP BETWEEN                             DIVERSIFICATION AND RISK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00762A-5267-3E7D-ED49-5428B9B7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AD9D5A-1276-BB63-41BD-D2C4DF898C6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5343" y="1690688"/>
            <a:ext cx="10515600" cy="50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778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574DE-A395-071A-6962-1748E03B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b="1" u="sng" dirty="0"/>
              <a:t>MARKET RISK VS UNIQUE RISK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A83413-6690-D4BD-2C8A-306BB650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D3F819-C128-BFD9-C663-FEF2955772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666875"/>
            <a:ext cx="10366612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18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C7230-1561-FF91-F38C-9561374A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b="1" u="sng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FB5AFF-788E-7BE9-3560-BD642918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en-US" altLang="en-US" dirty="0"/>
              <a:t>Risk and Return of a Single Asset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Risk and Return of a Portfolio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Measurement of Market Risk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Relationship between Risk and Return</a:t>
            </a:r>
            <a:r>
              <a:rPr lang="en-US" altLang="en-US" sz="3200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213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24AFA-A62C-54B5-F6A5-BED81D9D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8083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b="1" u="sng" dirty="0"/>
              <a:t>MEASUREMENT OF MARKET RISK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AF7345D-99BE-B976-FDB9-461653BA9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9494" y="1117480"/>
            <a:ext cx="9157646" cy="5488036"/>
          </a:xfrm>
        </p:spPr>
      </p:pic>
    </p:spTree>
    <p:extLst>
      <p:ext uri="{BB962C8B-B14F-4D97-AF65-F5344CB8AC3E}">
        <p14:creationId xmlns:p14="http://schemas.microsoft.com/office/powerpoint/2010/main" xmlns="" val="42030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407199-21A2-E655-1000-567A1D8E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8084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b="1" u="sng" dirty="0"/>
              <a:t>CALCULATION OF BETA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F68DF4D-CD22-1332-A964-399437C44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0500" y="1117479"/>
            <a:ext cx="10753299" cy="5501685"/>
          </a:xfrm>
        </p:spPr>
      </p:pic>
    </p:spTree>
    <p:extLst>
      <p:ext uri="{BB962C8B-B14F-4D97-AF65-F5344CB8AC3E}">
        <p14:creationId xmlns:p14="http://schemas.microsoft.com/office/powerpoint/2010/main" xmlns="" val="2029550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C4248-EC70-E893-2F10-9EB7C02E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8"/>
            <a:ext cx="10515600" cy="13255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b="1" dirty="0"/>
              <a:t>              </a:t>
            </a:r>
            <a:r>
              <a:rPr lang="en-US" altLang="en-US" b="1" u="sng" dirty="0"/>
              <a:t>CALCULATION OF BETA</a:t>
            </a:r>
            <a:r>
              <a:rPr lang="en-US" altLang="en-US" sz="2800" dirty="0"/>
              <a:t> 			      </a:t>
            </a:r>
            <a:br>
              <a:rPr lang="en-US" altLang="en-US" sz="2800" dirty="0"/>
            </a:br>
            <a:r>
              <a:rPr lang="en-US" altLang="en-US" sz="2800" b="1" u="sng" dirty="0"/>
              <a:t>Historical  Market</a:t>
            </a:r>
            <a:r>
              <a:rPr lang="en-US" altLang="en-US" sz="2800" u="sng" dirty="0"/>
              <a:t>  </a:t>
            </a:r>
            <a:r>
              <a:rPr lang="en-US" altLang="en-US" sz="2800" b="1" u="sng" dirty="0"/>
              <a:t>Data</a:t>
            </a:r>
            <a:br>
              <a:rPr lang="en-US" altLang="en-US" sz="2800" b="1" u="sng" dirty="0"/>
            </a:br>
            <a:r>
              <a:rPr lang="en-US" altLang="en-US" sz="2800" b="1" dirty="0"/>
              <a:t>				      _	        _	                _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4AC6795-DA52-4F77-C958-E5D052512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672" y="1105470"/>
            <a:ext cx="10876128" cy="5622876"/>
          </a:xfrm>
        </p:spPr>
      </p:pic>
    </p:spTree>
    <p:extLst>
      <p:ext uri="{BB962C8B-B14F-4D97-AF65-F5344CB8AC3E}">
        <p14:creationId xmlns:p14="http://schemas.microsoft.com/office/powerpoint/2010/main" xmlns="" val="1416540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BFA241-4196-C9CD-F98F-AED383DA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957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b="1" u="sng" dirty="0"/>
              <a:t>RECAPITULATION OF THE STORY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B1FB5B-C2AD-EF10-835F-FD9CD1E3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06"/>
            <a:ext cx="10515600" cy="5215081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50000"/>
              </a:spcBef>
            </a:pPr>
            <a:r>
              <a:rPr lang="en-US" altLang="en-US" dirty="0"/>
              <a:t>Securities are risky because their returns are variable.</a:t>
            </a: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US" altLang="en-US" dirty="0">
                <a:cs typeface="Times New Roman" pitchFamily="18" charset="0"/>
              </a:rPr>
              <a:t>• </a:t>
            </a:r>
            <a:r>
              <a:rPr lang="en-US" altLang="en-US" dirty="0"/>
              <a:t>The most commonly used measure of risk or variability in </a:t>
            </a:r>
          </a:p>
          <a:p>
            <a:pPr marL="0" indent="0" algn="just" eaLnBrk="1" hangingPunct="1">
              <a:lnSpc>
                <a:spcPct val="30000"/>
              </a:lnSpc>
              <a:spcBef>
                <a:spcPct val="50000"/>
              </a:spcBef>
              <a:buNone/>
            </a:pPr>
            <a:r>
              <a:rPr lang="en-US" altLang="en-US" dirty="0"/>
              <a:t>   finance is standard deviation.</a:t>
            </a: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US" altLang="en-US" dirty="0">
                <a:cs typeface="Times New Roman" pitchFamily="18" charset="0"/>
              </a:rPr>
              <a:t>•</a:t>
            </a:r>
            <a:r>
              <a:rPr lang="en-US" altLang="en-US" dirty="0"/>
              <a:t> The risk of a security can be split into two parts: unique risk </a:t>
            </a:r>
          </a:p>
          <a:p>
            <a:pPr marL="0" indent="0" algn="just" eaLnBrk="1" hangingPunct="1">
              <a:lnSpc>
                <a:spcPct val="30000"/>
              </a:lnSpc>
              <a:spcBef>
                <a:spcPct val="50000"/>
              </a:spcBef>
              <a:buNone/>
            </a:pPr>
            <a:r>
              <a:rPr lang="en-US" altLang="en-US" dirty="0"/>
              <a:t>   and market risk.</a:t>
            </a: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US" altLang="en-US" dirty="0">
                <a:cs typeface="Times New Roman" pitchFamily="18" charset="0"/>
              </a:rPr>
              <a:t>•</a:t>
            </a:r>
            <a:r>
              <a:rPr lang="en-US" altLang="en-US" dirty="0"/>
              <a:t> Unique risk stems from firm-specific factors, whereas market </a:t>
            </a:r>
          </a:p>
          <a:p>
            <a:pPr marL="0" indent="0" algn="just" eaLnBrk="1" hangingPunct="1">
              <a:lnSpc>
                <a:spcPct val="30000"/>
              </a:lnSpc>
              <a:spcBef>
                <a:spcPct val="50000"/>
              </a:spcBef>
              <a:buNone/>
            </a:pPr>
            <a:r>
              <a:rPr lang="en-US" altLang="en-US" dirty="0"/>
              <a:t>   risk emanates from economy-wide factors.</a:t>
            </a: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US" altLang="en-US" dirty="0">
                <a:cs typeface="Times New Roman" pitchFamily="18" charset="0"/>
              </a:rPr>
              <a:t>•</a:t>
            </a:r>
            <a:r>
              <a:rPr lang="en-US" altLang="en-US" dirty="0"/>
              <a:t> Portfolio diversification washes away unique risk, but not </a:t>
            </a:r>
          </a:p>
          <a:p>
            <a:pPr marL="0" indent="0" algn="just" eaLnBrk="1" hangingPunct="1">
              <a:lnSpc>
                <a:spcPct val="30000"/>
              </a:lnSpc>
              <a:spcBef>
                <a:spcPct val="50000"/>
              </a:spcBef>
              <a:buNone/>
            </a:pPr>
            <a:r>
              <a:rPr lang="en-US" altLang="en-US" dirty="0"/>
              <a:t>   market risk. Hence, the risk of a fully diversified portfolio is its </a:t>
            </a:r>
          </a:p>
          <a:p>
            <a:pPr marL="0" indent="0" algn="just" eaLnBrk="1" hangingPunct="1">
              <a:lnSpc>
                <a:spcPct val="30000"/>
              </a:lnSpc>
              <a:spcBef>
                <a:spcPct val="50000"/>
              </a:spcBef>
              <a:buNone/>
            </a:pPr>
            <a:r>
              <a:rPr lang="en-US" altLang="en-US" dirty="0"/>
              <a:t>   market risk.</a:t>
            </a: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US" altLang="en-US" dirty="0">
                <a:cs typeface="Times New Roman" pitchFamily="18" charset="0"/>
              </a:rPr>
              <a:t>•</a:t>
            </a:r>
            <a:r>
              <a:rPr lang="en-US" altLang="en-US" dirty="0"/>
              <a:t> The contribution of a security to the risk of a fully diversified  </a:t>
            </a:r>
          </a:p>
          <a:p>
            <a:pPr marL="0" indent="0" algn="just" eaLnBrk="1" hangingPunct="1">
              <a:lnSpc>
                <a:spcPct val="30000"/>
              </a:lnSpc>
              <a:spcBef>
                <a:spcPct val="50000"/>
              </a:spcBef>
              <a:buNone/>
            </a:pPr>
            <a:r>
              <a:rPr lang="en-US" altLang="en-US" dirty="0"/>
              <a:t>   portfolio is measured by its beta, which reflects its sensitivity to </a:t>
            </a:r>
          </a:p>
          <a:p>
            <a:pPr marL="0" indent="0" algn="just" eaLnBrk="1" hangingPunct="1">
              <a:lnSpc>
                <a:spcPct val="30000"/>
              </a:lnSpc>
              <a:spcBef>
                <a:spcPct val="50000"/>
              </a:spcBef>
              <a:buNone/>
            </a:pPr>
            <a:r>
              <a:rPr lang="en-US" altLang="en-US" dirty="0"/>
              <a:t>   the general market movements.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9346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085CD-947B-C082-209E-1A1363FF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u="sng" dirty="0"/>
              <a:t> </a:t>
            </a:r>
            <a:r>
              <a:rPr lang="en-US" altLang="en-US" sz="4400" b="1" u="sng" dirty="0"/>
              <a:t>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E6C142-1F6D-C7A0-75E1-82687775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Diversification is important. Owning a portfolio dominated by a small number of stocks is a risky proposition.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While diversification is desirable , an excess of it is not. There is hardly any gain in extending diversification beyond 10 to 12 stocks.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The performance of  well –diversified portfolio more or less mirrors the performance of the market as a whole.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dirty="0"/>
              <a:t>In  a well ordered market, investors are compensated primarily for bearing market risk, but not unique risk. To earn a higher expected rate on return, one has to bear a higher degree of market risk.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2590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C15C53BA-BAEA-7BA0-3109-49E242106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5" y="95536"/>
            <a:ext cx="11027391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00" b="1" u="sng" dirty="0"/>
              <a:t>SUMMARY</a:t>
            </a:r>
            <a:r>
              <a:rPr lang="en-US" altLang="en-US" sz="2800" b="1" dirty="0"/>
              <a:t> </a:t>
            </a:r>
          </a:p>
          <a:p>
            <a:pPr eaLnBrk="1" hangingPunct="1"/>
            <a:endParaRPr lang="en-US" altLang="en-US" sz="1400" b="1" dirty="0"/>
          </a:p>
          <a:p>
            <a:pPr eaLnBrk="1" hangingPunct="1">
              <a:buFontTx/>
              <a:buChar char="•"/>
            </a:pPr>
            <a:r>
              <a:rPr lang="en-US" altLang="en-US" dirty="0"/>
              <a:t>Risk is present in virtually every decision. Assessing risk and </a:t>
            </a:r>
          </a:p>
          <a:p>
            <a:pPr eaLnBrk="1" hangingPunct="1"/>
            <a:r>
              <a:rPr lang="en-US" altLang="en-US" dirty="0"/>
              <a:t>      incorporating the same in the final decision is an integral part of </a:t>
            </a:r>
          </a:p>
          <a:p>
            <a:pPr eaLnBrk="1" hangingPunct="1"/>
            <a:r>
              <a:rPr lang="en-US" altLang="en-US" dirty="0"/>
              <a:t>      financial analysis.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rate of return</a:t>
            </a:r>
            <a:r>
              <a:rPr lang="en-US" altLang="en-US" dirty="0"/>
              <a:t> on an asset for a given period (usually a period of </a:t>
            </a:r>
          </a:p>
          <a:p>
            <a:pPr eaLnBrk="1" hangingPunct="1"/>
            <a:r>
              <a:rPr lang="en-US" altLang="en-US" dirty="0"/>
              <a:t>      one year) is defined as follows:</a:t>
            </a:r>
          </a:p>
          <a:p>
            <a:pPr eaLnBrk="1" hangingPunct="1"/>
            <a:r>
              <a:rPr lang="en-US" altLang="en-US" dirty="0"/>
              <a:t>			         Annual income + </a:t>
            </a:r>
            <a:r>
              <a:rPr lang="en-US" altLang="en-US" dirty="0" smtClean="0"/>
              <a:t>(Ending </a:t>
            </a:r>
            <a:r>
              <a:rPr lang="en-US" altLang="en-US" dirty="0"/>
              <a:t>price – Beginning </a:t>
            </a:r>
            <a:r>
              <a:rPr lang="en-US" altLang="en-US" dirty="0" smtClean="0"/>
              <a:t>price) </a:t>
            </a:r>
            <a:endParaRPr lang="en-US" altLang="en-US" dirty="0"/>
          </a:p>
          <a:p>
            <a:pPr eaLnBrk="1" hangingPunct="1"/>
            <a:r>
              <a:rPr lang="en-US" altLang="en-US" dirty="0"/>
              <a:t>      Rate of return  =</a:t>
            </a:r>
          </a:p>
          <a:p>
            <a:pPr eaLnBrk="1" hangingPunct="1"/>
            <a:r>
              <a:rPr lang="en-US" altLang="en-US" dirty="0"/>
              <a:t>					Beginning price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Based on the probability distribution of the rate of return, two key </a:t>
            </a:r>
          </a:p>
          <a:p>
            <a:pPr eaLnBrk="1" hangingPunct="1"/>
            <a:r>
              <a:rPr lang="en-US" altLang="en-US" dirty="0"/>
              <a:t>      parameters may be computed: expected rate of return and standard </a:t>
            </a:r>
          </a:p>
          <a:p>
            <a:pPr eaLnBrk="1" hangingPunct="1"/>
            <a:r>
              <a:rPr lang="en-US" altLang="en-US" dirty="0"/>
              <a:t>      deviation.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expected rate of return</a:t>
            </a:r>
            <a:r>
              <a:rPr lang="en-US" altLang="en-US" dirty="0"/>
              <a:t> is the weighted average of all possible </a:t>
            </a:r>
          </a:p>
          <a:p>
            <a:pPr eaLnBrk="1" hangingPunct="1"/>
            <a:r>
              <a:rPr lang="en-US" altLang="en-US" dirty="0"/>
              <a:t>       returns multiplied by their respective probabilities. In symbols,</a:t>
            </a:r>
          </a:p>
          <a:p>
            <a:pPr lvl="4" eaLnBrk="1" hangingPunct="1"/>
            <a:r>
              <a:rPr lang="en-US" altLang="en-US" dirty="0"/>
              <a:t>                        E(</a:t>
            </a:r>
            <a:r>
              <a:rPr lang="en-US" altLang="en-US" i="1" dirty="0"/>
              <a:t>R</a:t>
            </a:r>
            <a:r>
              <a:rPr lang="en-US" altLang="en-US" dirty="0"/>
              <a:t>)  =  </a:t>
            </a:r>
            <a:r>
              <a:rPr lang="el-GR" altLang="en-US" dirty="0">
                <a:cs typeface="Times New Roman" pitchFamily="18" charset="0"/>
              </a:rPr>
              <a:t>Σ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</a:p>
          <a:p>
            <a:pPr lvl="4" eaLnBrk="1" hangingPunct="1"/>
            <a:endParaRPr lang="en-US" altLang="en-US" i="1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xmlns="" id="{E450AD19-B40D-8E9D-F5FA-9EB8FD216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1156" y="3268323"/>
            <a:ext cx="59499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266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700B3E19-E50A-6208-2D21-137AF5B3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753" y="949328"/>
            <a:ext cx="1001745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/>
              <a:t>Risk refers to the dispersion of a variable. It is commonly measured </a:t>
            </a:r>
          </a:p>
          <a:p>
            <a:pPr eaLnBrk="1" hangingPunct="1"/>
            <a:r>
              <a:rPr lang="en-US" altLang="en-US" dirty="0"/>
              <a:t>      by the variance or the standard deviation.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variance</a:t>
            </a:r>
            <a:r>
              <a:rPr lang="en-US" altLang="en-US" dirty="0"/>
              <a:t> of a probability distribution is the sum of the squares </a:t>
            </a:r>
          </a:p>
          <a:p>
            <a:pPr eaLnBrk="1" hangingPunct="1"/>
            <a:r>
              <a:rPr lang="en-US" altLang="en-US" dirty="0"/>
              <a:t>      of the deviations of actual returns from the expected return, </a:t>
            </a:r>
          </a:p>
          <a:p>
            <a:pPr eaLnBrk="1" hangingPunct="1"/>
            <a:r>
              <a:rPr lang="en-US" altLang="en-US" dirty="0"/>
              <a:t>      weighted by the associated probabilities. In symbols,	</a:t>
            </a:r>
          </a:p>
          <a:p>
            <a:pPr eaLnBrk="1" hangingPunct="1"/>
            <a:r>
              <a:rPr lang="en-US" altLang="en-US" dirty="0"/>
              <a:t>                                  σ</a:t>
            </a:r>
            <a:r>
              <a:rPr lang="en-US" altLang="en-US" baseline="30000" dirty="0"/>
              <a:t>2</a:t>
            </a:r>
            <a:r>
              <a:rPr lang="en-US" altLang="en-US" dirty="0"/>
              <a:t>  =  </a:t>
            </a:r>
            <a:r>
              <a:rPr lang="el-GR" altLang="en-US" dirty="0">
                <a:cs typeface="Times New Roman" pitchFamily="18" charset="0"/>
              </a:rPr>
              <a:t>Σ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(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– </a:t>
            </a:r>
            <a:r>
              <a:rPr lang="en-US" altLang="en-US" i="1" dirty="0"/>
              <a:t>R</a:t>
            </a:r>
            <a:r>
              <a:rPr lang="en-US" altLang="en-US" dirty="0"/>
              <a:t>)</a:t>
            </a:r>
            <a:r>
              <a:rPr lang="en-US" altLang="en-US" i="1" baseline="30000" dirty="0"/>
              <a:t>2</a:t>
            </a:r>
          </a:p>
          <a:p>
            <a:pPr eaLnBrk="1" hangingPunct="1">
              <a:buFontTx/>
              <a:buChar char="•"/>
            </a:pPr>
            <a:r>
              <a:rPr lang="en-US" altLang="en-US" b="1" dirty="0"/>
              <a:t>Standard deviation</a:t>
            </a:r>
            <a:r>
              <a:rPr lang="en-US" altLang="en-US" dirty="0"/>
              <a:t> is the square root of variance.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The expected return on a portfolio is simply the weighted average of </a:t>
            </a:r>
          </a:p>
          <a:p>
            <a:pPr eaLnBrk="1" hangingPunct="1"/>
            <a:r>
              <a:rPr lang="en-US" altLang="en-US" dirty="0"/>
              <a:t>      the expected returns on the assets comprising the portfolio. In </a:t>
            </a:r>
          </a:p>
          <a:p>
            <a:pPr eaLnBrk="1" hangingPunct="1"/>
            <a:r>
              <a:rPr lang="en-US" altLang="en-US" dirty="0"/>
              <a:t>      general, when the portfolio consists of n securities, its expected </a:t>
            </a:r>
          </a:p>
          <a:p>
            <a:pPr eaLnBrk="1" hangingPunct="1"/>
            <a:r>
              <a:rPr lang="en-US" altLang="en-US" dirty="0"/>
              <a:t>      return is:</a:t>
            </a:r>
          </a:p>
          <a:p>
            <a:pPr eaLnBrk="1" hangingPunct="1"/>
            <a:r>
              <a:rPr lang="en-US" altLang="en-US" dirty="0"/>
              <a:t>                                  </a:t>
            </a:r>
            <a:r>
              <a:rPr lang="en-US" altLang="en-US" i="1" dirty="0"/>
              <a:t>E</a:t>
            </a:r>
            <a:r>
              <a:rPr lang="en-US" altLang="en-US" dirty="0"/>
              <a:t>(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p</a:t>
            </a:r>
            <a:r>
              <a:rPr lang="en-US" altLang="en-US" i="1" baseline="-25000" dirty="0"/>
              <a:t>)</a:t>
            </a:r>
            <a:r>
              <a:rPr lang="en-US" altLang="en-US" dirty="0"/>
              <a:t>  =  </a:t>
            </a:r>
            <a:r>
              <a:rPr lang="el-GR" altLang="en-US" dirty="0">
                <a:cs typeface="Times New Roman" pitchFamily="18" charset="0"/>
              </a:rPr>
              <a:t>Σ</a:t>
            </a:r>
            <a:r>
              <a:rPr lang="en-US" altLang="en-US" i="1" dirty="0" err="1"/>
              <a:t>w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E(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i</a:t>
            </a:r>
            <a:r>
              <a:rPr lang="en-US" altLang="en-US" dirty="0"/>
              <a:t>)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If returns on securities do not move in perfect lockstep, </a:t>
            </a:r>
          </a:p>
          <a:p>
            <a:pPr eaLnBrk="1" hangingPunct="1"/>
            <a:r>
              <a:rPr lang="en-US" altLang="en-US" dirty="0"/>
              <a:t>      diversification reduces risk.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1B318D-C61B-7C9F-7EB4-6A3E3EF37605}"/>
              </a:ext>
            </a:extLst>
          </p:cNvPr>
          <p:cNvSpPr txBox="1"/>
          <p:nvPr/>
        </p:nvSpPr>
        <p:spPr>
          <a:xfrm>
            <a:off x="3889612" y="136476"/>
            <a:ext cx="46129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altLang="en-US" sz="3400" b="1" u="sng" dirty="0">
                <a:latin typeface="Times New Roman" pitchFamily="18" charset="0"/>
              </a:rPr>
              <a:t>SUMMARY</a:t>
            </a:r>
            <a:endParaRPr lang="en-US" sz="3400" b="1" u="sng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121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9D3BAF0C-4970-EB2B-F581-211E7D3C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08" y="514321"/>
            <a:ext cx="11054687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/>
              <a:t>As more and more securities are added to a portfolio, its risk </a:t>
            </a:r>
          </a:p>
          <a:p>
            <a:pPr eaLnBrk="1" hangingPunct="1"/>
            <a:r>
              <a:rPr lang="en-US" altLang="en-US" dirty="0"/>
              <a:t>      decreases, but at a decreasing rate.  The bulk of the benefit of </a:t>
            </a:r>
          </a:p>
          <a:p>
            <a:pPr eaLnBrk="1" hangingPunct="1"/>
            <a:r>
              <a:rPr lang="en-US" altLang="en-US" dirty="0"/>
              <a:t>      </a:t>
            </a:r>
            <a:r>
              <a:rPr lang="en-US" altLang="en-US" b="1" dirty="0"/>
              <a:t>diversification</a:t>
            </a:r>
            <a:r>
              <a:rPr lang="en-US" altLang="en-US" dirty="0"/>
              <a:t> is achieved by forming a portfolio of about 10 </a:t>
            </a:r>
          </a:p>
          <a:p>
            <a:pPr eaLnBrk="1" hangingPunct="1"/>
            <a:r>
              <a:rPr lang="en-US" altLang="en-US" dirty="0"/>
              <a:t>      securities.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The following relationship represents a basic insight of </a:t>
            </a:r>
            <a:r>
              <a:rPr lang="en-US" altLang="en-US" b="1" dirty="0"/>
              <a:t>modern </a:t>
            </a:r>
          </a:p>
          <a:p>
            <a:pPr eaLnBrk="1" hangingPunct="1"/>
            <a:r>
              <a:rPr lang="en-US" altLang="en-US" b="1" dirty="0"/>
              <a:t>      portfolio theory</a:t>
            </a:r>
            <a:r>
              <a:rPr lang="en-US" altLang="en-US" dirty="0"/>
              <a:t>:    </a:t>
            </a:r>
          </a:p>
          <a:p>
            <a:pPr eaLnBrk="1" hangingPunct="1"/>
            <a:r>
              <a:rPr lang="en-US" altLang="en-US" dirty="0"/>
              <a:t>          		Total risk  =  Unique risk + Market risk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unique risk</a:t>
            </a:r>
            <a:r>
              <a:rPr lang="en-US" altLang="en-US" dirty="0"/>
              <a:t> of a security represents that portion of its total risk </a:t>
            </a:r>
          </a:p>
          <a:p>
            <a:pPr eaLnBrk="1" hangingPunct="1"/>
            <a:r>
              <a:rPr lang="en-US" altLang="en-US" dirty="0"/>
              <a:t>      which stems from firm-specific factors. It can be washed away by </a:t>
            </a:r>
          </a:p>
          <a:p>
            <a:pPr eaLnBrk="1" hangingPunct="1"/>
            <a:r>
              <a:rPr lang="en-US" altLang="en-US" dirty="0"/>
              <a:t>      combining it with other securities. Hence, unique risk is also referred </a:t>
            </a:r>
          </a:p>
          <a:p>
            <a:pPr eaLnBrk="1" hangingPunct="1"/>
            <a:r>
              <a:rPr lang="en-US" altLang="en-US" dirty="0"/>
              <a:t>      to as diversifiable risk or </a:t>
            </a:r>
            <a:r>
              <a:rPr lang="en-US" altLang="en-US" b="1" dirty="0"/>
              <a:t>unsystematic risk.</a:t>
            </a:r>
            <a:endParaRPr lang="en-US" altLang="en-US" dirty="0"/>
          </a:p>
          <a:p>
            <a:pPr eaLnBrk="1" hangingPunct="1"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market risk</a:t>
            </a:r>
            <a:r>
              <a:rPr lang="en-US" altLang="en-US" dirty="0"/>
              <a:t> of a security represents that portion of its risk </a:t>
            </a:r>
          </a:p>
          <a:p>
            <a:pPr eaLnBrk="1" hangingPunct="1"/>
            <a:r>
              <a:rPr lang="en-US" altLang="en-US" dirty="0"/>
              <a:t>      which is attributable to economy-wide factors. It is also referred to as </a:t>
            </a:r>
          </a:p>
          <a:p>
            <a:pPr eaLnBrk="1" hangingPunct="1"/>
            <a:r>
              <a:rPr lang="en-US" altLang="en-US" dirty="0"/>
              <a:t>      </a:t>
            </a:r>
            <a:r>
              <a:rPr lang="en-US" altLang="en-US" b="1" dirty="0"/>
              <a:t>systematic risk</a:t>
            </a:r>
            <a:r>
              <a:rPr lang="en-US" altLang="en-US" dirty="0"/>
              <a:t> (as it affects all securities) or non-diversifiable risk </a:t>
            </a:r>
          </a:p>
          <a:p>
            <a:pPr eaLnBrk="1" hangingPunct="1"/>
            <a:r>
              <a:rPr lang="en-US" altLang="en-US" dirty="0"/>
              <a:t>      (as it cannot be diversified away).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The market risk of a security reflects its sensitivity to market </a:t>
            </a:r>
          </a:p>
          <a:p>
            <a:pPr eaLnBrk="1" hangingPunct="1"/>
            <a:r>
              <a:rPr lang="en-US" altLang="en-US" dirty="0"/>
              <a:t>      movements. It is called </a:t>
            </a:r>
            <a:r>
              <a:rPr lang="en-US" altLang="en-US" b="1" dirty="0"/>
              <a:t>beta.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717FC9-E89D-47E7-57D0-C293A4454326}"/>
              </a:ext>
            </a:extLst>
          </p:cNvPr>
          <p:cNvSpPr txBox="1"/>
          <p:nvPr/>
        </p:nvSpPr>
        <p:spPr>
          <a:xfrm>
            <a:off x="3889612" y="-68243"/>
            <a:ext cx="46129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altLang="en-US" sz="3400" b="1" u="sng" dirty="0">
                <a:latin typeface="Times New Roman" pitchFamily="18" charset="0"/>
              </a:rPr>
              <a:t>SUMMARY</a:t>
            </a:r>
            <a:endParaRPr lang="en-US" sz="3400" b="1" u="sng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36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834" y="313509"/>
            <a:ext cx="105678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b="1" dirty="0" smtClean="0"/>
              <a:t>Past Returns:</a:t>
            </a:r>
            <a:endParaRPr lang="en-IN" b="1" dirty="0" smtClean="0"/>
          </a:p>
          <a:p>
            <a:endParaRPr lang="en-IN" dirty="0" smtClean="0"/>
          </a:p>
          <a:p>
            <a:r>
              <a:rPr lang="en-IN" sz="2400" dirty="0" smtClean="0"/>
              <a:t>Holding Period Return =  Dividend + (Price at the End – Price at the beginning)</a:t>
            </a:r>
          </a:p>
          <a:p>
            <a:r>
              <a:rPr lang="en-IN" sz="2400" dirty="0" smtClean="0"/>
              <a:t>	</a:t>
            </a:r>
            <a:r>
              <a:rPr lang="en-IN" sz="2400" dirty="0" smtClean="0"/>
              <a:t>	   		             Price at the beginning</a:t>
            </a:r>
          </a:p>
          <a:p>
            <a:endParaRPr lang="en-IN" sz="2400" dirty="0" smtClean="0"/>
          </a:p>
          <a:p>
            <a:r>
              <a:rPr lang="en-IN" sz="2400" dirty="0" smtClean="0"/>
              <a:t>Annualised Return =       Holding Period Return  X   12 months</a:t>
            </a:r>
          </a:p>
          <a:p>
            <a:r>
              <a:rPr lang="en-IN" sz="2400" dirty="0" smtClean="0"/>
              <a:t>	</a:t>
            </a:r>
            <a:r>
              <a:rPr lang="en-IN" sz="2400" dirty="0" smtClean="0"/>
              <a:t>	                Holding period in months</a:t>
            </a:r>
            <a:endParaRPr lang="en-IN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31920" y="1580606"/>
            <a:ext cx="6479177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79669" y="2690949"/>
            <a:ext cx="2690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B97C2-ADA3-8E9A-AC6D-6139B383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b="1" u="sng" dirty="0"/>
              <a:t>RISK AND RETURN OF A SINGLE ASSET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489C314-7738-975A-2082-CE6ECDCF4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7982" y="2064165"/>
            <a:ext cx="8447964" cy="3108336"/>
          </a:xfrm>
        </p:spPr>
      </p:pic>
    </p:spTree>
    <p:extLst>
      <p:ext uri="{BB962C8B-B14F-4D97-AF65-F5344CB8AC3E}">
        <p14:creationId xmlns:p14="http://schemas.microsoft.com/office/powerpoint/2010/main" xmlns="" val="63692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C6FAC-33F8-57F0-8011-94B61914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5BAD12-E6B0-AC2A-3B83-3225D3C5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information for an equity stock</a:t>
            </a:r>
          </a:p>
          <a:p>
            <a:r>
              <a:rPr lang="en-US" dirty="0"/>
              <a:t>Price at the beginning of the year 	: 	Rs. 60</a:t>
            </a:r>
          </a:p>
          <a:p>
            <a:r>
              <a:rPr lang="en-US" dirty="0"/>
              <a:t>Dividend paid at the end of the year	:	Rs. 2.40</a:t>
            </a:r>
          </a:p>
          <a:p>
            <a:r>
              <a:rPr lang="en-US" dirty="0"/>
              <a:t>Price at the end of the year		:	Rs. 69</a:t>
            </a:r>
          </a:p>
          <a:p>
            <a:r>
              <a:rPr lang="en-US" dirty="0"/>
              <a:t>Calculate the total return on this stock</a:t>
            </a:r>
          </a:p>
          <a:p>
            <a:endParaRPr lang="en-US" dirty="0"/>
          </a:p>
          <a:p>
            <a:r>
              <a:rPr lang="en-US" dirty="0" err="1"/>
              <a:t>Soln</a:t>
            </a:r>
            <a:r>
              <a:rPr lang="en-US" dirty="0"/>
              <a:t> : =(</a:t>
            </a:r>
            <a:r>
              <a:rPr lang="en-US" dirty="0" smtClean="0"/>
              <a:t>2.40/60 + (</a:t>
            </a:r>
            <a:r>
              <a:rPr lang="en-US" dirty="0"/>
              <a:t>69-60)/60</a:t>
            </a:r>
            <a:r>
              <a:rPr lang="en-US" dirty="0" smtClean="0"/>
              <a:t>) *100 </a:t>
            </a:r>
            <a:r>
              <a:rPr lang="en-US" dirty="0"/>
              <a:t>= 19%</a:t>
            </a:r>
          </a:p>
        </p:txBody>
      </p:sp>
    </p:spTree>
    <p:extLst>
      <p:ext uri="{BB962C8B-B14F-4D97-AF65-F5344CB8AC3E}">
        <p14:creationId xmlns:p14="http://schemas.microsoft.com/office/powerpoint/2010/main" xmlns="" val="403039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7601A-89C8-D925-7315-F8A37ACE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0792"/>
            <a:ext cx="10515600" cy="1325563"/>
          </a:xfrm>
        </p:spPr>
        <p:txBody>
          <a:bodyPr/>
          <a:lstStyle/>
          <a:p>
            <a:pPr algn="ctr"/>
            <a:r>
              <a:rPr lang="en-US" altLang="en-US" b="1" u="sng" dirty="0"/>
              <a:t>AVERAGE ANNUAL RETURNS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2CB3B7C-0C15-6D32-A687-51EF5D0DE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5594" y="859809"/>
            <a:ext cx="9062113" cy="5827594"/>
          </a:xfrm>
        </p:spPr>
      </p:pic>
    </p:spTree>
    <p:extLst>
      <p:ext uri="{BB962C8B-B14F-4D97-AF65-F5344CB8AC3E}">
        <p14:creationId xmlns:p14="http://schemas.microsoft.com/office/powerpoint/2010/main" xmlns="" val="417284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AAD1D-46E0-7B59-6A87-968C0A8F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2672"/>
            <a:ext cx="10515600" cy="1325563"/>
          </a:xfrm>
        </p:spPr>
        <p:txBody>
          <a:bodyPr/>
          <a:lstStyle/>
          <a:p>
            <a:pPr algn="ctr"/>
            <a:r>
              <a:rPr lang="en-US" altLang="en-US" b="1" u="sng" dirty="0"/>
              <a:t>AVERAGE ANNUAL RETURNS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99B201B-930D-38EE-DF82-001EC4787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19367" y="955343"/>
            <a:ext cx="9621672" cy="5718412"/>
          </a:xfrm>
        </p:spPr>
      </p:pic>
    </p:spTree>
    <p:extLst>
      <p:ext uri="{BB962C8B-B14F-4D97-AF65-F5344CB8AC3E}">
        <p14:creationId xmlns:p14="http://schemas.microsoft.com/office/powerpoint/2010/main" xmlns="" val="61762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8938F4-F443-0701-4DEE-E27218AC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3494"/>
            <a:ext cx="10515600" cy="1325563"/>
          </a:xfrm>
        </p:spPr>
        <p:txBody>
          <a:bodyPr/>
          <a:lstStyle/>
          <a:p>
            <a:pPr algn="ctr"/>
            <a:r>
              <a:rPr lang="en-US" sz="4400" u="sng" cap="all" dirty="0">
                <a:latin typeface="Cambria" pitchFamily="18" charset="0"/>
              </a:rPr>
              <a:t>Data on the Nifty Index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844A695-BFD7-B984-350D-D3E43A417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009934"/>
            <a:ext cx="10515599" cy="5663822"/>
          </a:xfrm>
        </p:spPr>
      </p:pic>
    </p:spTree>
    <p:extLst>
      <p:ext uri="{BB962C8B-B14F-4D97-AF65-F5344CB8AC3E}">
        <p14:creationId xmlns:p14="http://schemas.microsoft.com/office/powerpoint/2010/main" xmlns="" val="298656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7B3E7-8FBA-C9AC-5D5B-9A68CDCD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u="sng" cap="all" dirty="0">
                <a:latin typeface="Cambria" pitchFamily="18" charset="0"/>
              </a:rPr>
              <a:t>Data on the Nifty Index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7D8CBE3-DD75-1F23-FA97-AC4F38BE4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1946" y="2088108"/>
            <a:ext cx="9539785" cy="2479924"/>
          </a:xfrm>
        </p:spPr>
      </p:pic>
    </p:spTree>
    <p:extLst>
      <p:ext uri="{BB962C8B-B14F-4D97-AF65-F5344CB8AC3E}">
        <p14:creationId xmlns:p14="http://schemas.microsoft.com/office/powerpoint/2010/main" xmlns="" val="243691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713</Words>
  <Application>Microsoft Office PowerPoint</Application>
  <PresentationFormat>Custom</PresentationFormat>
  <Paragraphs>117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Risk and Return</vt:lpstr>
      <vt:lpstr>OUTLINE</vt:lpstr>
      <vt:lpstr>Slide 3</vt:lpstr>
      <vt:lpstr>RISK AND RETURN OF A SINGLE ASSET</vt:lpstr>
      <vt:lpstr>Example</vt:lpstr>
      <vt:lpstr>AVERAGE ANNUAL RETURNS </vt:lpstr>
      <vt:lpstr>AVERAGE ANNUAL RETURNS</vt:lpstr>
      <vt:lpstr>Data on the Nifty Index</vt:lpstr>
      <vt:lpstr>Data on the Nifty Index</vt:lpstr>
      <vt:lpstr>VARIANCE OF RETURNS                   </vt:lpstr>
      <vt:lpstr>VARIANCE OF RETURNS                   </vt:lpstr>
      <vt:lpstr>PROBABILITY DISTRIBUTION AND EXPECTED RATE OF RETURN</vt:lpstr>
      <vt:lpstr>STANDARD DEVIATION</vt:lpstr>
      <vt:lpstr>RISK AVERSION AND REQUIRED RETURNS</vt:lpstr>
      <vt:lpstr>EXPECTED RETURN ON A PORTFOLIO</vt:lpstr>
      <vt:lpstr>EXPECTED RETURN ON A PORTFOLIO</vt:lpstr>
      <vt:lpstr>DIVERSIFICATION AND PORTFOLIO RISK</vt:lpstr>
      <vt:lpstr>RELATIONSHIP BETWEEN                             DIVERSIFICATION AND RISK</vt:lpstr>
      <vt:lpstr>MARKET RISK VS UNIQUE RISK</vt:lpstr>
      <vt:lpstr>MEASUREMENT OF MARKET RISK</vt:lpstr>
      <vt:lpstr>CALCULATION OF BETA</vt:lpstr>
      <vt:lpstr>              CALCULATION OF BETA           Historical  Market  Data           _         _                 _</vt:lpstr>
      <vt:lpstr>RECAPITULATION OF THE STORY SO FAR</vt:lpstr>
      <vt:lpstr> IMPLICATIONS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Return</dc:title>
  <dc:creator>Jyoti Dixit</dc:creator>
  <cp:lastModifiedBy>Kush Bid</cp:lastModifiedBy>
  <cp:revision>105</cp:revision>
  <dcterms:created xsi:type="dcterms:W3CDTF">2022-07-29T07:20:47Z</dcterms:created>
  <dcterms:modified xsi:type="dcterms:W3CDTF">2022-09-16T17:03:39Z</dcterms:modified>
</cp:coreProperties>
</file>