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0" r:id="rId10"/>
    <p:sldId id="267" r:id="rId11"/>
    <p:sldId id="268" r:id="rId12"/>
    <p:sldId id="261" r:id="rId13"/>
    <p:sldId id="262" r:id="rId14"/>
    <p:sldId id="269" r:id="rId15"/>
    <p:sldId id="270" r:id="rId16"/>
    <p:sldId id="271" r:id="rId17"/>
    <p:sldId id="272" r:id="rId18"/>
    <p:sldId id="273" r:id="rId19"/>
    <p:sldId id="274" r:id="rId20"/>
    <p:sldId id="275" r:id="rId21"/>
    <p:sldId id="284" r:id="rId22"/>
    <p:sldId id="285" r:id="rId23"/>
    <p:sldId id="281" r:id="rId24"/>
    <p:sldId id="282" r:id="rId25"/>
    <p:sldId id="283" r:id="rId26"/>
    <p:sldId id="276" r:id="rId27"/>
    <p:sldId id="277" r:id="rId28"/>
    <p:sldId id="286" r:id="rId29"/>
    <p:sldId id="287" r:id="rId30"/>
    <p:sldId id="288" r:id="rId31"/>
    <p:sldId id="289" r:id="rId32"/>
    <p:sldId id="290" r:id="rId33"/>
    <p:sldId id="291" r:id="rId34"/>
    <p:sldId id="292" r:id="rId35"/>
    <p:sldId id="293" r:id="rId36"/>
    <p:sldId id="294" r:id="rId37"/>
    <p:sldId id="295" r:id="rId38"/>
    <p:sldId id="297" r:id="rId39"/>
    <p:sldId id="298" r:id="rId40"/>
    <p:sldId id="296"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AE9A-3E3A-CFD2-E373-4DA0D839C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552E69-FC75-D198-D092-C7101CF07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86A3DA-8E8A-BB27-9E39-09EE60D50ADE}"/>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5" name="Footer Placeholder 4">
            <a:extLst>
              <a:ext uri="{FF2B5EF4-FFF2-40B4-BE49-F238E27FC236}">
                <a16:creationId xmlns:a16="http://schemas.microsoft.com/office/drawing/2014/main" id="{227DDF88-869F-AE4F-9073-D611D1FCC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76D7E-3C2C-BE62-6C8D-0DDE4E23F4C0}"/>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149914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BFD2-3C72-7BAB-7ED4-0F156AE816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D03B0-FFE7-EC7F-AA48-E03B92BED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B9529-81ED-B08A-9CF0-59DF4636F58D}"/>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5" name="Footer Placeholder 4">
            <a:extLst>
              <a:ext uri="{FF2B5EF4-FFF2-40B4-BE49-F238E27FC236}">
                <a16:creationId xmlns:a16="http://schemas.microsoft.com/office/drawing/2014/main" id="{5D47FEDF-AACB-402E-4AFA-1599D67B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7967E-4444-65CE-881F-BF3DCA883F11}"/>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245557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8702C-23BC-6C72-7877-B3268248F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4D7F2C-E6B2-9D13-9DFE-C08B2BD5E5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9F71E-4A95-24C8-0411-2DBB55CDD4DA}"/>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5" name="Footer Placeholder 4">
            <a:extLst>
              <a:ext uri="{FF2B5EF4-FFF2-40B4-BE49-F238E27FC236}">
                <a16:creationId xmlns:a16="http://schemas.microsoft.com/office/drawing/2014/main" id="{75C9D9D5-DC2B-02F7-3DB9-8BD070FF1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03CD9-C1BB-8A75-DA5B-CFE621C62B7B}"/>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365252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666-E339-525E-1C0B-A4ABBCED1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CB3BB-9309-44A3-8866-28EBAB8D4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10E82-CB88-7630-43F9-072B8A640864}"/>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5" name="Footer Placeholder 4">
            <a:extLst>
              <a:ext uri="{FF2B5EF4-FFF2-40B4-BE49-F238E27FC236}">
                <a16:creationId xmlns:a16="http://schemas.microsoft.com/office/drawing/2014/main" id="{8B161400-2528-9EA5-D1B9-AA520F212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2C0BA-CF24-CB98-CD74-578FA628CA45}"/>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312784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CDBA-1150-7377-DC26-5296025662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CE48FE-3776-47C8-BFAF-E49614A58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E9948-8D8C-96BE-82B5-0B82522325FF}"/>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5" name="Footer Placeholder 4">
            <a:extLst>
              <a:ext uri="{FF2B5EF4-FFF2-40B4-BE49-F238E27FC236}">
                <a16:creationId xmlns:a16="http://schemas.microsoft.com/office/drawing/2014/main" id="{FEB0F6AD-4941-15B8-173C-3046A7057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CADCB-A29B-A9F3-1CC5-F192364B3A3C}"/>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4809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05C7-0636-0F35-BBCD-5D6A56592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8F50A-1C3F-68C0-65E0-4662C173D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030E41-41EB-F5EE-76E7-4941FFB8F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492A2-D16B-E67B-4401-6CEE0A0BEEA4}"/>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6" name="Footer Placeholder 5">
            <a:extLst>
              <a:ext uri="{FF2B5EF4-FFF2-40B4-BE49-F238E27FC236}">
                <a16:creationId xmlns:a16="http://schemas.microsoft.com/office/drawing/2014/main" id="{9897BAE6-BE69-8752-4399-A1BF3859C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4B8C7-631E-F770-14A8-6C015CF4A8C3}"/>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247517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241D-E858-CB39-7F44-E3B40761FA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CC5EED-F35A-9BA8-EB31-74E0FC138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1C1EE-FD3A-F005-BAB0-2044B598B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6D6E41-119D-3028-92A7-9F4C5803F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4F438-EDC2-86CD-F32F-BAAC8A07F3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52D7FE-A237-4B12-CEA0-7DBBCF7B2FA0}"/>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8" name="Footer Placeholder 7">
            <a:extLst>
              <a:ext uri="{FF2B5EF4-FFF2-40B4-BE49-F238E27FC236}">
                <a16:creationId xmlns:a16="http://schemas.microsoft.com/office/drawing/2014/main" id="{352F331A-0583-B4B0-4525-FDD9925890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5361F3-D479-5820-96A3-D5F80E4401C4}"/>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66809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351B-A21B-3454-5F7B-5038AFC5A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68A43F-EB6D-7EF6-3A70-7620CA2A98CE}"/>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4" name="Footer Placeholder 3">
            <a:extLst>
              <a:ext uri="{FF2B5EF4-FFF2-40B4-BE49-F238E27FC236}">
                <a16:creationId xmlns:a16="http://schemas.microsoft.com/office/drawing/2014/main" id="{8E2D8F22-8816-ED11-975F-D0E9EA5CBA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FD8BCD-23D9-C272-D925-A81CF764FC51}"/>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367002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512F2-AA5B-FF68-C0E1-0FF3041AD769}"/>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3" name="Footer Placeholder 2">
            <a:extLst>
              <a:ext uri="{FF2B5EF4-FFF2-40B4-BE49-F238E27FC236}">
                <a16:creationId xmlns:a16="http://schemas.microsoft.com/office/drawing/2014/main" id="{64E8EBEB-D623-F5BA-82DD-97640018B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07EA91-25DB-43CD-F8FE-F7E282B31214}"/>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106117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C512-2CFE-9DCD-CEF3-A5CFB080D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18277F-5C9B-4F40-415E-07BDC71F6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A1A97-A08F-2E9E-3D27-39D377D03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D6A0F-3C51-7AE8-AD96-1AFC2A20EE5A}"/>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6" name="Footer Placeholder 5">
            <a:extLst>
              <a:ext uri="{FF2B5EF4-FFF2-40B4-BE49-F238E27FC236}">
                <a16:creationId xmlns:a16="http://schemas.microsoft.com/office/drawing/2014/main" id="{20045151-183B-BCD3-8A4B-FE1CB5452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237AF-7547-5EE6-75A4-FF20C0DE9039}"/>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378493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A2FE-E2FF-FCD8-9C44-0A3ABA036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AD4E13-D504-D190-FDFC-4726DD521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0D71AC-5A36-34EA-EEC0-9BC95B0CD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C934D-8860-607F-1025-545EEF7A2380}"/>
              </a:ext>
            </a:extLst>
          </p:cNvPr>
          <p:cNvSpPr>
            <a:spLocks noGrp="1"/>
          </p:cNvSpPr>
          <p:nvPr>
            <p:ph type="dt" sz="half" idx="10"/>
          </p:nvPr>
        </p:nvSpPr>
        <p:spPr/>
        <p:txBody>
          <a:bodyPr/>
          <a:lstStyle/>
          <a:p>
            <a:fld id="{A4AAB457-CAFA-481A-843E-4D31757283F1}" type="datetimeFigureOut">
              <a:rPr lang="en-US" smtClean="0"/>
              <a:t>9/16/2022</a:t>
            </a:fld>
            <a:endParaRPr lang="en-US"/>
          </a:p>
        </p:txBody>
      </p:sp>
      <p:sp>
        <p:nvSpPr>
          <p:cNvPr id="6" name="Footer Placeholder 5">
            <a:extLst>
              <a:ext uri="{FF2B5EF4-FFF2-40B4-BE49-F238E27FC236}">
                <a16:creationId xmlns:a16="http://schemas.microsoft.com/office/drawing/2014/main" id="{2D544C16-3CDD-AB10-793A-E8FBA5C42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43E75-DF76-489D-EE70-3DD3036BB990}"/>
              </a:ext>
            </a:extLst>
          </p:cNvPr>
          <p:cNvSpPr>
            <a:spLocks noGrp="1"/>
          </p:cNvSpPr>
          <p:nvPr>
            <p:ph type="sldNum" sz="quarter" idx="12"/>
          </p:nvPr>
        </p:nvSpPr>
        <p:spPr/>
        <p:txBody>
          <a:bodyPr/>
          <a:lstStyle/>
          <a:p>
            <a:fld id="{204932A1-8C56-4193-BBE0-366238E7654A}" type="slidenum">
              <a:rPr lang="en-US" smtClean="0"/>
              <a:t>‹#›</a:t>
            </a:fld>
            <a:endParaRPr lang="en-US"/>
          </a:p>
        </p:txBody>
      </p:sp>
    </p:spTree>
    <p:extLst>
      <p:ext uri="{BB962C8B-B14F-4D97-AF65-F5344CB8AC3E}">
        <p14:creationId xmlns:p14="http://schemas.microsoft.com/office/powerpoint/2010/main" val="98403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3C6AA-550B-D274-E204-1409E8B90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B9847D-DAD1-9ADF-DE45-FC3E32E4B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8F75-4069-ABE3-F5D7-A231F680D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AB457-CAFA-481A-843E-4D31757283F1}" type="datetimeFigureOut">
              <a:rPr lang="en-US" smtClean="0"/>
              <a:t>9/16/2022</a:t>
            </a:fld>
            <a:endParaRPr lang="en-US"/>
          </a:p>
        </p:txBody>
      </p:sp>
      <p:sp>
        <p:nvSpPr>
          <p:cNvPr id="5" name="Footer Placeholder 4">
            <a:extLst>
              <a:ext uri="{FF2B5EF4-FFF2-40B4-BE49-F238E27FC236}">
                <a16:creationId xmlns:a16="http://schemas.microsoft.com/office/drawing/2014/main" id="{5B0B4182-6F5C-6687-EA6C-461BDB809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EBBF6-3329-0B6A-E74B-9A47A0D29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932A1-8C56-4193-BBE0-366238E7654A}" type="slidenum">
              <a:rPr lang="en-US" smtClean="0"/>
              <a:t>‹#›</a:t>
            </a:fld>
            <a:endParaRPr lang="en-US"/>
          </a:p>
        </p:txBody>
      </p:sp>
    </p:spTree>
    <p:extLst>
      <p:ext uri="{BB962C8B-B14F-4D97-AF65-F5344CB8AC3E}">
        <p14:creationId xmlns:p14="http://schemas.microsoft.com/office/powerpoint/2010/main" val="2749961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5D9E-45C3-2E12-86F3-F21B18DC9943}"/>
              </a:ext>
            </a:extLst>
          </p:cNvPr>
          <p:cNvSpPr>
            <a:spLocks noGrp="1"/>
          </p:cNvSpPr>
          <p:nvPr>
            <p:ph type="ctrTitle"/>
          </p:nvPr>
        </p:nvSpPr>
        <p:spPr/>
        <p:txBody>
          <a:bodyPr/>
          <a:lstStyle/>
          <a:p>
            <a:r>
              <a:rPr lang="en-US" dirty="0"/>
              <a:t>3.1 Operating &amp; Financial Leverage</a:t>
            </a:r>
          </a:p>
        </p:txBody>
      </p:sp>
      <p:sp>
        <p:nvSpPr>
          <p:cNvPr id="3" name="Subtitle 2">
            <a:extLst>
              <a:ext uri="{FF2B5EF4-FFF2-40B4-BE49-F238E27FC236}">
                <a16:creationId xmlns:a16="http://schemas.microsoft.com/office/drawing/2014/main" id="{2F91148B-AA68-CAD0-2CC7-CA903E573F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416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CB73-C5B2-B603-A6F6-CCFAEFFEC7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D6614F-FCF8-8BDE-5143-0495CCEACFE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0640FEA-AB07-01AD-BB7E-ECC10A4C204F}"/>
              </a:ext>
            </a:extLst>
          </p:cNvPr>
          <p:cNvPicPr>
            <a:picLocks noChangeAspect="1"/>
          </p:cNvPicPr>
          <p:nvPr/>
        </p:nvPicPr>
        <p:blipFill>
          <a:blip r:embed="rId2"/>
          <a:stretch>
            <a:fillRect/>
          </a:stretch>
        </p:blipFill>
        <p:spPr>
          <a:xfrm>
            <a:off x="838201" y="232012"/>
            <a:ext cx="10515600" cy="6387152"/>
          </a:xfrm>
          <a:prstGeom prst="rect">
            <a:avLst/>
          </a:prstGeom>
        </p:spPr>
      </p:pic>
    </p:spTree>
    <p:extLst>
      <p:ext uri="{BB962C8B-B14F-4D97-AF65-F5344CB8AC3E}">
        <p14:creationId xmlns:p14="http://schemas.microsoft.com/office/powerpoint/2010/main" val="347486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9EEE-2072-D85A-1DBB-A0E914B3AC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75AE7-7C10-9966-D6D2-F96819A8B82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AE5CA6-44FD-D18A-7757-DB495E6A450B}"/>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18810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513D-D235-3582-8BE1-FCDBC26B7F70}"/>
              </a:ext>
            </a:extLst>
          </p:cNvPr>
          <p:cNvSpPr>
            <a:spLocks noGrp="1"/>
          </p:cNvSpPr>
          <p:nvPr>
            <p:ph type="title"/>
          </p:nvPr>
        </p:nvSpPr>
        <p:spPr/>
        <p:txBody>
          <a:bodyPr/>
          <a:lstStyle/>
          <a:p>
            <a:pPr algn="ctr"/>
            <a:r>
              <a:rPr lang="en-US" altLang="en-US" dirty="0"/>
              <a:t>Financial Leverage</a:t>
            </a:r>
            <a:endParaRPr lang="en-US" dirty="0"/>
          </a:p>
        </p:txBody>
      </p:sp>
      <p:sp>
        <p:nvSpPr>
          <p:cNvPr id="3" name="Content Placeholder 2">
            <a:extLst>
              <a:ext uri="{FF2B5EF4-FFF2-40B4-BE49-F238E27FC236}">
                <a16:creationId xmlns:a16="http://schemas.microsoft.com/office/drawing/2014/main" id="{3EA33132-B32B-460F-439E-470CD10E7E5E}"/>
              </a:ext>
            </a:extLst>
          </p:cNvPr>
          <p:cNvSpPr>
            <a:spLocks noGrp="1"/>
          </p:cNvSpPr>
          <p:nvPr>
            <p:ph idx="1"/>
          </p:nvPr>
        </p:nvSpPr>
        <p:spPr/>
        <p:txBody>
          <a:bodyPr/>
          <a:lstStyle/>
          <a:p>
            <a:r>
              <a:rPr kumimoji="0" lang="en-US" altLang="en-US" sz="2800" b="1" i="0" u="none" strike="noStrike" cap="none" normalizeH="0" baseline="0" dirty="0">
                <a:ln>
                  <a:noFill/>
                </a:ln>
                <a:solidFill>
                  <a:schemeClr val="tx1"/>
                </a:solidFill>
                <a:effectLst/>
                <a:latin typeface="Arial" pitchFamily="34" charset="0"/>
              </a:rPr>
              <a:t>Financial leverage is related to the financing activities of a firm. It results from the presence of fixed financial charges (such as interest on debt and dividend on preference shares). Since such financial expenses do not vary with the operating profits, financial leverage is concerned with the effect of changes in EBIT on the earnings available to equity-holders. It is defined as the ability of a firm to use fixed financial charges to magnify the effect of changes in EBIT on the earnings per share (EPS).</a:t>
            </a: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itchFamily="34" charset="0"/>
              </a:rPr>
              <a:t> </a:t>
            </a:r>
          </a:p>
          <a:p>
            <a:endParaRPr lang="en-US" dirty="0"/>
          </a:p>
        </p:txBody>
      </p:sp>
    </p:spTree>
    <p:extLst>
      <p:ext uri="{BB962C8B-B14F-4D97-AF65-F5344CB8AC3E}">
        <p14:creationId xmlns:p14="http://schemas.microsoft.com/office/powerpoint/2010/main" val="359452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06B0-EF33-68C6-1E9B-20E860D2D50E}"/>
              </a:ext>
            </a:extLst>
          </p:cNvPr>
          <p:cNvSpPr>
            <a:spLocks noGrp="1"/>
          </p:cNvSpPr>
          <p:nvPr>
            <p:ph type="title"/>
          </p:nvPr>
        </p:nvSpPr>
        <p:spPr/>
        <p:txBody>
          <a:bodyPr/>
          <a:lstStyle/>
          <a:p>
            <a:pPr algn="ctr"/>
            <a:r>
              <a:rPr lang="en-US" altLang="en-US"/>
              <a:t>Financial Leverage</a:t>
            </a:r>
            <a:endParaRPr lang="en-US"/>
          </a:p>
        </p:txBody>
      </p:sp>
      <p:sp>
        <p:nvSpPr>
          <p:cNvPr id="3" name="Content Placeholder 2">
            <a:extLst>
              <a:ext uri="{FF2B5EF4-FFF2-40B4-BE49-F238E27FC236}">
                <a16:creationId xmlns:a16="http://schemas.microsoft.com/office/drawing/2014/main" id="{5B14A79C-7A87-6A08-9472-BC9959127BD0}"/>
              </a:ext>
            </a:extLst>
          </p:cNvPr>
          <p:cNvSpPr>
            <a:spLocks noGrp="1"/>
          </p:cNvSpPr>
          <p:nvPr>
            <p:ph idx="1"/>
          </p:nvPr>
        </p:nvSpPr>
        <p:spPr/>
        <p:txBody>
          <a:bodyPr>
            <a:normAutofit fontScale="92500" lnSpcReduction="10000"/>
          </a:bodyPr>
          <a:lstStyle/>
          <a:p>
            <a:pPr marL="0" marR="0" indent="0" algn="just" rtl="0" eaLnBrk="1" fontAlgn="base" latinLnBrk="0" hangingPunct="1">
              <a:lnSpc>
                <a:spcPct val="120000"/>
              </a:lnSpc>
              <a:spcBef>
                <a:spcPts val="528"/>
              </a:spcBef>
              <a:spcAft>
                <a:spcPts val="0"/>
              </a:spcAft>
            </a:pPr>
            <a:r>
              <a:rPr lang="en-US" sz="2400" b="1" i="0" u="none" strike="noStrike" kern="1200" baseline="0" dirty="0">
                <a:ln>
                  <a:noFill/>
                </a:ln>
                <a:effectLst/>
                <a:latin typeface="Arial" panose="020B0604020202020204" pitchFamily="34" charset="0"/>
              </a:rPr>
              <a:t>Financial leverage involves the use of funds obtained at a fixed cost in the hope of increasing the return to the equity-holders. When a firm earns more on the assets purchased with the funds than the fixed cost of their use, the financial leverage is </a:t>
            </a:r>
            <a:r>
              <a:rPr lang="en-US" sz="2400" b="1" i="0" u="none" strike="noStrike" kern="1200" baseline="0" dirty="0" err="1">
                <a:ln>
                  <a:noFill/>
                </a:ln>
                <a:effectLst/>
                <a:latin typeface="Arial" panose="020B0604020202020204" pitchFamily="34" charset="0"/>
              </a:rPr>
              <a:t>favourable</a:t>
            </a:r>
            <a:r>
              <a:rPr lang="en-US" sz="2400" b="1" i="0" u="none" strike="noStrike" kern="1200" baseline="0" dirty="0">
                <a:ln>
                  <a:noFill/>
                </a:ln>
                <a:effectLst/>
                <a:latin typeface="Arial" panose="020B0604020202020204" pitchFamily="34" charset="0"/>
              </a:rPr>
              <a:t>. </a:t>
            </a:r>
            <a:r>
              <a:rPr lang="en-US" sz="2400" b="1" i="0" u="none" strike="noStrike" kern="1200" baseline="0" dirty="0" err="1">
                <a:ln>
                  <a:noFill/>
                </a:ln>
                <a:effectLst/>
                <a:latin typeface="Arial" panose="020B0604020202020204" pitchFamily="34" charset="0"/>
              </a:rPr>
              <a:t>Unfavourable</a:t>
            </a:r>
            <a:r>
              <a:rPr lang="en-US" sz="2400" b="1" i="0" u="none" strike="noStrike" kern="1200" baseline="0" dirty="0">
                <a:ln>
                  <a:noFill/>
                </a:ln>
                <a:effectLst/>
                <a:latin typeface="Arial" panose="020B0604020202020204" pitchFamily="34" charset="0"/>
              </a:rPr>
              <a:t> leverage occurs when the firm does not earn as much as the funds cost.</a:t>
            </a:r>
            <a:endParaRPr lang="en-US" sz="2400" b="0" i="0" u="none" strike="noStrike" dirty="0">
              <a:effectLst/>
              <a:latin typeface="Arial" panose="020B0604020202020204" pitchFamily="34" charset="0"/>
            </a:endParaRPr>
          </a:p>
          <a:p>
            <a:pPr marL="0" marR="0" indent="0" algn="just" rtl="0" eaLnBrk="1" fontAlgn="base" latinLnBrk="0" hangingPunct="1">
              <a:lnSpc>
                <a:spcPct val="120000"/>
              </a:lnSpc>
              <a:spcBef>
                <a:spcPts val="528"/>
              </a:spcBef>
              <a:spcAft>
                <a:spcPts val="0"/>
              </a:spcAft>
            </a:pPr>
            <a:r>
              <a:rPr lang="en-US" sz="2400" b="1" i="0" u="none" strike="noStrike" kern="1200" baseline="0" dirty="0">
                <a:ln>
                  <a:noFill/>
                </a:ln>
                <a:effectLst/>
                <a:latin typeface="Arial" panose="020B0604020202020204" pitchFamily="34" charset="0"/>
              </a:rPr>
              <a:t>High fixed financial costs increase the financial leverage and, thus, financial risk. The financial risk refers to the risk of the firm not being able to cover its fixed financial costs. In case of default, the firm can be technically forced into liquidation. The larger is the amount of fixed financial costs, the larger is EBIT required to recover them. Thus, the DFL depends on fixed financial costs.</a:t>
            </a:r>
            <a:r>
              <a:rPr lang="en-US" sz="2400" b="0" i="0" u="none" strike="noStrike" kern="1200" baseline="0" dirty="0">
                <a:ln>
                  <a:noFill/>
                </a:ln>
                <a:effectLst>
                  <a:outerShdw blurRad="38100" dist="38100" dir="2700000" algn="tl" rotWithShape="0">
                    <a:srgbClr val="000000"/>
                  </a:outerShdw>
                </a:effectLst>
                <a:latin typeface="Arial" panose="020B0604020202020204" pitchFamily="34" charset="0"/>
              </a:rPr>
              <a:t> </a:t>
            </a:r>
            <a:endParaRPr lang="en-US" sz="2400" b="0" i="0" u="none" strike="noStrike" dirty="0">
              <a:effectLst/>
              <a:latin typeface="Arial" panose="020B0604020202020204" pitchFamily="34" charset="0"/>
            </a:endParaRPr>
          </a:p>
          <a:p>
            <a:endParaRPr lang="en-US" sz="3600" dirty="0"/>
          </a:p>
        </p:txBody>
      </p:sp>
    </p:spTree>
    <p:extLst>
      <p:ext uri="{BB962C8B-B14F-4D97-AF65-F5344CB8AC3E}">
        <p14:creationId xmlns:p14="http://schemas.microsoft.com/office/powerpoint/2010/main" val="317540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231D-1FD4-FB64-ADB4-3E7841E7A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0856D7-723E-30FF-243C-B2313231F62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3746383-26E4-3B61-271B-DD9429B5D5F5}"/>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375339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5D98-3FCC-B739-5410-E4D0236F0F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93B0A-73FF-BC74-FE40-EFBB177682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D48F2D-FB5E-519D-103D-AEEBC741521D}"/>
              </a:ext>
            </a:extLst>
          </p:cNvPr>
          <p:cNvPicPr>
            <a:picLocks noChangeAspect="1"/>
          </p:cNvPicPr>
          <p:nvPr/>
        </p:nvPicPr>
        <p:blipFill>
          <a:blip r:embed="rId2"/>
          <a:stretch>
            <a:fillRect/>
          </a:stretch>
        </p:blipFill>
        <p:spPr>
          <a:xfrm>
            <a:off x="838200" y="365125"/>
            <a:ext cx="10515600" cy="5530708"/>
          </a:xfrm>
          <a:prstGeom prst="rect">
            <a:avLst/>
          </a:prstGeom>
        </p:spPr>
      </p:pic>
    </p:spTree>
    <p:extLst>
      <p:ext uri="{BB962C8B-B14F-4D97-AF65-F5344CB8AC3E}">
        <p14:creationId xmlns:p14="http://schemas.microsoft.com/office/powerpoint/2010/main" val="232832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6AC1-C53A-8266-535F-FFFACB1F2A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6D8E6C-5623-CB38-7C7E-177277190AD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1D954B-6E96-DBAC-08A9-E44E9EFEA9A1}"/>
              </a:ext>
            </a:extLst>
          </p:cNvPr>
          <p:cNvPicPr>
            <a:picLocks noChangeAspect="1"/>
          </p:cNvPicPr>
          <p:nvPr/>
        </p:nvPicPr>
        <p:blipFill>
          <a:blip r:embed="rId2"/>
          <a:stretch>
            <a:fillRect/>
          </a:stretch>
        </p:blipFill>
        <p:spPr>
          <a:xfrm>
            <a:off x="838201" y="365125"/>
            <a:ext cx="10515600" cy="5811837"/>
          </a:xfrm>
          <a:prstGeom prst="rect">
            <a:avLst/>
          </a:prstGeom>
        </p:spPr>
      </p:pic>
    </p:spTree>
    <p:extLst>
      <p:ext uri="{BB962C8B-B14F-4D97-AF65-F5344CB8AC3E}">
        <p14:creationId xmlns:p14="http://schemas.microsoft.com/office/powerpoint/2010/main" val="211126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41F0-E26D-EB6C-DC11-088D73C201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734F86-1A57-C95F-A764-E07C3093A5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096B22-60AE-B922-3F81-11E1CD4079B4}"/>
              </a:ext>
            </a:extLst>
          </p:cNvPr>
          <p:cNvPicPr>
            <a:picLocks noChangeAspect="1"/>
          </p:cNvPicPr>
          <p:nvPr/>
        </p:nvPicPr>
        <p:blipFill>
          <a:blip r:embed="rId2"/>
          <a:stretch>
            <a:fillRect/>
          </a:stretch>
        </p:blipFill>
        <p:spPr>
          <a:xfrm>
            <a:off x="838200" y="259307"/>
            <a:ext cx="10515600" cy="6233568"/>
          </a:xfrm>
          <a:prstGeom prst="rect">
            <a:avLst/>
          </a:prstGeom>
        </p:spPr>
      </p:pic>
    </p:spTree>
    <p:extLst>
      <p:ext uri="{BB962C8B-B14F-4D97-AF65-F5344CB8AC3E}">
        <p14:creationId xmlns:p14="http://schemas.microsoft.com/office/powerpoint/2010/main" val="328038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7A8-EC12-CFAD-DCAF-7809B25FF2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628AE2-440E-3B58-EFB1-9F187D51958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47E5E8B-66AB-7301-BA23-EC204FAD4937}"/>
              </a:ext>
            </a:extLst>
          </p:cNvPr>
          <p:cNvPicPr>
            <a:picLocks noChangeAspect="1"/>
          </p:cNvPicPr>
          <p:nvPr/>
        </p:nvPicPr>
        <p:blipFill>
          <a:blip r:embed="rId2"/>
          <a:stretch>
            <a:fillRect/>
          </a:stretch>
        </p:blipFill>
        <p:spPr>
          <a:xfrm>
            <a:off x="838200" y="365125"/>
            <a:ext cx="10515600" cy="6008379"/>
          </a:xfrm>
          <a:prstGeom prst="rect">
            <a:avLst/>
          </a:prstGeom>
        </p:spPr>
      </p:pic>
    </p:spTree>
    <p:extLst>
      <p:ext uri="{BB962C8B-B14F-4D97-AF65-F5344CB8AC3E}">
        <p14:creationId xmlns:p14="http://schemas.microsoft.com/office/powerpoint/2010/main" val="381764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40B9-74FD-DDC2-3FF0-83E4D005A6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E29013-E0A8-54BD-4C74-6846B1481D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A4A43F-5B19-28DE-3319-AD769693E70A}"/>
              </a:ext>
            </a:extLst>
          </p:cNvPr>
          <p:cNvPicPr>
            <a:picLocks noChangeAspect="1"/>
          </p:cNvPicPr>
          <p:nvPr/>
        </p:nvPicPr>
        <p:blipFill>
          <a:blip r:embed="rId2"/>
          <a:stretch>
            <a:fillRect/>
          </a:stretch>
        </p:blipFill>
        <p:spPr>
          <a:xfrm>
            <a:off x="838200" y="365125"/>
            <a:ext cx="10515600" cy="6254039"/>
          </a:xfrm>
          <a:prstGeom prst="rect">
            <a:avLst/>
          </a:prstGeom>
        </p:spPr>
      </p:pic>
    </p:spTree>
    <p:extLst>
      <p:ext uri="{BB962C8B-B14F-4D97-AF65-F5344CB8AC3E}">
        <p14:creationId xmlns:p14="http://schemas.microsoft.com/office/powerpoint/2010/main" val="139331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BDCF-3FD7-F475-B9E3-A02775B8399D}"/>
              </a:ext>
            </a:extLst>
          </p:cNvPr>
          <p:cNvSpPr>
            <a:spLocks noGrp="1"/>
          </p:cNvSpPr>
          <p:nvPr>
            <p:ph type="title"/>
          </p:nvPr>
        </p:nvSpPr>
        <p:spPr/>
        <p:txBody>
          <a:bodyPr/>
          <a:lstStyle/>
          <a:p>
            <a:pPr algn="ctr"/>
            <a:r>
              <a:rPr lang="en-US" dirty="0"/>
              <a:t>Leverage</a:t>
            </a:r>
          </a:p>
        </p:txBody>
      </p:sp>
      <p:sp>
        <p:nvSpPr>
          <p:cNvPr id="3" name="Content Placeholder 2">
            <a:extLst>
              <a:ext uri="{FF2B5EF4-FFF2-40B4-BE49-F238E27FC236}">
                <a16:creationId xmlns:a16="http://schemas.microsoft.com/office/drawing/2014/main" id="{2F7732FC-83EB-BFD8-00DA-549A994BA452}"/>
              </a:ext>
            </a:extLst>
          </p:cNvPr>
          <p:cNvSpPr>
            <a:spLocks noGrp="1"/>
          </p:cNvSpPr>
          <p:nvPr>
            <p:ph idx="1"/>
          </p:nvPr>
        </p:nvSpPr>
        <p:spPr/>
        <p:txBody>
          <a:bodyPr/>
          <a:lstStyle/>
          <a:p>
            <a:r>
              <a:rPr kumimoji="0" lang="en-US" altLang="en-US" sz="2800" b="1" i="0" u="none" strike="noStrike" cap="none" normalizeH="0" baseline="0" dirty="0">
                <a:ln>
                  <a:noFill/>
                </a:ln>
                <a:solidFill>
                  <a:schemeClr val="tx1"/>
                </a:solidFill>
                <a:effectLst/>
                <a:latin typeface="Arial" pitchFamily="34" charset="0"/>
              </a:rPr>
              <a:t>Leverage refers to the use of an asset or source of funds which involves fixed costs or fixed returns. As a result, the earnings available to the shareholders/owners are affected as also their risk. There are three types of leverage, namely, </a:t>
            </a:r>
          </a:p>
          <a:p>
            <a:pPr marL="577850" marR="0" lvl="0" indent="-577850" algn="just" defTabSz="914400" rtl="0" eaLnBrk="1" fontAlgn="base" latinLnBrk="0" hangingPunct="1">
              <a:lnSpc>
                <a:spcPct val="115000"/>
              </a:lnSpc>
              <a:spcBef>
                <a:spcPct val="20000"/>
              </a:spcBef>
              <a:spcAft>
                <a:spcPct val="0"/>
              </a:spcAft>
              <a:buClr>
                <a:srgbClr val="FF0000"/>
              </a:buClr>
              <a:buSzTx/>
              <a:buFont typeface="Wingdings" pitchFamily="2" charset="2"/>
              <a:buAutoNum type="arabicParenR"/>
              <a:tabLst/>
            </a:pPr>
            <a:r>
              <a:rPr kumimoji="0" lang="en-US" altLang="en-US" sz="2800" b="1" i="0" u="none" strike="noStrike" cap="none" normalizeH="0" baseline="0" dirty="0">
                <a:ln>
                  <a:noFill/>
                </a:ln>
                <a:solidFill>
                  <a:schemeClr val="tx1"/>
                </a:solidFill>
                <a:effectLst/>
                <a:latin typeface="Arial" pitchFamily="34" charset="0"/>
              </a:rPr>
              <a:t>Operating</a:t>
            </a:r>
          </a:p>
          <a:p>
            <a:pPr marL="577850" marR="0" lvl="0" indent="-577850" algn="just" defTabSz="914400" rtl="0" eaLnBrk="1" fontAlgn="base" latinLnBrk="0" hangingPunct="1">
              <a:lnSpc>
                <a:spcPct val="115000"/>
              </a:lnSpc>
              <a:spcBef>
                <a:spcPct val="20000"/>
              </a:spcBef>
              <a:spcAft>
                <a:spcPct val="0"/>
              </a:spcAft>
              <a:buClr>
                <a:srgbClr val="FF0000"/>
              </a:buClr>
              <a:buSzTx/>
              <a:buFont typeface="Wingdings" pitchFamily="2" charset="2"/>
              <a:buAutoNum type="arabicParenR"/>
              <a:tabLst/>
            </a:pPr>
            <a:r>
              <a:rPr kumimoji="0" lang="en-US" altLang="en-US" sz="2800" b="1" i="0" u="none" strike="noStrike" cap="none" normalizeH="0" baseline="0" dirty="0">
                <a:ln>
                  <a:noFill/>
                </a:ln>
                <a:solidFill>
                  <a:schemeClr val="tx1"/>
                </a:solidFill>
                <a:effectLst/>
                <a:latin typeface="Arial" pitchFamily="34" charset="0"/>
              </a:rPr>
              <a:t>Financial </a:t>
            </a:r>
          </a:p>
          <a:p>
            <a:pPr marL="577850" marR="0" lvl="0" indent="-577850" algn="just" defTabSz="914400" rtl="0" eaLnBrk="1" fontAlgn="base" latinLnBrk="0" hangingPunct="1">
              <a:lnSpc>
                <a:spcPct val="115000"/>
              </a:lnSpc>
              <a:spcBef>
                <a:spcPct val="20000"/>
              </a:spcBef>
              <a:spcAft>
                <a:spcPct val="0"/>
              </a:spcAft>
              <a:buClr>
                <a:srgbClr val="FF0000"/>
              </a:buClr>
              <a:buSzTx/>
              <a:buFont typeface="Wingdings" pitchFamily="2" charset="2"/>
              <a:buAutoNum type="arabicParenR"/>
              <a:tabLst/>
            </a:pPr>
            <a:r>
              <a:rPr kumimoji="0" lang="en-US" altLang="en-US" sz="2800" b="1" i="0" u="none" strike="noStrike" cap="none" normalizeH="0" baseline="0" dirty="0">
                <a:ln>
                  <a:noFill/>
                </a:ln>
                <a:solidFill>
                  <a:schemeClr val="tx1"/>
                </a:solidFill>
                <a:effectLst/>
                <a:latin typeface="Arial" pitchFamily="34" charset="0"/>
              </a:rPr>
              <a:t>Combined</a:t>
            </a:r>
          </a:p>
          <a:p>
            <a:endParaRPr lang="en-US" dirty="0"/>
          </a:p>
        </p:txBody>
      </p:sp>
    </p:spTree>
    <p:extLst>
      <p:ext uri="{BB962C8B-B14F-4D97-AF65-F5344CB8AC3E}">
        <p14:creationId xmlns:p14="http://schemas.microsoft.com/office/powerpoint/2010/main" val="61417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1529-B544-9729-18D7-AA3D7E7C95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18AF0A-FCB0-EA9B-232E-B89F421ECE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1B30127-FC8A-8163-55E9-11ACF1442860}"/>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11042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959D-9FF5-BB1A-C5A0-98ADC40A51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17E449-1953-6870-5AFF-884C1152874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9B9EB07-D99C-D414-4C6A-68C06C4E06BC}"/>
              </a:ext>
            </a:extLst>
          </p:cNvPr>
          <p:cNvPicPr>
            <a:picLocks noChangeAspect="1"/>
          </p:cNvPicPr>
          <p:nvPr/>
        </p:nvPicPr>
        <p:blipFill>
          <a:blip r:embed="rId2"/>
          <a:stretch>
            <a:fillRect/>
          </a:stretch>
        </p:blipFill>
        <p:spPr>
          <a:xfrm>
            <a:off x="545910" y="365126"/>
            <a:ext cx="10807890" cy="5811838"/>
          </a:xfrm>
          <a:prstGeom prst="rect">
            <a:avLst/>
          </a:prstGeom>
        </p:spPr>
      </p:pic>
    </p:spTree>
    <p:extLst>
      <p:ext uri="{BB962C8B-B14F-4D97-AF65-F5344CB8AC3E}">
        <p14:creationId xmlns:p14="http://schemas.microsoft.com/office/powerpoint/2010/main" val="80732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45F5B8-F538-8EE6-0264-1E57CDC489F3}"/>
              </a:ext>
            </a:extLst>
          </p:cNvPr>
          <p:cNvPicPr>
            <a:picLocks noChangeAspect="1"/>
          </p:cNvPicPr>
          <p:nvPr/>
        </p:nvPicPr>
        <p:blipFill>
          <a:blip r:embed="rId2"/>
          <a:stretch>
            <a:fillRect/>
          </a:stretch>
        </p:blipFill>
        <p:spPr>
          <a:xfrm>
            <a:off x="838200" y="365125"/>
            <a:ext cx="10093657" cy="6127750"/>
          </a:xfrm>
          <a:prstGeom prst="rect">
            <a:avLst/>
          </a:prstGeom>
        </p:spPr>
      </p:pic>
    </p:spTree>
    <p:extLst>
      <p:ext uri="{BB962C8B-B14F-4D97-AF65-F5344CB8AC3E}">
        <p14:creationId xmlns:p14="http://schemas.microsoft.com/office/powerpoint/2010/main" val="231599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14CB-E878-013F-BAD7-2CD2E376D03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E509AA5-9F00-FE05-B2A0-82FF3EF1F274}"/>
              </a:ext>
            </a:extLst>
          </p:cNvPr>
          <p:cNvPicPr>
            <a:picLocks noGrp="1" noChangeAspect="1"/>
          </p:cNvPicPr>
          <p:nvPr>
            <p:ph idx="1"/>
          </p:nvPr>
        </p:nvPicPr>
        <p:blipFill>
          <a:blip r:embed="rId2"/>
          <a:stretch>
            <a:fillRect/>
          </a:stretch>
        </p:blipFill>
        <p:spPr>
          <a:xfrm>
            <a:off x="838201" y="365125"/>
            <a:ext cx="10025418" cy="5844606"/>
          </a:xfrm>
        </p:spPr>
      </p:pic>
    </p:spTree>
    <p:extLst>
      <p:ext uri="{BB962C8B-B14F-4D97-AF65-F5344CB8AC3E}">
        <p14:creationId xmlns:p14="http://schemas.microsoft.com/office/powerpoint/2010/main" val="211035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0DC2-1FA8-B010-0564-E96EA3F7C587}"/>
              </a:ext>
            </a:extLst>
          </p:cNvPr>
          <p:cNvSpPr>
            <a:spLocks noGrp="1"/>
          </p:cNvSpPr>
          <p:nvPr>
            <p:ph type="title"/>
          </p:nvPr>
        </p:nvSpPr>
        <p:spPr/>
        <p:txBody>
          <a:bodyPr/>
          <a:lstStyle/>
          <a:p>
            <a:pPr algn="ctr"/>
            <a:r>
              <a:rPr lang="en-US" dirty="0"/>
              <a:t>Solution</a:t>
            </a:r>
          </a:p>
        </p:txBody>
      </p:sp>
      <p:pic>
        <p:nvPicPr>
          <p:cNvPr id="7" name="Content Placeholder 6">
            <a:extLst>
              <a:ext uri="{FF2B5EF4-FFF2-40B4-BE49-F238E27FC236}">
                <a16:creationId xmlns:a16="http://schemas.microsoft.com/office/drawing/2014/main" id="{B2AF8C18-41CD-193D-52AF-70745B93CFB0}"/>
              </a:ext>
            </a:extLst>
          </p:cNvPr>
          <p:cNvPicPr>
            <a:picLocks noGrp="1" noChangeAspect="1"/>
          </p:cNvPicPr>
          <p:nvPr>
            <p:ph idx="1"/>
          </p:nvPr>
        </p:nvPicPr>
        <p:blipFill>
          <a:blip r:embed="rId2"/>
          <a:stretch>
            <a:fillRect/>
          </a:stretch>
        </p:blipFill>
        <p:spPr>
          <a:xfrm>
            <a:off x="982639" y="1828800"/>
            <a:ext cx="10740788" cy="4817659"/>
          </a:xfrm>
        </p:spPr>
      </p:pic>
    </p:spTree>
    <p:extLst>
      <p:ext uri="{BB962C8B-B14F-4D97-AF65-F5344CB8AC3E}">
        <p14:creationId xmlns:p14="http://schemas.microsoft.com/office/powerpoint/2010/main" val="24439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D2EED9-5455-8BF5-50DB-9E1C9DA37CF8}"/>
              </a:ext>
            </a:extLst>
          </p:cNvPr>
          <p:cNvPicPr>
            <a:picLocks noChangeAspect="1"/>
          </p:cNvPicPr>
          <p:nvPr/>
        </p:nvPicPr>
        <p:blipFill>
          <a:blip r:embed="rId2"/>
          <a:stretch>
            <a:fillRect/>
          </a:stretch>
        </p:blipFill>
        <p:spPr>
          <a:xfrm>
            <a:off x="1815153" y="245660"/>
            <a:ext cx="8447964" cy="6161964"/>
          </a:xfrm>
          <a:prstGeom prst="rect">
            <a:avLst/>
          </a:prstGeom>
        </p:spPr>
      </p:pic>
    </p:spTree>
    <p:extLst>
      <p:ext uri="{BB962C8B-B14F-4D97-AF65-F5344CB8AC3E}">
        <p14:creationId xmlns:p14="http://schemas.microsoft.com/office/powerpoint/2010/main" val="3345884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68A1-273D-EEBA-4D90-382B8408E6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7E08C5-3C57-17F5-20DB-D9AAFFE7E46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9DFF08A-B7B9-BBB1-4F15-080DDF6EF9E4}"/>
              </a:ext>
            </a:extLst>
          </p:cNvPr>
          <p:cNvPicPr>
            <a:picLocks noChangeAspect="1"/>
          </p:cNvPicPr>
          <p:nvPr/>
        </p:nvPicPr>
        <p:blipFill>
          <a:blip r:embed="rId2"/>
          <a:stretch>
            <a:fillRect/>
          </a:stretch>
        </p:blipFill>
        <p:spPr>
          <a:xfrm>
            <a:off x="838200" y="365125"/>
            <a:ext cx="10515599" cy="6127750"/>
          </a:xfrm>
          <a:prstGeom prst="rect">
            <a:avLst/>
          </a:prstGeom>
        </p:spPr>
      </p:pic>
    </p:spTree>
    <p:extLst>
      <p:ext uri="{BB962C8B-B14F-4D97-AF65-F5344CB8AC3E}">
        <p14:creationId xmlns:p14="http://schemas.microsoft.com/office/powerpoint/2010/main" val="1406587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D157-500B-2E3F-1C5E-39D65E9A1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9CE672-9BC7-22B0-1789-AD0C902EFA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F22E18-AB45-E24A-504E-AC4BB41B7084}"/>
              </a:ext>
            </a:extLst>
          </p:cNvPr>
          <p:cNvPicPr>
            <a:picLocks noChangeAspect="1"/>
          </p:cNvPicPr>
          <p:nvPr/>
        </p:nvPicPr>
        <p:blipFill>
          <a:blip r:embed="rId2"/>
          <a:stretch>
            <a:fillRect/>
          </a:stretch>
        </p:blipFill>
        <p:spPr>
          <a:xfrm>
            <a:off x="838200" y="365125"/>
            <a:ext cx="10515600" cy="6127749"/>
          </a:xfrm>
          <a:prstGeom prst="rect">
            <a:avLst/>
          </a:prstGeom>
        </p:spPr>
      </p:pic>
    </p:spTree>
    <p:extLst>
      <p:ext uri="{BB962C8B-B14F-4D97-AF65-F5344CB8AC3E}">
        <p14:creationId xmlns:p14="http://schemas.microsoft.com/office/powerpoint/2010/main" val="41352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863F-F7D2-2E6F-56FF-703F536B3A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746D02-826D-C03D-68BF-0F813733AA7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7CE907-2D40-0BDE-9B43-2BDB10FCEAFC}"/>
              </a:ext>
            </a:extLst>
          </p:cNvPr>
          <p:cNvPicPr>
            <a:picLocks noChangeAspect="1"/>
          </p:cNvPicPr>
          <p:nvPr/>
        </p:nvPicPr>
        <p:blipFill>
          <a:blip r:embed="rId2"/>
          <a:stretch>
            <a:fillRect/>
          </a:stretch>
        </p:blipFill>
        <p:spPr>
          <a:xfrm>
            <a:off x="838201" y="365125"/>
            <a:ext cx="10515600" cy="6127749"/>
          </a:xfrm>
          <a:prstGeom prst="rect">
            <a:avLst/>
          </a:prstGeom>
        </p:spPr>
      </p:pic>
    </p:spTree>
    <p:extLst>
      <p:ext uri="{BB962C8B-B14F-4D97-AF65-F5344CB8AC3E}">
        <p14:creationId xmlns:p14="http://schemas.microsoft.com/office/powerpoint/2010/main" val="272118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3412-1AB8-2B6F-EE73-45B4A2D75C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66567-5C85-9D2A-2730-1A9D2097547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A9F2C73-3118-E9B9-900E-FEEC38D379DE}"/>
              </a:ext>
            </a:extLst>
          </p:cNvPr>
          <p:cNvPicPr>
            <a:picLocks noChangeAspect="1"/>
          </p:cNvPicPr>
          <p:nvPr/>
        </p:nvPicPr>
        <p:blipFill>
          <a:blip r:embed="rId2"/>
          <a:stretch>
            <a:fillRect/>
          </a:stretch>
        </p:blipFill>
        <p:spPr>
          <a:xfrm>
            <a:off x="838200" y="365125"/>
            <a:ext cx="9888940" cy="6127750"/>
          </a:xfrm>
          <a:prstGeom prst="rect">
            <a:avLst/>
          </a:prstGeom>
        </p:spPr>
      </p:pic>
    </p:spTree>
    <p:extLst>
      <p:ext uri="{BB962C8B-B14F-4D97-AF65-F5344CB8AC3E}">
        <p14:creationId xmlns:p14="http://schemas.microsoft.com/office/powerpoint/2010/main" val="23972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4795-E03E-AB85-DFFE-D2130FB1EB30}"/>
              </a:ext>
            </a:extLst>
          </p:cNvPr>
          <p:cNvSpPr>
            <a:spLocks noGrp="1"/>
          </p:cNvSpPr>
          <p:nvPr>
            <p:ph type="title"/>
          </p:nvPr>
        </p:nvSpPr>
        <p:spPr/>
        <p:txBody>
          <a:bodyPr/>
          <a:lstStyle/>
          <a:p>
            <a:pPr algn="ctr"/>
            <a:r>
              <a:rPr lang="en-US" altLang="en-US" dirty="0"/>
              <a:t>Operating Leverage</a:t>
            </a:r>
            <a:endParaRPr lang="en-US" dirty="0"/>
          </a:p>
        </p:txBody>
      </p:sp>
      <p:sp>
        <p:nvSpPr>
          <p:cNvPr id="3" name="Content Placeholder 2">
            <a:extLst>
              <a:ext uri="{FF2B5EF4-FFF2-40B4-BE49-F238E27FC236}">
                <a16:creationId xmlns:a16="http://schemas.microsoft.com/office/drawing/2014/main" id="{8CB8674C-E6E0-16D3-19AA-42D35E99A8EB}"/>
              </a:ext>
            </a:extLst>
          </p:cNvPr>
          <p:cNvSpPr>
            <a:spLocks noGrp="1"/>
          </p:cNvSpPr>
          <p:nvPr>
            <p:ph idx="1"/>
          </p:nvPr>
        </p:nvSpPr>
        <p:spPr/>
        <p:txBody>
          <a:bodyPr>
            <a:normAutofit/>
          </a:bodyPr>
          <a:lstStyle/>
          <a:p>
            <a:pPr marL="0" marR="0" indent="0" algn="just" rtl="0" eaLnBrk="1" fontAlgn="base" latinLnBrk="0" hangingPunct="1">
              <a:lnSpc>
                <a:spcPct val="115000"/>
              </a:lnSpc>
              <a:spcBef>
                <a:spcPts val="0"/>
              </a:spcBef>
              <a:spcAft>
                <a:spcPts val="0"/>
              </a:spcAft>
            </a:pPr>
            <a:r>
              <a:rPr lang="en-US" sz="2400" b="1" i="0" u="none" strike="noStrike" kern="1200" baseline="0" dirty="0">
                <a:ln>
                  <a:noFill/>
                </a:ln>
                <a:effectLst/>
                <a:latin typeface="Arial" panose="020B0604020202020204" pitchFamily="34" charset="0"/>
              </a:rPr>
              <a:t>Leverage associated with asset acquisition or investment activities is referred to as the operating leverage. It refers to the firm’s ability to use fixed operating costs to magnify the effect of changes in sales on its operating profits (EBIT) and results in more than a proportionate change (±) in EBIT with change in the sales revenue.</a:t>
            </a:r>
            <a:endParaRPr lang="en-US" sz="2400" b="0" i="0" u="none" strike="noStrike" dirty="0">
              <a:effectLst/>
              <a:latin typeface="Arial" panose="020B0604020202020204" pitchFamily="34" charset="0"/>
            </a:endParaRPr>
          </a:p>
          <a:p>
            <a:pPr marL="0" marR="0" indent="0" algn="just" rtl="0" eaLnBrk="1" fontAlgn="base" latinLnBrk="0" hangingPunct="1">
              <a:lnSpc>
                <a:spcPct val="115000"/>
              </a:lnSpc>
              <a:spcBef>
                <a:spcPts val="0"/>
              </a:spcBef>
              <a:spcAft>
                <a:spcPts val="0"/>
              </a:spcAft>
              <a:buNone/>
            </a:pPr>
            <a:r>
              <a:rPr lang="en-US" sz="2400" b="1" i="0" u="none" strike="noStrike" kern="1200" baseline="0" dirty="0">
                <a:ln>
                  <a:noFill/>
                </a:ln>
                <a:effectLst/>
                <a:latin typeface="Arial" panose="020B0604020202020204" pitchFamily="34" charset="0"/>
              </a:rPr>
              <a:t>Degree of operating leverage (DOL) is computed in two ways:</a:t>
            </a:r>
            <a:endParaRPr lang="en-US" sz="2400" b="0" i="0" u="none" strike="noStrike" dirty="0">
              <a:effectLst/>
              <a:latin typeface="Arial" panose="020B0604020202020204" pitchFamily="34" charset="0"/>
            </a:endParaRPr>
          </a:p>
          <a:p>
            <a:pPr marL="530352" marR="0" indent="-530352" algn="just" rtl="0" eaLnBrk="1" fontAlgn="base" latinLnBrk="0" hangingPunct="1">
              <a:lnSpc>
                <a:spcPct val="115000"/>
              </a:lnSpc>
              <a:spcBef>
                <a:spcPts val="0"/>
              </a:spcBef>
              <a:spcAft>
                <a:spcPts val="0"/>
              </a:spcAft>
            </a:pPr>
            <a:r>
              <a:rPr lang="en-US" sz="2400" b="1" i="0" u="none" strike="noStrike" kern="1200" baseline="0" dirty="0">
                <a:ln>
                  <a:noFill/>
                </a:ln>
                <a:effectLst/>
                <a:latin typeface="Arial" panose="020B0604020202020204" pitchFamily="34" charset="0"/>
              </a:rPr>
              <a:t>Percentage change in EBIT/Percentage change in sales and </a:t>
            </a:r>
            <a:endParaRPr lang="en-US" sz="2400" b="0" i="0" u="none" strike="noStrike" dirty="0">
              <a:effectLst/>
              <a:latin typeface="Arial" panose="020B0604020202020204" pitchFamily="34" charset="0"/>
            </a:endParaRPr>
          </a:p>
          <a:p>
            <a:pPr marL="530352" marR="0" indent="-530352" algn="just" rtl="0" eaLnBrk="1" fontAlgn="base" latinLnBrk="0" hangingPunct="1">
              <a:lnSpc>
                <a:spcPct val="115000"/>
              </a:lnSpc>
              <a:spcBef>
                <a:spcPts val="0"/>
              </a:spcBef>
              <a:spcAft>
                <a:spcPts val="0"/>
              </a:spcAft>
            </a:pPr>
            <a:r>
              <a:rPr lang="en-US" sz="2400" b="1" i="0" u="none" strike="noStrike" kern="1200" baseline="0" dirty="0">
                <a:ln>
                  <a:noFill/>
                </a:ln>
                <a:effectLst/>
                <a:latin typeface="Arial" panose="020B0604020202020204" pitchFamily="34" charset="0"/>
              </a:rPr>
              <a:t>(Sales – Variable costs)/EBIT.</a:t>
            </a:r>
            <a:endParaRPr lang="en-US" sz="2400" b="0" i="0" u="none" strike="noStrike" dirty="0">
              <a:effectLst/>
              <a:latin typeface="Arial" panose="020B0604020202020204" pitchFamily="34" charset="0"/>
            </a:endParaRPr>
          </a:p>
          <a:p>
            <a:endParaRPr lang="en-US" sz="3600" dirty="0"/>
          </a:p>
        </p:txBody>
      </p:sp>
    </p:spTree>
    <p:extLst>
      <p:ext uri="{BB962C8B-B14F-4D97-AF65-F5344CB8AC3E}">
        <p14:creationId xmlns:p14="http://schemas.microsoft.com/office/powerpoint/2010/main" val="118795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6427-61A3-A81A-F845-DA970F0D53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1216E8-9EBE-94A8-D8EB-024C73391B3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037B502-6C9E-B820-E4B0-FB6BBE3F7F69}"/>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884842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0E97-F76D-B8A8-0916-6E4FF0051F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607881-363E-1686-B054-B142A6CF586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2939192-1F49-D764-0728-2AA0FBDBDF68}"/>
              </a:ext>
            </a:extLst>
          </p:cNvPr>
          <p:cNvPicPr>
            <a:picLocks noChangeAspect="1"/>
          </p:cNvPicPr>
          <p:nvPr/>
        </p:nvPicPr>
        <p:blipFill>
          <a:blip r:embed="rId2"/>
          <a:stretch>
            <a:fillRect/>
          </a:stretch>
        </p:blipFill>
        <p:spPr>
          <a:xfrm>
            <a:off x="838200" y="365125"/>
            <a:ext cx="10894255" cy="6127750"/>
          </a:xfrm>
          <a:prstGeom prst="rect">
            <a:avLst/>
          </a:prstGeom>
        </p:spPr>
      </p:pic>
    </p:spTree>
    <p:extLst>
      <p:ext uri="{BB962C8B-B14F-4D97-AF65-F5344CB8AC3E}">
        <p14:creationId xmlns:p14="http://schemas.microsoft.com/office/powerpoint/2010/main" val="3994087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D311-AFFF-52E9-9ABD-3B9580BC7A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ECCCBE-250A-ABA9-FFDA-DF8D57DCB0F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305F16D-09F5-8D4D-E18B-D8B7318ED954}"/>
              </a:ext>
            </a:extLst>
          </p:cNvPr>
          <p:cNvPicPr>
            <a:picLocks noChangeAspect="1"/>
          </p:cNvPicPr>
          <p:nvPr/>
        </p:nvPicPr>
        <p:blipFill>
          <a:blip r:embed="rId2"/>
          <a:stretch>
            <a:fillRect/>
          </a:stretch>
        </p:blipFill>
        <p:spPr>
          <a:xfrm>
            <a:off x="838201" y="365125"/>
            <a:ext cx="10515600" cy="6226743"/>
          </a:xfrm>
          <a:prstGeom prst="rect">
            <a:avLst/>
          </a:prstGeom>
        </p:spPr>
      </p:pic>
    </p:spTree>
    <p:extLst>
      <p:ext uri="{BB962C8B-B14F-4D97-AF65-F5344CB8AC3E}">
        <p14:creationId xmlns:p14="http://schemas.microsoft.com/office/powerpoint/2010/main" val="989229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73A4-5057-E031-FE66-473A5E4C0F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D1C80-798D-4966-17ED-2D2578B3EAB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DF4A97-C88B-77B5-3541-7394D818A381}"/>
              </a:ext>
            </a:extLst>
          </p:cNvPr>
          <p:cNvPicPr>
            <a:picLocks noChangeAspect="1"/>
          </p:cNvPicPr>
          <p:nvPr/>
        </p:nvPicPr>
        <p:blipFill>
          <a:blip r:embed="rId2"/>
          <a:stretch>
            <a:fillRect/>
          </a:stretch>
        </p:blipFill>
        <p:spPr>
          <a:xfrm>
            <a:off x="838200" y="365125"/>
            <a:ext cx="10148247" cy="6127750"/>
          </a:xfrm>
          <a:prstGeom prst="rect">
            <a:avLst/>
          </a:prstGeom>
        </p:spPr>
      </p:pic>
    </p:spTree>
    <p:extLst>
      <p:ext uri="{BB962C8B-B14F-4D97-AF65-F5344CB8AC3E}">
        <p14:creationId xmlns:p14="http://schemas.microsoft.com/office/powerpoint/2010/main" val="235357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4D8-862F-D370-640C-4E8132686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E1FCC-C6CC-FF6D-39A9-B232B1210D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85BF50A-D0FB-79DF-5747-5A0BB1B56472}"/>
              </a:ext>
            </a:extLst>
          </p:cNvPr>
          <p:cNvPicPr>
            <a:picLocks noChangeAspect="1"/>
          </p:cNvPicPr>
          <p:nvPr/>
        </p:nvPicPr>
        <p:blipFill>
          <a:blip r:embed="rId2"/>
          <a:stretch>
            <a:fillRect/>
          </a:stretch>
        </p:blipFill>
        <p:spPr>
          <a:xfrm>
            <a:off x="838200" y="365125"/>
            <a:ext cx="10515600" cy="6127750"/>
          </a:xfrm>
          <a:prstGeom prst="rect">
            <a:avLst/>
          </a:prstGeom>
        </p:spPr>
      </p:pic>
    </p:spTree>
    <p:extLst>
      <p:ext uri="{BB962C8B-B14F-4D97-AF65-F5344CB8AC3E}">
        <p14:creationId xmlns:p14="http://schemas.microsoft.com/office/powerpoint/2010/main" val="855043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2F43-DB88-AD1F-A64D-7FCEFD488E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3A32F2-4185-9AC8-1AC5-E37EF58556D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E10CC5-20FB-251A-0603-DA77497E1ED7}"/>
              </a:ext>
            </a:extLst>
          </p:cNvPr>
          <p:cNvPicPr>
            <a:picLocks noChangeAspect="1"/>
          </p:cNvPicPr>
          <p:nvPr/>
        </p:nvPicPr>
        <p:blipFill>
          <a:blip r:embed="rId2"/>
          <a:stretch>
            <a:fillRect/>
          </a:stretch>
        </p:blipFill>
        <p:spPr>
          <a:xfrm>
            <a:off x="838200" y="365125"/>
            <a:ext cx="10515600" cy="5353287"/>
          </a:xfrm>
          <a:prstGeom prst="rect">
            <a:avLst/>
          </a:prstGeom>
        </p:spPr>
      </p:pic>
    </p:spTree>
    <p:extLst>
      <p:ext uri="{BB962C8B-B14F-4D97-AF65-F5344CB8AC3E}">
        <p14:creationId xmlns:p14="http://schemas.microsoft.com/office/powerpoint/2010/main" val="2230410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A24F-A06F-5BE2-8FE4-63FA8F0C56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6E32C-D3A2-2D94-F5F4-8C59D85588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E2CE33-3155-BE55-F705-39216DEDE0EA}"/>
              </a:ext>
            </a:extLst>
          </p:cNvPr>
          <p:cNvPicPr>
            <a:picLocks noChangeAspect="1"/>
          </p:cNvPicPr>
          <p:nvPr/>
        </p:nvPicPr>
        <p:blipFill>
          <a:blip r:embed="rId2"/>
          <a:stretch>
            <a:fillRect/>
          </a:stretch>
        </p:blipFill>
        <p:spPr>
          <a:xfrm>
            <a:off x="838200" y="681037"/>
            <a:ext cx="10247142" cy="5142987"/>
          </a:xfrm>
          <a:prstGeom prst="rect">
            <a:avLst/>
          </a:prstGeom>
        </p:spPr>
      </p:pic>
    </p:spTree>
    <p:extLst>
      <p:ext uri="{BB962C8B-B14F-4D97-AF65-F5344CB8AC3E}">
        <p14:creationId xmlns:p14="http://schemas.microsoft.com/office/powerpoint/2010/main" val="85384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40A3-D925-4328-2042-5658A02435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D94E0-09BD-8140-B639-865FC6699A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EED466D-9C01-C900-6B7C-78093595F974}"/>
              </a:ext>
            </a:extLst>
          </p:cNvPr>
          <p:cNvPicPr>
            <a:picLocks noChangeAspect="1"/>
          </p:cNvPicPr>
          <p:nvPr/>
        </p:nvPicPr>
        <p:blipFill>
          <a:blip r:embed="rId2"/>
          <a:stretch>
            <a:fillRect/>
          </a:stretch>
        </p:blipFill>
        <p:spPr>
          <a:xfrm>
            <a:off x="838201" y="230188"/>
            <a:ext cx="9916236" cy="2458421"/>
          </a:xfrm>
          <a:prstGeom prst="rect">
            <a:avLst/>
          </a:prstGeom>
        </p:spPr>
      </p:pic>
      <p:pic>
        <p:nvPicPr>
          <p:cNvPr id="7" name="Picture 6">
            <a:extLst>
              <a:ext uri="{FF2B5EF4-FFF2-40B4-BE49-F238E27FC236}">
                <a16:creationId xmlns:a16="http://schemas.microsoft.com/office/drawing/2014/main" id="{27388E4D-A0A2-22C4-85DB-9EE4BBDACB2C}"/>
              </a:ext>
            </a:extLst>
          </p:cNvPr>
          <p:cNvPicPr>
            <a:picLocks noChangeAspect="1"/>
          </p:cNvPicPr>
          <p:nvPr/>
        </p:nvPicPr>
        <p:blipFill>
          <a:blip r:embed="rId3"/>
          <a:stretch>
            <a:fillRect/>
          </a:stretch>
        </p:blipFill>
        <p:spPr>
          <a:xfrm>
            <a:off x="838199" y="2480836"/>
            <a:ext cx="9916236" cy="3696127"/>
          </a:xfrm>
          <a:prstGeom prst="rect">
            <a:avLst/>
          </a:prstGeom>
        </p:spPr>
      </p:pic>
    </p:spTree>
    <p:extLst>
      <p:ext uri="{BB962C8B-B14F-4D97-AF65-F5344CB8AC3E}">
        <p14:creationId xmlns:p14="http://schemas.microsoft.com/office/powerpoint/2010/main" val="87415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A36F-2AA8-F5A7-2F97-FDF3B3D0D7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1F7CA6-92BE-EB48-AEC8-B4E7E4A22F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677D6D-CA54-D1EB-D895-1CAC31BDD175}"/>
              </a:ext>
            </a:extLst>
          </p:cNvPr>
          <p:cNvPicPr>
            <a:picLocks noChangeAspect="1"/>
          </p:cNvPicPr>
          <p:nvPr/>
        </p:nvPicPr>
        <p:blipFill>
          <a:blip r:embed="rId2"/>
          <a:stretch>
            <a:fillRect/>
          </a:stretch>
        </p:blipFill>
        <p:spPr>
          <a:xfrm>
            <a:off x="968991" y="365125"/>
            <a:ext cx="10384809" cy="5257753"/>
          </a:xfrm>
          <a:prstGeom prst="rect">
            <a:avLst/>
          </a:prstGeom>
        </p:spPr>
      </p:pic>
    </p:spTree>
    <p:extLst>
      <p:ext uri="{BB962C8B-B14F-4D97-AF65-F5344CB8AC3E}">
        <p14:creationId xmlns:p14="http://schemas.microsoft.com/office/powerpoint/2010/main" val="537080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5740-3542-5658-63E4-F36FE70F0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6BD52-EA8B-A741-F8B9-418AEBC010D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CA5A351-E407-2EF0-6292-67E1801254F3}"/>
              </a:ext>
            </a:extLst>
          </p:cNvPr>
          <p:cNvPicPr>
            <a:picLocks noChangeAspect="1"/>
          </p:cNvPicPr>
          <p:nvPr/>
        </p:nvPicPr>
        <p:blipFill>
          <a:blip r:embed="rId2"/>
          <a:stretch>
            <a:fillRect/>
          </a:stretch>
        </p:blipFill>
        <p:spPr>
          <a:xfrm>
            <a:off x="1555845" y="681037"/>
            <a:ext cx="8516203" cy="5037375"/>
          </a:xfrm>
          <a:prstGeom prst="rect">
            <a:avLst/>
          </a:prstGeom>
        </p:spPr>
      </p:pic>
    </p:spTree>
    <p:extLst>
      <p:ext uri="{BB962C8B-B14F-4D97-AF65-F5344CB8AC3E}">
        <p14:creationId xmlns:p14="http://schemas.microsoft.com/office/powerpoint/2010/main" val="141961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3082-A75B-D270-1017-66D376ED9AF4}"/>
              </a:ext>
            </a:extLst>
          </p:cNvPr>
          <p:cNvSpPr>
            <a:spLocks noGrp="1"/>
          </p:cNvSpPr>
          <p:nvPr>
            <p:ph type="title"/>
          </p:nvPr>
        </p:nvSpPr>
        <p:spPr/>
        <p:txBody>
          <a:bodyPr/>
          <a:lstStyle/>
          <a:p>
            <a:pPr algn="ctr"/>
            <a:r>
              <a:rPr lang="en-US" altLang="en-US" dirty="0"/>
              <a:t>Operating Leverage</a:t>
            </a:r>
            <a:endParaRPr lang="en-US" dirty="0"/>
          </a:p>
        </p:txBody>
      </p:sp>
      <p:sp>
        <p:nvSpPr>
          <p:cNvPr id="3" name="Content Placeholder 2">
            <a:extLst>
              <a:ext uri="{FF2B5EF4-FFF2-40B4-BE49-F238E27FC236}">
                <a16:creationId xmlns:a16="http://schemas.microsoft.com/office/drawing/2014/main" id="{5961659B-2190-7E16-6765-CA0223508732}"/>
              </a:ext>
            </a:extLst>
          </p:cNvPr>
          <p:cNvSpPr>
            <a:spLocks noGrp="1"/>
          </p:cNvSpPr>
          <p:nvPr>
            <p:ph idx="1"/>
          </p:nvPr>
        </p:nvSpPr>
        <p:spPr/>
        <p:txBody>
          <a:bodyPr>
            <a:normAutofit/>
          </a:bodyPr>
          <a:lstStyle/>
          <a:p>
            <a:pPr marL="0" marR="0" indent="0" algn="just" rtl="0" eaLnBrk="1" fontAlgn="base" latinLnBrk="0" hangingPunct="1">
              <a:lnSpc>
                <a:spcPct val="115000"/>
              </a:lnSpc>
              <a:spcBef>
                <a:spcPts val="0"/>
              </a:spcBef>
              <a:spcAft>
                <a:spcPts val="0"/>
              </a:spcAft>
            </a:pPr>
            <a:r>
              <a:rPr lang="en-US" sz="2200" b="1" i="0" u="none" strike="noStrike" kern="1200" baseline="0" dirty="0">
                <a:ln>
                  <a:noFill/>
                </a:ln>
                <a:effectLst/>
                <a:latin typeface="Arial" panose="020B0604020202020204" pitchFamily="34" charset="0"/>
              </a:rPr>
              <a:t>The operating leverage is </a:t>
            </a:r>
            <a:r>
              <a:rPr lang="en-US" sz="2200" b="1" i="0" u="none" strike="noStrike" kern="1200" baseline="0" dirty="0" err="1">
                <a:ln>
                  <a:noFill/>
                </a:ln>
                <a:effectLst/>
                <a:latin typeface="Arial" panose="020B0604020202020204" pitchFamily="34" charset="0"/>
              </a:rPr>
              <a:t>favourable</a:t>
            </a:r>
            <a:r>
              <a:rPr lang="en-US" sz="2200" b="1" i="0" u="none" strike="noStrike" kern="1200" baseline="0" dirty="0">
                <a:ln>
                  <a:noFill/>
                </a:ln>
                <a:effectLst/>
                <a:latin typeface="Arial" panose="020B0604020202020204" pitchFamily="34" charset="0"/>
              </a:rPr>
              <a:t> when increase in sales volume has a positive magnifying effect on EBIT. It is </a:t>
            </a:r>
            <a:r>
              <a:rPr lang="en-US" sz="2200" b="1" i="0" u="none" strike="noStrike" kern="1200" baseline="0" dirty="0" err="1">
                <a:ln>
                  <a:noFill/>
                </a:ln>
                <a:effectLst/>
                <a:latin typeface="Arial" panose="020B0604020202020204" pitchFamily="34" charset="0"/>
              </a:rPr>
              <a:t>unfavourable</a:t>
            </a:r>
            <a:r>
              <a:rPr lang="en-US" sz="2200" b="1" i="0" u="none" strike="noStrike" kern="1200" baseline="0" dirty="0">
                <a:ln>
                  <a:noFill/>
                </a:ln>
                <a:effectLst/>
                <a:latin typeface="Arial" panose="020B0604020202020204" pitchFamily="34" charset="0"/>
              </a:rPr>
              <a:t> when a decrease in sales volume has a negative magnifying effect on EBIT. Therefore, high DOL is good when sales revenues are rising and bad when they are falling.</a:t>
            </a:r>
            <a:endParaRPr lang="en-US" sz="2200" b="0" i="0" u="none" strike="noStrike" dirty="0">
              <a:effectLst/>
              <a:latin typeface="Arial" panose="020B0604020202020204" pitchFamily="34" charset="0"/>
            </a:endParaRPr>
          </a:p>
          <a:p>
            <a:pPr marL="0" marR="0" indent="0" algn="just" rtl="0" eaLnBrk="1" fontAlgn="base" latinLnBrk="0" hangingPunct="1">
              <a:lnSpc>
                <a:spcPct val="115000"/>
              </a:lnSpc>
              <a:spcBef>
                <a:spcPts val="0"/>
              </a:spcBef>
              <a:spcAft>
                <a:spcPts val="0"/>
              </a:spcAft>
            </a:pPr>
            <a:r>
              <a:rPr lang="en-US" sz="2200" b="1" i="0" u="none" strike="noStrike" kern="1200" baseline="0" dirty="0">
                <a:ln>
                  <a:noFill/>
                </a:ln>
                <a:effectLst/>
                <a:latin typeface="Arial" panose="020B0604020202020204" pitchFamily="34" charset="0"/>
              </a:rPr>
              <a:t>The DOL is a measure of the business/operating risk of the firm. Operating risk is the risk of the firm not being able to cover its fixed operating costs. The larger is the magnitude of such costs, the larger is the volume of sales required to recover them. Thus, the DOL depends on fixed operating costs.</a:t>
            </a:r>
            <a:endParaRPr lang="en-US" sz="2200" b="0" i="0" u="none" strike="noStrike" dirty="0">
              <a:effectLst/>
              <a:latin typeface="Arial" panose="020B0604020202020204" pitchFamily="34" charset="0"/>
            </a:endParaRPr>
          </a:p>
          <a:p>
            <a:endParaRPr lang="en-US" sz="2200" dirty="0"/>
          </a:p>
        </p:txBody>
      </p:sp>
    </p:spTree>
    <p:extLst>
      <p:ext uri="{BB962C8B-B14F-4D97-AF65-F5344CB8AC3E}">
        <p14:creationId xmlns:p14="http://schemas.microsoft.com/office/powerpoint/2010/main" val="85205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B589E0-1486-E4A2-0CEB-2BAD0D72F855}"/>
              </a:ext>
            </a:extLst>
          </p:cNvPr>
          <p:cNvPicPr>
            <a:picLocks noGrp="1" noChangeAspect="1"/>
          </p:cNvPicPr>
          <p:nvPr>
            <p:ph idx="1"/>
          </p:nvPr>
        </p:nvPicPr>
        <p:blipFill>
          <a:blip r:embed="rId2"/>
          <a:stretch>
            <a:fillRect/>
          </a:stretch>
        </p:blipFill>
        <p:spPr>
          <a:xfrm>
            <a:off x="1651379" y="487208"/>
            <a:ext cx="8707272" cy="2160458"/>
          </a:xfrm>
        </p:spPr>
      </p:pic>
      <p:pic>
        <p:nvPicPr>
          <p:cNvPr id="7" name="Picture 6">
            <a:extLst>
              <a:ext uri="{FF2B5EF4-FFF2-40B4-BE49-F238E27FC236}">
                <a16:creationId xmlns:a16="http://schemas.microsoft.com/office/drawing/2014/main" id="{9329476B-ED75-8E0A-365D-E083A2E04268}"/>
              </a:ext>
            </a:extLst>
          </p:cNvPr>
          <p:cNvPicPr>
            <a:picLocks noChangeAspect="1"/>
          </p:cNvPicPr>
          <p:nvPr/>
        </p:nvPicPr>
        <p:blipFill>
          <a:blip r:embed="rId3"/>
          <a:stretch>
            <a:fillRect/>
          </a:stretch>
        </p:blipFill>
        <p:spPr>
          <a:xfrm>
            <a:off x="1296537" y="2374710"/>
            <a:ext cx="8802806" cy="4271749"/>
          </a:xfrm>
          <a:prstGeom prst="rect">
            <a:avLst/>
          </a:prstGeom>
        </p:spPr>
      </p:pic>
    </p:spTree>
    <p:extLst>
      <p:ext uri="{BB962C8B-B14F-4D97-AF65-F5344CB8AC3E}">
        <p14:creationId xmlns:p14="http://schemas.microsoft.com/office/powerpoint/2010/main" val="2672931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ED60-13AD-4B02-E324-D10D644FDF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9B1AC4-4C3A-969D-6C35-D57AF0ADB54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6DEB8E4-DB67-BC43-2177-2E2F9C724DB0}"/>
              </a:ext>
            </a:extLst>
          </p:cNvPr>
          <p:cNvPicPr>
            <a:picLocks noChangeAspect="1"/>
          </p:cNvPicPr>
          <p:nvPr/>
        </p:nvPicPr>
        <p:blipFill>
          <a:blip r:embed="rId2"/>
          <a:stretch>
            <a:fillRect/>
          </a:stretch>
        </p:blipFill>
        <p:spPr>
          <a:xfrm>
            <a:off x="300252" y="365126"/>
            <a:ext cx="11053548" cy="5476116"/>
          </a:xfrm>
          <a:prstGeom prst="rect">
            <a:avLst/>
          </a:prstGeom>
        </p:spPr>
      </p:pic>
    </p:spTree>
    <p:extLst>
      <p:ext uri="{BB962C8B-B14F-4D97-AF65-F5344CB8AC3E}">
        <p14:creationId xmlns:p14="http://schemas.microsoft.com/office/powerpoint/2010/main" val="2253538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17CE-B3DB-668B-D806-328BD358C8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0A2E1E-359C-B1C1-3AFA-F2F5B4DDCC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3817220-8945-2A3F-28E9-675B6927A106}"/>
              </a:ext>
            </a:extLst>
          </p:cNvPr>
          <p:cNvPicPr>
            <a:picLocks noChangeAspect="1"/>
          </p:cNvPicPr>
          <p:nvPr/>
        </p:nvPicPr>
        <p:blipFill>
          <a:blip r:embed="rId2"/>
          <a:stretch>
            <a:fillRect/>
          </a:stretch>
        </p:blipFill>
        <p:spPr>
          <a:xfrm>
            <a:off x="457200" y="365125"/>
            <a:ext cx="10515599" cy="6127750"/>
          </a:xfrm>
          <a:prstGeom prst="rect">
            <a:avLst/>
          </a:prstGeom>
        </p:spPr>
      </p:pic>
    </p:spTree>
    <p:extLst>
      <p:ext uri="{BB962C8B-B14F-4D97-AF65-F5344CB8AC3E}">
        <p14:creationId xmlns:p14="http://schemas.microsoft.com/office/powerpoint/2010/main" val="2660625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DB2864-574D-7AD1-47C7-339F94313E56}"/>
              </a:ext>
            </a:extLst>
          </p:cNvPr>
          <p:cNvPicPr>
            <a:picLocks noChangeAspect="1"/>
          </p:cNvPicPr>
          <p:nvPr/>
        </p:nvPicPr>
        <p:blipFill>
          <a:blip r:embed="rId2"/>
          <a:stretch>
            <a:fillRect/>
          </a:stretch>
        </p:blipFill>
        <p:spPr>
          <a:xfrm>
            <a:off x="2785404" y="687278"/>
            <a:ext cx="6893168" cy="2741722"/>
          </a:xfrm>
          <a:prstGeom prst="rect">
            <a:avLst/>
          </a:prstGeom>
        </p:spPr>
      </p:pic>
      <p:pic>
        <p:nvPicPr>
          <p:cNvPr id="7" name="Picture 6">
            <a:extLst>
              <a:ext uri="{FF2B5EF4-FFF2-40B4-BE49-F238E27FC236}">
                <a16:creationId xmlns:a16="http://schemas.microsoft.com/office/drawing/2014/main" id="{76F5B75E-6995-1812-BE84-B25CAA6CAAA3}"/>
              </a:ext>
            </a:extLst>
          </p:cNvPr>
          <p:cNvPicPr>
            <a:picLocks noChangeAspect="1"/>
          </p:cNvPicPr>
          <p:nvPr/>
        </p:nvPicPr>
        <p:blipFill>
          <a:blip r:embed="rId3"/>
          <a:stretch>
            <a:fillRect/>
          </a:stretch>
        </p:blipFill>
        <p:spPr>
          <a:xfrm>
            <a:off x="2658794" y="3114674"/>
            <a:ext cx="6316393" cy="2126065"/>
          </a:xfrm>
          <a:prstGeom prst="rect">
            <a:avLst/>
          </a:prstGeom>
        </p:spPr>
      </p:pic>
    </p:spTree>
    <p:extLst>
      <p:ext uri="{BB962C8B-B14F-4D97-AF65-F5344CB8AC3E}">
        <p14:creationId xmlns:p14="http://schemas.microsoft.com/office/powerpoint/2010/main" val="1134473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0E26-8B9B-F2A3-0E02-136FA5C3AD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EC5C95-F7B1-DDB0-B144-40C07158CB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759D566-6172-8563-D305-D2E8F7A1E663}"/>
              </a:ext>
            </a:extLst>
          </p:cNvPr>
          <p:cNvPicPr>
            <a:picLocks noChangeAspect="1"/>
          </p:cNvPicPr>
          <p:nvPr/>
        </p:nvPicPr>
        <p:blipFill>
          <a:blip r:embed="rId2"/>
          <a:stretch>
            <a:fillRect/>
          </a:stretch>
        </p:blipFill>
        <p:spPr>
          <a:xfrm>
            <a:off x="1336431" y="92075"/>
            <a:ext cx="9383151" cy="5803758"/>
          </a:xfrm>
          <a:prstGeom prst="rect">
            <a:avLst/>
          </a:prstGeom>
        </p:spPr>
      </p:pic>
    </p:spTree>
    <p:extLst>
      <p:ext uri="{BB962C8B-B14F-4D97-AF65-F5344CB8AC3E}">
        <p14:creationId xmlns:p14="http://schemas.microsoft.com/office/powerpoint/2010/main" val="1530208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07A86C-C721-A333-6E8C-EBC64EFC87D2}"/>
              </a:ext>
            </a:extLst>
          </p:cNvPr>
          <p:cNvPicPr>
            <a:picLocks noChangeAspect="1"/>
          </p:cNvPicPr>
          <p:nvPr/>
        </p:nvPicPr>
        <p:blipFill>
          <a:blip r:embed="rId2"/>
          <a:stretch>
            <a:fillRect/>
          </a:stretch>
        </p:blipFill>
        <p:spPr>
          <a:xfrm>
            <a:off x="1195755" y="365125"/>
            <a:ext cx="9537894" cy="6127749"/>
          </a:xfrm>
          <a:prstGeom prst="rect">
            <a:avLst/>
          </a:prstGeom>
        </p:spPr>
      </p:pic>
    </p:spTree>
    <p:extLst>
      <p:ext uri="{BB962C8B-B14F-4D97-AF65-F5344CB8AC3E}">
        <p14:creationId xmlns:p14="http://schemas.microsoft.com/office/powerpoint/2010/main" val="1149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8F31-B434-5E8B-4FD6-DF6247FC09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ED3B4C-EE0A-8837-FCF2-3396A120BF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6ED0CBD-92D2-370A-88F5-10179E049403}"/>
              </a:ext>
            </a:extLst>
          </p:cNvPr>
          <p:cNvPicPr>
            <a:picLocks noChangeAspect="1"/>
          </p:cNvPicPr>
          <p:nvPr/>
        </p:nvPicPr>
        <p:blipFill>
          <a:blip r:embed="rId2"/>
          <a:stretch>
            <a:fillRect/>
          </a:stretch>
        </p:blipFill>
        <p:spPr>
          <a:xfrm>
            <a:off x="491319" y="365125"/>
            <a:ext cx="11136573" cy="6294981"/>
          </a:xfrm>
          <a:prstGeom prst="rect">
            <a:avLst/>
          </a:prstGeom>
        </p:spPr>
      </p:pic>
    </p:spTree>
    <p:extLst>
      <p:ext uri="{BB962C8B-B14F-4D97-AF65-F5344CB8AC3E}">
        <p14:creationId xmlns:p14="http://schemas.microsoft.com/office/powerpoint/2010/main" val="92498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6C91-EAE9-26CF-B178-20181B813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866543-ADE6-1E1D-4162-39C978344B6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969C3FB-7CE4-04A0-D9E7-E627F8F5DCD9}"/>
              </a:ext>
            </a:extLst>
          </p:cNvPr>
          <p:cNvPicPr>
            <a:picLocks noChangeAspect="1"/>
          </p:cNvPicPr>
          <p:nvPr/>
        </p:nvPicPr>
        <p:blipFill>
          <a:blip r:embed="rId2"/>
          <a:stretch>
            <a:fillRect/>
          </a:stretch>
        </p:blipFill>
        <p:spPr>
          <a:xfrm>
            <a:off x="838200" y="365125"/>
            <a:ext cx="10515600" cy="5598947"/>
          </a:xfrm>
          <a:prstGeom prst="rect">
            <a:avLst/>
          </a:prstGeom>
        </p:spPr>
      </p:pic>
    </p:spTree>
    <p:extLst>
      <p:ext uri="{BB962C8B-B14F-4D97-AF65-F5344CB8AC3E}">
        <p14:creationId xmlns:p14="http://schemas.microsoft.com/office/powerpoint/2010/main" val="145839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EE00-77A4-5849-FF58-09ACAC95E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1A1C1D-F977-D138-FCCC-208AE1128A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E8F9ABB-9387-D8BD-95B1-B8C9730B3232}"/>
              </a:ext>
            </a:extLst>
          </p:cNvPr>
          <p:cNvPicPr>
            <a:picLocks noChangeAspect="1"/>
          </p:cNvPicPr>
          <p:nvPr/>
        </p:nvPicPr>
        <p:blipFill>
          <a:blip r:embed="rId2"/>
          <a:stretch>
            <a:fillRect/>
          </a:stretch>
        </p:blipFill>
        <p:spPr>
          <a:xfrm>
            <a:off x="838200" y="365125"/>
            <a:ext cx="10515600" cy="6127749"/>
          </a:xfrm>
          <a:prstGeom prst="rect">
            <a:avLst/>
          </a:prstGeom>
        </p:spPr>
      </p:pic>
    </p:spTree>
    <p:extLst>
      <p:ext uri="{BB962C8B-B14F-4D97-AF65-F5344CB8AC3E}">
        <p14:creationId xmlns:p14="http://schemas.microsoft.com/office/powerpoint/2010/main" val="50911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BFD9-D478-7109-790C-875A2E738C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274151-B567-A32C-F5FE-95E2DD97185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11F72C7-952A-3FFF-C46F-2F7C9D05E707}"/>
              </a:ext>
            </a:extLst>
          </p:cNvPr>
          <p:cNvPicPr>
            <a:picLocks noChangeAspect="1"/>
          </p:cNvPicPr>
          <p:nvPr/>
        </p:nvPicPr>
        <p:blipFill>
          <a:blip r:embed="rId2"/>
          <a:stretch>
            <a:fillRect/>
          </a:stretch>
        </p:blipFill>
        <p:spPr>
          <a:xfrm>
            <a:off x="545910" y="365125"/>
            <a:ext cx="10807889" cy="6127750"/>
          </a:xfrm>
          <a:prstGeom prst="rect">
            <a:avLst/>
          </a:prstGeom>
        </p:spPr>
      </p:pic>
    </p:spTree>
    <p:extLst>
      <p:ext uri="{BB962C8B-B14F-4D97-AF65-F5344CB8AC3E}">
        <p14:creationId xmlns:p14="http://schemas.microsoft.com/office/powerpoint/2010/main" val="115824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424D-2E3C-E441-217C-0E7D362868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2C673F-967F-A819-70F7-637E5C6255C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C4A4597-54B2-026C-4C23-5D928FF55210}"/>
              </a:ext>
            </a:extLst>
          </p:cNvPr>
          <p:cNvPicPr>
            <a:picLocks noChangeAspect="1"/>
          </p:cNvPicPr>
          <p:nvPr/>
        </p:nvPicPr>
        <p:blipFill>
          <a:blip r:embed="rId2"/>
          <a:stretch>
            <a:fillRect/>
          </a:stretch>
        </p:blipFill>
        <p:spPr>
          <a:xfrm>
            <a:off x="838200" y="365124"/>
            <a:ext cx="10515600" cy="6281335"/>
          </a:xfrm>
          <a:prstGeom prst="rect">
            <a:avLst/>
          </a:prstGeom>
        </p:spPr>
      </p:pic>
    </p:spTree>
    <p:extLst>
      <p:ext uri="{BB962C8B-B14F-4D97-AF65-F5344CB8AC3E}">
        <p14:creationId xmlns:p14="http://schemas.microsoft.com/office/powerpoint/2010/main" val="216680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510</Words>
  <Application>Microsoft Office PowerPoint</Application>
  <PresentationFormat>Widescreen</PresentationFormat>
  <Paragraphs>20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3.1 Operating &amp; Financial Leverage</vt:lpstr>
      <vt:lpstr>Leverage</vt:lpstr>
      <vt:lpstr>Operating Leverage</vt:lpstr>
      <vt:lpstr>Operating Leverage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Financial Leverage</vt:lpstr>
      <vt:lpstr>Financial Leverage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Operating &amp; Financial Leverage</dc:title>
  <dc:creator>Jyoti Dixit</dc:creator>
  <cp:lastModifiedBy>Jasmin Bid VISFAC</cp:lastModifiedBy>
  <cp:revision>74</cp:revision>
  <dcterms:created xsi:type="dcterms:W3CDTF">2022-08-02T14:36:53Z</dcterms:created>
  <dcterms:modified xsi:type="dcterms:W3CDTF">2022-09-16T16:41:40Z</dcterms:modified>
</cp:coreProperties>
</file>