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2" r:id="rId3"/>
    <p:sldId id="273" r:id="rId4"/>
    <p:sldId id="274" r:id="rId5"/>
    <p:sldId id="259" r:id="rId6"/>
    <p:sldId id="260"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14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p>
          </p:txBody>
        </p:sp>
      </p:grpSp>
      <p:sp>
        <p:nvSpPr>
          <p:cNvPr id="4101"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410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a:lvl1pPr>
          </a:lstStyle>
          <a:p>
            <a:pPr>
              <a:defRPr/>
            </a:pPr>
            <a:endParaRPr lang="en-US"/>
          </a:p>
        </p:txBody>
      </p:sp>
      <p:sp>
        <p:nvSpPr>
          <p:cNvPr id="8" name="Rectangle 8"/>
          <p:cNvSpPr>
            <a:spLocks noGrp="1" noChangeArrowheads="1"/>
          </p:cNvSpPr>
          <p:nvPr>
            <p:ph type="ftr" sz="quarter" idx="11"/>
          </p:nvPr>
        </p:nvSpPr>
        <p:spPr/>
        <p:txBody>
          <a:bodyPr/>
          <a:lstStyle>
            <a:lvl1pPr>
              <a:defRPr/>
            </a:lvl1pPr>
          </a:lstStyle>
          <a:p>
            <a:pPr>
              <a:defRPr/>
            </a:pPr>
            <a:endParaRPr lang="en-US"/>
          </a:p>
        </p:txBody>
      </p:sp>
      <p:sp>
        <p:nvSpPr>
          <p:cNvPr id="9" name="Rectangle 9"/>
          <p:cNvSpPr>
            <a:spLocks noGrp="1" noChangeArrowheads="1"/>
          </p:cNvSpPr>
          <p:nvPr>
            <p:ph type="sldNum" sz="quarter" idx="12"/>
          </p:nvPr>
        </p:nvSpPr>
        <p:spPr/>
        <p:txBody>
          <a:bodyPr/>
          <a:lstStyle>
            <a:lvl1pPr>
              <a:defRPr/>
            </a:lvl1pPr>
          </a:lstStyle>
          <a:p>
            <a:pPr>
              <a:defRPr/>
            </a:pPr>
            <a:fld id="{07940B8C-B780-40CE-9C03-4F5D973E4154}" type="slidenum">
              <a:rPr lang="en-US"/>
              <a:pPr>
                <a:defRPr/>
              </a:pPr>
              <a:t>‹#›</a:t>
            </a:fld>
            <a:endParaRPr lang="en-US"/>
          </a:p>
        </p:txBody>
      </p:sp>
    </p:spTree>
    <p:extLst>
      <p:ext uri="{BB962C8B-B14F-4D97-AF65-F5344CB8AC3E}">
        <p14:creationId xmlns:p14="http://schemas.microsoft.com/office/powerpoint/2010/main" val="426825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CE143CA-9E91-4FE3-97F5-D7FEB6DCA51C}" type="slidenum">
              <a:rPr lang="en-US"/>
              <a:pPr>
                <a:defRPr/>
              </a:pPr>
              <a:t>‹#›</a:t>
            </a:fld>
            <a:endParaRPr lang="en-US"/>
          </a:p>
        </p:txBody>
      </p:sp>
    </p:spTree>
    <p:extLst>
      <p:ext uri="{BB962C8B-B14F-4D97-AF65-F5344CB8AC3E}">
        <p14:creationId xmlns:p14="http://schemas.microsoft.com/office/powerpoint/2010/main" val="411521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D5A1DAD-9F91-4BF2-BE21-08BE467D8C40}" type="slidenum">
              <a:rPr lang="en-US"/>
              <a:pPr>
                <a:defRPr/>
              </a:pPr>
              <a:t>‹#›</a:t>
            </a:fld>
            <a:endParaRPr lang="en-US"/>
          </a:p>
        </p:txBody>
      </p:sp>
    </p:spTree>
    <p:extLst>
      <p:ext uri="{BB962C8B-B14F-4D97-AF65-F5344CB8AC3E}">
        <p14:creationId xmlns:p14="http://schemas.microsoft.com/office/powerpoint/2010/main" val="164064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914812E-87AF-4159-97DA-C0C8086ECCE3}" type="slidenum">
              <a:rPr lang="en-US"/>
              <a:pPr>
                <a:defRPr/>
              </a:pPr>
              <a:t>‹#›</a:t>
            </a:fld>
            <a:endParaRPr lang="en-US"/>
          </a:p>
        </p:txBody>
      </p:sp>
    </p:spTree>
    <p:extLst>
      <p:ext uri="{BB962C8B-B14F-4D97-AF65-F5344CB8AC3E}">
        <p14:creationId xmlns:p14="http://schemas.microsoft.com/office/powerpoint/2010/main" val="278842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28D9D9B2-C0C3-4F75-A331-1B98E04963C4}" type="slidenum">
              <a:rPr lang="en-US"/>
              <a:pPr>
                <a:defRPr/>
              </a:pPr>
              <a:t>‹#›</a:t>
            </a:fld>
            <a:endParaRPr lang="en-US"/>
          </a:p>
        </p:txBody>
      </p:sp>
    </p:spTree>
    <p:extLst>
      <p:ext uri="{BB962C8B-B14F-4D97-AF65-F5344CB8AC3E}">
        <p14:creationId xmlns:p14="http://schemas.microsoft.com/office/powerpoint/2010/main" val="294975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10B30F4-1E5C-4A50-884A-7ECF1201D86C}" type="slidenum">
              <a:rPr lang="en-US"/>
              <a:pPr>
                <a:defRPr/>
              </a:pPr>
              <a:t>‹#›</a:t>
            </a:fld>
            <a:endParaRPr lang="en-US"/>
          </a:p>
        </p:txBody>
      </p:sp>
    </p:spTree>
    <p:extLst>
      <p:ext uri="{BB962C8B-B14F-4D97-AF65-F5344CB8AC3E}">
        <p14:creationId xmlns:p14="http://schemas.microsoft.com/office/powerpoint/2010/main" val="263065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5DB8C5BF-1F72-4C40-8C91-FA555CF3D59B}" type="slidenum">
              <a:rPr lang="en-US"/>
              <a:pPr>
                <a:defRPr/>
              </a:pPr>
              <a:t>‹#›</a:t>
            </a:fld>
            <a:endParaRPr lang="en-US"/>
          </a:p>
        </p:txBody>
      </p:sp>
    </p:spTree>
    <p:extLst>
      <p:ext uri="{BB962C8B-B14F-4D97-AF65-F5344CB8AC3E}">
        <p14:creationId xmlns:p14="http://schemas.microsoft.com/office/powerpoint/2010/main" val="2619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7900491D-3BBC-4E19-83CA-9FC4CBCB7500}" type="slidenum">
              <a:rPr lang="en-US"/>
              <a:pPr>
                <a:defRPr/>
              </a:pPr>
              <a:t>‹#›</a:t>
            </a:fld>
            <a:endParaRPr lang="en-US"/>
          </a:p>
        </p:txBody>
      </p:sp>
    </p:spTree>
    <p:extLst>
      <p:ext uri="{BB962C8B-B14F-4D97-AF65-F5344CB8AC3E}">
        <p14:creationId xmlns:p14="http://schemas.microsoft.com/office/powerpoint/2010/main" val="355881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6FA9C641-5EC4-47E9-AFBD-D9CDF9964103}" type="slidenum">
              <a:rPr lang="en-US"/>
              <a:pPr>
                <a:defRPr/>
              </a:pPr>
              <a:t>‹#›</a:t>
            </a:fld>
            <a:endParaRPr lang="en-US"/>
          </a:p>
        </p:txBody>
      </p:sp>
    </p:spTree>
    <p:extLst>
      <p:ext uri="{BB962C8B-B14F-4D97-AF65-F5344CB8AC3E}">
        <p14:creationId xmlns:p14="http://schemas.microsoft.com/office/powerpoint/2010/main" val="190077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C63F9E64-74C7-4CC7-9228-C9546FA72BC1}" type="slidenum">
              <a:rPr lang="en-US"/>
              <a:pPr>
                <a:defRPr/>
              </a:pPr>
              <a:t>‹#›</a:t>
            </a:fld>
            <a:endParaRPr lang="en-US"/>
          </a:p>
        </p:txBody>
      </p:sp>
    </p:spTree>
    <p:extLst>
      <p:ext uri="{BB962C8B-B14F-4D97-AF65-F5344CB8AC3E}">
        <p14:creationId xmlns:p14="http://schemas.microsoft.com/office/powerpoint/2010/main" val="379123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F77948F-EA11-4D8D-BFD2-1DADE0E1081F}" type="slidenum">
              <a:rPr lang="en-US"/>
              <a:pPr>
                <a:defRPr/>
              </a:pPr>
              <a:t>‹#›</a:t>
            </a:fld>
            <a:endParaRPr lang="en-US"/>
          </a:p>
        </p:txBody>
      </p:sp>
    </p:spTree>
    <p:extLst>
      <p:ext uri="{BB962C8B-B14F-4D97-AF65-F5344CB8AC3E}">
        <p14:creationId xmlns:p14="http://schemas.microsoft.com/office/powerpoint/2010/main" val="28150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1588"/>
            <a:ext cx="9132888" cy="6845300"/>
            <a:chOff x="0" y="1"/>
            <a:chExt cx="5753" cy="4312"/>
          </a:xfrm>
        </p:grpSpPr>
        <p:sp>
          <p:nvSpPr>
            <p:cNvPr id="3075"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p>
          </p:txBody>
        </p:sp>
        <p:sp>
          <p:nvSpPr>
            <p:cNvPr id="3076"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p>
          </p:txBody>
        </p:sp>
      </p:grpSp>
      <p:sp>
        <p:nvSpPr>
          <p:cNvPr id="3077"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3078"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lvl1pPr>
          </a:lstStyle>
          <a:p>
            <a:pPr>
              <a:defRPr/>
            </a:pPr>
            <a:endParaRPr lang="en-US"/>
          </a:p>
        </p:txBody>
      </p:sp>
      <p:sp>
        <p:nvSpPr>
          <p:cNvPr id="3079"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lvl1pPr>
          </a:lstStyle>
          <a:p>
            <a:pPr>
              <a:defRPr/>
            </a:pPr>
            <a:endParaRPr lang="en-US"/>
          </a:p>
        </p:txBody>
      </p:sp>
      <p:sp>
        <p:nvSpPr>
          <p:cNvPr id="3080"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lvl1pPr>
          </a:lstStyle>
          <a:p>
            <a:pPr>
              <a:defRPr/>
            </a:pPr>
            <a:fld id="{178056B9-2BB2-4830-92B0-06C01DBC6C70}" type="slidenum">
              <a:rPr lang="en-US"/>
              <a:pPr>
                <a:defRPr/>
              </a:pPr>
              <a:t>‹#›</a:t>
            </a:fld>
            <a:endParaRPr lang="en-US"/>
          </a:p>
        </p:txBody>
      </p:sp>
      <p:sp>
        <p:nvSpPr>
          <p:cNvPr id="6151" name="Rectangle 9"/>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0"/>
            <a:ext cx="91440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endParaRPr lang="en-US" altLang="en-US" sz="4000" b="1" dirty="0"/>
          </a:p>
          <a:p>
            <a:pPr algn="ctr" eaLnBrk="1" hangingPunct="1">
              <a:spcBef>
                <a:spcPct val="50000"/>
              </a:spcBef>
            </a:pPr>
            <a:endParaRPr lang="en-US" altLang="en-US" sz="4000" b="1" dirty="0"/>
          </a:p>
          <a:p>
            <a:pPr algn="ctr" eaLnBrk="1" hangingPunct="1">
              <a:spcBef>
                <a:spcPct val="50000"/>
              </a:spcBef>
            </a:pPr>
            <a:endParaRPr lang="en-US" altLang="en-US" sz="2800" b="1" dirty="0"/>
          </a:p>
          <a:p>
            <a:pPr algn="ctr" eaLnBrk="1" hangingPunct="1">
              <a:spcBef>
                <a:spcPct val="50000"/>
              </a:spcBef>
            </a:pPr>
            <a:r>
              <a:rPr lang="en-US" altLang="en-US" sz="4000" b="1" dirty="0"/>
              <a:t>Chapter 25</a:t>
            </a:r>
          </a:p>
          <a:p>
            <a:pPr algn="ctr" eaLnBrk="1" hangingPunct="1">
              <a:spcBef>
                <a:spcPct val="50000"/>
              </a:spcBef>
            </a:pPr>
            <a:r>
              <a:rPr lang="en-US" altLang="en-US" sz="4000" b="1" u="sng" dirty="0"/>
              <a:t>CREDIT MANAGEMENT</a:t>
            </a:r>
          </a:p>
        </p:txBody>
      </p:sp>
      <p:sp>
        <p:nvSpPr>
          <p:cNvPr id="8195" name="Text Box 4"/>
          <p:cNvSpPr txBox="1">
            <a:spLocks noChangeArrowheads="1"/>
          </p:cNvSpPr>
          <p:nvPr/>
        </p:nvSpPr>
        <p:spPr bwMode="auto">
          <a:xfrm>
            <a:off x="2438400" y="6499225"/>
            <a:ext cx="426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sz="1400" b="1">
                <a:sym typeface="Symbol" pitchFamily="18" charset="2"/>
              </a:rPr>
              <a:t>  Centre for Financial Management , Bangalore</a:t>
            </a:r>
            <a:endParaRPr lang="en-US" altLang="en-US" sz="140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46" y="533400"/>
            <a:ext cx="2069464" cy="27432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6292850"/>
            <a:ext cx="5524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6"/>
          <p:cNvSpPr txBox="1">
            <a:spLocks noChangeArrowheads="1"/>
          </p:cNvSpPr>
          <p:nvPr/>
        </p:nvSpPr>
        <p:spPr bwMode="auto">
          <a:xfrm rot="5400000">
            <a:off x="6248400" y="2057400"/>
            <a:ext cx="5791200" cy="457200"/>
          </a:xfrm>
          <a:prstGeom prst="rect">
            <a:avLst/>
          </a:prstGeom>
          <a:noFill/>
          <a:ln w="9525">
            <a:noFill/>
            <a:miter lim="800000"/>
            <a:headEnd/>
            <a:tailEnd/>
          </a:ln>
          <a:effectLst/>
        </p:spPr>
        <p:txBody>
          <a:bodyPr anchor="b"/>
          <a:lstStyle>
            <a:defPPr>
              <a:defRPr lang="en-US"/>
            </a:defPPr>
            <a:lvl1pPr algn="ctr" rtl="0" fontAlgn="base">
              <a:spcBef>
                <a:spcPct val="0"/>
              </a:spcBef>
              <a:spcAft>
                <a:spcPct val="0"/>
              </a:spcAft>
              <a:defRPr sz="1000" kern="1200">
                <a:solidFill>
                  <a:schemeClr val="tx1">
                    <a:lumMod val="20000"/>
                    <a:lumOff val="80000"/>
                  </a:schemeClr>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a:t>Copyright © 2015 by McGraw Hill Education (India) Private Limited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4042-D301-A453-86F1-F7C3EA7F6A83}"/>
              </a:ext>
            </a:extLst>
          </p:cNvPr>
          <p:cNvSpPr>
            <a:spLocks noGrp="1"/>
          </p:cNvSpPr>
          <p:nvPr>
            <p:ph type="title"/>
          </p:nvPr>
        </p:nvSpPr>
        <p:spPr>
          <a:xfrm>
            <a:off x="685800" y="152400"/>
            <a:ext cx="7772400" cy="1143000"/>
          </a:xfrm>
        </p:spPr>
        <p:txBody>
          <a:bodyPr/>
          <a:lstStyle/>
          <a:p>
            <a:r>
              <a:rPr lang="en-US" dirty="0"/>
              <a:t>Q. 2</a:t>
            </a:r>
          </a:p>
        </p:txBody>
      </p:sp>
      <p:sp>
        <p:nvSpPr>
          <p:cNvPr id="3" name="Content Placeholder 2">
            <a:extLst>
              <a:ext uri="{FF2B5EF4-FFF2-40B4-BE49-F238E27FC236}">
                <a16:creationId xmlns:a16="http://schemas.microsoft.com/office/drawing/2014/main" id="{FDAC3A61-2505-62C5-0318-C1F1883161E1}"/>
              </a:ext>
            </a:extLst>
          </p:cNvPr>
          <p:cNvSpPr>
            <a:spLocks noGrp="1"/>
          </p:cNvSpPr>
          <p:nvPr>
            <p:ph idx="1"/>
          </p:nvPr>
        </p:nvSpPr>
        <p:spPr>
          <a:xfrm>
            <a:off x="685800" y="1295400"/>
            <a:ext cx="7772400" cy="5181600"/>
          </a:xfrm>
        </p:spPr>
        <p:txBody>
          <a:bodyPr/>
          <a:lstStyle/>
          <a:p>
            <a:r>
              <a:rPr lang="en-IN" sz="2500" dirty="0">
                <a:effectLst/>
                <a:latin typeface="Times New Roman" panose="02020603050405020304" pitchFamily="18" charset="0"/>
                <a:ea typeface="Calibri" panose="020F0502020204030204" pitchFamily="34" charset="0"/>
                <a:cs typeface="Times New Roman" panose="02020603050405020304" pitchFamily="18" charset="0"/>
              </a:rPr>
              <a:t>Cool Ltd is making sales of ₹ 1600000 and it extends a credit of 90 days to its customers. However in order to overcome the financial difficulties, it is considering to change the credit policy. The proposed terms of credit and expected sales are given below</a:t>
            </a: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500" dirty="0">
                <a:effectLst/>
                <a:latin typeface="Times New Roman" panose="02020603050405020304" pitchFamily="18" charset="0"/>
                <a:ea typeface="Calibri" panose="020F0502020204030204" pitchFamily="34" charset="0"/>
                <a:cs typeface="Times New Roman" panose="02020603050405020304" pitchFamily="18" charset="0"/>
              </a:rPr>
              <a:t>The Cool Ltd has a variable cost of 70% and fixed cost of ₹ 150000.The cost of capital is 10%.Evaluate different proposed policies and which policy should be adopted?( Assume 365 days in a year)</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6" name="Table 5">
            <a:extLst>
              <a:ext uri="{FF2B5EF4-FFF2-40B4-BE49-F238E27FC236}">
                <a16:creationId xmlns:a16="http://schemas.microsoft.com/office/drawing/2014/main" id="{73F27D96-3D5B-1FCA-98A1-9023AAE8AD5E}"/>
              </a:ext>
            </a:extLst>
          </p:cNvPr>
          <p:cNvGraphicFramePr>
            <a:graphicFrameLocks noGrp="1"/>
          </p:cNvGraphicFramePr>
          <p:nvPr>
            <p:extLst>
              <p:ext uri="{D42A27DB-BD31-4B8C-83A1-F6EECF244321}">
                <p14:modId xmlns:p14="http://schemas.microsoft.com/office/powerpoint/2010/main" val="1932597987"/>
              </p:ext>
            </p:extLst>
          </p:nvPr>
        </p:nvGraphicFramePr>
        <p:xfrm>
          <a:off x="1828800" y="3429001"/>
          <a:ext cx="4343400" cy="1447800"/>
        </p:xfrm>
        <a:graphic>
          <a:graphicData uri="http://schemas.openxmlformats.org/drawingml/2006/table">
            <a:tbl>
              <a:tblPr firstRow="1" firstCol="1" bandRow="1">
                <a:tableStyleId>{5C22544A-7EE6-4342-B048-85BDC9FD1C3A}</a:tableStyleId>
              </a:tblPr>
              <a:tblGrid>
                <a:gridCol w="1297410">
                  <a:extLst>
                    <a:ext uri="{9D8B030D-6E8A-4147-A177-3AD203B41FA5}">
                      <a16:colId xmlns:a16="http://schemas.microsoft.com/office/drawing/2014/main" val="1007896313"/>
                    </a:ext>
                  </a:extLst>
                </a:gridCol>
                <a:gridCol w="1692482">
                  <a:extLst>
                    <a:ext uri="{9D8B030D-6E8A-4147-A177-3AD203B41FA5}">
                      <a16:colId xmlns:a16="http://schemas.microsoft.com/office/drawing/2014/main" val="1113735336"/>
                    </a:ext>
                  </a:extLst>
                </a:gridCol>
                <a:gridCol w="1353508">
                  <a:extLst>
                    <a:ext uri="{9D8B030D-6E8A-4147-A177-3AD203B41FA5}">
                      <a16:colId xmlns:a16="http://schemas.microsoft.com/office/drawing/2014/main" val="1666858802"/>
                    </a:ext>
                  </a:extLst>
                </a:gridCol>
              </a:tblGrid>
              <a:tr h="482600">
                <a:tc>
                  <a:txBody>
                    <a:bodyPr/>
                    <a:lstStyle/>
                    <a:p>
                      <a:pPr marL="0" marR="0">
                        <a:lnSpc>
                          <a:spcPct val="107000"/>
                        </a:lnSpc>
                        <a:spcBef>
                          <a:spcPts val="0"/>
                        </a:spcBef>
                        <a:spcAft>
                          <a:spcPts val="0"/>
                        </a:spcAft>
                      </a:pPr>
                      <a:r>
                        <a:rPr lang="en-IN" sz="2500" dirty="0">
                          <a:solidFill>
                            <a:schemeClr val="bg2"/>
                          </a:solidFill>
                          <a:effectLst/>
                        </a:rPr>
                        <a:t>Policy</a:t>
                      </a:r>
                      <a:endParaRPr lang="en-US" sz="2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IN" sz="2500" dirty="0">
                          <a:solidFill>
                            <a:schemeClr val="bg2"/>
                          </a:solidFill>
                          <a:effectLst/>
                        </a:rPr>
                        <a:t>Terms</a:t>
                      </a:r>
                      <a:endParaRPr lang="en-US" sz="2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IN" sz="2500" dirty="0">
                          <a:solidFill>
                            <a:schemeClr val="bg2"/>
                          </a:solidFill>
                          <a:effectLst/>
                        </a:rPr>
                        <a:t>Sales</a:t>
                      </a:r>
                      <a:endParaRPr lang="en-US" sz="2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4195207"/>
                  </a:ext>
                </a:extLst>
              </a:tr>
              <a:tr h="482600">
                <a:tc>
                  <a:txBody>
                    <a:bodyPr/>
                    <a:lstStyle/>
                    <a:p>
                      <a:pPr marL="0" marR="0">
                        <a:lnSpc>
                          <a:spcPct val="107000"/>
                        </a:lnSpc>
                        <a:spcBef>
                          <a:spcPts val="0"/>
                        </a:spcBef>
                        <a:spcAft>
                          <a:spcPts val="0"/>
                        </a:spcAft>
                      </a:pPr>
                      <a:r>
                        <a:rPr lang="en-IN" sz="2500" dirty="0">
                          <a:solidFill>
                            <a:schemeClr val="bg2"/>
                          </a:solidFill>
                          <a:effectLst/>
                        </a:rPr>
                        <a:t>A</a:t>
                      </a:r>
                      <a:endParaRPr lang="en-US" sz="2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IN" sz="2500" dirty="0">
                          <a:effectLst/>
                        </a:rPr>
                        <a:t>45 days</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500">
                          <a:effectLst/>
                        </a:rPr>
                        <a:t>1536000</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99551216"/>
                  </a:ext>
                </a:extLst>
              </a:tr>
              <a:tr h="482600">
                <a:tc>
                  <a:txBody>
                    <a:bodyPr/>
                    <a:lstStyle/>
                    <a:p>
                      <a:pPr marL="0" marR="0">
                        <a:lnSpc>
                          <a:spcPct val="107000"/>
                        </a:lnSpc>
                        <a:spcBef>
                          <a:spcPts val="0"/>
                        </a:spcBef>
                        <a:spcAft>
                          <a:spcPts val="0"/>
                        </a:spcAft>
                      </a:pPr>
                      <a:r>
                        <a:rPr lang="en-IN" sz="2500" dirty="0">
                          <a:solidFill>
                            <a:schemeClr val="bg2"/>
                          </a:solidFill>
                          <a:effectLst/>
                        </a:rPr>
                        <a:t>B</a:t>
                      </a:r>
                      <a:endParaRPr lang="en-US" sz="2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IN" sz="2500" dirty="0">
                          <a:effectLst/>
                        </a:rPr>
                        <a:t>60 days</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500" dirty="0">
                          <a:effectLst/>
                        </a:rPr>
                        <a:t>1560000</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60096314"/>
                  </a:ext>
                </a:extLst>
              </a:tr>
            </a:tbl>
          </a:graphicData>
        </a:graphic>
      </p:graphicFrame>
    </p:spTree>
    <p:extLst>
      <p:ext uri="{BB962C8B-B14F-4D97-AF65-F5344CB8AC3E}">
        <p14:creationId xmlns:p14="http://schemas.microsoft.com/office/powerpoint/2010/main" val="305117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8A45-B2F0-A693-AEC5-920AD1EEBE39}"/>
              </a:ext>
            </a:extLst>
          </p:cNvPr>
          <p:cNvSpPr>
            <a:spLocks noGrp="1"/>
          </p:cNvSpPr>
          <p:nvPr>
            <p:ph type="title"/>
          </p:nvPr>
        </p:nvSpPr>
        <p:spPr>
          <a:xfrm>
            <a:off x="685800" y="327546"/>
            <a:ext cx="7772400" cy="1143000"/>
          </a:xfrm>
        </p:spPr>
        <p:txBody>
          <a:bodyPr/>
          <a:lstStyle/>
          <a:p>
            <a:r>
              <a:rPr lang="en-US" dirty="0"/>
              <a:t>Soln.</a:t>
            </a:r>
          </a:p>
        </p:txBody>
      </p:sp>
      <p:sp>
        <p:nvSpPr>
          <p:cNvPr id="3" name="Content Placeholder 2">
            <a:extLst>
              <a:ext uri="{FF2B5EF4-FFF2-40B4-BE49-F238E27FC236}">
                <a16:creationId xmlns:a16="http://schemas.microsoft.com/office/drawing/2014/main" id="{DAF63C9F-CB6C-31D4-5F19-F0D63300B29F}"/>
              </a:ext>
            </a:extLst>
          </p:cNvPr>
          <p:cNvSpPr>
            <a:spLocks noGrp="1"/>
          </p:cNvSpPr>
          <p:nvPr>
            <p:ph idx="1"/>
          </p:nvPr>
        </p:nvSpPr>
        <p:spPr/>
        <p:txBody>
          <a:bodyPr/>
          <a:lstStyle/>
          <a:p>
            <a:r>
              <a:rPr lang="en-IN" sz="2500" b="1" dirty="0">
                <a:effectLst/>
                <a:latin typeface="Calibri" panose="020F0502020204030204" pitchFamily="34" charset="0"/>
                <a:ea typeface="Times New Roman" panose="02020603050405020304" pitchFamily="18" charset="0"/>
              </a:rPr>
              <a:t>Evaluation of Credit Period:</a:t>
            </a:r>
          </a:p>
          <a:p>
            <a:endParaRPr lang="en-US" dirty="0"/>
          </a:p>
        </p:txBody>
      </p:sp>
      <p:graphicFrame>
        <p:nvGraphicFramePr>
          <p:cNvPr id="4" name="Table 3">
            <a:extLst>
              <a:ext uri="{FF2B5EF4-FFF2-40B4-BE49-F238E27FC236}">
                <a16:creationId xmlns:a16="http://schemas.microsoft.com/office/drawing/2014/main" id="{95217F89-9107-8B59-8517-EE30AFBA6C87}"/>
              </a:ext>
            </a:extLst>
          </p:cNvPr>
          <p:cNvGraphicFramePr>
            <a:graphicFrameLocks noGrp="1"/>
          </p:cNvGraphicFramePr>
          <p:nvPr>
            <p:extLst>
              <p:ext uri="{D42A27DB-BD31-4B8C-83A1-F6EECF244321}">
                <p14:modId xmlns:p14="http://schemas.microsoft.com/office/powerpoint/2010/main" val="3342891785"/>
              </p:ext>
            </p:extLst>
          </p:nvPr>
        </p:nvGraphicFramePr>
        <p:xfrm>
          <a:off x="685801" y="2438400"/>
          <a:ext cx="7924800" cy="4191000"/>
        </p:xfrm>
        <a:graphic>
          <a:graphicData uri="http://schemas.openxmlformats.org/drawingml/2006/table">
            <a:tbl>
              <a:tblPr firstRow="1" firstCol="1" bandRow="1">
                <a:tableStyleId>{5C22544A-7EE6-4342-B048-85BDC9FD1C3A}</a:tableStyleId>
              </a:tblPr>
              <a:tblGrid>
                <a:gridCol w="3700841">
                  <a:extLst>
                    <a:ext uri="{9D8B030D-6E8A-4147-A177-3AD203B41FA5}">
                      <a16:colId xmlns:a16="http://schemas.microsoft.com/office/drawing/2014/main" val="2922954771"/>
                    </a:ext>
                  </a:extLst>
                </a:gridCol>
                <a:gridCol w="1983451">
                  <a:extLst>
                    <a:ext uri="{9D8B030D-6E8A-4147-A177-3AD203B41FA5}">
                      <a16:colId xmlns:a16="http://schemas.microsoft.com/office/drawing/2014/main" val="1902685720"/>
                    </a:ext>
                  </a:extLst>
                </a:gridCol>
                <a:gridCol w="1120254">
                  <a:extLst>
                    <a:ext uri="{9D8B030D-6E8A-4147-A177-3AD203B41FA5}">
                      <a16:colId xmlns:a16="http://schemas.microsoft.com/office/drawing/2014/main" val="1587946168"/>
                    </a:ext>
                  </a:extLst>
                </a:gridCol>
                <a:gridCol w="1120254">
                  <a:extLst>
                    <a:ext uri="{9D8B030D-6E8A-4147-A177-3AD203B41FA5}">
                      <a16:colId xmlns:a16="http://schemas.microsoft.com/office/drawing/2014/main" val="1575615991"/>
                    </a:ext>
                  </a:extLst>
                </a:gridCol>
              </a:tblGrid>
              <a:tr h="381000">
                <a:tc>
                  <a:txBody>
                    <a:bodyPr/>
                    <a:lstStyle/>
                    <a:p>
                      <a:pPr marL="0" marR="0">
                        <a:lnSpc>
                          <a:spcPct val="107000"/>
                        </a:lnSpc>
                        <a:spcBef>
                          <a:spcPts val="0"/>
                        </a:spcBef>
                        <a:spcAft>
                          <a:spcPts val="0"/>
                        </a:spcAft>
                      </a:pPr>
                      <a:r>
                        <a:rPr lang="en-IN" sz="2000" dirty="0">
                          <a:solidFill>
                            <a:schemeClr val="bg2"/>
                          </a:solidFill>
                          <a:effectLst/>
                        </a:rPr>
                        <a:t>Evaluation of Credit Period:</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2000">
                        <a:solidFill>
                          <a:schemeClr val="bg2"/>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2000">
                        <a:solidFill>
                          <a:schemeClr val="bg2"/>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2000">
                        <a:solidFill>
                          <a:schemeClr val="bg2"/>
                        </a:solidFill>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5780523"/>
                  </a:ext>
                </a:extLst>
              </a:tr>
              <a:tr h="381000">
                <a:tc>
                  <a:txBody>
                    <a:bodyPr/>
                    <a:lstStyle/>
                    <a:p>
                      <a:pPr marL="0" marR="0">
                        <a:lnSpc>
                          <a:spcPct val="107000"/>
                        </a:lnSpc>
                        <a:spcBef>
                          <a:spcPts val="0"/>
                        </a:spcBef>
                        <a:spcAft>
                          <a:spcPts val="0"/>
                        </a:spcAft>
                      </a:pPr>
                      <a:r>
                        <a:rPr lang="en-IN" sz="2000" dirty="0">
                          <a:solidFill>
                            <a:schemeClr val="bg2"/>
                          </a:solidFill>
                          <a:effectLst/>
                        </a:rPr>
                        <a:t>Particulars</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IN" sz="2000">
                          <a:solidFill>
                            <a:schemeClr val="bg2"/>
                          </a:solidFill>
                          <a:effectLst/>
                        </a:rPr>
                        <a:t>Present (90 days)</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IN" sz="2000">
                          <a:solidFill>
                            <a:schemeClr val="bg2"/>
                          </a:solidFill>
                          <a:effectLst/>
                        </a:rPr>
                        <a:t>45 days</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IN" sz="2000">
                          <a:solidFill>
                            <a:schemeClr val="bg2"/>
                          </a:solidFill>
                          <a:effectLst/>
                        </a:rPr>
                        <a:t>60 days</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19327927"/>
                  </a:ext>
                </a:extLst>
              </a:tr>
              <a:tr h="381000">
                <a:tc>
                  <a:txBody>
                    <a:bodyPr/>
                    <a:lstStyle/>
                    <a:p>
                      <a:pPr marL="0" marR="0">
                        <a:lnSpc>
                          <a:spcPct val="107000"/>
                        </a:lnSpc>
                        <a:spcBef>
                          <a:spcPts val="0"/>
                        </a:spcBef>
                        <a:spcAft>
                          <a:spcPts val="0"/>
                        </a:spcAft>
                      </a:pPr>
                      <a:r>
                        <a:rPr lang="en-IN" sz="2000" dirty="0">
                          <a:solidFill>
                            <a:schemeClr val="bg2"/>
                          </a:solidFill>
                          <a:effectLst/>
                        </a:rPr>
                        <a:t>Sales (A)</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1600000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a:solidFill>
                            <a:schemeClr val="bg2"/>
                          </a:solidFill>
                          <a:effectLst/>
                        </a:rPr>
                        <a:t>1536000</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a:solidFill>
                            <a:schemeClr val="bg2"/>
                          </a:solidFill>
                          <a:effectLst/>
                        </a:rPr>
                        <a:t>1560000</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3784153"/>
                  </a:ext>
                </a:extLst>
              </a:tr>
              <a:tr h="381000">
                <a:tc>
                  <a:txBody>
                    <a:bodyPr/>
                    <a:lstStyle/>
                    <a:p>
                      <a:pPr marL="0" marR="0">
                        <a:lnSpc>
                          <a:spcPct val="107000"/>
                        </a:lnSpc>
                        <a:spcBef>
                          <a:spcPts val="0"/>
                        </a:spcBef>
                        <a:spcAft>
                          <a:spcPts val="0"/>
                        </a:spcAft>
                      </a:pPr>
                      <a:r>
                        <a:rPr lang="en-IN" sz="2000" dirty="0">
                          <a:solidFill>
                            <a:schemeClr val="bg2"/>
                          </a:solidFill>
                          <a:effectLst/>
                        </a:rPr>
                        <a:t>Variable Cost (70%)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1120000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1075200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1092000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25661485"/>
                  </a:ext>
                </a:extLst>
              </a:tr>
              <a:tr h="381000">
                <a:tc>
                  <a:txBody>
                    <a:bodyPr/>
                    <a:lstStyle/>
                    <a:p>
                      <a:pPr marL="0" marR="0">
                        <a:lnSpc>
                          <a:spcPct val="107000"/>
                        </a:lnSpc>
                        <a:spcBef>
                          <a:spcPts val="0"/>
                        </a:spcBef>
                        <a:spcAft>
                          <a:spcPts val="0"/>
                        </a:spcAft>
                      </a:pPr>
                      <a:r>
                        <a:rPr lang="en-IN" sz="2000">
                          <a:solidFill>
                            <a:schemeClr val="bg2"/>
                          </a:solidFill>
                          <a:effectLst/>
                        </a:rPr>
                        <a:t>Fixed Cost</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150000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150000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150000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85373354"/>
                  </a:ext>
                </a:extLst>
              </a:tr>
              <a:tr h="381000">
                <a:tc>
                  <a:txBody>
                    <a:bodyPr/>
                    <a:lstStyle/>
                    <a:p>
                      <a:pPr marL="0" marR="0">
                        <a:lnSpc>
                          <a:spcPct val="107000"/>
                        </a:lnSpc>
                        <a:spcBef>
                          <a:spcPts val="0"/>
                        </a:spcBef>
                        <a:spcAft>
                          <a:spcPts val="0"/>
                        </a:spcAft>
                      </a:pPr>
                      <a:r>
                        <a:rPr lang="en-IN" sz="2000">
                          <a:solidFill>
                            <a:schemeClr val="bg2"/>
                          </a:solidFill>
                          <a:effectLst/>
                        </a:rPr>
                        <a:t>Total Cost (B)</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1270000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1225200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1242000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90636126"/>
                  </a:ext>
                </a:extLst>
              </a:tr>
              <a:tr h="381000">
                <a:tc>
                  <a:txBody>
                    <a:bodyPr/>
                    <a:lstStyle/>
                    <a:p>
                      <a:pPr marL="0" marR="0">
                        <a:lnSpc>
                          <a:spcPct val="107000"/>
                        </a:lnSpc>
                        <a:spcBef>
                          <a:spcPts val="0"/>
                        </a:spcBef>
                        <a:spcAft>
                          <a:spcPts val="0"/>
                        </a:spcAft>
                      </a:pPr>
                      <a:r>
                        <a:rPr lang="en-IN" sz="2000">
                          <a:solidFill>
                            <a:schemeClr val="bg2"/>
                          </a:solidFill>
                          <a:effectLst/>
                        </a:rPr>
                        <a:t>Profit (A-B)</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330000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310800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318000</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91083656"/>
                  </a:ext>
                </a:extLst>
              </a:tr>
              <a:tr h="381000">
                <a:tc>
                  <a:txBody>
                    <a:bodyPr/>
                    <a:lstStyle/>
                    <a:p>
                      <a:pPr marL="0" marR="0">
                        <a:lnSpc>
                          <a:spcPct val="107000"/>
                        </a:lnSpc>
                        <a:spcBef>
                          <a:spcPts val="0"/>
                        </a:spcBef>
                        <a:spcAft>
                          <a:spcPts val="0"/>
                        </a:spcAft>
                      </a:pPr>
                      <a:r>
                        <a:rPr lang="en-IN" sz="2000">
                          <a:solidFill>
                            <a:schemeClr val="bg2"/>
                          </a:solidFill>
                          <a:effectLst/>
                        </a:rPr>
                        <a:t>Average Receivable(at cost)</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IN" sz="2000">
                          <a:solidFill>
                            <a:schemeClr val="bg2"/>
                          </a:solidFill>
                          <a:effectLst/>
                        </a:rPr>
                        <a:t> </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IN" sz="2000">
                          <a:solidFill>
                            <a:schemeClr val="bg2"/>
                          </a:solidFill>
                          <a:effectLst/>
                        </a:rPr>
                        <a:t> </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IN" sz="2000">
                          <a:solidFill>
                            <a:schemeClr val="bg2"/>
                          </a:solidFill>
                          <a:effectLst/>
                        </a:rPr>
                        <a:t> </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8521316"/>
                  </a:ext>
                </a:extLst>
              </a:tr>
              <a:tr h="381000">
                <a:tc>
                  <a:txBody>
                    <a:bodyPr/>
                    <a:lstStyle/>
                    <a:p>
                      <a:pPr marL="0" marR="0">
                        <a:lnSpc>
                          <a:spcPct val="107000"/>
                        </a:lnSpc>
                        <a:spcBef>
                          <a:spcPts val="0"/>
                        </a:spcBef>
                        <a:spcAft>
                          <a:spcPts val="0"/>
                        </a:spcAft>
                      </a:pPr>
                      <a:r>
                        <a:rPr lang="en-IN" sz="2000">
                          <a:solidFill>
                            <a:schemeClr val="bg2"/>
                          </a:solidFill>
                          <a:effectLst/>
                        </a:rPr>
                        <a:t>(Total cost/365)*credit period </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313151</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151052</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204164</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9157353"/>
                  </a:ext>
                </a:extLst>
              </a:tr>
              <a:tr h="381000">
                <a:tc>
                  <a:txBody>
                    <a:bodyPr/>
                    <a:lstStyle/>
                    <a:p>
                      <a:pPr marL="0" marR="0">
                        <a:lnSpc>
                          <a:spcPct val="107000"/>
                        </a:lnSpc>
                        <a:spcBef>
                          <a:spcPts val="0"/>
                        </a:spcBef>
                        <a:spcAft>
                          <a:spcPts val="0"/>
                        </a:spcAft>
                      </a:pPr>
                      <a:r>
                        <a:rPr lang="en-IN" sz="2000" dirty="0">
                          <a:solidFill>
                            <a:schemeClr val="bg2"/>
                          </a:solidFill>
                          <a:effectLst/>
                        </a:rPr>
                        <a:t>Cost of receivable @ 10% </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31315</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15105</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20416</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73278420"/>
                  </a:ext>
                </a:extLst>
              </a:tr>
              <a:tr h="381000">
                <a:tc>
                  <a:txBody>
                    <a:bodyPr/>
                    <a:lstStyle/>
                    <a:p>
                      <a:pPr marL="0" marR="0">
                        <a:lnSpc>
                          <a:spcPct val="107000"/>
                        </a:lnSpc>
                        <a:spcBef>
                          <a:spcPts val="0"/>
                        </a:spcBef>
                        <a:spcAft>
                          <a:spcPts val="0"/>
                        </a:spcAft>
                      </a:pPr>
                      <a:r>
                        <a:rPr lang="en-IN" sz="2000">
                          <a:solidFill>
                            <a:schemeClr val="bg2"/>
                          </a:solidFill>
                          <a:effectLst/>
                        </a:rPr>
                        <a:t>Net profit</a:t>
                      </a:r>
                      <a:endParaRPr lang="en-US" sz="20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298685</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295695</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IN" sz="2000" dirty="0">
                          <a:solidFill>
                            <a:schemeClr val="bg2"/>
                          </a:solidFill>
                          <a:effectLst/>
                        </a:rPr>
                        <a:t>297584</a:t>
                      </a:r>
                      <a:endPar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26583345"/>
                  </a:ext>
                </a:extLst>
              </a:tr>
            </a:tbl>
          </a:graphicData>
        </a:graphic>
      </p:graphicFrame>
    </p:spTree>
    <p:extLst>
      <p:ext uri="{BB962C8B-B14F-4D97-AF65-F5344CB8AC3E}">
        <p14:creationId xmlns:p14="http://schemas.microsoft.com/office/powerpoint/2010/main" val="206566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9845-B320-6AC6-4B6D-5B2FF2AC3F90}"/>
              </a:ext>
            </a:extLst>
          </p:cNvPr>
          <p:cNvSpPr>
            <a:spLocks noGrp="1"/>
          </p:cNvSpPr>
          <p:nvPr>
            <p:ph type="title"/>
          </p:nvPr>
        </p:nvSpPr>
        <p:spPr/>
        <p:txBody>
          <a:bodyPr/>
          <a:lstStyle/>
          <a:p>
            <a:r>
              <a:rPr lang="en-US"/>
              <a:t>Soln.</a:t>
            </a:r>
          </a:p>
        </p:txBody>
      </p:sp>
      <p:sp>
        <p:nvSpPr>
          <p:cNvPr id="3" name="Content Placeholder 2">
            <a:extLst>
              <a:ext uri="{FF2B5EF4-FFF2-40B4-BE49-F238E27FC236}">
                <a16:creationId xmlns:a16="http://schemas.microsoft.com/office/drawing/2014/main" id="{8682D4CD-B201-479B-AD90-C7ED618AE1CF}"/>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It may be observed that the profit of the firm is going to reduce from the present level of ₹ 298685 to ₹ 295695 in case the policy of 45 days credit period is adopted and further to 297584 if 60 days credit period is adopted.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Hence, it is beneficial for the company to give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9</a:t>
            </a:r>
            <a:r>
              <a:rPr lang="en-US" sz="2400" b="1" dirty="0">
                <a:effectLst/>
                <a:latin typeface="Calibri" panose="020F0502020204030204" pitchFamily="34" charset="0"/>
                <a:ea typeface="Calibri" panose="020F0502020204030204" pitchFamily="34" charset="0"/>
                <a:cs typeface="Times New Roman" panose="02020603050405020304" pitchFamily="18" charset="0"/>
              </a:rPr>
              <a:t>0 days credit to its customers.</a:t>
            </a:r>
            <a:endParaRPr lang="en-US" sz="4000" dirty="0"/>
          </a:p>
        </p:txBody>
      </p:sp>
    </p:spTree>
    <p:extLst>
      <p:ext uri="{BB962C8B-B14F-4D97-AF65-F5344CB8AC3E}">
        <p14:creationId xmlns:p14="http://schemas.microsoft.com/office/powerpoint/2010/main" val="121927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C599-5F24-C4BF-F629-AE2DAEA44763}"/>
              </a:ext>
            </a:extLst>
          </p:cNvPr>
          <p:cNvSpPr>
            <a:spLocks noGrp="1"/>
          </p:cNvSpPr>
          <p:nvPr>
            <p:ph type="title"/>
          </p:nvPr>
        </p:nvSpPr>
        <p:spPr>
          <a:xfrm>
            <a:off x="685800" y="304800"/>
            <a:ext cx="7772400" cy="1219200"/>
          </a:xfrm>
        </p:spPr>
        <p:txBody>
          <a:bodyPr/>
          <a:lstStyle/>
          <a:p>
            <a:r>
              <a:rPr lang="en-US" dirty="0"/>
              <a:t>Q. 3</a:t>
            </a:r>
          </a:p>
        </p:txBody>
      </p:sp>
      <p:sp>
        <p:nvSpPr>
          <p:cNvPr id="3" name="Content Placeholder 2">
            <a:extLst>
              <a:ext uri="{FF2B5EF4-FFF2-40B4-BE49-F238E27FC236}">
                <a16:creationId xmlns:a16="http://schemas.microsoft.com/office/drawing/2014/main" id="{1B1A9DF3-5AD5-9BD4-8402-ECCC2B7E8960}"/>
              </a:ext>
            </a:extLst>
          </p:cNvPr>
          <p:cNvSpPr>
            <a:spLocks noGrp="1"/>
          </p:cNvSpPr>
          <p:nvPr>
            <p:ph idx="1"/>
          </p:nvPr>
        </p:nvSpPr>
        <p:spPr>
          <a:xfrm>
            <a:off x="762000" y="990600"/>
            <a:ext cx="7772400" cy="4724400"/>
          </a:xfrm>
        </p:spPr>
        <p:txBody>
          <a:bodyPr/>
          <a:lstStyle/>
          <a:p>
            <a:pPr algn="l"/>
            <a:endParaRPr lang="en-US" sz="1800" b="0" i="0" u="none" strike="noStrike" baseline="0" dirty="0">
              <a:solidFill>
                <a:srgbClr val="000000"/>
              </a:solidFill>
              <a:latin typeface="Gatineau"/>
            </a:endParaRPr>
          </a:p>
          <a:p>
            <a:endParaRPr lang="en-US" sz="1800" b="0" i="0" u="none" strike="noStrike" baseline="0" dirty="0">
              <a:latin typeface="Gatineau"/>
            </a:endParaRPr>
          </a:p>
          <a:p>
            <a:pPr algn="just"/>
            <a:r>
              <a:rPr lang="en-US" sz="1800" b="0" i="0" u="none" strike="noStrike" baseline="0" dirty="0">
                <a:latin typeface="Gatineau"/>
              </a:rPr>
              <a:t> </a:t>
            </a:r>
            <a:r>
              <a:rPr lang="en-US" sz="2400" b="0" i="0" u="none" strike="noStrike" baseline="0" dirty="0">
                <a:latin typeface="Gatineau"/>
              </a:rPr>
              <a:t>XYZ Ltd has credit sales amounting to </a:t>
            </a:r>
            <a:r>
              <a:rPr lang="en-US" sz="2400" b="0" i="0" u="none" strike="noStrike" baseline="0" dirty="0">
                <a:latin typeface="Rupee"/>
              </a:rPr>
              <a:t>`</a:t>
            </a:r>
            <a:r>
              <a:rPr lang="en-US" sz="2400" b="0" i="0" u="none" strike="noStrike" baseline="0" dirty="0">
                <a:latin typeface="Gatineau"/>
              </a:rPr>
              <a:t>32,00,000. The sale price per unit is </a:t>
            </a:r>
            <a:r>
              <a:rPr lang="en-US" sz="2400" b="0" i="0" u="none" strike="noStrike" baseline="0" dirty="0">
                <a:latin typeface="Rupee"/>
              </a:rPr>
              <a:t>`</a:t>
            </a:r>
            <a:r>
              <a:rPr lang="en-US" sz="2400" b="0" i="0" u="none" strike="noStrike" baseline="0" dirty="0">
                <a:latin typeface="Gatineau"/>
              </a:rPr>
              <a:t>40, the variable cost is </a:t>
            </a:r>
            <a:r>
              <a:rPr lang="en-US" sz="2400" b="0" i="0" u="none" strike="noStrike" baseline="0" dirty="0">
                <a:latin typeface="Rupee"/>
              </a:rPr>
              <a:t>`</a:t>
            </a:r>
            <a:r>
              <a:rPr lang="en-US" sz="2400" b="0" i="0" u="none" strike="noStrike" baseline="0" dirty="0">
                <a:latin typeface="Gatineau"/>
              </a:rPr>
              <a:t>25 per unit while the average cost per unit is </a:t>
            </a:r>
            <a:r>
              <a:rPr lang="en-US" sz="2400" b="0" i="0" u="none" strike="noStrike" baseline="0" dirty="0">
                <a:latin typeface="Rupee"/>
              </a:rPr>
              <a:t>`</a:t>
            </a:r>
            <a:r>
              <a:rPr lang="en-US" sz="2400" b="0" i="0" u="none" strike="noStrike" baseline="0" dirty="0">
                <a:latin typeface="Gatineau"/>
              </a:rPr>
              <a:t>32. The average age of accounts receivable of the firm is 72 days. </a:t>
            </a:r>
          </a:p>
          <a:p>
            <a:pPr algn="just"/>
            <a:r>
              <a:rPr lang="en-US" sz="2400" b="0" i="0" u="none" strike="noStrike" baseline="0" dirty="0">
                <a:latin typeface="Gatineau"/>
              </a:rPr>
              <a:t>The firm is considering to tighten the credit standards. It will result in a fall in sales to </a:t>
            </a:r>
            <a:r>
              <a:rPr lang="en-US" sz="2400" b="0" i="0" u="none" strike="noStrike" baseline="0" dirty="0">
                <a:latin typeface="Rupee"/>
              </a:rPr>
              <a:t>`</a:t>
            </a:r>
            <a:r>
              <a:rPr lang="en-US" sz="2400" b="0" i="0" u="none" strike="noStrike" baseline="0" dirty="0">
                <a:latin typeface="Gatineau"/>
              </a:rPr>
              <a:t>28,00,000, and the average age of accounts receivable to 45 days. </a:t>
            </a:r>
          </a:p>
          <a:p>
            <a:pPr algn="just"/>
            <a:r>
              <a:rPr lang="en-US" sz="2400" b="0" i="0" u="none" strike="noStrike" baseline="0" dirty="0">
                <a:latin typeface="Gatineau"/>
              </a:rPr>
              <a:t>Assume 20 per cent rate of return. Is the proposal under consideration feasible? </a:t>
            </a:r>
            <a:endParaRPr lang="en-US" sz="4000" dirty="0"/>
          </a:p>
        </p:txBody>
      </p:sp>
    </p:spTree>
    <p:extLst>
      <p:ext uri="{BB962C8B-B14F-4D97-AF65-F5344CB8AC3E}">
        <p14:creationId xmlns:p14="http://schemas.microsoft.com/office/powerpoint/2010/main" val="315049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FC2D-F67D-EE7C-9901-40796A48CA80}"/>
              </a:ext>
            </a:extLst>
          </p:cNvPr>
          <p:cNvSpPr>
            <a:spLocks noGrp="1"/>
          </p:cNvSpPr>
          <p:nvPr>
            <p:ph type="title"/>
          </p:nvPr>
        </p:nvSpPr>
        <p:spPr>
          <a:xfrm>
            <a:off x="685800" y="152400"/>
            <a:ext cx="7772400" cy="1143000"/>
          </a:xfrm>
        </p:spPr>
        <p:txBody>
          <a:bodyPr/>
          <a:lstStyle/>
          <a:p>
            <a:r>
              <a:rPr lang="en-US" dirty="0"/>
              <a:t>Soln. Q. </a:t>
            </a:r>
            <a:r>
              <a:rPr lang="en-US"/>
              <a:t>3</a:t>
            </a:r>
            <a:endParaRPr lang="en-US" dirty="0"/>
          </a:p>
        </p:txBody>
      </p:sp>
      <p:pic>
        <p:nvPicPr>
          <p:cNvPr id="5" name="Content Placeholder 4">
            <a:extLst>
              <a:ext uri="{FF2B5EF4-FFF2-40B4-BE49-F238E27FC236}">
                <a16:creationId xmlns:a16="http://schemas.microsoft.com/office/drawing/2014/main" id="{D4BE1D00-B4FC-33C7-DF6C-B649ED4724EF}"/>
              </a:ext>
            </a:extLst>
          </p:cNvPr>
          <p:cNvPicPr>
            <a:picLocks noGrp="1" noChangeAspect="1"/>
          </p:cNvPicPr>
          <p:nvPr>
            <p:ph idx="1"/>
          </p:nvPr>
        </p:nvPicPr>
        <p:blipFill>
          <a:blip r:embed="rId2" cstate="print"/>
          <a:stretch>
            <a:fillRect/>
          </a:stretch>
        </p:blipFill>
        <p:spPr>
          <a:xfrm>
            <a:off x="304800" y="1066800"/>
            <a:ext cx="8534400" cy="5410200"/>
          </a:xfrm>
        </p:spPr>
      </p:pic>
    </p:spTree>
    <p:extLst>
      <p:ext uri="{BB962C8B-B14F-4D97-AF65-F5344CB8AC3E}">
        <p14:creationId xmlns:p14="http://schemas.microsoft.com/office/powerpoint/2010/main" val="273788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049296-4734-5B37-98DB-01AFC65A64F0}"/>
              </a:ext>
            </a:extLst>
          </p:cNvPr>
          <p:cNvSpPr txBox="1">
            <a:spLocks/>
          </p:cNvSpPr>
          <p:nvPr/>
        </p:nvSpPr>
        <p:spPr>
          <a:xfrm>
            <a:off x="685800" y="685800"/>
            <a:ext cx="7924800" cy="4876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a:ln>
                  <a:noFill/>
                </a:ln>
                <a:solidFill>
                  <a:schemeClr val="tx1"/>
                </a:solidFill>
                <a:effectLst/>
                <a:uLnTx/>
                <a:uFillTx/>
                <a:latin typeface="+mn-lt"/>
                <a:ea typeface="+mn-ea"/>
                <a:cs typeface="+mn-cs"/>
              </a:rPr>
              <a:t>Meaning of receivables management</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a:ln>
                  <a:noFill/>
                </a:ln>
                <a:solidFill>
                  <a:schemeClr val="tx1"/>
                </a:solidFill>
                <a:effectLst/>
                <a:uLnTx/>
                <a:uFillTx/>
                <a:latin typeface="+mn-lt"/>
                <a:ea typeface="+mn-ea"/>
                <a:cs typeface="+mn-cs"/>
              </a:rPr>
              <a:t>Features of receivables management</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a:ln>
                  <a:noFill/>
                </a:ln>
                <a:solidFill>
                  <a:schemeClr val="tx1"/>
                </a:solidFill>
                <a:effectLst/>
                <a:uLnTx/>
                <a:uFillTx/>
                <a:latin typeface="+mn-lt"/>
                <a:ea typeface="+mn-ea"/>
                <a:cs typeface="+mn-cs"/>
              </a:rPr>
              <a:t>Objectives of receivables management</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a:ln>
                  <a:noFill/>
                </a:ln>
                <a:solidFill>
                  <a:schemeClr val="tx1"/>
                </a:solidFill>
                <a:effectLst/>
                <a:uLnTx/>
                <a:uFillTx/>
                <a:latin typeface="+mn-lt"/>
                <a:ea typeface="+mn-ea"/>
                <a:cs typeface="+mn-cs"/>
              </a:rPr>
              <a:t>Important dimensions of credit policy of a firm</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a:ln>
                  <a:noFill/>
                </a:ln>
                <a:solidFill>
                  <a:schemeClr val="tx1"/>
                </a:solidFill>
                <a:effectLst/>
                <a:uLnTx/>
                <a:uFillTx/>
                <a:latin typeface="+mn-lt"/>
                <a:ea typeface="+mn-ea"/>
                <a:cs typeface="+mn-cs"/>
              </a:rPr>
              <a:t>Obstacles for a standard policy of receivables management</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a:ln>
                  <a:noFill/>
                </a:ln>
                <a:solidFill>
                  <a:schemeClr val="tx1"/>
                </a:solidFill>
                <a:effectLst/>
                <a:uLnTx/>
                <a:uFillTx/>
                <a:latin typeface="+mn-lt"/>
                <a:ea typeface="+mn-ea"/>
                <a:cs typeface="+mn-cs"/>
              </a:rPr>
              <a:t>How to achieve optimum receivables standard</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7543800" cy="5262979"/>
          </a:xfrm>
          <a:prstGeom prst="rect">
            <a:avLst/>
          </a:prstGeom>
          <a:noFill/>
        </p:spPr>
        <p:txBody>
          <a:bodyPr wrap="square" rtlCol="0">
            <a:spAutoFit/>
          </a:bodyPr>
          <a:lstStyle/>
          <a:p>
            <a:r>
              <a:rPr lang="en-IN" dirty="0"/>
              <a:t>Features of Receivable Management:</a:t>
            </a:r>
          </a:p>
          <a:p>
            <a:endParaRPr lang="en-IN" dirty="0"/>
          </a:p>
          <a:p>
            <a:pPr marL="457200" indent="-457200">
              <a:buAutoNum type="arabicPeriod"/>
            </a:pPr>
            <a:r>
              <a:rPr lang="en-IN" dirty="0"/>
              <a:t>Sundry Debtors and Bills Receivable</a:t>
            </a:r>
          </a:p>
          <a:p>
            <a:pPr marL="457200" indent="-457200">
              <a:buAutoNum type="arabicPeriod"/>
            </a:pPr>
            <a:r>
              <a:rPr lang="en-IN" dirty="0"/>
              <a:t>Credit Sale</a:t>
            </a:r>
          </a:p>
          <a:p>
            <a:pPr marL="457200" indent="-457200">
              <a:buAutoNum type="arabicPeriod"/>
            </a:pPr>
            <a:r>
              <a:rPr lang="en-IN" dirty="0"/>
              <a:t>Receivables</a:t>
            </a:r>
          </a:p>
          <a:p>
            <a:pPr marL="457200" indent="-457200">
              <a:buAutoNum type="arabicPeriod"/>
            </a:pPr>
            <a:r>
              <a:rPr lang="en-IN" dirty="0"/>
              <a:t>Credit period</a:t>
            </a:r>
          </a:p>
          <a:p>
            <a:pPr marL="457200" indent="-457200">
              <a:buAutoNum type="arabicPeriod"/>
            </a:pPr>
            <a:r>
              <a:rPr lang="en-IN" dirty="0"/>
              <a:t>Sale payment cycle</a:t>
            </a:r>
          </a:p>
          <a:p>
            <a:pPr marL="457200" indent="-457200">
              <a:buAutoNum type="arabicPeriod"/>
            </a:pPr>
            <a:r>
              <a:rPr lang="en-IN" dirty="0"/>
              <a:t>Investment in Accounts Receivable</a:t>
            </a:r>
          </a:p>
          <a:p>
            <a:pPr marL="457200" indent="-457200">
              <a:buAutoNum type="arabicPeriod"/>
            </a:pPr>
            <a:r>
              <a:rPr lang="en-IN" dirty="0"/>
              <a:t>Risk</a:t>
            </a:r>
          </a:p>
          <a:p>
            <a:pPr marL="457200" indent="-457200">
              <a:buAutoNum type="arabicPeriod"/>
            </a:pPr>
            <a:r>
              <a:rPr lang="en-IN" dirty="0"/>
              <a:t>Credit policy</a:t>
            </a:r>
          </a:p>
          <a:p>
            <a:pPr marL="457200" indent="-457200">
              <a:buAutoNum type="arabicPeriod"/>
            </a:pPr>
            <a:r>
              <a:rPr lang="en-IN" dirty="0"/>
              <a:t>Costs like collection cost, capital cost, delinquency cost, default cost.</a:t>
            </a:r>
          </a:p>
          <a:p>
            <a:pPr marL="457200" indent="-457200">
              <a:buAutoNum type="arabicPeriod"/>
            </a:pPr>
            <a:r>
              <a:rPr lang="en-IN" dirty="0"/>
              <a:t>Cost – benefit trade off</a:t>
            </a:r>
          </a:p>
          <a:p>
            <a:pPr marL="457200" indent="-457200"/>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533400"/>
            <a:ext cx="7010400" cy="4893647"/>
          </a:xfrm>
          <a:prstGeom prst="rect">
            <a:avLst/>
          </a:prstGeom>
          <a:noFill/>
        </p:spPr>
        <p:txBody>
          <a:bodyPr wrap="square" rtlCol="0">
            <a:spAutoFit/>
          </a:bodyPr>
          <a:lstStyle/>
          <a:p>
            <a:r>
              <a:rPr lang="en-IN" dirty="0"/>
              <a:t>Objectives of Receivables Management:</a:t>
            </a:r>
          </a:p>
          <a:p>
            <a:endParaRPr lang="en-IN" dirty="0"/>
          </a:p>
          <a:p>
            <a:pPr marL="457200" indent="-457200">
              <a:buAutoNum type="arabicPeriod"/>
            </a:pPr>
            <a:r>
              <a:rPr lang="en-IN" dirty="0"/>
              <a:t>Creating, presenting and collecting accounts receivables.</a:t>
            </a:r>
          </a:p>
          <a:p>
            <a:pPr marL="457200" indent="-457200">
              <a:buAutoNum type="arabicPeriod"/>
            </a:pPr>
            <a:r>
              <a:rPr lang="en-IN" dirty="0"/>
              <a:t>In order to establish and communicate the credit policies.</a:t>
            </a:r>
          </a:p>
          <a:p>
            <a:pPr marL="457200" indent="-457200">
              <a:buAutoNum type="arabicPeriod"/>
            </a:pPr>
            <a:r>
              <a:rPr lang="en-IN" dirty="0"/>
              <a:t>For evaluation of customers and setting credit limits.</a:t>
            </a:r>
          </a:p>
          <a:p>
            <a:pPr marL="457200" indent="-457200">
              <a:buAutoNum type="arabicPeriod"/>
            </a:pPr>
            <a:r>
              <a:rPr lang="en-IN" dirty="0"/>
              <a:t>In order to ensure prompt and accurate billing.</a:t>
            </a:r>
          </a:p>
          <a:p>
            <a:pPr marL="457200" indent="-457200">
              <a:buAutoNum type="arabicPeriod"/>
            </a:pPr>
            <a:r>
              <a:rPr lang="en-IN" dirty="0"/>
              <a:t>To maintain up-to –date record of accounts receivables.</a:t>
            </a:r>
          </a:p>
          <a:p>
            <a:pPr marL="457200" indent="-457200">
              <a:buAutoNum type="arabicPeriod"/>
            </a:pPr>
            <a:r>
              <a:rPr lang="en-IN" dirty="0"/>
              <a:t>To initiate collection procedures on overdue accounts.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9144000" cy="560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spcBef>
                <a:spcPct val="50000"/>
              </a:spcBef>
            </a:pPr>
            <a:r>
              <a:rPr lang="en-US" altLang="en-US" sz="2800" b="1" u="sng" dirty="0"/>
              <a:t>CREDIT POLICY VARIABLES</a:t>
            </a:r>
          </a:p>
          <a:p>
            <a:pPr eaLnBrk="1" hangingPunct="1">
              <a:lnSpc>
                <a:spcPct val="130000"/>
              </a:lnSpc>
              <a:spcBef>
                <a:spcPct val="50000"/>
              </a:spcBef>
            </a:pPr>
            <a:r>
              <a:rPr lang="en-US" altLang="en-US" sz="2800" dirty="0"/>
              <a:t>The important dimensions of a firm’s credit policy are:</a:t>
            </a:r>
          </a:p>
          <a:p>
            <a:pPr eaLnBrk="1" hangingPunct="1">
              <a:lnSpc>
                <a:spcPct val="190000"/>
              </a:lnSpc>
              <a:spcBef>
                <a:spcPct val="50000"/>
              </a:spcBef>
              <a:buFontTx/>
              <a:buChar char="•"/>
            </a:pPr>
            <a:r>
              <a:rPr lang="en-US" altLang="en-US" sz="2800" dirty="0"/>
              <a:t>  Credit standards</a:t>
            </a:r>
          </a:p>
          <a:p>
            <a:pPr eaLnBrk="1" hangingPunct="1">
              <a:lnSpc>
                <a:spcPct val="190000"/>
              </a:lnSpc>
              <a:spcBef>
                <a:spcPct val="50000"/>
              </a:spcBef>
              <a:buFontTx/>
              <a:buChar char="•"/>
            </a:pPr>
            <a:r>
              <a:rPr lang="en-US" altLang="en-US" sz="2800" dirty="0"/>
              <a:t>  Credit period</a:t>
            </a:r>
          </a:p>
          <a:p>
            <a:pPr eaLnBrk="1" hangingPunct="1">
              <a:lnSpc>
                <a:spcPct val="190000"/>
              </a:lnSpc>
              <a:spcBef>
                <a:spcPct val="50000"/>
              </a:spcBef>
              <a:buFontTx/>
              <a:buChar char="•"/>
            </a:pPr>
            <a:r>
              <a:rPr lang="en-US" altLang="en-US" sz="2800" dirty="0"/>
              <a:t>  Cash discount</a:t>
            </a:r>
          </a:p>
          <a:p>
            <a:pPr eaLnBrk="1" hangingPunct="1">
              <a:lnSpc>
                <a:spcPct val="190000"/>
              </a:lnSpc>
              <a:spcBef>
                <a:spcPct val="50000"/>
              </a:spcBef>
              <a:buFontTx/>
              <a:buChar char="•"/>
            </a:pPr>
            <a:r>
              <a:rPr lang="en-US" altLang="en-US" sz="2800" dirty="0"/>
              <a:t>  Collection effort</a:t>
            </a:r>
          </a:p>
        </p:txBody>
      </p:sp>
      <p:sp>
        <p:nvSpPr>
          <p:cNvPr id="11267" name="Text Box 3"/>
          <p:cNvSpPr txBox="1">
            <a:spLocks noChangeArrowheads="1"/>
          </p:cNvSpPr>
          <p:nvPr/>
        </p:nvSpPr>
        <p:spPr bwMode="auto">
          <a:xfrm>
            <a:off x="2438400" y="6499225"/>
            <a:ext cx="426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sz="1400" b="1">
                <a:sym typeface="Symbol" pitchFamily="18" charset="2"/>
              </a:rPr>
              <a:t>  Centre for Financial Management , Bangalore</a:t>
            </a:r>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0"/>
            <a:ext cx="9144000" cy="605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spcBef>
                <a:spcPct val="50000"/>
              </a:spcBef>
            </a:pPr>
            <a:r>
              <a:rPr lang="en-US" altLang="en-US" sz="2800" b="1" u="sng" dirty="0"/>
              <a:t>CREDIT STANDARDS</a:t>
            </a:r>
          </a:p>
          <a:p>
            <a:pPr eaLnBrk="1" hangingPunct="1">
              <a:lnSpc>
                <a:spcPct val="150000"/>
              </a:lnSpc>
              <a:spcBef>
                <a:spcPct val="50000"/>
              </a:spcBef>
            </a:pPr>
            <a:r>
              <a:rPr lang="en-US" altLang="en-US" sz="2800" dirty="0"/>
              <a:t>				        </a:t>
            </a:r>
            <a:r>
              <a:rPr lang="en-US" altLang="en-US" sz="2800" u="sng" dirty="0"/>
              <a:t>Liberal</a:t>
            </a:r>
            <a:r>
              <a:rPr lang="en-US" altLang="en-US" sz="2800" dirty="0"/>
              <a:t> 		</a:t>
            </a:r>
            <a:r>
              <a:rPr lang="en-US" altLang="en-US" sz="2800" u="sng" dirty="0"/>
              <a:t>Stringent</a:t>
            </a:r>
          </a:p>
          <a:p>
            <a:pPr eaLnBrk="1" hangingPunct="1">
              <a:lnSpc>
                <a:spcPct val="150000"/>
              </a:lnSpc>
              <a:spcBef>
                <a:spcPct val="50000"/>
              </a:spcBef>
            </a:pPr>
            <a:endParaRPr lang="en-US" altLang="en-US" sz="500" u="sng" dirty="0"/>
          </a:p>
          <a:p>
            <a:pPr eaLnBrk="1" hangingPunct="1">
              <a:lnSpc>
                <a:spcPct val="180000"/>
              </a:lnSpc>
              <a:spcBef>
                <a:spcPct val="50000"/>
              </a:spcBef>
              <a:buFontTx/>
              <a:buChar char="•"/>
            </a:pPr>
            <a:r>
              <a:rPr lang="en-US" altLang="en-US" sz="2800" dirty="0"/>
              <a:t>  Sales			        Higher		Lower</a:t>
            </a:r>
          </a:p>
          <a:p>
            <a:pPr eaLnBrk="1" hangingPunct="1">
              <a:lnSpc>
                <a:spcPct val="180000"/>
              </a:lnSpc>
              <a:spcBef>
                <a:spcPct val="50000"/>
              </a:spcBef>
              <a:buFontTx/>
              <a:buChar char="•"/>
            </a:pPr>
            <a:r>
              <a:rPr lang="en-US" altLang="en-US" sz="2800" dirty="0"/>
              <a:t>  Bad debt loss		        Higher 	           Lower</a:t>
            </a:r>
          </a:p>
          <a:p>
            <a:pPr eaLnBrk="1" hangingPunct="1">
              <a:lnSpc>
                <a:spcPct val="180000"/>
              </a:lnSpc>
              <a:spcBef>
                <a:spcPct val="50000"/>
              </a:spcBef>
              <a:buFontTx/>
              <a:buChar char="•"/>
            </a:pPr>
            <a:r>
              <a:rPr lang="en-US" altLang="en-US" sz="2800" dirty="0"/>
              <a:t>  Investment		        Larger		Smaller</a:t>
            </a:r>
          </a:p>
          <a:p>
            <a:pPr eaLnBrk="1" hangingPunct="1">
              <a:lnSpc>
                <a:spcPct val="40000"/>
              </a:lnSpc>
              <a:spcBef>
                <a:spcPct val="50000"/>
              </a:spcBef>
            </a:pPr>
            <a:r>
              <a:rPr lang="en-US" altLang="en-US" sz="2800" dirty="0"/>
              <a:t>   in receivables</a:t>
            </a:r>
          </a:p>
          <a:p>
            <a:pPr eaLnBrk="1" hangingPunct="1">
              <a:lnSpc>
                <a:spcPct val="180000"/>
              </a:lnSpc>
              <a:spcBef>
                <a:spcPct val="50000"/>
              </a:spcBef>
              <a:buFontTx/>
              <a:buChar char="•"/>
            </a:pPr>
            <a:r>
              <a:rPr lang="en-US" altLang="en-US" sz="2800" dirty="0"/>
              <a:t>  Collection costs		        Higher 	           Lower</a:t>
            </a:r>
          </a:p>
        </p:txBody>
      </p:sp>
      <p:sp>
        <p:nvSpPr>
          <p:cNvPr id="12291" name="Text Box 3"/>
          <p:cNvSpPr txBox="1">
            <a:spLocks noChangeArrowheads="1"/>
          </p:cNvSpPr>
          <p:nvPr/>
        </p:nvSpPr>
        <p:spPr bwMode="auto">
          <a:xfrm>
            <a:off x="2438400" y="6499225"/>
            <a:ext cx="426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sz="1400" b="1">
                <a:sym typeface="Symbol" pitchFamily="18" charset="2"/>
              </a:rPr>
              <a:t>  Centre for Financial Management , Bangalore</a:t>
            </a:r>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0" y="0"/>
            <a:ext cx="9144000"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spcBef>
                <a:spcPct val="50000"/>
              </a:spcBef>
            </a:pPr>
            <a:r>
              <a:rPr lang="en-US" altLang="en-US" sz="2800" b="1" u="sng" dirty="0"/>
              <a:t>CREDIT PERIOD</a:t>
            </a:r>
          </a:p>
          <a:p>
            <a:pPr algn="ctr" eaLnBrk="1" hangingPunct="1">
              <a:lnSpc>
                <a:spcPct val="150000"/>
              </a:lnSpc>
              <a:spcBef>
                <a:spcPct val="50000"/>
              </a:spcBef>
            </a:pPr>
            <a:endParaRPr lang="en-US" altLang="en-US" sz="800" b="1" u="sng" dirty="0"/>
          </a:p>
          <a:p>
            <a:pPr eaLnBrk="1" hangingPunct="1">
              <a:spcBef>
                <a:spcPct val="50000"/>
              </a:spcBef>
            </a:pPr>
            <a:r>
              <a:rPr lang="en-US" altLang="en-US" sz="2800" b="1" dirty="0"/>
              <a:t>		</a:t>
            </a:r>
            <a:r>
              <a:rPr lang="en-US" altLang="en-US" sz="2800" dirty="0"/>
              <a:t>			</a:t>
            </a:r>
            <a:r>
              <a:rPr lang="en-US" altLang="en-US" sz="2800" u="sng" dirty="0"/>
              <a:t>Longer</a:t>
            </a:r>
            <a:r>
              <a:rPr lang="en-US" altLang="en-US" sz="2800" dirty="0"/>
              <a:t>	    </a:t>
            </a:r>
            <a:r>
              <a:rPr lang="en-US" altLang="en-US" sz="2800" u="sng" dirty="0"/>
              <a:t>Shorter</a:t>
            </a:r>
          </a:p>
          <a:p>
            <a:pPr eaLnBrk="1" hangingPunct="1">
              <a:spcBef>
                <a:spcPct val="50000"/>
              </a:spcBef>
            </a:pPr>
            <a:endParaRPr lang="en-US" altLang="en-US" sz="800" u="sng" dirty="0"/>
          </a:p>
          <a:p>
            <a:pPr eaLnBrk="1" hangingPunct="1">
              <a:spcBef>
                <a:spcPct val="50000"/>
              </a:spcBef>
            </a:pPr>
            <a:endParaRPr lang="en-US" altLang="en-US" sz="800" dirty="0"/>
          </a:p>
          <a:p>
            <a:pPr eaLnBrk="1" hangingPunct="1">
              <a:spcBef>
                <a:spcPct val="50000"/>
              </a:spcBef>
              <a:buFontTx/>
              <a:buChar char="•"/>
            </a:pPr>
            <a:r>
              <a:rPr lang="en-US" altLang="en-US" sz="2800" dirty="0"/>
              <a:t>  Sales				Higher	    Lower</a:t>
            </a:r>
          </a:p>
          <a:p>
            <a:pPr eaLnBrk="1" hangingPunct="1">
              <a:spcBef>
                <a:spcPct val="50000"/>
              </a:spcBef>
            </a:pPr>
            <a:endParaRPr lang="en-US" altLang="en-US" sz="800" dirty="0"/>
          </a:p>
          <a:p>
            <a:pPr eaLnBrk="1" hangingPunct="1">
              <a:spcBef>
                <a:spcPct val="50000"/>
              </a:spcBef>
            </a:pPr>
            <a:endParaRPr lang="en-US" altLang="en-US" sz="800" dirty="0"/>
          </a:p>
          <a:p>
            <a:pPr eaLnBrk="1" hangingPunct="1">
              <a:spcBef>
                <a:spcPct val="50000"/>
              </a:spcBef>
              <a:buFontTx/>
              <a:buChar char="•"/>
            </a:pPr>
            <a:r>
              <a:rPr lang="en-US" altLang="en-US" sz="2800" dirty="0"/>
              <a:t>  Investment in 			Larger	    Smaller</a:t>
            </a:r>
          </a:p>
          <a:p>
            <a:pPr eaLnBrk="1" hangingPunct="1">
              <a:spcBef>
                <a:spcPct val="50000"/>
              </a:spcBef>
            </a:pPr>
            <a:r>
              <a:rPr lang="en-US" altLang="en-US" sz="2800" dirty="0"/>
              <a:t>   receivables</a:t>
            </a:r>
          </a:p>
          <a:p>
            <a:pPr eaLnBrk="1" hangingPunct="1">
              <a:spcBef>
                <a:spcPct val="50000"/>
              </a:spcBef>
            </a:pPr>
            <a:endParaRPr lang="en-US" altLang="en-US" sz="800" dirty="0"/>
          </a:p>
          <a:p>
            <a:pPr eaLnBrk="1" hangingPunct="1">
              <a:spcBef>
                <a:spcPct val="50000"/>
              </a:spcBef>
            </a:pPr>
            <a:endParaRPr lang="en-US" altLang="en-US" sz="800" dirty="0"/>
          </a:p>
          <a:p>
            <a:pPr eaLnBrk="1" hangingPunct="1">
              <a:spcBef>
                <a:spcPct val="50000"/>
              </a:spcBef>
              <a:buFontTx/>
              <a:buChar char="•"/>
            </a:pPr>
            <a:r>
              <a:rPr lang="en-US" altLang="en-US" sz="2800" dirty="0"/>
              <a:t>  Bad debts				Higher	    Lower</a:t>
            </a:r>
          </a:p>
        </p:txBody>
      </p:sp>
      <p:sp>
        <p:nvSpPr>
          <p:cNvPr id="15363" name="Text Box 3"/>
          <p:cNvSpPr txBox="1">
            <a:spLocks noChangeArrowheads="1"/>
          </p:cNvSpPr>
          <p:nvPr/>
        </p:nvSpPr>
        <p:spPr bwMode="auto">
          <a:xfrm>
            <a:off x="2438400" y="6499225"/>
            <a:ext cx="426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sz="1400" b="1">
                <a:sym typeface="Symbol" pitchFamily="18" charset="2"/>
              </a:rPr>
              <a:t>  Centre for Financial Management , Bangalore</a:t>
            </a: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A665-E8B9-67A5-2A14-EB9F6F7866BE}"/>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05CC76B9-9BF3-EF64-4552-1F8A65FDCAE1}"/>
              </a:ext>
            </a:extLst>
          </p:cNvPr>
          <p:cNvSpPr>
            <a:spLocks noGrp="1"/>
          </p:cNvSpPr>
          <p:nvPr>
            <p:ph idx="1"/>
          </p:nvPr>
        </p:nvSpPr>
        <p:spPr/>
        <p:txBody>
          <a:bodyPr/>
          <a:lstStyle/>
          <a:p>
            <a:pPr marL="0" marR="0">
              <a:lnSpc>
                <a:spcPct val="107000"/>
              </a:lnSpc>
              <a:spcBef>
                <a:spcPts val="0"/>
              </a:spcBef>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Shri Krishna</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Ltd has current sales of ₹ 20,00,000. The firm is planning to introduce a cash discount policy of 2/10, net 30. As a result, the firm expects the average collection period to go down by 10 days and 75% of the customers opt for the cash discount facility. If the firm's required return on investment in receivable is 12% should it introduce the new discount policy? (Assume 365 days in a year)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2122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C46E-0493-15C5-C4EC-EF065E590AA0}"/>
              </a:ext>
            </a:extLst>
          </p:cNvPr>
          <p:cNvSpPr>
            <a:spLocks noGrp="1"/>
          </p:cNvSpPr>
          <p:nvPr>
            <p:ph type="title"/>
          </p:nvPr>
        </p:nvSpPr>
        <p:spPr/>
        <p:txBody>
          <a:bodyPr/>
          <a:lstStyle/>
          <a:p>
            <a:r>
              <a:rPr lang="en-US" dirty="0"/>
              <a:t>Soln.</a:t>
            </a:r>
          </a:p>
        </p:txBody>
      </p:sp>
      <p:sp>
        <p:nvSpPr>
          <p:cNvPr id="3" name="Content Placeholder 2">
            <a:extLst>
              <a:ext uri="{FF2B5EF4-FFF2-40B4-BE49-F238E27FC236}">
                <a16:creationId xmlns:a16="http://schemas.microsoft.com/office/drawing/2014/main" id="{C6E174DA-61CF-2B38-64A9-90EBBB93F8E1}"/>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Account receivable before cash discount= 2000000*30/365=164384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Account receivable after cash discount= 2000000*20/365=109589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Decrease in accounts receivable investment =164384-109589=54795</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Return on decreased investment in receivable =12%*54795=6576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Discount at 2% used </a:t>
            </a:r>
            <a:r>
              <a:rPr lang="en-US" sz="1800">
                <a:effectLst/>
                <a:latin typeface="Calibri" panose="020F0502020204030204" pitchFamily="34" charset="0"/>
                <a:ea typeface="Calibri" panose="020F0502020204030204" pitchFamily="34" charset="0"/>
                <a:cs typeface="Times New Roman" panose="02020603050405020304" pitchFamily="18" charset="0"/>
              </a:rPr>
              <a:t>by 75</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sales=2000000*0.75*0.02= 30000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As the loss due to new policy is ₹ 30000 is more than the return on receivable investment is ₹ 6576, the new policy should not be accepted.	</a:t>
            </a:r>
            <a:endParaRPr lang="en-US" dirty="0"/>
          </a:p>
        </p:txBody>
      </p:sp>
    </p:spTree>
    <p:extLst>
      <p:ext uri="{BB962C8B-B14F-4D97-AF65-F5344CB8AC3E}">
        <p14:creationId xmlns:p14="http://schemas.microsoft.com/office/powerpoint/2010/main" val="2360111424"/>
      </p:ext>
    </p:extLst>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1366</TotalTime>
  <Words>839</Words>
  <Application>Microsoft Office PowerPoint</Application>
  <PresentationFormat>On-screen Show (4:3)</PresentationFormat>
  <Paragraphs>142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Gatineau</vt:lpstr>
      <vt:lpstr>Rupee</vt:lpstr>
      <vt:lpstr>Times New Roman</vt:lpstr>
      <vt:lpstr>Wingdings</vt:lpstr>
      <vt:lpstr>Soaring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Soln.</vt:lpstr>
      <vt:lpstr>Q. 2</vt:lpstr>
      <vt:lpstr>Soln.</vt:lpstr>
      <vt:lpstr>Soln.</vt:lpstr>
      <vt:lpstr>Q. 3</vt:lpstr>
      <vt:lpstr>Soln. Q. 3</vt:lpstr>
    </vt:vector>
  </TitlesOfParts>
  <Company>CFM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dc:creator>
  <cp:lastModifiedBy>Varun Khadayate</cp:lastModifiedBy>
  <cp:revision>162</cp:revision>
  <dcterms:created xsi:type="dcterms:W3CDTF">2005-05-31T22:08:14Z</dcterms:created>
  <dcterms:modified xsi:type="dcterms:W3CDTF">2022-11-07T04:02:10Z</dcterms:modified>
</cp:coreProperties>
</file>