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4" r:id="rId4"/>
    <p:sldId id="275" r:id="rId5"/>
    <p:sldId id="276" r:id="rId6"/>
    <p:sldId id="297" r:id="rId7"/>
    <p:sldId id="298" r:id="rId8"/>
    <p:sldId id="277" r:id="rId9"/>
    <p:sldId id="299" r:id="rId10"/>
    <p:sldId id="300" r:id="rId11"/>
    <p:sldId id="278" r:id="rId12"/>
    <p:sldId id="279" r:id="rId13"/>
    <p:sldId id="280" r:id="rId14"/>
    <p:sldId id="296"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166232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80275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55872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92519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5E873-0F24-453D-B148-0A1A5B9515E9}"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80296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65E873-0F24-453D-B148-0A1A5B9515E9}"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192321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65E873-0F24-453D-B148-0A1A5B9515E9}"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185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65E873-0F24-453D-B148-0A1A5B9515E9}"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92493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5E873-0F24-453D-B148-0A1A5B9515E9}"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8262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5E873-0F24-453D-B148-0A1A5B9515E9}"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64245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5E873-0F24-453D-B148-0A1A5B9515E9}"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04136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E873-0F24-453D-B148-0A1A5B9515E9}" type="datetimeFigureOut">
              <a:rPr lang="en-IN" smtClean="0"/>
              <a:t>13-10-2022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CB46F-F05A-4F2B-AB60-8AB8FE2B91B0}" type="slidenum">
              <a:rPr lang="en-IN" smtClean="0"/>
              <a:t>‹#›</a:t>
            </a:fld>
            <a:endParaRPr lang="en-IN"/>
          </a:p>
        </p:txBody>
      </p:sp>
    </p:spTree>
    <p:extLst>
      <p:ext uri="{BB962C8B-B14F-4D97-AF65-F5344CB8AC3E}">
        <p14:creationId xmlns:p14="http://schemas.microsoft.com/office/powerpoint/2010/main" val="280453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JaiGanesh11/unit-5-next-generation-network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techtarget.com/searchnetworking/definition/CDN-content-delivery-network" TargetMode="External"/><Relationship Id="rId4" Type="http://schemas.openxmlformats.org/officeDocument/2006/relationships/hyperlink" Target="https://internetofthingsagenda.techtarget.com/definition/IoT-devi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searchnetworking/definition/radio-access-network-RA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techtarget.com/whatis/definition/frequenc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mobilecomputing/definition/wireles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chtarget.com/searchunifiedcommunications/definition/QoS-Quality-of-Service" TargetMode="External"/><Relationship Id="rId5" Type="http://schemas.openxmlformats.org/officeDocument/2006/relationships/hyperlink" Target="https://www.techtarget.com/searchmobilecomputing/definition/spectrum-efficiency" TargetMode="External"/><Relationship Id="rId4" Type="http://schemas.openxmlformats.org/officeDocument/2006/relationships/hyperlink" Target="https://www.techtarget.com/searchnetworking/definition/transceiv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mobilecomputing/definition/GS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whatis/definition/white-spa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p:txBody>
          <a:bodyPr/>
          <a:lstStyle/>
          <a:p>
            <a:r>
              <a:rPr lang="en-US" dirty="0" smtClean="0"/>
              <a:t>Unit 4:Cognitive Radio Networks</a:t>
            </a:r>
            <a:endParaRPr lang="en-IN" dirty="0"/>
          </a:p>
        </p:txBody>
      </p:sp>
      <p:sp>
        <p:nvSpPr>
          <p:cNvPr id="3" name="Subtitle 2"/>
          <p:cNvSpPr>
            <a:spLocks noGrp="1"/>
          </p:cNvSpPr>
          <p:nvPr>
            <p:ph type="subTitle" idx="1"/>
          </p:nvPr>
        </p:nvSpPr>
        <p:spPr/>
        <p:txBody>
          <a:bodyPr/>
          <a:lstStyle/>
          <a:p>
            <a:r>
              <a:rPr lang="en-US" dirty="0" smtClean="0"/>
              <a:t>Preeti Godabole</a:t>
            </a:r>
            <a:endParaRPr lang="en-IN" dirty="0"/>
          </a:p>
        </p:txBody>
      </p:sp>
    </p:spTree>
    <p:extLst>
      <p:ext uri="{BB962C8B-B14F-4D97-AF65-F5344CB8AC3E}">
        <p14:creationId xmlns:p14="http://schemas.microsoft.com/office/powerpoint/2010/main" val="286318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8788" y="514905"/>
            <a:ext cx="10147177" cy="2554545"/>
          </a:xfrm>
          <a:prstGeom prst="rect">
            <a:avLst/>
          </a:prstGeom>
        </p:spPr>
        <p:txBody>
          <a:bodyPr wrap="square">
            <a:spAutoFit/>
          </a:bodyPr>
          <a:lstStyle/>
          <a:p>
            <a:r>
              <a:rPr lang="en-US" sz="2000" dirty="0">
                <a:solidFill>
                  <a:srgbClr val="313131"/>
                </a:solidFill>
                <a:latin typeface="-apple-system"/>
              </a:rPr>
              <a:t>spectrum sensing is that the secondary users have to detect the presence of the primary users in the licensed spectrum and quit the frequency band as quickly as possible if the corresponding primary radio emerges so that the primary user does not face any interference</a:t>
            </a:r>
            <a:r>
              <a:rPr lang="en-US" sz="2000" dirty="0" smtClean="0">
                <a:solidFill>
                  <a:srgbClr val="313131"/>
                </a:solidFill>
                <a:latin typeface="-apple-system"/>
              </a:rPr>
              <a:t>.</a:t>
            </a:r>
          </a:p>
          <a:p>
            <a:r>
              <a:rPr lang="en-US" sz="2000" dirty="0" smtClean="0"/>
              <a:t>. </a:t>
            </a:r>
            <a:r>
              <a:rPr lang="en-US" sz="2000" dirty="0"/>
              <a:t>The Spectrum sensing techniques are classified into 3 main types, </a:t>
            </a:r>
          </a:p>
          <a:p>
            <a:pPr marL="800100" lvl="1" indent="-342900">
              <a:buFont typeface="Arial" panose="020B0604020202020204" pitchFamily="34" charset="0"/>
              <a:buChar char="•"/>
            </a:pPr>
            <a:r>
              <a:rPr lang="en-US" sz="2000" dirty="0"/>
              <a:t>	Transmitter Detection (Non Cooperative Sensing), </a:t>
            </a:r>
          </a:p>
          <a:p>
            <a:pPr marL="800100" lvl="1" indent="-342900">
              <a:buFont typeface="Arial" panose="020B0604020202020204" pitchFamily="34" charset="0"/>
              <a:buChar char="•"/>
            </a:pPr>
            <a:r>
              <a:rPr lang="en-US" sz="2000" dirty="0"/>
              <a:t>	Cooperative Sensing and </a:t>
            </a:r>
          </a:p>
          <a:p>
            <a:pPr marL="800100" lvl="1" indent="-342900">
              <a:buFont typeface="Arial" panose="020B0604020202020204" pitchFamily="34" charset="0"/>
              <a:buChar char="•"/>
            </a:pPr>
            <a:r>
              <a:rPr lang="en-US" sz="2000" dirty="0"/>
              <a:t>	interference based testing </a:t>
            </a:r>
            <a:endParaRPr lang="en-IN" sz="2000" dirty="0"/>
          </a:p>
        </p:txBody>
      </p:sp>
    </p:spTree>
    <p:extLst>
      <p:ext uri="{BB962C8B-B14F-4D97-AF65-F5344CB8AC3E}">
        <p14:creationId xmlns:p14="http://schemas.microsoft.com/office/powerpoint/2010/main" val="412434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Applications of CRN</a:t>
            </a:r>
            <a:endParaRPr lang="en-IN" dirty="0"/>
          </a:p>
        </p:txBody>
      </p:sp>
      <p:sp>
        <p:nvSpPr>
          <p:cNvPr id="3" name="Content Placeholder 2"/>
          <p:cNvSpPr>
            <a:spLocks noGrp="1"/>
          </p:cNvSpPr>
          <p:nvPr>
            <p:ph idx="1"/>
          </p:nvPr>
        </p:nvSpPr>
        <p:spPr/>
        <p:txBody>
          <a:bodyPr/>
          <a:lstStyle/>
          <a:p>
            <a:r>
              <a:rPr lang="en-US" dirty="0"/>
              <a:t>CR is a disruptive new technology with many potential applications. This is why it is also known as a </a:t>
            </a:r>
            <a:r>
              <a:rPr lang="en-US" u="sng" dirty="0">
                <a:hlinkClick r:id="rId3"/>
              </a:rPr>
              <a:t>next-generation communication network</a:t>
            </a:r>
            <a:r>
              <a:rPr lang="en-US" dirty="0"/>
              <a:t>.</a:t>
            </a:r>
          </a:p>
          <a:p>
            <a:r>
              <a:rPr lang="en-US" dirty="0"/>
              <a:t>For example, CR can help address connectivity problems in rural areas. It can also optimize RF operations for smartphones and </a:t>
            </a:r>
            <a:r>
              <a:rPr lang="en-US" u="sng" dirty="0">
                <a:hlinkClick r:id="rId4"/>
              </a:rPr>
              <a:t>IoT</a:t>
            </a:r>
            <a:r>
              <a:rPr lang="en-US" dirty="0"/>
              <a:t> devices, </a:t>
            </a:r>
            <a:r>
              <a:rPr lang="en-US" u="sng" dirty="0">
                <a:hlinkClick r:id="rId5"/>
              </a:rPr>
              <a:t>content delivery networks</a:t>
            </a:r>
            <a:r>
              <a:rPr lang="en-US" dirty="0"/>
              <a:t>, also known as content distribution networks, and giant wireless hotspots.</a:t>
            </a:r>
          </a:p>
          <a:p>
            <a:endParaRPr lang="en-IN" dirty="0"/>
          </a:p>
        </p:txBody>
      </p:sp>
    </p:spTree>
    <p:extLst>
      <p:ext uri="{BB962C8B-B14F-4D97-AF65-F5344CB8AC3E}">
        <p14:creationId xmlns:p14="http://schemas.microsoft.com/office/powerpoint/2010/main" val="21399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Types of CRN</a:t>
            </a:r>
            <a:endParaRPr lang="en-IN" dirty="0"/>
          </a:p>
        </p:txBody>
      </p:sp>
      <p:sp>
        <p:nvSpPr>
          <p:cNvPr id="3" name="Content Placeholder 2"/>
          <p:cNvSpPr>
            <a:spLocks noGrp="1"/>
          </p:cNvSpPr>
          <p:nvPr>
            <p:ph idx="1"/>
          </p:nvPr>
        </p:nvSpPr>
        <p:spPr/>
        <p:txBody>
          <a:bodyPr/>
          <a:lstStyle/>
          <a:p>
            <a:r>
              <a:rPr lang="en-IN" i="1" dirty="0"/>
              <a:t>heterogeneous</a:t>
            </a:r>
            <a:r>
              <a:rPr lang="en-IN" dirty="0"/>
              <a:t> </a:t>
            </a:r>
            <a:endParaRPr lang="en-IN" dirty="0" smtClean="0"/>
          </a:p>
          <a:p>
            <a:pPr lvl="1"/>
            <a:r>
              <a:rPr lang="en-US" dirty="0"/>
              <a:t>In heterogeneous CR, operators run several radio access networks (</a:t>
            </a:r>
            <a:r>
              <a:rPr lang="en-US" u="sng" dirty="0">
                <a:hlinkClick r:id="rId3"/>
              </a:rPr>
              <a:t>RANs</a:t>
            </a:r>
            <a:r>
              <a:rPr lang="en-US" dirty="0"/>
              <a:t>) using the same or different radio access technology (RAT) protocols. </a:t>
            </a:r>
            <a:endParaRPr lang="en-US" dirty="0" smtClean="0"/>
          </a:p>
          <a:p>
            <a:pPr lvl="1"/>
            <a:r>
              <a:rPr lang="en-US" dirty="0" smtClean="0"/>
              <a:t>Heterogeneous </a:t>
            </a:r>
            <a:r>
              <a:rPr lang="en-US" dirty="0"/>
              <a:t>cognitive radio uses a network-centric approach, and the </a:t>
            </a:r>
            <a:r>
              <a:rPr lang="en-US" u="sng" dirty="0">
                <a:hlinkClick r:id="rId4"/>
              </a:rPr>
              <a:t>frequency</a:t>
            </a:r>
            <a:r>
              <a:rPr lang="en-US" dirty="0"/>
              <a:t> bands allocated to the various RANs are fixed</a:t>
            </a:r>
            <a:endParaRPr lang="en-IN" dirty="0" smtClean="0"/>
          </a:p>
          <a:p>
            <a:r>
              <a:rPr lang="en-IN" i="1" dirty="0" smtClean="0"/>
              <a:t>spectrum-sharing</a:t>
            </a:r>
          </a:p>
          <a:p>
            <a:pPr lvl="1"/>
            <a:r>
              <a:rPr lang="en-US" dirty="0" smtClean="0"/>
              <a:t>Several </a:t>
            </a:r>
            <a:r>
              <a:rPr lang="en-US" dirty="0"/>
              <a:t>RANs share the same frequency band. </a:t>
            </a:r>
            <a:endParaRPr lang="en-US" dirty="0" smtClean="0"/>
          </a:p>
          <a:p>
            <a:pPr lvl="1"/>
            <a:r>
              <a:rPr lang="en-US" dirty="0" smtClean="0"/>
              <a:t>They </a:t>
            </a:r>
            <a:r>
              <a:rPr lang="en-US" dirty="0"/>
              <a:t>also coordinate with each other to use unoccupied sub-bands intelligently and optimally.</a:t>
            </a:r>
            <a:endParaRPr lang="en-IN" dirty="0"/>
          </a:p>
        </p:txBody>
      </p:sp>
    </p:spTree>
    <p:extLst>
      <p:ext uri="{BB962C8B-B14F-4D97-AF65-F5344CB8AC3E}">
        <p14:creationId xmlns:p14="http://schemas.microsoft.com/office/powerpoint/2010/main" val="195461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DSA</a:t>
            </a:r>
            <a:endParaRPr lang="en-IN" dirty="0"/>
          </a:p>
        </p:txBody>
      </p:sp>
      <p:sp>
        <p:nvSpPr>
          <p:cNvPr id="3" name="Content Placeholder 2"/>
          <p:cNvSpPr>
            <a:spLocks noGrp="1"/>
          </p:cNvSpPr>
          <p:nvPr>
            <p:ph idx="1"/>
          </p:nvPr>
        </p:nvSpPr>
        <p:spPr/>
        <p:txBody>
          <a:bodyPr/>
          <a:lstStyle/>
          <a:p>
            <a:r>
              <a:rPr lang="en-US" b="1" dirty="0"/>
              <a:t>The technique of dynamically accessing the unused spectrum band is known as Dynamic Spectrum Access (DSA)</a:t>
            </a:r>
            <a:r>
              <a:rPr lang="en-US" dirty="0"/>
              <a:t>. The dynamic spectrum access technology helps to minimize unused spectrum bands</a:t>
            </a:r>
            <a:r>
              <a:rPr lang="en-US" dirty="0" smtClean="0"/>
              <a:t>.</a:t>
            </a:r>
          </a:p>
          <a:p>
            <a:r>
              <a:rPr lang="en-US" dirty="0"/>
              <a:t>To regulate the use of this limited resource, fixed spectrum access policy (FSA) was adopted by spectrum regulators. Under this policy, </a:t>
            </a:r>
            <a:r>
              <a:rPr lang="en-US" b="1" dirty="0"/>
              <a:t>a fixed piece of spec- </a:t>
            </a:r>
            <a:r>
              <a:rPr lang="en-US" b="1" dirty="0" err="1"/>
              <a:t>trum</a:t>
            </a:r>
            <a:r>
              <a:rPr lang="en-US" b="1" dirty="0"/>
              <a:t> is assigned for a dedicated purpose which is further distributed to the users for access to wireless services</a:t>
            </a:r>
            <a:r>
              <a:rPr lang="en-US" dirty="0"/>
              <a:t>.</a:t>
            </a:r>
            <a:endParaRPr lang="en-IN" dirty="0"/>
          </a:p>
        </p:txBody>
      </p:sp>
    </p:spTree>
    <p:extLst>
      <p:ext uri="{BB962C8B-B14F-4D97-AF65-F5344CB8AC3E}">
        <p14:creationId xmlns:p14="http://schemas.microsoft.com/office/powerpoint/2010/main" val="105578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18" y="670391"/>
            <a:ext cx="9202260" cy="5779468"/>
          </a:xfrm>
          <a:prstGeom prst="rect">
            <a:avLst/>
          </a:prstGeom>
        </p:spPr>
      </p:pic>
    </p:spTree>
    <p:extLst>
      <p:ext uri="{BB962C8B-B14F-4D97-AF65-F5344CB8AC3E}">
        <p14:creationId xmlns:p14="http://schemas.microsoft.com/office/powerpoint/2010/main" val="411112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cognitive radios </a:t>
            </a:r>
            <a:r>
              <a:rPr lang="en-US" dirty="0" smtClean="0"/>
              <a:t>: alleviate </a:t>
            </a:r>
            <a:r>
              <a:rPr lang="en-US" dirty="0"/>
              <a:t>high loads on the cellular network.</a:t>
            </a:r>
            <a:endParaRPr lang="en-IN" dirty="0"/>
          </a:p>
        </p:txBody>
      </p:sp>
      <p:sp>
        <p:nvSpPr>
          <p:cNvPr id="3" name="Content Placeholder 2"/>
          <p:cNvSpPr>
            <a:spLocks noGrp="1"/>
          </p:cNvSpPr>
          <p:nvPr>
            <p:ph idx="1"/>
          </p:nvPr>
        </p:nvSpPr>
        <p:spPr>
          <a:xfrm>
            <a:off x="838200" y="1825625"/>
            <a:ext cx="10738282" cy="4351338"/>
          </a:xfrm>
        </p:spPr>
        <p:txBody>
          <a:bodyPr>
            <a:normAutofit/>
          </a:bodyPr>
          <a:lstStyle/>
          <a:p>
            <a:r>
              <a:rPr lang="en-US" dirty="0" smtClean="0"/>
              <a:t>an </a:t>
            </a:r>
            <a:r>
              <a:rPr lang="en-US" dirty="0"/>
              <a:t>overlay mesh network of white space hot-spots can carry non-real-time or delay tolerant data like mail, content, file transfer, etc. </a:t>
            </a:r>
            <a:endParaRPr lang="en-US" dirty="0" smtClean="0"/>
          </a:p>
          <a:p>
            <a:r>
              <a:rPr lang="en-US" dirty="0" smtClean="0"/>
              <a:t>The </a:t>
            </a:r>
            <a:r>
              <a:rPr lang="en-US" dirty="0"/>
              <a:t>hot-spots can operate either in the licensed or unlicensed band. Off-loading part of the delay tolerant data traffic from the cellular network helps operators to meet the quality of service (</a:t>
            </a:r>
            <a:r>
              <a:rPr lang="en-US" dirty="0" err="1"/>
              <a:t>QoS</a:t>
            </a:r>
            <a:r>
              <a:rPr lang="en-US" dirty="0"/>
              <a:t>) requirements of </a:t>
            </a:r>
            <a:r>
              <a:rPr lang="en-US" dirty="0" smtClean="0"/>
              <a:t>delay. </a:t>
            </a:r>
          </a:p>
          <a:p>
            <a:r>
              <a:rPr lang="en-US" dirty="0" smtClean="0"/>
              <a:t>The </a:t>
            </a:r>
            <a:r>
              <a:rPr lang="en-US" dirty="0"/>
              <a:t>boost in the capacity comes at no additional cost, but from the detection of available white spaces and the opportunistic transmission over white spaces using the hot-spot mesh network</a:t>
            </a:r>
            <a:endParaRPr lang="en-IN" dirty="0"/>
          </a:p>
        </p:txBody>
      </p:sp>
    </p:spTree>
    <p:extLst>
      <p:ext uri="{BB962C8B-B14F-4D97-AF65-F5344CB8AC3E}">
        <p14:creationId xmlns:p14="http://schemas.microsoft.com/office/powerpoint/2010/main" val="304990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Issues in CRN</a:t>
            </a:r>
            <a:endParaRPr lang="en-IN" dirty="0"/>
          </a:p>
        </p:txBody>
      </p:sp>
      <p:sp>
        <p:nvSpPr>
          <p:cNvPr id="3" name="Content Placeholder 2"/>
          <p:cNvSpPr>
            <a:spLocks noGrp="1"/>
          </p:cNvSpPr>
          <p:nvPr>
            <p:ph idx="1"/>
          </p:nvPr>
        </p:nvSpPr>
        <p:spPr/>
        <p:txBody>
          <a:bodyPr>
            <a:normAutofit/>
          </a:bodyPr>
          <a:lstStyle/>
          <a:p>
            <a:pPr marL="0" indent="0">
              <a:buNone/>
            </a:pPr>
            <a:r>
              <a:rPr lang="en-IN" dirty="0"/>
              <a:t>Interoperability challenges</a:t>
            </a:r>
          </a:p>
          <a:p>
            <a:pPr lvl="1"/>
            <a:r>
              <a:rPr lang="en-IN" b="1" dirty="0"/>
              <a:t>– </a:t>
            </a:r>
            <a:r>
              <a:rPr lang="en-IN" dirty="0"/>
              <a:t>CRN based device-to-device communications</a:t>
            </a:r>
          </a:p>
          <a:p>
            <a:pPr lvl="1"/>
            <a:r>
              <a:rPr lang="en-IN" b="1" dirty="0"/>
              <a:t>– </a:t>
            </a:r>
            <a:r>
              <a:rPr lang="en-IN" dirty="0"/>
              <a:t>CRN based device-to-network communications</a:t>
            </a:r>
          </a:p>
          <a:p>
            <a:pPr lvl="1"/>
            <a:r>
              <a:rPr lang="en-IN" b="1" dirty="0"/>
              <a:t>– </a:t>
            </a:r>
            <a:r>
              <a:rPr lang="en-IN" dirty="0"/>
              <a:t>CRN based machine-to-machine communications</a:t>
            </a:r>
          </a:p>
          <a:p>
            <a:pPr lvl="1"/>
            <a:r>
              <a:rPr lang="en-IN" b="1" dirty="0"/>
              <a:t>– </a:t>
            </a:r>
            <a:r>
              <a:rPr lang="en-IN" dirty="0"/>
              <a:t>CRN based service-to-service communications</a:t>
            </a:r>
          </a:p>
          <a:p>
            <a:pPr marL="0" indent="0">
              <a:buNone/>
            </a:pPr>
            <a:r>
              <a:rPr lang="en-IN" dirty="0" smtClean="0"/>
              <a:t>Co-existence </a:t>
            </a:r>
            <a:r>
              <a:rPr lang="en-IN" dirty="0"/>
              <a:t>network technologies challenges</a:t>
            </a:r>
          </a:p>
          <a:p>
            <a:pPr lvl="1"/>
            <a:r>
              <a:rPr lang="en-IN" b="1" dirty="0"/>
              <a:t>– </a:t>
            </a:r>
            <a:r>
              <a:rPr lang="en-IN" dirty="0"/>
              <a:t>CRN based radio access</a:t>
            </a:r>
          </a:p>
          <a:p>
            <a:pPr lvl="1"/>
            <a:r>
              <a:rPr lang="en-US" b="1" dirty="0"/>
              <a:t>– </a:t>
            </a:r>
            <a:r>
              <a:rPr lang="en-US" dirty="0"/>
              <a:t>CRN based medium access control (MAC)</a:t>
            </a:r>
          </a:p>
          <a:p>
            <a:pPr lvl="1"/>
            <a:r>
              <a:rPr lang="en-US" b="1" dirty="0"/>
              <a:t>– </a:t>
            </a:r>
            <a:r>
              <a:rPr lang="en-US" dirty="0"/>
              <a:t>CRN based handover between multiple communication standards</a:t>
            </a:r>
          </a:p>
          <a:p>
            <a:pPr lvl="1"/>
            <a:r>
              <a:rPr lang="en-IN" b="1" dirty="0"/>
              <a:t>– </a:t>
            </a:r>
            <a:r>
              <a:rPr lang="en-IN" dirty="0"/>
              <a:t>CRN based channel </a:t>
            </a:r>
            <a:r>
              <a:rPr lang="en-IN" dirty="0" smtClean="0"/>
              <a:t>hopping</a:t>
            </a:r>
            <a:endParaRPr lang="en-IN" dirty="0"/>
          </a:p>
        </p:txBody>
      </p:sp>
    </p:spTree>
    <p:extLst>
      <p:ext uri="{BB962C8B-B14F-4D97-AF65-F5344CB8AC3E}">
        <p14:creationId xmlns:p14="http://schemas.microsoft.com/office/powerpoint/2010/main" val="317090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Communications</a:t>
            </a:r>
            <a:endParaRPr lang="en-IN" dirty="0"/>
          </a:p>
        </p:txBody>
      </p:sp>
      <p:sp>
        <p:nvSpPr>
          <p:cNvPr id="3" name="Content Placeholder 2"/>
          <p:cNvSpPr>
            <a:spLocks noGrp="1"/>
          </p:cNvSpPr>
          <p:nvPr>
            <p:ph idx="1"/>
          </p:nvPr>
        </p:nvSpPr>
        <p:spPr/>
        <p:txBody>
          <a:bodyPr/>
          <a:lstStyle/>
          <a:p>
            <a:r>
              <a:rPr lang="en-US" dirty="0"/>
              <a:t>M2M communications refer to </a:t>
            </a:r>
            <a:r>
              <a:rPr lang="en-US" b="1" dirty="0"/>
              <a:t>automated applications which involve machines or devices communicating through a network without human intervention</a:t>
            </a:r>
            <a:r>
              <a:rPr lang="en-US" dirty="0"/>
              <a:t>.</a:t>
            </a:r>
            <a:endParaRPr lang="en-US" dirty="0" smtClean="0"/>
          </a:p>
          <a:p>
            <a:r>
              <a:rPr lang="en-US" dirty="0" smtClean="0"/>
              <a:t>Device-to-Device </a:t>
            </a:r>
            <a:r>
              <a:rPr lang="en-US" dirty="0"/>
              <a:t>(D2D) communication refers to </a:t>
            </a:r>
            <a:r>
              <a:rPr lang="en-US" b="1" dirty="0"/>
              <a:t>a radio technology that enables devices to communicate directly with each other, that is without routing the data paths through a network infrastructure</a:t>
            </a:r>
            <a:r>
              <a:rPr lang="en-US" dirty="0" smtClean="0"/>
              <a:t>.</a:t>
            </a:r>
          </a:p>
          <a:p>
            <a:r>
              <a:rPr lang="en-US" b="1" dirty="0"/>
              <a:t>The client can make a REST call to interact with other services</a:t>
            </a:r>
            <a:r>
              <a:rPr lang="en-US" dirty="0"/>
              <a:t>. The client sends a request to the server and waits for a response from the service (Mostly JSON over HTTP</a:t>
            </a:r>
            <a:r>
              <a:rPr lang="en-US" dirty="0" smtClean="0"/>
              <a:t>). &lt;Service to service&gt;</a:t>
            </a:r>
          </a:p>
          <a:p>
            <a:endParaRPr lang="en-IN" dirty="0"/>
          </a:p>
        </p:txBody>
      </p:sp>
    </p:spTree>
    <p:extLst>
      <p:ext uri="{BB962C8B-B14F-4D97-AF65-F5344CB8AC3E}">
        <p14:creationId xmlns:p14="http://schemas.microsoft.com/office/powerpoint/2010/main" val="343014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Applications of CRN</a:t>
            </a:r>
            <a:endParaRPr lang="en-IN" dirty="0"/>
          </a:p>
        </p:txBody>
      </p:sp>
      <p:sp>
        <p:nvSpPr>
          <p:cNvPr id="3" name="Content Placeholder 2"/>
          <p:cNvSpPr>
            <a:spLocks noGrp="1"/>
          </p:cNvSpPr>
          <p:nvPr>
            <p:ph idx="1"/>
          </p:nvPr>
        </p:nvSpPr>
        <p:spPr/>
        <p:txBody>
          <a:bodyPr/>
          <a:lstStyle/>
          <a:p>
            <a:r>
              <a:rPr lang="en-US" dirty="0"/>
              <a:t> It allows constructing a network of radio stations with the combination of cognitive radio nodes hence gives significant boost to the speed and availability of channels for the new secondary wireless networks</a:t>
            </a:r>
            <a:r>
              <a:rPr lang="en-US" dirty="0" smtClean="0"/>
              <a:t>.</a:t>
            </a:r>
          </a:p>
          <a:p>
            <a:r>
              <a:rPr lang="en-US" dirty="0"/>
              <a:t>There are two possibilities to access vacant channel. </a:t>
            </a:r>
            <a:endParaRPr lang="en-US" dirty="0" smtClean="0"/>
          </a:p>
          <a:p>
            <a:pPr lvl="1"/>
            <a:r>
              <a:rPr lang="en-US" dirty="0" smtClean="0"/>
              <a:t>One</a:t>
            </a:r>
            <a:r>
              <a:rPr lang="en-US" dirty="0"/>
              <a:t>, CR contact to multiple non CRs transmissions where femtocells get cognitive inspection, erect and then communicate with non CR mobiles. </a:t>
            </a:r>
            <a:endParaRPr lang="en-US" dirty="0" smtClean="0"/>
          </a:p>
          <a:p>
            <a:pPr lvl="1"/>
            <a:r>
              <a:rPr lang="en-US" dirty="0" smtClean="0"/>
              <a:t>Two</a:t>
            </a:r>
            <a:r>
              <a:rPr lang="en-US" dirty="0"/>
              <a:t>, CR networks would like to contact to the network and operate through the cognitive radio network. </a:t>
            </a:r>
            <a:endParaRPr lang="en-IN" dirty="0"/>
          </a:p>
        </p:txBody>
      </p:sp>
    </p:spTree>
    <p:extLst>
      <p:ext uri="{BB962C8B-B14F-4D97-AF65-F5344CB8AC3E}">
        <p14:creationId xmlns:p14="http://schemas.microsoft.com/office/powerpoint/2010/main" val="124908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err="1" smtClean="0"/>
              <a:t>Femto</a:t>
            </a:r>
            <a:r>
              <a:rPr lang="en-US" dirty="0" smtClean="0"/>
              <a:t> Cells</a:t>
            </a:r>
            <a:endParaRPr lang="en-IN" dirty="0"/>
          </a:p>
        </p:txBody>
      </p:sp>
      <p:sp>
        <p:nvSpPr>
          <p:cNvPr id="3" name="Content Placeholder 2"/>
          <p:cNvSpPr>
            <a:spLocks noGrp="1"/>
          </p:cNvSpPr>
          <p:nvPr>
            <p:ph idx="1"/>
          </p:nvPr>
        </p:nvSpPr>
        <p:spPr/>
        <p:txBody>
          <a:bodyPr/>
          <a:lstStyle/>
          <a:p>
            <a:r>
              <a:rPr lang="en-US" dirty="0"/>
              <a:t>In telecommunications, a femtocell is a small, low-power cellular base station, typically designed for use in a home or small business. A broader term which is more widespread in the industry is small cell, with femtocell as a subset.</a:t>
            </a:r>
            <a:endParaRPr lang="en-IN" dirty="0"/>
          </a:p>
        </p:txBody>
      </p:sp>
      <p:pic>
        <p:nvPicPr>
          <p:cNvPr id="4" name="Picture 3"/>
          <p:cNvPicPr>
            <a:picLocks noChangeAspect="1"/>
          </p:cNvPicPr>
          <p:nvPr/>
        </p:nvPicPr>
        <p:blipFill>
          <a:blip r:embed="rId3"/>
          <a:stretch>
            <a:fillRect/>
          </a:stretch>
        </p:blipFill>
        <p:spPr>
          <a:xfrm>
            <a:off x="6383044" y="3597586"/>
            <a:ext cx="4894555" cy="2874651"/>
          </a:xfrm>
          <a:prstGeom prst="rect">
            <a:avLst/>
          </a:prstGeom>
        </p:spPr>
      </p:pic>
    </p:spTree>
    <p:extLst>
      <p:ext uri="{BB962C8B-B14F-4D97-AF65-F5344CB8AC3E}">
        <p14:creationId xmlns:p14="http://schemas.microsoft.com/office/powerpoint/2010/main" val="69399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a:t>Fixed and dynamic spectrum access; </a:t>
            </a:r>
            <a:endParaRPr lang="en-US" dirty="0" smtClean="0"/>
          </a:p>
          <a:p>
            <a:r>
              <a:rPr lang="en-US" dirty="0" smtClean="0"/>
              <a:t>Direct </a:t>
            </a:r>
            <a:r>
              <a:rPr lang="en-US" dirty="0"/>
              <a:t>and indirect spectrum sensing; </a:t>
            </a:r>
            <a:endParaRPr lang="en-US" dirty="0" smtClean="0"/>
          </a:p>
          <a:p>
            <a:r>
              <a:rPr lang="en-US" dirty="0" smtClean="0"/>
              <a:t>Spectrum </a:t>
            </a:r>
            <a:r>
              <a:rPr lang="en-US" dirty="0"/>
              <a:t>sharing; </a:t>
            </a:r>
            <a:endParaRPr lang="en-US" dirty="0" smtClean="0"/>
          </a:p>
          <a:p>
            <a:r>
              <a:rPr lang="en-US" dirty="0" smtClean="0"/>
              <a:t>Interoperability </a:t>
            </a:r>
            <a:r>
              <a:rPr lang="en-US" dirty="0"/>
              <a:t>and co-existence issues; </a:t>
            </a:r>
            <a:endParaRPr lang="en-US" dirty="0" smtClean="0"/>
          </a:p>
          <a:p>
            <a:r>
              <a:rPr lang="en-US" dirty="0" smtClean="0"/>
              <a:t>Applications </a:t>
            </a:r>
            <a:r>
              <a:rPr lang="en-US" dirty="0"/>
              <a:t>of cognitive radio networks.</a:t>
            </a:r>
            <a:endParaRPr lang="en-IN" dirty="0"/>
          </a:p>
        </p:txBody>
      </p:sp>
    </p:spTree>
    <p:extLst>
      <p:ext uri="{BB962C8B-B14F-4D97-AF65-F5344CB8AC3E}">
        <p14:creationId xmlns:p14="http://schemas.microsoft.com/office/powerpoint/2010/main" val="273906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18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0768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5642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160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27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914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15096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8079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270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1091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What is CR</a:t>
            </a:r>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Cognitive radio (CR) is a form of </a:t>
            </a:r>
            <a:r>
              <a:rPr lang="en-US" u="sng" dirty="0" smtClean="0">
                <a:hlinkClick r:id="rId3"/>
              </a:rPr>
              <a:t>wireless communication</a:t>
            </a:r>
            <a:r>
              <a:rPr lang="en-US" dirty="0" smtClean="0"/>
              <a:t> in which a </a:t>
            </a:r>
            <a:r>
              <a:rPr lang="en-US" u="sng" dirty="0" smtClean="0">
                <a:hlinkClick r:id="rId4"/>
              </a:rPr>
              <a:t>transceiver</a:t>
            </a:r>
            <a:r>
              <a:rPr lang="en-US" dirty="0" smtClean="0"/>
              <a:t> </a:t>
            </a:r>
          </a:p>
          <a:p>
            <a:pPr lvl="1"/>
            <a:r>
              <a:rPr lang="en-US" dirty="0" smtClean="0"/>
              <a:t>intelligently detect which communication channels are in use and which ones are not. </a:t>
            </a:r>
          </a:p>
          <a:p>
            <a:pPr lvl="1"/>
            <a:r>
              <a:rPr lang="en-US" dirty="0" smtClean="0"/>
              <a:t>The transceiver then instantly moves into vacant channels, while avoiding occupied ones. </a:t>
            </a:r>
          </a:p>
          <a:p>
            <a:pPr lvl="1"/>
            <a:r>
              <a:rPr lang="en-US" dirty="0" smtClean="0"/>
              <a:t>Helps to optimize the use of the available radio frequency (RF) spectrum.</a:t>
            </a:r>
          </a:p>
          <a:p>
            <a:pPr lvl="1"/>
            <a:r>
              <a:rPr lang="en-US" dirty="0" smtClean="0"/>
              <a:t>minimizes </a:t>
            </a:r>
            <a:r>
              <a:rPr lang="en-US" dirty="0"/>
              <a:t>interference to other </a:t>
            </a:r>
            <a:r>
              <a:rPr lang="en-US" dirty="0" smtClean="0"/>
              <a:t>users, </a:t>
            </a:r>
            <a:r>
              <a:rPr lang="en-US" dirty="0"/>
              <a:t>by avoiding occupied channels, it increases </a:t>
            </a:r>
            <a:r>
              <a:rPr lang="en-US" u="sng" dirty="0">
                <a:hlinkClick r:id="rId5"/>
              </a:rPr>
              <a:t>spectrum efficiency</a:t>
            </a:r>
            <a:r>
              <a:rPr lang="en-US" dirty="0"/>
              <a:t> and improves the quality of service (</a:t>
            </a:r>
            <a:r>
              <a:rPr lang="en-US" u="sng" dirty="0" err="1">
                <a:hlinkClick r:id="rId6"/>
              </a:rPr>
              <a:t>QoS</a:t>
            </a:r>
            <a:r>
              <a:rPr lang="en-US" dirty="0"/>
              <a:t>) for users.</a:t>
            </a:r>
            <a:endParaRPr lang="en-IN" dirty="0"/>
          </a:p>
        </p:txBody>
      </p:sp>
    </p:spTree>
    <p:extLst>
      <p:ext uri="{BB962C8B-B14F-4D97-AF65-F5344CB8AC3E}">
        <p14:creationId xmlns:p14="http://schemas.microsoft.com/office/powerpoint/2010/main" val="215065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W</a:t>
            </a:r>
            <a:r>
              <a:rPr lang="en-US" dirty="0" smtClean="0"/>
              <a:t>ireless </a:t>
            </a:r>
            <a:r>
              <a:rPr lang="en-US" dirty="0"/>
              <a:t>RF </a:t>
            </a:r>
            <a:r>
              <a:rPr lang="en-US" dirty="0" smtClean="0"/>
              <a:t>spectrum</a:t>
            </a:r>
            <a:endParaRPr lang="en-IN" dirty="0"/>
          </a:p>
        </p:txBody>
      </p:sp>
      <p:sp>
        <p:nvSpPr>
          <p:cNvPr id="3" name="Content Placeholder 2"/>
          <p:cNvSpPr>
            <a:spLocks noGrp="1"/>
          </p:cNvSpPr>
          <p:nvPr>
            <p:ph idx="1"/>
          </p:nvPr>
        </p:nvSpPr>
        <p:spPr/>
        <p:txBody>
          <a:bodyPr/>
          <a:lstStyle/>
          <a:p>
            <a:r>
              <a:rPr lang="en-US" dirty="0" smtClean="0"/>
              <a:t>It is </a:t>
            </a:r>
            <a:r>
              <a:rPr lang="en-US" dirty="0"/>
              <a:t>a limited </a:t>
            </a:r>
            <a:r>
              <a:rPr lang="en-US" dirty="0" smtClean="0"/>
              <a:t>resource,</a:t>
            </a:r>
            <a:r>
              <a:rPr lang="en-US" dirty="0"/>
              <a:t> allocated through a licensing </a:t>
            </a:r>
            <a:r>
              <a:rPr lang="en-US" dirty="0" smtClean="0"/>
              <a:t>process</a:t>
            </a:r>
          </a:p>
          <a:p>
            <a:r>
              <a:rPr lang="en-US" dirty="0"/>
              <a:t>The allocated (licensed) spectrum is not always used optimally. </a:t>
            </a:r>
            <a:endParaRPr lang="en-US" dirty="0" smtClean="0"/>
          </a:p>
          <a:p>
            <a:r>
              <a:rPr lang="en-US" dirty="0" smtClean="0"/>
              <a:t>Some </a:t>
            </a:r>
            <a:r>
              <a:rPr lang="en-US" dirty="0"/>
              <a:t>bands are overcrowded (e.g., </a:t>
            </a:r>
            <a:r>
              <a:rPr lang="en-US" u="sng" dirty="0">
                <a:hlinkClick r:id="rId3"/>
              </a:rPr>
              <a:t>GSM</a:t>
            </a:r>
            <a:r>
              <a:rPr lang="en-US" dirty="0"/>
              <a:t> cellular networks), </a:t>
            </a:r>
            <a:r>
              <a:rPr lang="en-US" dirty="0" smtClean="0"/>
              <a:t>others </a:t>
            </a:r>
            <a:r>
              <a:rPr lang="en-US" dirty="0"/>
              <a:t>are relatively unused (e.g., military</a:t>
            </a:r>
            <a:r>
              <a:rPr lang="en-US" dirty="0" smtClean="0"/>
              <a:t>).</a:t>
            </a:r>
          </a:p>
          <a:p>
            <a:r>
              <a:rPr lang="en-US" dirty="0"/>
              <a:t> spectrum inefficiency limits the amount of data that can be transmitted to users and lowers service quality</a:t>
            </a:r>
            <a:r>
              <a:rPr lang="en-US" dirty="0" smtClean="0"/>
              <a:t>.</a:t>
            </a:r>
          </a:p>
          <a:p>
            <a:r>
              <a:rPr lang="en-US" dirty="0"/>
              <a:t>Cognitive radio is an efficient way to use and share this resource intelligently, optimally and fairly.</a:t>
            </a:r>
            <a:endParaRPr lang="en-US" dirty="0" smtClean="0"/>
          </a:p>
          <a:p>
            <a:endParaRPr lang="en-IN" dirty="0"/>
          </a:p>
        </p:txBody>
      </p:sp>
    </p:spTree>
    <p:extLst>
      <p:ext uri="{BB962C8B-B14F-4D97-AF65-F5344CB8AC3E}">
        <p14:creationId xmlns:p14="http://schemas.microsoft.com/office/powerpoint/2010/main" val="5701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cognitive radio network (CRN)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CRN has two </a:t>
            </a:r>
            <a:r>
              <a:rPr lang="en-US" dirty="0"/>
              <a:t>main networks, a primary network and a secondary network. </a:t>
            </a:r>
            <a:endParaRPr lang="en-US" dirty="0" smtClean="0"/>
          </a:p>
          <a:p>
            <a:pPr lvl="1"/>
            <a:r>
              <a:rPr lang="en-US" dirty="0" smtClean="0"/>
              <a:t>The </a:t>
            </a:r>
            <a:r>
              <a:rPr lang="en-US" dirty="0"/>
              <a:t>primary network owns the licensed band and consists of the primary radio base station and users. </a:t>
            </a:r>
            <a:endParaRPr lang="en-US" dirty="0" smtClean="0"/>
          </a:p>
          <a:p>
            <a:pPr lvl="1"/>
            <a:r>
              <a:rPr lang="en-US" dirty="0" smtClean="0"/>
              <a:t>The </a:t>
            </a:r>
            <a:r>
              <a:rPr lang="en-US" dirty="0"/>
              <a:t>secondary network shares the unused spectrum with the primary network. It consists of the cognitive radio base station and users.</a:t>
            </a:r>
          </a:p>
          <a:p>
            <a:pPr lvl="1"/>
            <a:endParaRPr lang="en-US" dirty="0"/>
          </a:p>
          <a:p>
            <a:r>
              <a:rPr lang="en-US" dirty="0"/>
              <a:t>The three key capabilities that differentiate cognitive radio from traditional radio are:</a:t>
            </a:r>
          </a:p>
          <a:p>
            <a:pPr lvl="1"/>
            <a:r>
              <a:rPr lang="en-US" dirty="0" smtClean="0"/>
              <a:t>Cognition</a:t>
            </a:r>
            <a:r>
              <a:rPr lang="en-US" dirty="0"/>
              <a:t>: CR understands its geographical and operational environment.</a:t>
            </a:r>
          </a:p>
          <a:p>
            <a:pPr lvl="1"/>
            <a:r>
              <a:rPr lang="en-US" dirty="0"/>
              <a:t>Reconfiguration: </a:t>
            </a:r>
            <a:r>
              <a:rPr lang="en-US" dirty="0" smtClean="0"/>
              <a:t>CR </a:t>
            </a:r>
            <a:r>
              <a:rPr lang="en-US" dirty="0"/>
              <a:t>can decide to dynamically and autonomously adjust its parameters.</a:t>
            </a:r>
          </a:p>
          <a:p>
            <a:pPr lvl="1"/>
            <a:r>
              <a:rPr lang="en-US" dirty="0"/>
              <a:t>Learning: CR can also learn from the experience, and experiment with new configurations in new situations.</a:t>
            </a:r>
            <a:endParaRPr lang="en-IN" dirty="0"/>
          </a:p>
        </p:txBody>
      </p:sp>
    </p:spTree>
    <p:extLst>
      <p:ext uri="{BB962C8B-B14F-4D97-AF65-F5344CB8AC3E}">
        <p14:creationId xmlns:p14="http://schemas.microsoft.com/office/powerpoint/2010/main" val="1200054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939506.smushcdn.com/2600043/wp-content/uploads/2019/07/CR_0.pn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48" y="514903"/>
            <a:ext cx="8509918" cy="5598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73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939506.smushcdn.com/2600043/wp-content/uploads/2019/07/CR-1.jp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32" y="2000572"/>
            <a:ext cx="8056271" cy="385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55938" y="479394"/>
            <a:ext cx="8637973" cy="707886"/>
          </a:xfrm>
          <a:prstGeom prst="rect">
            <a:avLst/>
          </a:prstGeom>
          <a:noFill/>
        </p:spPr>
        <p:txBody>
          <a:bodyPr wrap="square" rtlCol="0">
            <a:spAutoFit/>
          </a:bodyPr>
          <a:lstStyle/>
          <a:p>
            <a:r>
              <a:rPr lang="en-US" sz="4000" dirty="0" smtClean="0"/>
              <a:t>Spectrum Holes</a:t>
            </a:r>
            <a:endParaRPr lang="en-IN" sz="4000" dirty="0"/>
          </a:p>
        </p:txBody>
      </p:sp>
    </p:spTree>
    <p:extLst>
      <p:ext uri="{BB962C8B-B14F-4D97-AF65-F5344CB8AC3E}">
        <p14:creationId xmlns:p14="http://schemas.microsoft.com/office/powerpoint/2010/main" val="72272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IN" b="1" dirty="0"/>
              <a:t>Cognitive radio facets</a:t>
            </a:r>
            <a:br>
              <a:rPr lang="en-IN" b="1" dirty="0"/>
            </a:br>
            <a:endParaRPr lang="en-IN" dirty="0"/>
          </a:p>
        </p:txBody>
      </p:sp>
      <p:sp>
        <p:nvSpPr>
          <p:cNvPr id="3" name="Content Placeholder 2"/>
          <p:cNvSpPr>
            <a:spLocks noGrp="1"/>
          </p:cNvSpPr>
          <p:nvPr>
            <p:ph idx="1"/>
          </p:nvPr>
        </p:nvSpPr>
        <p:spPr/>
        <p:txBody>
          <a:bodyPr/>
          <a:lstStyle/>
          <a:p>
            <a:r>
              <a:rPr lang="en-US" i="1" dirty="0" smtClean="0"/>
              <a:t>spectrum sensing</a:t>
            </a:r>
          </a:p>
          <a:p>
            <a:pPr lvl="1"/>
            <a:r>
              <a:rPr lang="en-US" dirty="0"/>
              <a:t>CR devices track the spectrum bands in their neighborhoods to identify users licensed to operate in that band. </a:t>
            </a:r>
            <a:endParaRPr lang="en-US" dirty="0" smtClean="0"/>
          </a:p>
          <a:p>
            <a:pPr lvl="1"/>
            <a:r>
              <a:rPr lang="en-US" dirty="0" smtClean="0"/>
              <a:t>look </a:t>
            </a:r>
            <a:r>
              <a:rPr lang="en-US" dirty="0"/>
              <a:t>for unused portions of the RF spectrum known as </a:t>
            </a:r>
            <a:r>
              <a:rPr lang="en-US" u="sng" dirty="0">
                <a:hlinkClick r:id="rId3"/>
              </a:rPr>
              <a:t>white spaces</a:t>
            </a:r>
            <a:r>
              <a:rPr lang="en-US" dirty="0"/>
              <a:t> or spectrum holes. </a:t>
            </a:r>
            <a:endParaRPr lang="en-US" dirty="0" smtClean="0"/>
          </a:p>
          <a:p>
            <a:pPr lvl="1"/>
            <a:r>
              <a:rPr lang="en-US" dirty="0" smtClean="0"/>
              <a:t>These </a:t>
            </a:r>
            <a:r>
              <a:rPr lang="en-US" dirty="0"/>
              <a:t>holes are created and removed dynamically and can be used without a license.  </a:t>
            </a:r>
            <a:endParaRPr lang="en-US" dirty="0" smtClean="0"/>
          </a:p>
          <a:p>
            <a:r>
              <a:rPr lang="en-US" i="1" dirty="0" smtClean="0"/>
              <a:t>spectrum database</a:t>
            </a:r>
            <a:endParaRPr lang="en-US" dirty="0"/>
          </a:p>
          <a:p>
            <a:pPr lvl="1"/>
            <a:r>
              <a:rPr lang="en-US" dirty="0"/>
              <a:t>TV stations update their next week’s use of the RF spectrum in a database that the FCC maintains. Cognitive radio devices can seek information about free spectrum from this database</a:t>
            </a:r>
            <a:endParaRPr lang="en-IN" dirty="0"/>
          </a:p>
        </p:txBody>
      </p:sp>
    </p:spTree>
    <p:extLst>
      <p:ext uri="{BB962C8B-B14F-4D97-AF65-F5344CB8AC3E}">
        <p14:creationId xmlns:p14="http://schemas.microsoft.com/office/powerpoint/2010/main" val="246837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939506.smushcdn.com/2600043/wp-content/uploads/2019/07/CR-2.pn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471" y="1018016"/>
            <a:ext cx="7115236" cy="5685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32482" y="248575"/>
            <a:ext cx="6684885" cy="769441"/>
          </a:xfrm>
          <a:prstGeom prst="rect">
            <a:avLst/>
          </a:prstGeom>
          <a:noFill/>
        </p:spPr>
        <p:txBody>
          <a:bodyPr wrap="square" rtlCol="0">
            <a:spAutoFit/>
          </a:bodyPr>
          <a:lstStyle/>
          <a:p>
            <a:r>
              <a:rPr lang="en-US" sz="4400" dirty="0" smtClean="0"/>
              <a:t>CRN Life cycle</a:t>
            </a:r>
            <a:endParaRPr lang="en-IN" sz="4400" dirty="0"/>
          </a:p>
        </p:txBody>
      </p:sp>
    </p:spTree>
    <p:extLst>
      <p:ext uri="{BB962C8B-B14F-4D97-AF65-F5344CB8AC3E}">
        <p14:creationId xmlns:p14="http://schemas.microsoft.com/office/powerpoint/2010/main" val="57164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S-border" id="{D875905C-72AB-4AD4-800E-41FC37714649}" vid="{87B0CFEF-4CCF-4F68-BBB9-2C4CC5335FC6}"/>
    </a:ext>
  </a:extLst>
</a:theme>
</file>

<file path=docProps/app.xml><?xml version="1.0" encoding="utf-8"?>
<Properties xmlns="http://schemas.openxmlformats.org/officeDocument/2006/extended-properties" xmlns:vt="http://schemas.openxmlformats.org/officeDocument/2006/docPropsVTypes">
  <Template>MPS-border</Template>
  <TotalTime>109</TotalTime>
  <Words>592</Words>
  <Application>Microsoft Office PowerPoint</Application>
  <PresentationFormat>Widescreen</PresentationFormat>
  <Paragraphs>82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-apple-system</vt:lpstr>
      <vt:lpstr>Arial</vt:lpstr>
      <vt:lpstr>Calibri</vt:lpstr>
      <vt:lpstr>Calibri Light</vt:lpstr>
      <vt:lpstr>Office Theme</vt:lpstr>
      <vt:lpstr>Unit 4:Cognitive Radio Networks</vt:lpstr>
      <vt:lpstr>Contents</vt:lpstr>
      <vt:lpstr>PowerPoint Presentation</vt:lpstr>
      <vt:lpstr>Wireless RF spectrum</vt:lpstr>
      <vt:lpstr>cognitive radio network (CRN)</vt:lpstr>
      <vt:lpstr>PowerPoint Presentation</vt:lpstr>
      <vt:lpstr>PowerPoint Presentation</vt:lpstr>
      <vt:lpstr>Cognitive radio facets </vt:lpstr>
      <vt:lpstr>PowerPoint Presentation</vt:lpstr>
      <vt:lpstr>PowerPoint Presentation</vt:lpstr>
      <vt:lpstr>Applications of CRN</vt:lpstr>
      <vt:lpstr>Types of CRN</vt:lpstr>
      <vt:lpstr>DSA</vt:lpstr>
      <vt:lpstr>PowerPoint Presentation</vt:lpstr>
      <vt:lpstr>cognitive radios : alleviate high loads on the cellular network.</vt:lpstr>
      <vt:lpstr>Issues in CRN</vt:lpstr>
      <vt:lpstr>Communications</vt:lpstr>
      <vt:lpstr>Applications of CRN</vt:lpstr>
      <vt:lpstr>Femto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4:Cognitive Radio Networks</dc:title>
  <dc:creator>preeti</dc:creator>
  <cp:lastModifiedBy>preeti</cp:lastModifiedBy>
  <cp:revision>10</cp:revision>
  <dcterms:created xsi:type="dcterms:W3CDTF">2022-10-06T14:08:46Z</dcterms:created>
  <dcterms:modified xsi:type="dcterms:W3CDTF">2022-10-13T04:47:33Z</dcterms:modified>
</cp:coreProperties>
</file>