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66" r:id="rId5"/>
    <p:sldId id="267" r:id="rId6"/>
    <p:sldId id="268" r:id="rId7"/>
    <p:sldId id="269" r:id="rId8"/>
    <p:sldId id="270" r:id="rId9"/>
    <p:sldId id="271" r:id="rId10"/>
    <p:sldId id="272" r:id="rId11"/>
    <p:sldId id="273" r:id="rId12"/>
    <p:sldId id="274" r:id="rId13"/>
    <p:sldId id="275" r:id="rId14"/>
    <p:sldId id="259" r:id="rId15"/>
    <p:sldId id="260" r:id="rId16"/>
    <p:sldId id="261" r:id="rId17"/>
    <p:sldId id="262" r:id="rId18"/>
    <p:sldId id="263" r:id="rId19"/>
    <p:sldId id="264" r:id="rId20"/>
    <p:sldId id="265" r:id="rId21"/>
    <p:sldId id="276" r:id="rId22"/>
    <p:sldId id="278" r:id="rId23"/>
    <p:sldId id="279"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26091-6259-4387-ACF6-BE4CBB623422}" type="datetimeFigureOut">
              <a:rPr lang="en-IN" smtClean="0"/>
              <a:t>13-10-2022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479FB-C6CC-4E62-B723-215F43812176}" type="slidenum">
              <a:rPr lang="en-IN" smtClean="0"/>
              <a:t>‹#›</a:t>
            </a:fld>
            <a:endParaRPr lang="en-IN"/>
          </a:p>
        </p:txBody>
      </p:sp>
    </p:spTree>
    <p:extLst>
      <p:ext uri="{BB962C8B-B14F-4D97-AF65-F5344CB8AC3E}">
        <p14:creationId xmlns:p14="http://schemas.microsoft.com/office/powerpoint/2010/main" val="3550895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D6479FB-C6CC-4E62-B723-215F43812176}" type="slidenum">
              <a:rPr lang="en-IN" smtClean="0"/>
              <a:t>14</a:t>
            </a:fld>
            <a:endParaRPr lang="en-IN"/>
          </a:p>
        </p:txBody>
      </p:sp>
    </p:spTree>
    <p:extLst>
      <p:ext uri="{BB962C8B-B14F-4D97-AF65-F5344CB8AC3E}">
        <p14:creationId xmlns:p14="http://schemas.microsoft.com/office/powerpoint/2010/main" val="312268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7982ED-E142-4B30-81FD-14E30FDEA9A6}" type="datetime1">
              <a:rPr lang="en-IN" smtClean="0"/>
              <a:t>13-10-2022</a:t>
            </a:fld>
            <a:endParaRPr lang="en-IN"/>
          </a:p>
        </p:txBody>
      </p:sp>
      <p:sp>
        <p:nvSpPr>
          <p:cNvPr id="5" name="Footer Placeholder 4"/>
          <p:cNvSpPr>
            <a:spLocks noGrp="1"/>
          </p:cNvSpPr>
          <p:nvPr>
            <p:ph type="ftr" sz="quarter" idx="11"/>
          </p:nvPr>
        </p:nvSpPr>
        <p:spPr/>
        <p:txBody>
          <a:bodyPr/>
          <a:lstStyle/>
          <a:p>
            <a:r>
              <a:rPr lang="en-US" smtClean="0"/>
              <a:t>Unit5- D2D communication and 5G</a:t>
            </a:r>
            <a:endParaRPr lang="en-IN"/>
          </a:p>
        </p:txBody>
      </p:sp>
      <p:sp>
        <p:nvSpPr>
          <p:cNvPr id="6" name="Slide Number Placeholder 5"/>
          <p:cNvSpPr>
            <a:spLocks noGrp="1"/>
          </p:cNvSpPr>
          <p:nvPr>
            <p:ph type="sldNum" sz="quarter" idx="12"/>
          </p:nvPr>
        </p:nvSpPr>
        <p:spPr/>
        <p:txBody>
          <a:bodyPr/>
          <a:lstStyle/>
          <a:p>
            <a:fld id="{B12B3A1D-922F-418E-8276-60AA5D19913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154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CEBD077-97C7-4B66-8FCB-D3B023CCFC90}" type="datetime1">
              <a:rPr lang="en-IN" smtClean="0"/>
              <a:t>13-10-2022</a:t>
            </a:fld>
            <a:endParaRPr lang="en-IN"/>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a:t>
            </a:fld>
            <a:endParaRPr lang="en-IN"/>
          </a:p>
        </p:txBody>
      </p:sp>
    </p:spTree>
    <p:extLst>
      <p:ext uri="{BB962C8B-B14F-4D97-AF65-F5344CB8AC3E}">
        <p14:creationId xmlns:p14="http://schemas.microsoft.com/office/powerpoint/2010/main" val="1793903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2E82AE-92F2-4310-8B44-DC29A9E798A0}" type="datetime1">
              <a:rPr lang="en-IN" smtClean="0"/>
              <a:t>13-10-2022</a:t>
            </a:fld>
            <a:endParaRPr lang="en-IN"/>
          </a:p>
        </p:txBody>
      </p:sp>
      <p:sp>
        <p:nvSpPr>
          <p:cNvPr id="5" name="Footer Placeholder 4"/>
          <p:cNvSpPr>
            <a:spLocks noGrp="1"/>
          </p:cNvSpPr>
          <p:nvPr>
            <p:ph type="ftr" sz="quarter" idx="11"/>
          </p:nvPr>
        </p:nvSpPr>
        <p:spPr/>
        <p:txBody>
          <a:bodyPr/>
          <a:lstStyle/>
          <a:p>
            <a:r>
              <a:rPr lang="en-US" smtClean="0"/>
              <a:t>Unit5- D2D communication and 5G</a:t>
            </a:r>
            <a:endParaRPr lang="en-IN"/>
          </a:p>
        </p:txBody>
      </p:sp>
      <p:sp>
        <p:nvSpPr>
          <p:cNvPr id="6" name="Slide Number Placeholder 5"/>
          <p:cNvSpPr>
            <a:spLocks noGrp="1"/>
          </p:cNvSpPr>
          <p:nvPr>
            <p:ph type="sldNum" sz="quarter" idx="12"/>
          </p:nvPr>
        </p:nvSpPr>
        <p:spPr/>
        <p:txBody>
          <a:bodyPr/>
          <a:lstStyle/>
          <a:p>
            <a:fld id="{B12B3A1D-922F-418E-8276-60AA5D199135}" type="slidenum">
              <a:rPr lang="en-IN" smtClean="0"/>
              <a:t>‹#›</a:t>
            </a:fld>
            <a:endParaRPr lang="en-IN"/>
          </a:p>
        </p:txBody>
      </p:sp>
    </p:spTree>
    <p:extLst>
      <p:ext uri="{BB962C8B-B14F-4D97-AF65-F5344CB8AC3E}">
        <p14:creationId xmlns:p14="http://schemas.microsoft.com/office/powerpoint/2010/main" val="3021317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29447B-E826-4E45-B0A8-5B4E41495C18}" type="datetime1">
              <a:rPr lang="en-IN" smtClean="0"/>
              <a:t>13-10-2022</a:t>
            </a:fld>
            <a:endParaRPr lang="en-IN"/>
          </a:p>
        </p:txBody>
      </p:sp>
      <p:sp>
        <p:nvSpPr>
          <p:cNvPr id="5" name="Footer Placeholder 4"/>
          <p:cNvSpPr>
            <a:spLocks noGrp="1"/>
          </p:cNvSpPr>
          <p:nvPr>
            <p:ph type="ftr" sz="quarter" idx="11"/>
          </p:nvPr>
        </p:nvSpPr>
        <p:spPr/>
        <p:txBody>
          <a:bodyPr/>
          <a:lstStyle/>
          <a:p>
            <a:r>
              <a:rPr lang="en-US" smtClean="0"/>
              <a:t>Unit5- D2D communication and 5G</a:t>
            </a:r>
            <a:endParaRPr lang="en-IN"/>
          </a:p>
        </p:txBody>
      </p:sp>
      <p:sp>
        <p:nvSpPr>
          <p:cNvPr id="6" name="Slide Number Placeholder 5"/>
          <p:cNvSpPr>
            <a:spLocks noGrp="1"/>
          </p:cNvSpPr>
          <p:nvPr>
            <p:ph type="sldNum" sz="quarter" idx="12"/>
          </p:nvPr>
        </p:nvSpPr>
        <p:spPr/>
        <p:txBody>
          <a:bodyPr/>
          <a:lstStyle/>
          <a:p>
            <a:fld id="{B12B3A1D-922F-418E-8276-60AA5D19913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32265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B0339-59C3-4DA9-AB65-F17C7D76CB9B}" type="datetime1">
              <a:rPr lang="en-IN" smtClean="0"/>
              <a:t>13-10-2022</a:t>
            </a:fld>
            <a:endParaRPr lang="en-IN"/>
          </a:p>
        </p:txBody>
      </p:sp>
      <p:sp>
        <p:nvSpPr>
          <p:cNvPr id="5" name="Footer Placeholder 4"/>
          <p:cNvSpPr>
            <a:spLocks noGrp="1"/>
          </p:cNvSpPr>
          <p:nvPr>
            <p:ph type="ftr" sz="quarter" idx="11"/>
          </p:nvPr>
        </p:nvSpPr>
        <p:spPr/>
        <p:txBody>
          <a:bodyPr/>
          <a:lstStyle/>
          <a:p>
            <a:r>
              <a:rPr lang="en-US" smtClean="0"/>
              <a:t>Unit5- D2D communication and 5G</a:t>
            </a:r>
            <a:endParaRPr lang="en-IN"/>
          </a:p>
        </p:txBody>
      </p:sp>
      <p:sp>
        <p:nvSpPr>
          <p:cNvPr id="6" name="Slide Number Placeholder 5"/>
          <p:cNvSpPr>
            <a:spLocks noGrp="1"/>
          </p:cNvSpPr>
          <p:nvPr>
            <p:ph type="sldNum" sz="quarter" idx="12"/>
          </p:nvPr>
        </p:nvSpPr>
        <p:spPr/>
        <p:txBody>
          <a:bodyPr/>
          <a:lstStyle/>
          <a:p>
            <a:fld id="{B12B3A1D-922F-418E-8276-60AA5D199135}" type="slidenum">
              <a:rPr lang="en-IN" smtClean="0"/>
              <a:t>‹#›</a:t>
            </a:fld>
            <a:endParaRPr lang="en-IN"/>
          </a:p>
        </p:txBody>
      </p:sp>
    </p:spTree>
    <p:extLst>
      <p:ext uri="{BB962C8B-B14F-4D97-AF65-F5344CB8AC3E}">
        <p14:creationId xmlns:p14="http://schemas.microsoft.com/office/powerpoint/2010/main" val="3286800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6469A4-E12A-42CF-BEA9-389E2DC05B2D}" type="datetime1">
              <a:rPr lang="en-IN" smtClean="0"/>
              <a:t>13-10-2022</a:t>
            </a:fld>
            <a:endParaRPr lang="en-IN"/>
          </a:p>
        </p:txBody>
      </p:sp>
      <p:sp>
        <p:nvSpPr>
          <p:cNvPr id="5" name="Footer Placeholder 4"/>
          <p:cNvSpPr>
            <a:spLocks noGrp="1"/>
          </p:cNvSpPr>
          <p:nvPr>
            <p:ph type="ftr" sz="quarter" idx="11"/>
          </p:nvPr>
        </p:nvSpPr>
        <p:spPr/>
        <p:txBody>
          <a:bodyPr/>
          <a:lstStyle/>
          <a:p>
            <a:r>
              <a:rPr lang="en-US" smtClean="0"/>
              <a:t>Unit5- D2D communication and 5G</a:t>
            </a:r>
            <a:endParaRPr lang="en-IN"/>
          </a:p>
        </p:txBody>
      </p:sp>
      <p:sp>
        <p:nvSpPr>
          <p:cNvPr id="6" name="Slide Number Placeholder 5"/>
          <p:cNvSpPr>
            <a:spLocks noGrp="1"/>
          </p:cNvSpPr>
          <p:nvPr>
            <p:ph type="sldNum" sz="quarter" idx="12"/>
          </p:nvPr>
        </p:nvSpPr>
        <p:spPr/>
        <p:txBody>
          <a:bodyPr/>
          <a:lstStyle/>
          <a:p>
            <a:fld id="{B12B3A1D-922F-418E-8276-60AA5D19913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96731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6C0BBF-17FA-4EB3-AB68-118851CE1545}" type="datetime1">
              <a:rPr lang="en-IN" smtClean="0"/>
              <a:t>13-10-2022</a:t>
            </a:fld>
            <a:endParaRPr lang="en-IN"/>
          </a:p>
        </p:txBody>
      </p:sp>
      <p:sp>
        <p:nvSpPr>
          <p:cNvPr id="5" name="Footer Placeholder 4"/>
          <p:cNvSpPr>
            <a:spLocks noGrp="1"/>
          </p:cNvSpPr>
          <p:nvPr>
            <p:ph type="ftr" sz="quarter" idx="11"/>
          </p:nvPr>
        </p:nvSpPr>
        <p:spPr/>
        <p:txBody>
          <a:bodyPr/>
          <a:lstStyle/>
          <a:p>
            <a:r>
              <a:rPr lang="en-US" smtClean="0"/>
              <a:t>Unit5- D2D communication and 5G</a:t>
            </a:r>
            <a:endParaRPr lang="en-IN"/>
          </a:p>
        </p:txBody>
      </p:sp>
      <p:sp>
        <p:nvSpPr>
          <p:cNvPr id="6" name="Slide Number Placeholder 5"/>
          <p:cNvSpPr>
            <a:spLocks noGrp="1"/>
          </p:cNvSpPr>
          <p:nvPr>
            <p:ph type="sldNum" sz="quarter" idx="12"/>
          </p:nvPr>
        </p:nvSpPr>
        <p:spPr/>
        <p:txBody>
          <a:bodyPr/>
          <a:lstStyle/>
          <a:p>
            <a:fld id="{B12B3A1D-922F-418E-8276-60AA5D199135}" type="slidenum">
              <a:rPr lang="en-IN" smtClean="0"/>
              <a:t>‹#›</a:t>
            </a:fld>
            <a:endParaRPr lang="en-IN"/>
          </a:p>
        </p:txBody>
      </p:sp>
    </p:spTree>
    <p:extLst>
      <p:ext uri="{BB962C8B-B14F-4D97-AF65-F5344CB8AC3E}">
        <p14:creationId xmlns:p14="http://schemas.microsoft.com/office/powerpoint/2010/main" val="3529564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459707-DAA8-497E-B063-2612C8B40B0A}" type="datetime1">
              <a:rPr lang="en-IN" smtClean="0"/>
              <a:t>13-10-2022</a:t>
            </a:fld>
            <a:endParaRPr lang="en-IN"/>
          </a:p>
        </p:txBody>
      </p:sp>
      <p:sp>
        <p:nvSpPr>
          <p:cNvPr id="5" name="Footer Placeholder 4"/>
          <p:cNvSpPr>
            <a:spLocks noGrp="1"/>
          </p:cNvSpPr>
          <p:nvPr>
            <p:ph type="ftr" sz="quarter" idx="11"/>
          </p:nvPr>
        </p:nvSpPr>
        <p:spPr/>
        <p:txBody>
          <a:bodyPr/>
          <a:lstStyle/>
          <a:p>
            <a:r>
              <a:rPr lang="en-US" smtClean="0"/>
              <a:t>Unit5- D2D communication and 5G</a:t>
            </a:r>
            <a:endParaRPr lang="en-IN"/>
          </a:p>
        </p:txBody>
      </p:sp>
      <p:sp>
        <p:nvSpPr>
          <p:cNvPr id="6" name="Slide Number Placeholder 5"/>
          <p:cNvSpPr>
            <a:spLocks noGrp="1"/>
          </p:cNvSpPr>
          <p:nvPr>
            <p:ph type="sldNum" sz="quarter" idx="12"/>
          </p:nvPr>
        </p:nvSpPr>
        <p:spPr/>
        <p:txBody>
          <a:bodyPr/>
          <a:lstStyle/>
          <a:p>
            <a:fld id="{B12B3A1D-922F-418E-8276-60AA5D199135}" type="slidenum">
              <a:rPr lang="en-IN" smtClean="0"/>
              <a:t>‹#›</a:t>
            </a:fld>
            <a:endParaRPr lang="en-IN"/>
          </a:p>
        </p:txBody>
      </p:sp>
    </p:spTree>
    <p:extLst>
      <p:ext uri="{BB962C8B-B14F-4D97-AF65-F5344CB8AC3E}">
        <p14:creationId xmlns:p14="http://schemas.microsoft.com/office/powerpoint/2010/main" val="1028251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F52187-F568-4FE4-A375-9F44254A0B09}" type="datetime1">
              <a:rPr lang="en-IN" smtClean="0"/>
              <a:t>13-10-2022</a:t>
            </a:fld>
            <a:endParaRPr lang="en-IN"/>
          </a:p>
        </p:txBody>
      </p:sp>
      <p:sp>
        <p:nvSpPr>
          <p:cNvPr id="5" name="Footer Placeholder 4"/>
          <p:cNvSpPr>
            <a:spLocks noGrp="1"/>
          </p:cNvSpPr>
          <p:nvPr>
            <p:ph type="ftr" sz="quarter" idx="11"/>
          </p:nvPr>
        </p:nvSpPr>
        <p:spPr/>
        <p:txBody>
          <a:bodyPr/>
          <a:lstStyle/>
          <a:p>
            <a:r>
              <a:rPr lang="en-US" smtClean="0"/>
              <a:t>Unit5- D2D communication and 5G</a:t>
            </a:r>
            <a:endParaRPr lang="en-IN"/>
          </a:p>
        </p:txBody>
      </p:sp>
      <p:sp>
        <p:nvSpPr>
          <p:cNvPr id="6" name="Slide Number Placeholder 5"/>
          <p:cNvSpPr>
            <a:spLocks noGrp="1"/>
          </p:cNvSpPr>
          <p:nvPr>
            <p:ph type="sldNum" sz="quarter" idx="12"/>
          </p:nvPr>
        </p:nvSpPr>
        <p:spPr/>
        <p:txBody>
          <a:bodyPr/>
          <a:lstStyle/>
          <a:p>
            <a:fld id="{B12B3A1D-922F-418E-8276-60AA5D199135}" type="slidenum">
              <a:rPr lang="en-IN" smtClean="0"/>
              <a:t>‹#›</a:t>
            </a:fld>
            <a:endParaRPr lang="en-IN"/>
          </a:p>
        </p:txBody>
      </p:sp>
    </p:spTree>
    <p:extLst>
      <p:ext uri="{BB962C8B-B14F-4D97-AF65-F5344CB8AC3E}">
        <p14:creationId xmlns:p14="http://schemas.microsoft.com/office/powerpoint/2010/main" val="566895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4D845B-25F1-4F63-8B7A-963FB31A8009}" type="datetime1">
              <a:rPr lang="en-IN" smtClean="0"/>
              <a:t>13-10-2022</a:t>
            </a:fld>
            <a:endParaRPr lang="en-IN"/>
          </a:p>
        </p:txBody>
      </p:sp>
      <p:sp>
        <p:nvSpPr>
          <p:cNvPr id="5" name="Footer Placeholder 4"/>
          <p:cNvSpPr>
            <a:spLocks noGrp="1"/>
          </p:cNvSpPr>
          <p:nvPr>
            <p:ph type="ftr" sz="quarter" idx="11"/>
          </p:nvPr>
        </p:nvSpPr>
        <p:spPr/>
        <p:txBody>
          <a:bodyPr/>
          <a:lstStyle/>
          <a:p>
            <a:r>
              <a:rPr lang="en-US" smtClean="0"/>
              <a:t>Unit5- D2D communication and 5G</a:t>
            </a:r>
            <a:endParaRPr lang="en-IN"/>
          </a:p>
        </p:txBody>
      </p:sp>
      <p:sp>
        <p:nvSpPr>
          <p:cNvPr id="6" name="Slide Number Placeholder 5"/>
          <p:cNvSpPr>
            <a:spLocks noGrp="1"/>
          </p:cNvSpPr>
          <p:nvPr>
            <p:ph type="sldNum" sz="quarter" idx="12"/>
          </p:nvPr>
        </p:nvSpPr>
        <p:spPr/>
        <p:txBody>
          <a:bodyPr/>
          <a:lstStyle/>
          <a:p>
            <a:fld id="{B12B3A1D-922F-418E-8276-60AA5D199135}" type="slidenum">
              <a:rPr lang="en-IN" smtClean="0"/>
              <a:t>‹#›</a:t>
            </a:fld>
            <a:endParaRPr lang="en-IN"/>
          </a:p>
        </p:txBody>
      </p:sp>
    </p:spTree>
    <p:extLst>
      <p:ext uri="{BB962C8B-B14F-4D97-AF65-F5344CB8AC3E}">
        <p14:creationId xmlns:p14="http://schemas.microsoft.com/office/powerpoint/2010/main" val="54006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546B59-FE4C-4759-AE92-F14D04E7C298}" type="datetime1">
              <a:rPr lang="en-IN" smtClean="0"/>
              <a:t>13-10-2022</a:t>
            </a:fld>
            <a:endParaRPr lang="en-IN"/>
          </a:p>
        </p:txBody>
      </p:sp>
      <p:sp>
        <p:nvSpPr>
          <p:cNvPr id="5" name="Footer Placeholder 4"/>
          <p:cNvSpPr>
            <a:spLocks noGrp="1"/>
          </p:cNvSpPr>
          <p:nvPr>
            <p:ph type="ftr" sz="quarter" idx="11"/>
          </p:nvPr>
        </p:nvSpPr>
        <p:spPr/>
        <p:txBody>
          <a:bodyPr/>
          <a:lstStyle/>
          <a:p>
            <a:r>
              <a:rPr lang="en-US" smtClean="0"/>
              <a:t>Unit5- D2D communication and 5G</a:t>
            </a:r>
            <a:endParaRPr lang="en-IN"/>
          </a:p>
        </p:txBody>
      </p:sp>
      <p:sp>
        <p:nvSpPr>
          <p:cNvPr id="6" name="Slide Number Placeholder 5"/>
          <p:cNvSpPr>
            <a:spLocks noGrp="1"/>
          </p:cNvSpPr>
          <p:nvPr>
            <p:ph type="sldNum" sz="quarter" idx="12"/>
          </p:nvPr>
        </p:nvSpPr>
        <p:spPr/>
        <p:txBody>
          <a:bodyPr/>
          <a:lstStyle/>
          <a:p>
            <a:fld id="{B12B3A1D-922F-418E-8276-60AA5D199135}" type="slidenum">
              <a:rPr lang="en-IN" smtClean="0"/>
              <a:t>‹#›</a:t>
            </a:fld>
            <a:endParaRPr lang="en-IN"/>
          </a:p>
        </p:txBody>
      </p:sp>
    </p:spTree>
    <p:extLst>
      <p:ext uri="{BB962C8B-B14F-4D97-AF65-F5344CB8AC3E}">
        <p14:creationId xmlns:p14="http://schemas.microsoft.com/office/powerpoint/2010/main" val="333231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3C72DF-1672-444B-9EBA-9037CE32BAE7}" type="datetime1">
              <a:rPr lang="en-IN" smtClean="0"/>
              <a:t>13-10-2022</a:t>
            </a:fld>
            <a:endParaRPr lang="en-IN"/>
          </a:p>
        </p:txBody>
      </p:sp>
      <p:sp>
        <p:nvSpPr>
          <p:cNvPr id="6" name="Footer Placeholder 5"/>
          <p:cNvSpPr>
            <a:spLocks noGrp="1"/>
          </p:cNvSpPr>
          <p:nvPr>
            <p:ph type="ftr" sz="quarter" idx="11"/>
          </p:nvPr>
        </p:nvSpPr>
        <p:spPr/>
        <p:txBody>
          <a:bodyPr/>
          <a:lstStyle/>
          <a:p>
            <a:r>
              <a:rPr lang="en-US" smtClean="0"/>
              <a:t>Unit5- D2D communication and 5G</a:t>
            </a:r>
            <a:endParaRPr lang="en-IN"/>
          </a:p>
        </p:txBody>
      </p:sp>
      <p:sp>
        <p:nvSpPr>
          <p:cNvPr id="7" name="Slide Number Placeholder 6"/>
          <p:cNvSpPr>
            <a:spLocks noGrp="1"/>
          </p:cNvSpPr>
          <p:nvPr>
            <p:ph type="sldNum" sz="quarter" idx="12"/>
          </p:nvPr>
        </p:nvSpPr>
        <p:spPr/>
        <p:txBody>
          <a:bodyPr/>
          <a:lstStyle/>
          <a:p>
            <a:fld id="{B12B3A1D-922F-418E-8276-60AA5D199135}" type="slidenum">
              <a:rPr lang="en-IN" smtClean="0"/>
              <a:t>‹#›</a:t>
            </a:fld>
            <a:endParaRPr lang="en-IN"/>
          </a:p>
        </p:txBody>
      </p:sp>
    </p:spTree>
    <p:extLst>
      <p:ext uri="{BB962C8B-B14F-4D97-AF65-F5344CB8AC3E}">
        <p14:creationId xmlns:p14="http://schemas.microsoft.com/office/powerpoint/2010/main" val="260808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9AB4F0-CF90-4293-B48D-6BE462B414B3}" type="datetime1">
              <a:rPr lang="en-IN" smtClean="0"/>
              <a:t>13-10-2022</a:t>
            </a:fld>
            <a:endParaRPr lang="en-IN"/>
          </a:p>
        </p:txBody>
      </p:sp>
      <p:sp>
        <p:nvSpPr>
          <p:cNvPr id="8" name="Footer Placeholder 7"/>
          <p:cNvSpPr>
            <a:spLocks noGrp="1"/>
          </p:cNvSpPr>
          <p:nvPr>
            <p:ph type="ftr" sz="quarter" idx="11"/>
          </p:nvPr>
        </p:nvSpPr>
        <p:spPr/>
        <p:txBody>
          <a:bodyPr/>
          <a:lstStyle/>
          <a:p>
            <a:r>
              <a:rPr lang="en-US" smtClean="0"/>
              <a:t>Unit5- D2D communication and 5G</a:t>
            </a:r>
            <a:endParaRPr lang="en-IN"/>
          </a:p>
        </p:txBody>
      </p:sp>
      <p:sp>
        <p:nvSpPr>
          <p:cNvPr id="9" name="Slide Number Placeholder 8"/>
          <p:cNvSpPr>
            <a:spLocks noGrp="1"/>
          </p:cNvSpPr>
          <p:nvPr>
            <p:ph type="sldNum" sz="quarter" idx="12"/>
          </p:nvPr>
        </p:nvSpPr>
        <p:spPr/>
        <p:txBody>
          <a:bodyPr/>
          <a:lstStyle/>
          <a:p>
            <a:fld id="{B12B3A1D-922F-418E-8276-60AA5D199135}" type="slidenum">
              <a:rPr lang="en-IN" smtClean="0"/>
              <a:t>‹#›</a:t>
            </a:fld>
            <a:endParaRPr lang="en-IN"/>
          </a:p>
        </p:txBody>
      </p:sp>
    </p:spTree>
    <p:extLst>
      <p:ext uri="{BB962C8B-B14F-4D97-AF65-F5344CB8AC3E}">
        <p14:creationId xmlns:p14="http://schemas.microsoft.com/office/powerpoint/2010/main" val="1624987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62C50F-6782-4BDD-B7C3-FD9C92425EC6}" type="datetime1">
              <a:rPr lang="en-IN" smtClean="0"/>
              <a:t>13-10-2022</a:t>
            </a:fld>
            <a:endParaRPr lang="en-IN"/>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a:t>
            </a:fld>
            <a:endParaRPr lang="en-IN"/>
          </a:p>
        </p:txBody>
      </p:sp>
    </p:spTree>
    <p:extLst>
      <p:ext uri="{BB962C8B-B14F-4D97-AF65-F5344CB8AC3E}">
        <p14:creationId xmlns:p14="http://schemas.microsoft.com/office/powerpoint/2010/main" val="19741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4FCDB-34A2-4483-B9A4-8F512898512A}" type="datetime1">
              <a:rPr lang="en-IN" smtClean="0"/>
              <a:t>13-10-2022</a:t>
            </a:fld>
            <a:endParaRPr lang="en-IN"/>
          </a:p>
        </p:txBody>
      </p:sp>
      <p:sp>
        <p:nvSpPr>
          <p:cNvPr id="3" name="Footer Placeholder 2"/>
          <p:cNvSpPr>
            <a:spLocks noGrp="1"/>
          </p:cNvSpPr>
          <p:nvPr>
            <p:ph type="ftr" sz="quarter" idx="11"/>
          </p:nvPr>
        </p:nvSpPr>
        <p:spPr/>
        <p:txBody>
          <a:bodyPr/>
          <a:lstStyle/>
          <a:p>
            <a:r>
              <a:rPr lang="en-US" smtClean="0"/>
              <a:t>Unit5- D2D communication and 5G</a:t>
            </a:r>
            <a:endParaRPr lang="en-IN"/>
          </a:p>
        </p:txBody>
      </p:sp>
      <p:sp>
        <p:nvSpPr>
          <p:cNvPr id="4" name="Slide Number Placeholder 3"/>
          <p:cNvSpPr>
            <a:spLocks noGrp="1"/>
          </p:cNvSpPr>
          <p:nvPr>
            <p:ph type="sldNum" sz="quarter" idx="12"/>
          </p:nvPr>
        </p:nvSpPr>
        <p:spPr/>
        <p:txBody>
          <a:bodyPr/>
          <a:lstStyle/>
          <a:p>
            <a:fld id="{B12B3A1D-922F-418E-8276-60AA5D199135}" type="slidenum">
              <a:rPr lang="en-IN" smtClean="0"/>
              <a:t>‹#›</a:t>
            </a:fld>
            <a:endParaRPr lang="en-IN"/>
          </a:p>
        </p:txBody>
      </p:sp>
    </p:spTree>
    <p:extLst>
      <p:ext uri="{BB962C8B-B14F-4D97-AF65-F5344CB8AC3E}">
        <p14:creationId xmlns:p14="http://schemas.microsoft.com/office/powerpoint/2010/main" val="10266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EC5BF-EEE5-4DEF-92DE-68D2AA4A1148}" type="datetime1">
              <a:rPr lang="en-IN" smtClean="0"/>
              <a:t>13-10-2022</a:t>
            </a:fld>
            <a:endParaRPr lang="en-IN"/>
          </a:p>
        </p:txBody>
      </p:sp>
      <p:sp>
        <p:nvSpPr>
          <p:cNvPr id="6" name="Footer Placeholder 5"/>
          <p:cNvSpPr>
            <a:spLocks noGrp="1"/>
          </p:cNvSpPr>
          <p:nvPr>
            <p:ph type="ftr" sz="quarter" idx="11"/>
          </p:nvPr>
        </p:nvSpPr>
        <p:spPr/>
        <p:txBody>
          <a:bodyPr/>
          <a:lstStyle/>
          <a:p>
            <a:r>
              <a:rPr lang="en-US" smtClean="0"/>
              <a:t>Unit5- D2D communication and 5G</a:t>
            </a:r>
            <a:endParaRPr lang="en-IN"/>
          </a:p>
        </p:txBody>
      </p:sp>
      <p:sp>
        <p:nvSpPr>
          <p:cNvPr id="7" name="Slide Number Placeholder 6"/>
          <p:cNvSpPr>
            <a:spLocks noGrp="1"/>
          </p:cNvSpPr>
          <p:nvPr>
            <p:ph type="sldNum" sz="quarter" idx="12"/>
          </p:nvPr>
        </p:nvSpPr>
        <p:spPr/>
        <p:txBody>
          <a:bodyPr/>
          <a:lstStyle/>
          <a:p>
            <a:fld id="{B12B3A1D-922F-418E-8276-60AA5D199135}" type="slidenum">
              <a:rPr lang="en-IN" smtClean="0"/>
              <a:t>‹#›</a:t>
            </a:fld>
            <a:endParaRPr lang="en-IN"/>
          </a:p>
        </p:txBody>
      </p:sp>
    </p:spTree>
    <p:extLst>
      <p:ext uri="{BB962C8B-B14F-4D97-AF65-F5344CB8AC3E}">
        <p14:creationId xmlns:p14="http://schemas.microsoft.com/office/powerpoint/2010/main" val="35194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13E09-B8E4-4B95-BFA0-D09FE7BB06F7}" type="datetime1">
              <a:rPr lang="en-IN" smtClean="0"/>
              <a:t>13-10-2022</a:t>
            </a:fld>
            <a:endParaRPr lang="en-IN"/>
          </a:p>
        </p:txBody>
      </p:sp>
      <p:sp>
        <p:nvSpPr>
          <p:cNvPr id="6" name="Footer Placeholder 5"/>
          <p:cNvSpPr>
            <a:spLocks noGrp="1"/>
          </p:cNvSpPr>
          <p:nvPr>
            <p:ph type="ftr" sz="quarter" idx="11"/>
          </p:nvPr>
        </p:nvSpPr>
        <p:spPr/>
        <p:txBody>
          <a:bodyPr/>
          <a:lstStyle/>
          <a:p>
            <a:r>
              <a:rPr lang="en-US" smtClean="0"/>
              <a:t>Unit5- D2D communication and 5G</a:t>
            </a:r>
            <a:endParaRPr lang="en-IN"/>
          </a:p>
        </p:txBody>
      </p:sp>
      <p:sp>
        <p:nvSpPr>
          <p:cNvPr id="7" name="Slide Number Placeholder 6"/>
          <p:cNvSpPr>
            <a:spLocks noGrp="1"/>
          </p:cNvSpPr>
          <p:nvPr>
            <p:ph type="sldNum" sz="quarter" idx="12"/>
          </p:nvPr>
        </p:nvSpPr>
        <p:spPr/>
        <p:txBody>
          <a:bodyPr/>
          <a:lstStyle/>
          <a:p>
            <a:fld id="{B12B3A1D-922F-418E-8276-60AA5D199135}" type="slidenum">
              <a:rPr lang="en-IN" smtClean="0"/>
              <a:t>‹#›</a:t>
            </a:fld>
            <a:endParaRPr lang="en-IN"/>
          </a:p>
        </p:txBody>
      </p:sp>
    </p:spTree>
    <p:extLst>
      <p:ext uri="{BB962C8B-B14F-4D97-AF65-F5344CB8AC3E}">
        <p14:creationId xmlns:p14="http://schemas.microsoft.com/office/powerpoint/2010/main" val="3919331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AD2947D-FDD7-4A43-8C1C-BCC7AE6E8314}" type="datetime1">
              <a:rPr lang="en-IN" smtClean="0"/>
              <a:t>13-10-2022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smtClean="0"/>
              <a:t>Unit5- D2D communication and 5G</a:t>
            </a:r>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12B3A1D-922F-418E-8276-60AA5D199135}" type="slidenum">
              <a:rPr lang="en-IN" smtClean="0"/>
              <a:t>‹#›</a:t>
            </a:fld>
            <a:endParaRPr lang="en-IN"/>
          </a:p>
        </p:txBody>
      </p:sp>
    </p:spTree>
    <p:extLst>
      <p:ext uri="{BB962C8B-B14F-4D97-AF65-F5344CB8AC3E}">
        <p14:creationId xmlns:p14="http://schemas.microsoft.com/office/powerpoint/2010/main" val="14982852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ambridge.org/core/books/abs/wireless-devicetodevice-communications-and-networks/mode-selection-and-resource-allocation-for-d2d-communications-underlaying-cellular-networks/77DB55E7E07FCE938A355CD4D6D538A0" TargetMode="External"/><Relationship Id="rId2" Type="http://schemas.openxmlformats.org/officeDocument/2006/relationships/hyperlink" Target="https://www.qualcomm.com/research/5g/5g-nr/mmwave" TargetMode="External"/><Relationship Id="rId1" Type="http://schemas.openxmlformats.org/officeDocument/2006/relationships/slideLayout" Target="../slideLayouts/slideLayout2.xml"/><Relationship Id="rId5" Type="http://schemas.openxmlformats.org/officeDocument/2006/relationships/hyperlink" Target="https://www.speranzainc.com/what-is-machine-to-machine-device-to-device-internet-of-things/#:~:text=While%20IoT%20refers%20to%20a,of%20Machine%2Dto%2Dmachine" TargetMode="External"/><Relationship Id="rId4" Type="http://schemas.openxmlformats.org/officeDocument/2006/relationships/hyperlink" Target="https://www.wevolver.com/article/5g-antenna-desig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qualcomm.com/news/onq/2019/05/how-5g-low-latency-improves-your-mobile-experien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D2D communications in 5G cellular networks: </a:t>
            </a:r>
            <a:r>
              <a:rPr lang="en-IN" dirty="0"/>
              <a:t/>
            </a:r>
            <a:br>
              <a:rPr lang="en-IN" dirty="0"/>
            </a:br>
            <a:endParaRPr lang="en-IN" dirty="0"/>
          </a:p>
        </p:txBody>
      </p:sp>
      <p:sp>
        <p:nvSpPr>
          <p:cNvPr id="3" name="Subtitle 2"/>
          <p:cNvSpPr>
            <a:spLocks noGrp="1"/>
          </p:cNvSpPr>
          <p:nvPr>
            <p:ph type="subTitle" idx="1"/>
          </p:nvPr>
        </p:nvSpPr>
        <p:spPr/>
        <p:txBody>
          <a:bodyPr/>
          <a:lstStyle/>
          <a:p>
            <a:r>
              <a:rPr lang="en-US" dirty="0" smtClean="0"/>
              <a:t>Prof. Preeti Godabole</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1</a:t>
            </a:fld>
            <a:endParaRPr lang="en-IN"/>
          </a:p>
        </p:txBody>
      </p:sp>
    </p:spTree>
    <p:extLst>
      <p:ext uri="{BB962C8B-B14F-4D97-AF65-F5344CB8AC3E}">
        <p14:creationId xmlns:p14="http://schemas.microsoft.com/office/powerpoint/2010/main" val="3488517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Communicate with multiple users and devices simultaneously</a:t>
            </a:r>
            <a:endParaRPr lang="en-IN" dirty="0"/>
          </a:p>
        </p:txBody>
      </p:sp>
      <p:sp>
        <p:nvSpPr>
          <p:cNvPr id="3" name="Content Placeholder 2"/>
          <p:cNvSpPr>
            <a:spLocks noGrp="1"/>
          </p:cNvSpPr>
          <p:nvPr>
            <p:ph idx="1"/>
          </p:nvPr>
        </p:nvSpPr>
        <p:spPr>
          <a:xfrm>
            <a:off x="684211" y="694264"/>
            <a:ext cx="10421753" cy="3615267"/>
          </a:xfrm>
        </p:spPr>
        <p:txBody>
          <a:bodyPr>
            <a:normAutofit/>
          </a:bodyPr>
          <a:lstStyle/>
          <a:p>
            <a:r>
              <a:rPr lang="en-US" b="1" dirty="0"/>
              <a:t>Downlink and Uplink Requirements</a:t>
            </a:r>
          </a:p>
          <a:p>
            <a:r>
              <a:rPr lang="en-US" dirty="0"/>
              <a:t>The 5G specification facilitates a maximum downlink data rate that is twice the uplink data rate in given use cases. In current deployment phases below 2.6GHz, 5G requires at least a 4 x 4 downlink MIMO and recommends at least a 2 x 2 uplink MIMO</a:t>
            </a:r>
            <a:r>
              <a:rPr lang="en-US" dirty="0" smtClean="0"/>
              <a:t>.</a:t>
            </a:r>
          </a:p>
          <a:p>
            <a:r>
              <a:rPr lang="en-US" b="1" dirty="0"/>
              <a:t>Antenna Designs for Different Use Cases</a:t>
            </a:r>
          </a:p>
          <a:p>
            <a:r>
              <a:rPr lang="en-US" dirty="0"/>
              <a:t>5G deployments will require many antenna packages for indoor and outdoor use, small cell and macro-coverage, and many different kinds of terminal equipment. </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10</a:t>
            </a:fld>
            <a:endParaRPr lang="en-IN"/>
          </a:p>
        </p:txBody>
      </p:sp>
    </p:spTree>
    <p:extLst>
      <p:ext uri="{BB962C8B-B14F-4D97-AF65-F5344CB8AC3E}">
        <p14:creationId xmlns:p14="http://schemas.microsoft.com/office/powerpoint/2010/main" val="3739141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Communicate with multiple users and devices simultaneously</a:t>
            </a:r>
            <a:endParaRPr lang="en-IN" dirty="0"/>
          </a:p>
        </p:txBody>
      </p:sp>
      <p:sp>
        <p:nvSpPr>
          <p:cNvPr id="3" name="Content Placeholder 2"/>
          <p:cNvSpPr>
            <a:spLocks noGrp="1"/>
          </p:cNvSpPr>
          <p:nvPr>
            <p:ph idx="1"/>
          </p:nvPr>
        </p:nvSpPr>
        <p:spPr>
          <a:xfrm>
            <a:off x="684211" y="685800"/>
            <a:ext cx="10519407" cy="3615267"/>
          </a:xfrm>
        </p:spPr>
        <p:txBody>
          <a:bodyPr/>
          <a:lstStyle/>
          <a:p>
            <a:r>
              <a:rPr lang="en-US" b="1" dirty="0"/>
              <a:t>Base Stations</a:t>
            </a:r>
          </a:p>
          <a:p>
            <a:r>
              <a:rPr lang="en-US" dirty="0"/>
              <a:t>Most cell phone towers today are highly congested. Building compact 5G antennas that integrate lower and higher frequencies is the most cost-effective solution. </a:t>
            </a:r>
            <a:endParaRPr lang="en-US" dirty="0" smtClean="0"/>
          </a:p>
          <a:p>
            <a:r>
              <a:rPr lang="en-US" dirty="0" smtClean="0"/>
              <a:t>In </a:t>
            </a:r>
            <a:r>
              <a:rPr lang="en-US" dirty="0"/>
              <a:t>addition, placing antennas on light poles and corners of buildings for small cell coverage will require compact designs. Several telecom operators have begun deploying small 4G cells to address bandwidth and latency issues. </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11</a:t>
            </a:fld>
            <a:endParaRPr lang="en-IN"/>
          </a:p>
        </p:txBody>
      </p:sp>
    </p:spTree>
    <p:extLst>
      <p:ext uri="{BB962C8B-B14F-4D97-AF65-F5344CB8AC3E}">
        <p14:creationId xmlns:p14="http://schemas.microsoft.com/office/powerpoint/2010/main" val="2084301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84211" y="685800"/>
            <a:ext cx="10732471" cy="3615267"/>
          </a:xfrm>
        </p:spPr>
        <p:txBody>
          <a:bodyPr/>
          <a:lstStyle/>
          <a:p>
            <a:r>
              <a:rPr lang="en-US" b="1" dirty="0"/>
              <a:t>User and Terminal Equipment</a:t>
            </a:r>
          </a:p>
          <a:p>
            <a:r>
              <a:rPr lang="en-US" dirty="0"/>
              <a:t>Data, communication requirements, operational frequencies, and equipment design will dictate antenna designs in different 5G applications</a:t>
            </a:r>
            <a:r>
              <a:rPr lang="en-US" dirty="0" smtClean="0"/>
              <a:t>.</a:t>
            </a:r>
          </a:p>
          <a:p>
            <a:r>
              <a:rPr lang="en-US" b="1" dirty="0"/>
              <a:t>Cell Phones</a:t>
            </a:r>
          </a:p>
          <a:p>
            <a:r>
              <a:rPr lang="en-US" dirty="0"/>
              <a:t>Cell phones are already packed with antennas, so adding antennas to support the full range of 5G frequencies will be a challenge.</a:t>
            </a:r>
          </a:p>
          <a:p>
            <a:r>
              <a:rPr lang="en-US" dirty="0" smtClean="0"/>
              <a:t> </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12</a:t>
            </a:fld>
            <a:endParaRPr lang="en-IN"/>
          </a:p>
        </p:txBody>
      </p:sp>
    </p:spTree>
    <p:extLst>
      <p:ext uri="{BB962C8B-B14F-4D97-AF65-F5344CB8AC3E}">
        <p14:creationId xmlns:p14="http://schemas.microsoft.com/office/powerpoint/2010/main" val="2714821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Challenges of 5G Antenna Design</a:t>
            </a:r>
            <a:br>
              <a:rPr lang="en-US" b="1" dirty="0"/>
            </a:br>
            <a:endParaRPr lang="en-IN" dirty="0"/>
          </a:p>
        </p:txBody>
      </p:sp>
      <p:sp>
        <p:nvSpPr>
          <p:cNvPr id="3" name="Content Placeholder 2"/>
          <p:cNvSpPr>
            <a:spLocks noGrp="1"/>
          </p:cNvSpPr>
          <p:nvPr>
            <p:ph idx="1"/>
          </p:nvPr>
        </p:nvSpPr>
        <p:spPr>
          <a:xfrm>
            <a:off x="684212" y="685800"/>
            <a:ext cx="10182056" cy="3615267"/>
          </a:xfrm>
        </p:spPr>
        <p:txBody>
          <a:bodyPr>
            <a:normAutofit lnSpcReduction="10000"/>
          </a:bodyPr>
          <a:lstStyle/>
          <a:p>
            <a:r>
              <a:rPr lang="en-US" dirty="0" smtClean="0"/>
              <a:t>Antenna </a:t>
            </a:r>
            <a:r>
              <a:rPr lang="en-US" dirty="0"/>
              <a:t>designers typically begin with antenna simulation software </a:t>
            </a:r>
            <a:endParaRPr lang="en-US" dirty="0" smtClean="0"/>
          </a:p>
          <a:p>
            <a:r>
              <a:rPr lang="en-US" dirty="0" smtClean="0"/>
              <a:t>A </a:t>
            </a:r>
            <a:r>
              <a:rPr lang="en-US" dirty="0"/>
              <a:t>significant challenge in 5G antenna designs is antenna testing. </a:t>
            </a:r>
            <a:endParaRPr lang="en-US" dirty="0" smtClean="0"/>
          </a:p>
          <a:p>
            <a:r>
              <a:rPr lang="en-US" dirty="0" smtClean="0"/>
              <a:t>5G </a:t>
            </a:r>
            <a:r>
              <a:rPr lang="en-US" dirty="0"/>
              <a:t>antennas are not static, omnidirectional devices. They are active, and they beam their transmissions to specific devices. </a:t>
            </a:r>
            <a:endParaRPr lang="en-US" dirty="0" smtClean="0"/>
          </a:p>
          <a:p>
            <a:r>
              <a:rPr lang="en-US" dirty="0" smtClean="0"/>
              <a:t>Putting </a:t>
            </a:r>
            <a:r>
              <a:rPr lang="en-US" dirty="0"/>
              <a:t>a 5G antenna in a test room and applying a static test does not show how it will perform when it is simultaneously communicating with a thousand moving devices in a noisy RF environment</a:t>
            </a:r>
            <a:r>
              <a:rPr lang="en-US" dirty="0" smtClean="0"/>
              <a:t>.</a:t>
            </a:r>
          </a:p>
          <a:p>
            <a:r>
              <a:rPr lang="en-US" dirty="0" smtClean="0"/>
              <a:t> </a:t>
            </a:r>
            <a:r>
              <a:rPr lang="en-US" dirty="0"/>
              <a:t>Most antenna designers are not sure of the most effective means to test or validate performance for devices that use mMIMO arrays. </a:t>
            </a:r>
            <a:endParaRPr lang="en-US" dirty="0" smtClean="0"/>
          </a:p>
          <a:p>
            <a:r>
              <a:rPr lang="en-US" dirty="0" smtClean="0"/>
              <a:t>Testing </a:t>
            </a:r>
            <a:r>
              <a:rPr lang="en-US" dirty="0"/>
              <a:t>methods will likely involve scenario-based automated testing.</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13</a:t>
            </a:fld>
            <a:endParaRPr lang="en-IN"/>
          </a:p>
        </p:txBody>
      </p:sp>
    </p:spTree>
    <p:extLst>
      <p:ext uri="{BB962C8B-B14F-4D97-AF65-F5344CB8AC3E}">
        <p14:creationId xmlns:p14="http://schemas.microsoft.com/office/powerpoint/2010/main" val="3829748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35984"/>
            <a:ext cx="8534400" cy="1058415"/>
          </a:xfrm>
        </p:spPr>
        <p:txBody>
          <a:bodyPr/>
          <a:lstStyle/>
          <a:p>
            <a:r>
              <a:rPr lang="en-US" dirty="0" smtClean="0"/>
              <a:t>M2M, IoT,D2D</a:t>
            </a:r>
            <a:endParaRPr lang="en-IN" dirty="0"/>
          </a:p>
        </p:txBody>
      </p:sp>
      <p:sp>
        <p:nvSpPr>
          <p:cNvPr id="3" name="Content Placeholder 2"/>
          <p:cNvSpPr>
            <a:spLocks noGrp="1"/>
          </p:cNvSpPr>
          <p:nvPr>
            <p:ph idx="1"/>
          </p:nvPr>
        </p:nvSpPr>
        <p:spPr>
          <a:xfrm>
            <a:off x="684211" y="685800"/>
            <a:ext cx="10048891" cy="4161408"/>
          </a:xfrm>
        </p:spPr>
        <p:txBody>
          <a:bodyPr>
            <a:normAutofit fontScale="92500" lnSpcReduction="20000"/>
          </a:bodyPr>
          <a:lstStyle/>
          <a:p>
            <a:r>
              <a:rPr lang="en-US" b="1" dirty="0"/>
              <a:t>IoT and </a:t>
            </a:r>
            <a:r>
              <a:rPr lang="en-US" b="1" dirty="0" smtClean="0"/>
              <a:t>M2M,  </a:t>
            </a:r>
            <a:r>
              <a:rPr lang="en-US" b="1" dirty="0"/>
              <a:t>both refer to the interconnection and sharing data between devices with embedded chips, sensors</a:t>
            </a:r>
            <a:r>
              <a:rPr lang="en-US" b="1" dirty="0" smtClean="0"/>
              <a:t>.</a:t>
            </a:r>
            <a:endParaRPr lang="en-US" b="1" dirty="0"/>
          </a:p>
          <a:p>
            <a:r>
              <a:rPr lang="en-US" b="1" dirty="0" smtClean="0"/>
              <a:t>There </a:t>
            </a:r>
            <a:r>
              <a:rPr lang="en-US" b="1" dirty="0"/>
              <a:t>is a distinction between them</a:t>
            </a:r>
            <a:r>
              <a:rPr lang="en-US" b="1" dirty="0" smtClean="0"/>
              <a:t>.</a:t>
            </a:r>
          </a:p>
          <a:p>
            <a:pPr lvl="1"/>
            <a:r>
              <a:rPr lang="en-US" b="1" dirty="0" smtClean="0"/>
              <a:t> </a:t>
            </a:r>
            <a:r>
              <a:rPr lang="en-US" b="1" dirty="0"/>
              <a:t>IoT is a broader system of devices where every device has an IP address and can communicate over the internet platform </a:t>
            </a:r>
            <a:endParaRPr lang="en-US" b="1" dirty="0" smtClean="0"/>
          </a:p>
          <a:p>
            <a:pPr lvl="1"/>
            <a:r>
              <a:rPr lang="en-US" b="1" dirty="0" smtClean="0"/>
              <a:t> </a:t>
            </a:r>
            <a:r>
              <a:rPr lang="en-US" b="1" dirty="0"/>
              <a:t>M2M concentrates on the direct flow of information between two devices and supports a point-to-point connection.</a:t>
            </a:r>
          </a:p>
          <a:p>
            <a:r>
              <a:rPr lang="en-US" b="1" dirty="0" smtClean="0"/>
              <a:t>An </a:t>
            </a:r>
            <a:r>
              <a:rPr lang="en-US" b="1" dirty="0"/>
              <a:t>example of M2M could be a revolutions per minute (RPM) sensor on a mill sending data directly to only one smartphone.</a:t>
            </a:r>
          </a:p>
          <a:p>
            <a:r>
              <a:rPr lang="en-US" b="1" dirty="0" smtClean="0"/>
              <a:t>M2M </a:t>
            </a:r>
            <a:r>
              <a:rPr lang="en-US" b="1" dirty="0"/>
              <a:t>also ships with some security features because of its characteristics:</a:t>
            </a:r>
          </a:p>
          <a:p>
            <a:pPr lvl="1"/>
            <a:r>
              <a:rPr lang="en-US" b="1" dirty="0" smtClean="0"/>
              <a:t>End-to-end </a:t>
            </a:r>
            <a:r>
              <a:rPr lang="en-US" b="1" dirty="0"/>
              <a:t>encryption because the communication is established between 2 devices.</a:t>
            </a:r>
          </a:p>
          <a:p>
            <a:pPr lvl="1"/>
            <a:r>
              <a:rPr lang="en-US" b="1" dirty="0"/>
              <a:t>When hackers attack, only information between some pairs of devices can be jeopardized.</a:t>
            </a:r>
            <a:endParaRPr lang="en-IN" b="1"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14</a:t>
            </a:fld>
            <a:endParaRPr lang="en-IN"/>
          </a:p>
        </p:txBody>
      </p:sp>
    </p:spTree>
    <p:extLst>
      <p:ext uri="{BB962C8B-B14F-4D97-AF65-F5344CB8AC3E}">
        <p14:creationId xmlns:p14="http://schemas.microsoft.com/office/powerpoint/2010/main" val="2694486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vs M2M</a:t>
            </a:r>
            <a:endParaRPr lang="en-IN" dirty="0"/>
          </a:p>
        </p:txBody>
      </p:sp>
      <p:pic>
        <p:nvPicPr>
          <p:cNvPr id="6" name="Content Placeholder 5"/>
          <p:cNvPicPr>
            <a:picLocks noGrp="1" noChangeAspect="1"/>
          </p:cNvPicPr>
          <p:nvPr>
            <p:ph idx="1"/>
          </p:nvPr>
        </p:nvPicPr>
        <p:blipFill>
          <a:blip r:embed="rId2"/>
          <a:stretch>
            <a:fillRect/>
          </a:stretch>
        </p:blipFill>
        <p:spPr>
          <a:xfrm>
            <a:off x="1636476" y="685800"/>
            <a:ext cx="6629874" cy="3614738"/>
          </a:xfrm>
          <a:prstGeom prst="rect">
            <a:avLst/>
          </a:prstGeom>
        </p:spPr>
      </p:pic>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15</a:t>
            </a:fld>
            <a:endParaRPr lang="en-IN"/>
          </a:p>
        </p:txBody>
      </p:sp>
    </p:spTree>
    <p:extLst>
      <p:ext uri="{BB962C8B-B14F-4D97-AF65-F5344CB8AC3E}">
        <p14:creationId xmlns:p14="http://schemas.microsoft.com/office/powerpoint/2010/main" val="1032190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D2D communication</a:t>
            </a:r>
            <a:endParaRPr lang="en-IN" dirty="0"/>
          </a:p>
        </p:txBody>
      </p:sp>
      <p:pic>
        <p:nvPicPr>
          <p:cNvPr id="6" name="Content Placeholder 5"/>
          <p:cNvPicPr>
            <a:picLocks noGrp="1" noChangeAspect="1"/>
          </p:cNvPicPr>
          <p:nvPr>
            <p:ph idx="1"/>
          </p:nvPr>
        </p:nvPicPr>
        <p:blipFill>
          <a:blip r:embed="rId2"/>
          <a:stretch>
            <a:fillRect/>
          </a:stretch>
        </p:blipFill>
        <p:spPr>
          <a:xfrm>
            <a:off x="868655" y="783694"/>
            <a:ext cx="3921990" cy="3614738"/>
          </a:xfrm>
          <a:prstGeom prst="rect">
            <a:avLst/>
          </a:prstGeom>
        </p:spPr>
      </p:pic>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16</a:t>
            </a:fld>
            <a:endParaRPr lang="en-IN"/>
          </a:p>
        </p:txBody>
      </p:sp>
      <p:sp>
        <p:nvSpPr>
          <p:cNvPr id="7" name="TextBox 6"/>
          <p:cNvSpPr txBox="1"/>
          <p:nvPr/>
        </p:nvSpPr>
        <p:spPr>
          <a:xfrm>
            <a:off x="5007006" y="816746"/>
            <a:ext cx="664937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cellular network is one of the most blooming technologies recently with its fifth-generation (5G) which provides faster connectivity to the internet. </a:t>
            </a:r>
            <a:endParaRPr lang="en-US" dirty="0" smtClean="0"/>
          </a:p>
          <a:p>
            <a:pPr marL="285750" indent="-285750">
              <a:buFont typeface="Arial" panose="020B0604020202020204" pitchFamily="34" charset="0"/>
              <a:buChar char="•"/>
            </a:pPr>
            <a:r>
              <a:rPr lang="en-US" dirty="0" smtClean="0"/>
              <a:t>Newer </a:t>
            </a:r>
            <a:r>
              <a:rPr lang="en-US" dirty="0"/>
              <a:t>applications are introduced to the market and require fast multimedia-rich data exchange and the number of subscribers soared due to the popularity of smartphones. </a:t>
            </a:r>
            <a:endParaRPr lang="en-US" dirty="0" smtClean="0"/>
          </a:p>
          <a:p>
            <a:pPr marL="285750" indent="-285750">
              <a:buFont typeface="Arial" panose="020B0604020202020204" pitchFamily="34" charset="0"/>
              <a:buChar char="•"/>
            </a:pPr>
            <a:r>
              <a:rPr lang="en-US" dirty="0" smtClean="0"/>
              <a:t>All </a:t>
            </a:r>
            <a:r>
              <a:rPr lang="en-US" dirty="0"/>
              <a:t>of that huge data transfer required to travel through the base station or the core network which might create latency</a:t>
            </a:r>
            <a:r>
              <a:rPr lang="en-US" dirty="0" smtClean="0"/>
              <a:t>.</a:t>
            </a:r>
          </a:p>
          <a:p>
            <a:pPr marL="285750" indent="-285750">
              <a:buFont typeface="Arial" panose="020B0604020202020204" pitchFamily="34" charset="0"/>
              <a:buChar char="•"/>
            </a:pPr>
            <a:r>
              <a:rPr lang="en-US" dirty="0" smtClean="0"/>
              <a:t>D2D communication allows devices in close proximity to transfer data by creating a direct link and does not require that data to go through the base station. </a:t>
            </a:r>
            <a:endParaRPr lang="en-IN" dirty="0"/>
          </a:p>
        </p:txBody>
      </p:sp>
    </p:spTree>
    <p:extLst>
      <p:ext uri="{BB962C8B-B14F-4D97-AF65-F5344CB8AC3E}">
        <p14:creationId xmlns:p14="http://schemas.microsoft.com/office/powerpoint/2010/main" val="1478309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D2D with existing technologies</a:t>
            </a:r>
            <a:endParaRPr lang="en-IN" dirty="0"/>
          </a:p>
        </p:txBody>
      </p:sp>
      <p:sp>
        <p:nvSpPr>
          <p:cNvPr id="3" name="Content Placeholder 2"/>
          <p:cNvSpPr>
            <a:spLocks noGrp="1"/>
          </p:cNvSpPr>
          <p:nvPr>
            <p:ph idx="1"/>
          </p:nvPr>
        </p:nvSpPr>
        <p:spPr>
          <a:xfrm>
            <a:off x="684212" y="685800"/>
            <a:ext cx="10563796" cy="3615267"/>
          </a:xfrm>
        </p:spPr>
        <p:txBody>
          <a:bodyPr>
            <a:normAutofit/>
          </a:bodyPr>
          <a:lstStyle/>
          <a:p>
            <a:r>
              <a:rPr lang="en-US" dirty="0"/>
              <a:t>To enable D2D communication, we can rely on some existing wireless technologies used for transferring data in the near areas such as </a:t>
            </a:r>
            <a:endParaRPr lang="en-US" dirty="0" smtClean="0"/>
          </a:p>
          <a:p>
            <a:pPr lvl="1"/>
            <a:r>
              <a:rPr lang="en-US" dirty="0" smtClean="0"/>
              <a:t>Bluetooth</a:t>
            </a:r>
            <a:r>
              <a:rPr lang="en-US" dirty="0"/>
              <a:t>, </a:t>
            </a:r>
            <a:endParaRPr lang="en-US" dirty="0" smtClean="0"/>
          </a:p>
          <a:p>
            <a:pPr lvl="1"/>
            <a:r>
              <a:rPr lang="en-US" dirty="0" err="1" smtClean="0"/>
              <a:t>WiFi</a:t>
            </a:r>
            <a:r>
              <a:rPr lang="en-US" dirty="0" smtClean="0"/>
              <a:t> direct</a:t>
            </a:r>
          </a:p>
          <a:p>
            <a:pPr lvl="1"/>
            <a:r>
              <a:rPr lang="en-US" dirty="0" smtClean="0"/>
              <a:t>LTE </a:t>
            </a:r>
            <a:r>
              <a:rPr lang="en-US" dirty="0"/>
              <a:t>direct. </a:t>
            </a:r>
            <a:endParaRPr lang="en-US" dirty="0" smtClean="0"/>
          </a:p>
          <a:p>
            <a:r>
              <a:rPr lang="en-US" dirty="0" smtClean="0"/>
              <a:t>The </a:t>
            </a:r>
            <a:r>
              <a:rPr lang="en-US" dirty="0"/>
              <a:t>listed wireless technologies however offer different ranges and speeds:</a:t>
            </a:r>
          </a:p>
          <a:p>
            <a:pPr lvl="1"/>
            <a:r>
              <a:rPr lang="en-US" dirty="0" smtClean="0"/>
              <a:t>Bluetooth </a:t>
            </a:r>
            <a:r>
              <a:rPr lang="en-US" dirty="0"/>
              <a:t>5.0 offers a maximum data rate of 50Mbps and a range of 240m</a:t>
            </a:r>
          </a:p>
          <a:p>
            <a:pPr lvl="1"/>
            <a:r>
              <a:rPr lang="en-US" dirty="0" err="1"/>
              <a:t>WiFi</a:t>
            </a:r>
            <a:r>
              <a:rPr lang="en-US" dirty="0"/>
              <a:t> Direct offers a 250 Mbps data rate and a range of 200m</a:t>
            </a:r>
          </a:p>
          <a:p>
            <a:pPr lvl="1"/>
            <a:r>
              <a:rPr lang="en-US" dirty="0"/>
              <a:t>LTE Direct offers up to 13.5 Mbps data rate and a range of 500m</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17</a:t>
            </a:fld>
            <a:endParaRPr lang="en-IN"/>
          </a:p>
        </p:txBody>
      </p:sp>
    </p:spTree>
    <p:extLst>
      <p:ext uri="{BB962C8B-B14F-4D97-AF65-F5344CB8AC3E}">
        <p14:creationId xmlns:p14="http://schemas.microsoft.com/office/powerpoint/2010/main" val="1881891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D2D</a:t>
            </a:r>
            <a:endParaRPr lang="en-IN" dirty="0"/>
          </a:p>
        </p:txBody>
      </p:sp>
      <p:sp>
        <p:nvSpPr>
          <p:cNvPr id="3" name="Content Placeholder 2"/>
          <p:cNvSpPr>
            <a:spLocks noGrp="1"/>
          </p:cNvSpPr>
          <p:nvPr>
            <p:ph idx="1"/>
          </p:nvPr>
        </p:nvSpPr>
        <p:spPr>
          <a:xfrm>
            <a:off x="684211" y="685800"/>
            <a:ext cx="10155423" cy="4294573"/>
          </a:xfrm>
        </p:spPr>
        <p:txBody>
          <a:bodyPr>
            <a:normAutofit fontScale="92500" lnSpcReduction="20000"/>
          </a:bodyPr>
          <a:lstStyle/>
          <a:p>
            <a:r>
              <a:rPr lang="en-US" b="1" dirty="0"/>
              <a:t>D2D provides a quick way to send data between devices that are nearby without going through Base Station (BS). That characteristic makes it an effective technique in many scenarios.</a:t>
            </a:r>
          </a:p>
          <a:p>
            <a:pPr lvl="1"/>
            <a:r>
              <a:rPr lang="en-US" b="1" dirty="0" smtClean="0"/>
              <a:t>Local </a:t>
            </a:r>
            <a:r>
              <a:rPr lang="en-US" b="1" dirty="0"/>
              <a:t>data services: D2D communication is fit and suitable to provide local data services for a small group of devices. It can support sending from one device to another device (unicast), or group of devices (group cast), or all devices (broadcast).</a:t>
            </a:r>
          </a:p>
          <a:p>
            <a:pPr lvl="1"/>
            <a:r>
              <a:rPr lang="en-US" b="1" dirty="0" smtClean="0"/>
              <a:t>Information </a:t>
            </a:r>
            <a:r>
              <a:rPr lang="en-US" b="1" dirty="0"/>
              <a:t>sharing: by using D2D links we can transfer files, videos, audio with high speed but using lower energy like using cellular channels. When disasters occur, the base stations may be destroyed, however, the D2D links can still work.</a:t>
            </a:r>
          </a:p>
          <a:p>
            <a:pPr lvl="1"/>
            <a:r>
              <a:rPr lang="en-US" b="1" dirty="0"/>
              <a:t>Data and computation offloading: Devices can act as hotspots that contain the same data as BS. Other devices with lower batteries then can get the data of those hotspots.</a:t>
            </a:r>
          </a:p>
          <a:p>
            <a:pPr lvl="1"/>
            <a:r>
              <a:rPr lang="en-US" b="1" dirty="0"/>
              <a:t>Machine-to-machine communication: Devices can leverage the power of D2D communication to directly transfer data with lower energy required and ultra-low latency. In some cases, M2M communication requires real-time data to be transmitted. </a:t>
            </a:r>
            <a:endParaRPr lang="en-US" b="1" dirty="0" smtClean="0"/>
          </a:p>
          <a:p>
            <a:pPr lvl="2"/>
            <a:r>
              <a:rPr lang="en-US" b="1" dirty="0" smtClean="0"/>
              <a:t>Automation </a:t>
            </a:r>
            <a:r>
              <a:rPr lang="en-US" b="1" dirty="0"/>
              <a:t>cars need to exchange data with other nearby cars as fast as possible to make a decision instantly.</a:t>
            </a:r>
            <a:endParaRPr lang="en-IN" b="1"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18</a:t>
            </a:fld>
            <a:endParaRPr lang="en-IN"/>
          </a:p>
        </p:txBody>
      </p:sp>
    </p:spTree>
    <p:extLst>
      <p:ext uri="{BB962C8B-B14F-4D97-AF65-F5344CB8AC3E}">
        <p14:creationId xmlns:p14="http://schemas.microsoft.com/office/powerpoint/2010/main" val="2196829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 selection and resource allocation</a:t>
            </a:r>
            <a:endParaRPr lang="en-IN" dirty="0"/>
          </a:p>
        </p:txBody>
      </p:sp>
      <p:sp>
        <p:nvSpPr>
          <p:cNvPr id="3" name="Content Placeholder 2"/>
          <p:cNvSpPr>
            <a:spLocks noGrp="1"/>
          </p:cNvSpPr>
          <p:nvPr>
            <p:ph idx="1"/>
          </p:nvPr>
        </p:nvSpPr>
        <p:spPr>
          <a:xfrm>
            <a:off x="684212" y="685800"/>
            <a:ext cx="10084402" cy="3615267"/>
          </a:xfrm>
        </p:spPr>
        <p:txBody>
          <a:bodyPr>
            <a:normAutofit fontScale="92500" lnSpcReduction="10000"/>
          </a:bodyPr>
          <a:lstStyle/>
          <a:p>
            <a:r>
              <a:rPr lang="en-US" dirty="0"/>
              <a:t>The concept of D2D communications is to allow direct communications among the user </a:t>
            </a:r>
            <a:r>
              <a:rPr lang="en-US" dirty="0" smtClean="0"/>
              <a:t>equipment's </a:t>
            </a:r>
            <a:r>
              <a:rPr lang="en-US" dirty="0"/>
              <a:t>(UEs) by reusing the cellular resources rather than using the uplink or downlink resources of the cellular networks </a:t>
            </a:r>
            <a:r>
              <a:rPr lang="en-US" dirty="0" smtClean="0"/>
              <a:t>.</a:t>
            </a:r>
          </a:p>
          <a:p>
            <a:r>
              <a:rPr lang="en-US" dirty="0" smtClean="0"/>
              <a:t> </a:t>
            </a:r>
            <a:r>
              <a:rPr lang="en-US" dirty="0"/>
              <a:t>D2D communications can achieve four types of gain </a:t>
            </a:r>
            <a:r>
              <a:rPr lang="en-US" dirty="0" smtClean="0"/>
              <a:t>, </a:t>
            </a:r>
            <a:r>
              <a:rPr lang="en-US" u="sng" dirty="0"/>
              <a:t>namely proximity gain, hop gain, reuse gain, and pairing gain. </a:t>
            </a:r>
            <a:r>
              <a:rPr lang="en-US" dirty="0"/>
              <a:t>In D2D communications, the UEs can operate in one of three traditional modes as follows.</a:t>
            </a:r>
          </a:p>
          <a:p>
            <a:pPr lvl="1"/>
            <a:r>
              <a:rPr lang="en-US" dirty="0" smtClean="0"/>
              <a:t>• </a:t>
            </a:r>
            <a:r>
              <a:rPr lang="en-US" dirty="0"/>
              <a:t>Reuse mode: D2D UEs directly transmit data among themselves by reusing some radio resources used by cellular UEs to enhance the spectrum utilization.</a:t>
            </a:r>
          </a:p>
          <a:p>
            <a:pPr lvl="1"/>
            <a:r>
              <a:rPr lang="en-US" dirty="0" smtClean="0"/>
              <a:t>• </a:t>
            </a:r>
            <a:r>
              <a:rPr lang="en-US" dirty="0"/>
              <a:t>Dedicated mode: D2D UEs directly transmit data among themselves by using a dedicated portion of spectrum to avoid interference with cellular UEs.</a:t>
            </a:r>
          </a:p>
          <a:p>
            <a:pPr lvl="1"/>
            <a:r>
              <a:rPr lang="en-US" dirty="0" smtClean="0"/>
              <a:t>• </a:t>
            </a:r>
            <a:r>
              <a:rPr lang="en-US" dirty="0"/>
              <a:t>Cellular mode: Similarly to cellular UEs, D2D UEs relay their data through the base station.</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19</a:t>
            </a:fld>
            <a:endParaRPr lang="en-IN"/>
          </a:p>
        </p:txBody>
      </p:sp>
    </p:spTree>
    <p:extLst>
      <p:ext uri="{BB962C8B-B14F-4D97-AF65-F5344CB8AC3E}">
        <p14:creationId xmlns:p14="http://schemas.microsoft.com/office/powerpoint/2010/main" val="339728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IN" dirty="0"/>
          </a:p>
        </p:txBody>
      </p:sp>
      <p:sp>
        <p:nvSpPr>
          <p:cNvPr id="3" name="Content Placeholder 2"/>
          <p:cNvSpPr>
            <a:spLocks noGrp="1"/>
          </p:cNvSpPr>
          <p:nvPr>
            <p:ph idx="1"/>
          </p:nvPr>
        </p:nvSpPr>
        <p:spPr/>
        <p:txBody>
          <a:bodyPr/>
          <a:lstStyle/>
          <a:p>
            <a:r>
              <a:rPr lang="en-US" dirty="0" smtClean="0"/>
              <a:t>Introduction </a:t>
            </a:r>
            <a:r>
              <a:rPr lang="en-US" dirty="0"/>
              <a:t>to D2D communications</a:t>
            </a:r>
            <a:r>
              <a:rPr lang="en-US" dirty="0" smtClean="0"/>
              <a:t>;</a:t>
            </a:r>
          </a:p>
          <a:p>
            <a:r>
              <a:rPr lang="en-US" dirty="0" smtClean="0"/>
              <a:t> </a:t>
            </a:r>
            <a:r>
              <a:rPr lang="en-US" dirty="0"/>
              <a:t>High level requirements for 5G architecture; </a:t>
            </a:r>
            <a:endParaRPr lang="en-US" dirty="0" smtClean="0"/>
          </a:p>
          <a:p>
            <a:r>
              <a:rPr lang="en-US" dirty="0" smtClean="0"/>
              <a:t>Introduction </a:t>
            </a:r>
            <a:r>
              <a:rPr lang="en-US" dirty="0"/>
              <a:t>to the radio resource management, power control and mode selection problems; </a:t>
            </a:r>
            <a:endParaRPr lang="en-US" dirty="0" smtClean="0"/>
          </a:p>
          <a:p>
            <a:r>
              <a:rPr lang="en-US" dirty="0" smtClean="0"/>
              <a:t>Millimeter </a:t>
            </a:r>
            <a:r>
              <a:rPr lang="en-US" dirty="0"/>
              <a:t>wave communication in 5G.</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2</a:t>
            </a:fld>
            <a:endParaRPr lang="en-IN"/>
          </a:p>
        </p:txBody>
      </p:sp>
    </p:spTree>
    <p:extLst>
      <p:ext uri="{BB962C8B-B14F-4D97-AF65-F5344CB8AC3E}">
        <p14:creationId xmlns:p14="http://schemas.microsoft.com/office/powerpoint/2010/main" val="3366858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select a transmission </a:t>
            </a:r>
            <a:r>
              <a:rPr lang="en-US" dirty="0" smtClean="0"/>
              <a:t>mode?</a:t>
            </a:r>
            <a:endParaRPr lang="en-IN" dirty="0"/>
          </a:p>
        </p:txBody>
      </p:sp>
      <p:sp>
        <p:nvSpPr>
          <p:cNvPr id="3" name="Content Placeholder 2"/>
          <p:cNvSpPr>
            <a:spLocks noGrp="1"/>
          </p:cNvSpPr>
          <p:nvPr>
            <p:ph idx="1"/>
          </p:nvPr>
        </p:nvSpPr>
        <p:spPr>
          <a:xfrm>
            <a:off x="684211" y="685800"/>
            <a:ext cx="10208689" cy="3615267"/>
          </a:xfrm>
        </p:spPr>
        <p:txBody>
          <a:bodyPr>
            <a:normAutofit fontScale="85000" lnSpcReduction="10000"/>
          </a:bodyPr>
          <a:lstStyle/>
          <a:p>
            <a:r>
              <a:rPr lang="en-US" dirty="0" smtClean="0"/>
              <a:t> </a:t>
            </a:r>
            <a:r>
              <a:rPr lang="en-US" dirty="0"/>
              <a:t>In the cellular mode, more resources (e.g., the number of time slots) may be required for transmitting data to the receiver than in the reuse mode or dedicated mode; </a:t>
            </a:r>
            <a:endParaRPr lang="en-US" dirty="0" smtClean="0"/>
          </a:p>
          <a:p>
            <a:r>
              <a:rPr lang="en-US" dirty="0" smtClean="0"/>
              <a:t>however</a:t>
            </a:r>
            <a:r>
              <a:rPr lang="en-US" dirty="0"/>
              <a:t>, it is easier to manage interference with cellular users. The reuse mode can achieve a higher spectrum efficiency but D2D communications in this mode may interfere with cellular users and other D2D users using the cellular mode</a:t>
            </a:r>
            <a:r>
              <a:rPr lang="en-US" dirty="0" smtClean="0"/>
              <a:t>.</a:t>
            </a:r>
          </a:p>
          <a:p>
            <a:r>
              <a:rPr lang="en-US" dirty="0" smtClean="0"/>
              <a:t> </a:t>
            </a:r>
            <a:r>
              <a:rPr lang="en-US" dirty="0"/>
              <a:t>By contrast, the dedicated mode can completely avoid interference, since some resources are reserved for the D2D communications; however, the spectrum utilization can be very poor in this mode. </a:t>
            </a:r>
            <a:endParaRPr lang="en-US" dirty="0" smtClean="0"/>
          </a:p>
          <a:p>
            <a:r>
              <a:rPr lang="en-US" dirty="0" smtClean="0"/>
              <a:t>A </a:t>
            </a:r>
            <a:r>
              <a:rPr lang="en-US" dirty="0"/>
              <a:t>simple method is to choose the mode by considering only the received signal strength over the D2D link or the distance between the terminals. </a:t>
            </a:r>
            <a:endParaRPr lang="en-US" dirty="0" smtClean="0"/>
          </a:p>
          <a:p>
            <a:r>
              <a:rPr lang="en-US" dirty="0" smtClean="0"/>
              <a:t>However</a:t>
            </a:r>
            <a:r>
              <a:rPr lang="en-US" dirty="0"/>
              <a:t>, the interference conditions and the differences between sharing cellular uplink and downlink also affect the overall network throughput.</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20</a:t>
            </a:fld>
            <a:endParaRPr lang="en-IN"/>
          </a:p>
        </p:txBody>
      </p:sp>
    </p:spTree>
    <p:extLst>
      <p:ext uri="{BB962C8B-B14F-4D97-AF65-F5344CB8AC3E}">
        <p14:creationId xmlns:p14="http://schemas.microsoft.com/office/powerpoint/2010/main" val="176804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Millimeter wave communication in 5g</a:t>
            </a:r>
            <a:endParaRPr lang="en-IN" dirty="0"/>
          </a:p>
        </p:txBody>
      </p:sp>
      <p:sp>
        <p:nvSpPr>
          <p:cNvPr id="3" name="Content Placeholder 2"/>
          <p:cNvSpPr>
            <a:spLocks noGrp="1"/>
          </p:cNvSpPr>
          <p:nvPr>
            <p:ph idx="1"/>
          </p:nvPr>
        </p:nvSpPr>
        <p:spPr>
          <a:xfrm>
            <a:off x="684211" y="685800"/>
            <a:ext cx="10430631" cy="3615267"/>
          </a:xfrm>
        </p:spPr>
        <p:txBody>
          <a:bodyPr>
            <a:normAutofit lnSpcReduction="10000"/>
          </a:bodyPr>
          <a:lstStyle/>
          <a:p>
            <a:r>
              <a:rPr lang="en-US" dirty="0" smtClean="0"/>
              <a:t>high-frequency </a:t>
            </a:r>
            <a:r>
              <a:rPr lang="en-US" dirty="0"/>
              <a:t>bands are often referred to as “</a:t>
            </a:r>
            <a:r>
              <a:rPr lang="en-US" dirty="0" err="1"/>
              <a:t>mmWave</a:t>
            </a:r>
            <a:r>
              <a:rPr lang="en-US" dirty="0"/>
              <a:t>” </a:t>
            </a:r>
            <a:r>
              <a:rPr lang="en-US" b="1" dirty="0"/>
              <a:t>due to the short wavelengths that can be measured in millimeters</a:t>
            </a:r>
            <a:r>
              <a:rPr lang="en-US" dirty="0"/>
              <a:t>. </a:t>
            </a:r>
            <a:endParaRPr lang="en-US" dirty="0" smtClean="0"/>
          </a:p>
          <a:p>
            <a:r>
              <a:rPr lang="en-US" dirty="0" smtClean="0"/>
              <a:t>Although </a:t>
            </a:r>
            <a:r>
              <a:rPr lang="en-US" dirty="0"/>
              <a:t>the </a:t>
            </a:r>
            <a:r>
              <a:rPr lang="en-US" dirty="0" err="1"/>
              <a:t>mmWave</a:t>
            </a:r>
            <a:r>
              <a:rPr lang="en-US" dirty="0"/>
              <a:t> bands extend all the way up 300 GHz, it is the bands from 24 GHz up to 100 GHz that are expected to be used for 5G</a:t>
            </a:r>
            <a:r>
              <a:rPr lang="en-US" dirty="0" smtClean="0"/>
              <a:t>.</a:t>
            </a:r>
          </a:p>
          <a:p>
            <a:r>
              <a:rPr lang="en-US" dirty="0"/>
              <a:t>Modern 5G operates in the 3.5GHz frequency band that allows for higher capacity and lower latency. </a:t>
            </a:r>
            <a:endParaRPr lang="en-US" dirty="0" smtClean="0"/>
          </a:p>
          <a:p>
            <a:r>
              <a:rPr lang="en-US" dirty="0" smtClean="0"/>
              <a:t>To </a:t>
            </a:r>
            <a:r>
              <a:rPr lang="en-US" dirty="0"/>
              <a:t>achieve even higher frequency, longstanding </a:t>
            </a:r>
            <a:r>
              <a:rPr lang="en-US" dirty="0" err="1"/>
              <a:t>mmWave</a:t>
            </a:r>
            <a:r>
              <a:rPr lang="en-US" dirty="0"/>
              <a:t> technology can be utilized for next generation connectivity. </a:t>
            </a:r>
            <a:endParaRPr lang="en-US" dirty="0" smtClean="0"/>
          </a:p>
          <a:p>
            <a:r>
              <a:rPr lang="en-US" b="1" dirty="0" smtClean="0"/>
              <a:t>Pairing </a:t>
            </a:r>
            <a:r>
              <a:rPr lang="en-US" b="1" dirty="0"/>
              <a:t>5G with </a:t>
            </a:r>
            <a:r>
              <a:rPr lang="en-US" b="1" dirty="0" err="1"/>
              <a:t>mmWave</a:t>
            </a:r>
            <a:r>
              <a:rPr lang="en-US" b="1" dirty="0"/>
              <a:t> provides massive capacity and even lower latency to unlock the full 5G experience</a:t>
            </a:r>
            <a:r>
              <a:rPr lang="en-US" dirty="0"/>
              <a:t>.</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21</a:t>
            </a:fld>
            <a:endParaRPr lang="en-IN"/>
          </a:p>
        </p:txBody>
      </p:sp>
    </p:spTree>
    <p:extLst>
      <p:ext uri="{BB962C8B-B14F-4D97-AF65-F5344CB8AC3E}">
        <p14:creationId xmlns:p14="http://schemas.microsoft.com/office/powerpoint/2010/main" val="359142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5g </a:t>
            </a:r>
            <a:r>
              <a:rPr lang="en-US" dirty="0" err="1" smtClean="0"/>
              <a:t>mmwave</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22</a:t>
            </a:fld>
            <a:endParaRPr lang="en-IN"/>
          </a:p>
        </p:txBody>
      </p:sp>
      <p:pic>
        <p:nvPicPr>
          <p:cNvPr id="8" name="Content Placeholder 7"/>
          <p:cNvPicPr>
            <a:picLocks noGrp="1" noChangeAspect="1"/>
          </p:cNvPicPr>
          <p:nvPr>
            <p:ph idx="1"/>
          </p:nvPr>
        </p:nvPicPr>
        <p:blipFill>
          <a:blip r:embed="rId2"/>
          <a:stretch>
            <a:fillRect/>
          </a:stretch>
        </p:blipFill>
        <p:spPr>
          <a:xfrm>
            <a:off x="526635" y="719091"/>
            <a:ext cx="5208930" cy="1939194"/>
          </a:xfrm>
          <a:prstGeom prst="rect">
            <a:avLst/>
          </a:prstGeom>
        </p:spPr>
      </p:pic>
      <p:pic>
        <p:nvPicPr>
          <p:cNvPr id="9" name="Picture 8"/>
          <p:cNvPicPr>
            <a:picLocks noChangeAspect="1"/>
          </p:cNvPicPr>
          <p:nvPr/>
        </p:nvPicPr>
        <p:blipFill>
          <a:blip r:embed="rId3"/>
          <a:stretch>
            <a:fillRect/>
          </a:stretch>
        </p:blipFill>
        <p:spPr>
          <a:xfrm>
            <a:off x="5979387" y="719091"/>
            <a:ext cx="5350563" cy="4394292"/>
          </a:xfrm>
          <a:prstGeom prst="rect">
            <a:avLst/>
          </a:prstGeom>
        </p:spPr>
      </p:pic>
      <p:sp>
        <p:nvSpPr>
          <p:cNvPr id="10" name="Rectangle 9"/>
          <p:cNvSpPr/>
          <p:nvPr/>
        </p:nvSpPr>
        <p:spPr>
          <a:xfrm>
            <a:off x="283800" y="3098910"/>
            <a:ext cx="5371276" cy="923330"/>
          </a:xfrm>
          <a:prstGeom prst="rect">
            <a:avLst/>
          </a:prstGeom>
        </p:spPr>
        <p:txBody>
          <a:bodyPr wrap="square">
            <a:spAutoFit/>
          </a:bodyPr>
          <a:lstStyle/>
          <a:p>
            <a:r>
              <a:rPr lang="en-US" dirty="0" smtClean="0"/>
              <a:t>Because of its high frequencies, </a:t>
            </a:r>
            <a:r>
              <a:rPr lang="en-US" dirty="0" err="1" smtClean="0"/>
              <a:t>mmWave</a:t>
            </a:r>
            <a:r>
              <a:rPr lang="en-US" dirty="0" smtClean="0"/>
              <a:t> has a limited range of only 300 to 500 feet and struggles to penetrate buildings</a:t>
            </a:r>
            <a:endParaRPr lang="en-IN" dirty="0"/>
          </a:p>
        </p:txBody>
      </p:sp>
    </p:spTree>
    <p:extLst>
      <p:ext uri="{BB962C8B-B14F-4D97-AF65-F5344CB8AC3E}">
        <p14:creationId xmlns:p14="http://schemas.microsoft.com/office/powerpoint/2010/main" val="375348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31296"/>
            <a:ext cx="8534400" cy="963103"/>
          </a:xfrm>
        </p:spPr>
        <p:txBody>
          <a:bodyPr/>
          <a:lstStyle/>
          <a:p>
            <a:r>
              <a:rPr lang="en-US" dirty="0" err="1" smtClean="0"/>
              <a:t>Mmwave</a:t>
            </a:r>
            <a:r>
              <a:rPr lang="en-US" dirty="0" smtClean="0"/>
              <a:t> 5g</a:t>
            </a:r>
            <a:endParaRPr lang="en-IN" dirty="0"/>
          </a:p>
        </p:txBody>
      </p:sp>
      <p:pic>
        <p:nvPicPr>
          <p:cNvPr id="6" name="Content Placeholder 5"/>
          <p:cNvPicPr>
            <a:picLocks noGrp="1" noChangeAspect="1"/>
          </p:cNvPicPr>
          <p:nvPr>
            <p:ph idx="1"/>
          </p:nvPr>
        </p:nvPicPr>
        <p:blipFill>
          <a:blip r:embed="rId2"/>
          <a:stretch>
            <a:fillRect/>
          </a:stretch>
        </p:blipFill>
        <p:spPr>
          <a:xfrm>
            <a:off x="1757309" y="685799"/>
            <a:ext cx="7679654" cy="4345497"/>
          </a:xfrm>
          <a:prstGeom prst="rect">
            <a:avLst/>
          </a:prstGeom>
        </p:spPr>
      </p:pic>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23</a:t>
            </a:fld>
            <a:endParaRPr lang="en-IN"/>
          </a:p>
        </p:txBody>
      </p:sp>
    </p:spTree>
    <p:extLst>
      <p:ext uri="{BB962C8B-B14F-4D97-AF65-F5344CB8AC3E}">
        <p14:creationId xmlns:p14="http://schemas.microsoft.com/office/powerpoint/2010/main" val="1909176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Web references </a:t>
            </a:r>
            <a:endParaRPr lang="en-IN" dirty="0"/>
          </a:p>
        </p:txBody>
      </p:sp>
      <p:sp>
        <p:nvSpPr>
          <p:cNvPr id="7" name="Content Placeholder 6"/>
          <p:cNvSpPr>
            <a:spLocks noGrp="1"/>
          </p:cNvSpPr>
          <p:nvPr>
            <p:ph idx="1"/>
          </p:nvPr>
        </p:nvSpPr>
        <p:spPr/>
        <p:txBody>
          <a:bodyPr>
            <a:normAutofit lnSpcReduction="10000"/>
          </a:bodyPr>
          <a:lstStyle/>
          <a:p>
            <a:r>
              <a:rPr lang="en-IN" dirty="0">
                <a:hlinkClick r:id="rId2"/>
              </a:rPr>
              <a:t>https://</a:t>
            </a:r>
            <a:r>
              <a:rPr lang="en-IN" dirty="0" smtClean="0">
                <a:hlinkClick r:id="rId2"/>
              </a:rPr>
              <a:t>www.qualcomm.com/research/5g/5g-nr/mmwave</a:t>
            </a:r>
            <a:endParaRPr lang="en-IN" dirty="0" smtClean="0"/>
          </a:p>
          <a:p>
            <a:r>
              <a:rPr lang="en-IN" dirty="0">
                <a:hlinkClick r:id="rId3"/>
              </a:rPr>
              <a:t>https://</a:t>
            </a:r>
            <a:r>
              <a:rPr lang="en-IN" dirty="0" smtClean="0">
                <a:hlinkClick r:id="rId3"/>
              </a:rPr>
              <a:t>www.cambridge.org/core/books/abs/wireless-devicetodevice-communications-and-networks/mode-selection-and-resource-allocation-for-d2d-communications-underlaying-cellular-networks/77DB55E7E07FCE938A355CD4D6D538A0</a:t>
            </a:r>
            <a:endParaRPr lang="en-IN" dirty="0" smtClean="0"/>
          </a:p>
          <a:p>
            <a:r>
              <a:rPr lang="en-IN" dirty="0">
                <a:hlinkClick r:id="rId4"/>
              </a:rPr>
              <a:t>https://</a:t>
            </a:r>
            <a:r>
              <a:rPr lang="en-IN" dirty="0" smtClean="0">
                <a:hlinkClick r:id="rId4"/>
              </a:rPr>
              <a:t>www.wevolver.com/article/5g-antenna-design</a:t>
            </a:r>
            <a:endParaRPr lang="en-IN" dirty="0" smtClean="0"/>
          </a:p>
          <a:p>
            <a:r>
              <a:rPr lang="en-IN" dirty="0">
                <a:hlinkClick r:id="rId5"/>
              </a:rPr>
              <a:t>https://www.speranzainc.com/what-is-machine-to-machine-device-to-device-internet-of-things/#:~:text=While%20IoT%20refers%20to%20a,of%20Machine%2Dto%2Dmachine</a:t>
            </a:r>
            <a:r>
              <a:rPr lang="en-IN" dirty="0" smtClean="0"/>
              <a:t>.</a:t>
            </a:r>
          </a:p>
          <a:p>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24</a:t>
            </a:fld>
            <a:endParaRPr lang="en-IN"/>
          </a:p>
        </p:txBody>
      </p:sp>
    </p:spTree>
    <p:extLst>
      <p:ext uri="{BB962C8B-B14F-4D97-AF65-F5344CB8AC3E}">
        <p14:creationId xmlns:p14="http://schemas.microsoft.com/office/powerpoint/2010/main" val="139431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429512"/>
            <a:ext cx="8534400" cy="978516"/>
          </a:xfrm>
        </p:spPr>
        <p:txBody>
          <a:bodyPr>
            <a:normAutofit fontScale="90000"/>
          </a:bodyPr>
          <a:lstStyle/>
          <a:p>
            <a:r>
              <a:rPr lang="en-US" dirty="0" smtClean="0"/>
              <a:t>What is 5g…</a:t>
            </a:r>
            <a:br>
              <a:rPr lang="en-US" dirty="0" smtClean="0"/>
            </a:br>
            <a:r>
              <a:rPr lang="en-US" dirty="0" smtClean="0"/>
              <a:t>Specification requirement</a:t>
            </a:r>
            <a:endParaRPr lang="en-IN" dirty="0"/>
          </a:p>
        </p:txBody>
      </p:sp>
      <p:pic>
        <p:nvPicPr>
          <p:cNvPr id="6" name="Content Placeholder 5"/>
          <p:cNvPicPr>
            <a:picLocks noGrp="1" noChangeAspect="1"/>
          </p:cNvPicPr>
          <p:nvPr>
            <p:ph idx="1"/>
          </p:nvPr>
        </p:nvPicPr>
        <p:blipFill>
          <a:blip r:embed="rId2"/>
          <a:stretch>
            <a:fillRect/>
          </a:stretch>
        </p:blipFill>
        <p:spPr>
          <a:xfrm>
            <a:off x="841373" y="872593"/>
            <a:ext cx="4032467" cy="4032467"/>
          </a:xfrm>
          <a:prstGeom prst="rect">
            <a:avLst/>
          </a:prstGeom>
        </p:spPr>
      </p:pic>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3</a:t>
            </a:fld>
            <a:endParaRPr lang="en-IN"/>
          </a:p>
        </p:txBody>
      </p:sp>
      <p:pic>
        <p:nvPicPr>
          <p:cNvPr id="7" name="Picture 6"/>
          <p:cNvPicPr>
            <a:picLocks noChangeAspect="1"/>
          </p:cNvPicPr>
          <p:nvPr/>
        </p:nvPicPr>
        <p:blipFill>
          <a:blip r:embed="rId3"/>
          <a:stretch>
            <a:fillRect/>
          </a:stretch>
        </p:blipFill>
        <p:spPr>
          <a:xfrm>
            <a:off x="5822365" y="171257"/>
            <a:ext cx="5962650" cy="3695700"/>
          </a:xfrm>
          <a:prstGeom prst="rect">
            <a:avLst/>
          </a:prstGeom>
        </p:spPr>
      </p:pic>
      <p:sp>
        <p:nvSpPr>
          <p:cNvPr id="8" name="TextBox 7"/>
          <p:cNvSpPr txBox="1"/>
          <p:nvPr/>
        </p:nvSpPr>
        <p:spPr>
          <a:xfrm>
            <a:off x="4767309" y="4011578"/>
            <a:ext cx="7017706" cy="1754326"/>
          </a:xfrm>
          <a:prstGeom prst="rect">
            <a:avLst/>
          </a:prstGeom>
          <a:noFill/>
        </p:spPr>
        <p:txBody>
          <a:bodyPr wrap="square" rtlCol="0">
            <a:spAutoFit/>
          </a:bodyPr>
          <a:lstStyle/>
          <a:p>
            <a:r>
              <a:rPr lang="en-US"/>
              <a:t>5G wireless technology is meant to deliver higher multi-Gbps peak data speeds, </a:t>
            </a:r>
            <a:r>
              <a:rPr lang="en-US">
                <a:hlinkClick r:id="rId4"/>
              </a:rPr>
              <a:t>ultra low latency</a:t>
            </a:r>
            <a:r>
              <a:rPr lang="en-US"/>
              <a:t>, more reliability, massive network capacity, increased availability, and a more uniform user experience to more users. Higher performance and improved efficiency empower new user experiences and connects new industries.</a:t>
            </a:r>
            <a:endParaRPr lang="en-IN" dirty="0"/>
          </a:p>
        </p:txBody>
      </p:sp>
    </p:spTree>
    <p:extLst>
      <p:ext uri="{BB962C8B-B14F-4D97-AF65-F5344CB8AC3E}">
        <p14:creationId xmlns:p14="http://schemas.microsoft.com/office/powerpoint/2010/main" val="176054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5g used</a:t>
            </a:r>
            <a:endParaRPr lang="en-IN" dirty="0"/>
          </a:p>
        </p:txBody>
      </p:sp>
      <p:sp>
        <p:nvSpPr>
          <p:cNvPr id="3" name="Content Placeholder 2"/>
          <p:cNvSpPr>
            <a:spLocks noGrp="1"/>
          </p:cNvSpPr>
          <p:nvPr>
            <p:ph idx="1"/>
          </p:nvPr>
        </p:nvSpPr>
        <p:spPr>
          <a:xfrm>
            <a:off x="684212" y="685800"/>
            <a:ext cx="10297466" cy="3615267"/>
          </a:xfrm>
        </p:spPr>
        <p:txBody>
          <a:bodyPr>
            <a:normAutofit fontScale="92500" lnSpcReduction="20000"/>
          </a:bodyPr>
          <a:lstStyle/>
          <a:p>
            <a:r>
              <a:rPr lang="en-US" dirty="0">
                <a:solidFill>
                  <a:srgbClr val="FF0000"/>
                </a:solidFill>
              </a:rPr>
              <a:t>Enhanced mobile broadband</a:t>
            </a:r>
          </a:p>
          <a:p>
            <a:pPr marL="0" indent="0">
              <a:buNone/>
            </a:pPr>
            <a:r>
              <a:rPr lang="en-US" dirty="0"/>
              <a:t>In addition to making our smartphones better, 5G mobile technology can usher in new immersive experiences such as VR and AR with faster, more uniform data rates, lower latency, and lower cost-per-bit.</a:t>
            </a:r>
          </a:p>
          <a:p>
            <a:r>
              <a:rPr lang="en-US" dirty="0">
                <a:solidFill>
                  <a:srgbClr val="FF0000"/>
                </a:solidFill>
              </a:rPr>
              <a:t>Mission-critical communications</a:t>
            </a:r>
          </a:p>
          <a:p>
            <a:pPr marL="0" indent="0">
              <a:buNone/>
            </a:pPr>
            <a:r>
              <a:rPr lang="en-US" dirty="0"/>
              <a:t>5G can enable new services that can transform industries with ultra-reliable, available, low-latency links like remote control of critical infrastructure, vehicles, and medical procedures.</a:t>
            </a:r>
          </a:p>
          <a:p>
            <a:r>
              <a:rPr lang="en-US" dirty="0">
                <a:solidFill>
                  <a:srgbClr val="FF0000"/>
                </a:solidFill>
              </a:rPr>
              <a:t>Massive IoT</a:t>
            </a:r>
          </a:p>
          <a:p>
            <a:pPr marL="0" indent="0">
              <a:buNone/>
            </a:pPr>
            <a:r>
              <a:rPr lang="en-US" dirty="0"/>
              <a:t>5G is meant to seamlessly connect a massive number of embedded sensors in virtually everything through the ability to scale down in data rates, power, and mobility—providing extremely lean and low-cost connectivity solutions.</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4</a:t>
            </a:fld>
            <a:endParaRPr lang="en-IN"/>
          </a:p>
        </p:txBody>
      </p:sp>
    </p:spTree>
    <p:extLst>
      <p:ext uri="{BB962C8B-B14F-4D97-AF65-F5344CB8AC3E}">
        <p14:creationId xmlns:p14="http://schemas.microsoft.com/office/powerpoint/2010/main" val="167242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that follow..</a:t>
            </a:r>
            <a:endParaRPr lang="en-IN" dirty="0"/>
          </a:p>
        </p:txBody>
      </p:sp>
      <p:sp>
        <p:nvSpPr>
          <p:cNvPr id="3" name="Content Placeholder 2"/>
          <p:cNvSpPr>
            <a:spLocks noGrp="1"/>
          </p:cNvSpPr>
          <p:nvPr>
            <p:ph idx="1"/>
          </p:nvPr>
        </p:nvSpPr>
        <p:spPr/>
        <p:txBody>
          <a:bodyPr>
            <a:normAutofit lnSpcReduction="10000"/>
          </a:bodyPr>
          <a:lstStyle/>
          <a:p>
            <a:r>
              <a:rPr lang="en-US" dirty="0" smtClean="0"/>
              <a:t>5G </a:t>
            </a:r>
            <a:r>
              <a:rPr lang="en-US" dirty="0"/>
              <a:t>wireless has been assigned a new spectrum in low and mid bands (up to 6 gigahertz [GHz]) and in high bands (with millimeter wavelengths above 24GHz). </a:t>
            </a:r>
            <a:endParaRPr lang="en-US" dirty="0" smtClean="0"/>
          </a:p>
          <a:p>
            <a:r>
              <a:rPr lang="en-US" dirty="0" smtClean="0"/>
              <a:t>Challenge </a:t>
            </a:r>
            <a:r>
              <a:rPr lang="en-US" dirty="0"/>
              <a:t>for 5G antenna designs </a:t>
            </a:r>
            <a:endParaRPr lang="en-US" dirty="0" smtClean="0"/>
          </a:p>
          <a:p>
            <a:pPr lvl="1"/>
            <a:r>
              <a:rPr lang="en-US" dirty="0" smtClean="0"/>
              <a:t>Some </a:t>
            </a:r>
            <a:r>
              <a:rPr lang="en-US" dirty="0"/>
              <a:t>devices need to operate in multiple bands. </a:t>
            </a:r>
            <a:endParaRPr lang="en-US" dirty="0" smtClean="0"/>
          </a:p>
          <a:p>
            <a:pPr lvl="1"/>
            <a:r>
              <a:rPr lang="en-US" dirty="0" smtClean="0"/>
              <a:t>Another </a:t>
            </a:r>
            <a:r>
              <a:rPr lang="en-US" dirty="0"/>
              <a:t>is that millimeter wavelengths transmitted at cellular network power levels are subject to higher absorption by buildings, vegetation, and raindrops than low and mid bands. </a:t>
            </a:r>
            <a:endParaRPr lang="en-US" dirty="0" smtClean="0"/>
          </a:p>
          <a:p>
            <a:pPr lvl="1"/>
            <a:r>
              <a:rPr lang="en-US" dirty="0" smtClean="0"/>
              <a:t>This </a:t>
            </a:r>
            <a:r>
              <a:rPr lang="en-US" dirty="0"/>
              <a:t>limits millimeter wavelength communications to line of sight, which necessitates small cell networks that can increase chances of edge interference between cells.</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5</a:t>
            </a:fld>
            <a:endParaRPr lang="en-IN"/>
          </a:p>
        </p:txBody>
      </p:sp>
    </p:spTree>
    <p:extLst>
      <p:ext uri="{BB962C8B-B14F-4D97-AF65-F5344CB8AC3E}">
        <p14:creationId xmlns:p14="http://schemas.microsoft.com/office/powerpoint/2010/main" val="2475412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Meeting 5G NR objectives requires new antenna designs</a:t>
            </a:r>
            <a:endParaRPr lang="en-IN" dirty="0"/>
          </a:p>
        </p:txBody>
      </p:sp>
      <p:sp>
        <p:nvSpPr>
          <p:cNvPr id="3" name="Content Placeholder 2"/>
          <p:cNvSpPr>
            <a:spLocks noGrp="1"/>
          </p:cNvSpPr>
          <p:nvPr>
            <p:ph idx="1"/>
          </p:nvPr>
        </p:nvSpPr>
        <p:spPr>
          <a:xfrm>
            <a:off x="684212" y="685800"/>
            <a:ext cx="10554918" cy="3615267"/>
          </a:xfrm>
        </p:spPr>
        <p:txBody>
          <a:bodyPr/>
          <a:lstStyle/>
          <a:p>
            <a:r>
              <a:rPr lang="en-US" dirty="0" smtClean="0"/>
              <a:t>active </a:t>
            </a:r>
            <a:r>
              <a:rPr lang="en-US" dirty="0"/>
              <a:t>antenna arrays to provide better coverage, reduce interference, and increase data-carrying capacity</a:t>
            </a:r>
            <a:r>
              <a:rPr lang="en-US" dirty="0" smtClean="0"/>
              <a:t>.</a:t>
            </a:r>
            <a:endParaRPr lang="en-IN" dirty="0"/>
          </a:p>
          <a:p>
            <a:r>
              <a:rPr lang="en-US" dirty="0"/>
              <a:t>To operate in its full range of assigned frequencies, </a:t>
            </a:r>
            <a:endParaRPr lang="en-US" dirty="0" smtClean="0"/>
          </a:p>
          <a:p>
            <a:pPr lvl="1"/>
            <a:r>
              <a:rPr lang="en-US" dirty="0" smtClean="0"/>
              <a:t>5G </a:t>
            </a:r>
            <a:r>
              <a:rPr lang="en-US" dirty="0"/>
              <a:t>NR uses a scalable framework that functions at frequencies between 450 megahertz (MHz) and 6GHz (frequency range 1 [FR1]) and between 24.25 and 52.6GHz (frequency range 2 [FR2]). </a:t>
            </a:r>
            <a:endParaRPr lang="en-US" dirty="0" smtClean="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6</a:t>
            </a:fld>
            <a:endParaRPr lang="en-IN"/>
          </a:p>
        </p:txBody>
      </p:sp>
    </p:spTree>
    <p:extLst>
      <p:ext uri="{BB962C8B-B14F-4D97-AF65-F5344CB8AC3E}">
        <p14:creationId xmlns:p14="http://schemas.microsoft.com/office/powerpoint/2010/main" val="109740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5g on existing LTE</a:t>
            </a:r>
            <a:endParaRPr lang="en-IN" dirty="0"/>
          </a:p>
        </p:txBody>
      </p:sp>
      <p:sp>
        <p:nvSpPr>
          <p:cNvPr id="3" name="Content Placeholder 2"/>
          <p:cNvSpPr>
            <a:spLocks noGrp="1"/>
          </p:cNvSpPr>
          <p:nvPr>
            <p:ph idx="1"/>
          </p:nvPr>
        </p:nvSpPr>
        <p:spPr>
          <a:xfrm>
            <a:off x="684212" y="685800"/>
            <a:ext cx="10501652" cy="3615267"/>
          </a:xfrm>
        </p:spPr>
        <p:txBody>
          <a:bodyPr>
            <a:normAutofit/>
          </a:bodyPr>
          <a:lstStyle/>
          <a:p>
            <a:r>
              <a:rPr lang="en-US" dirty="0"/>
              <a:t>5G NR does this by using scalable orthogonal frequency-division multiplexing (</a:t>
            </a:r>
            <a:r>
              <a:rPr lang="en-US" dirty="0" smtClean="0"/>
              <a:t>OFDM</a:t>
            </a:r>
            <a:r>
              <a:rPr lang="en-US" dirty="0"/>
              <a:t>) waveforms that allow different subcarrier signal spacing to fit the various channel widths that different frequency ranges provide. </a:t>
            </a:r>
            <a:endParaRPr lang="en-IN" dirty="0"/>
          </a:p>
          <a:p>
            <a:r>
              <a:rPr lang="en-US" dirty="0" smtClean="0"/>
              <a:t>Higher </a:t>
            </a:r>
            <a:r>
              <a:rPr lang="en-US" dirty="0"/>
              <a:t>frequencies provide wider channels and greater subcarrier spacing. </a:t>
            </a:r>
            <a:endParaRPr lang="en-US" dirty="0" smtClean="0"/>
          </a:p>
          <a:p>
            <a:r>
              <a:rPr lang="en-US" dirty="0" smtClean="0"/>
              <a:t>Lower </a:t>
            </a:r>
            <a:r>
              <a:rPr lang="en-US" dirty="0"/>
              <a:t>frequencies use smaller channel widths and narrower subcarrier spacing. </a:t>
            </a:r>
            <a:endParaRPr lang="en-US" dirty="0" smtClean="0"/>
          </a:p>
          <a:p>
            <a:r>
              <a:rPr lang="en-US" dirty="0" smtClean="0"/>
              <a:t>Scaling </a:t>
            </a:r>
            <a:r>
              <a:rPr lang="en-US" dirty="0"/>
              <a:t>subcarrier spacing to available channel widths enables the 5G framework to operate across a broad range of frequencies. </a:t>
            </a:r>
            <a:endParaRPr lang="en-US" dirty="0" smtClean="0"/>
          </a:p>
          <a:p>
            <a:r>
              <a:rPr lang="en-US" dirty="0" smtClean="0"/>
              <a:t>The </a:t>
            </a:r>
            <a:r>
              <a:rPr lang="en-US" dirty="0"/>
              <a:t>result makes it possible to deploy 5G in existing 4G Long-Term Evolution (LTE) networks. </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7</a:t>
            </a:fld>
            <a:endParaRPr lang="en-IN"/>
          </a:p>
        </p:txBody>
      </p:sp>
    </p:spTree>
    <p:extLst>
      <p:ext uri="{BB962C8B-B14F-4D97-AF65-F5344CB8AC3E}">
        <p14:creationId xmlns:p14="http://schemas.microsoft.com/office/powerpoint/2010/main" val="382403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0809" cy="1507067"/>
          </a:xfrm>
        </p:spPr>
        <p:txBody>
          <a:bodyPr>
            <a:normAutofit fontScale="90000"/>
          </a:bodyPr>
          <a:lstStyle/>
          <a:p>
            <a:r>
              <a:rPr lang="en-US" b="1" dirty="0"/>
              <a:t>Device Density, Data Throughput, and Massive MIMO</a:t>
            </a:r>
            <a:br>
              <a:rPr lang="en-US" b="1" dirty="0"/>
            </a:br>
            <a:endParaRPr lang="en-IN" dirty="0"/>
          </a:p>
        </p:txBody>
      </p:sp>
      <p:sp>
        <p:nvSpPr>
          <p:cNvPr id="3" name="Content Placeholder 2"/>
          <p:cNvSpPr>
            <a:spLocks noGrp="1"/>
          </p:cNvSpPr>
          <p:nvPr>
            <p:ph idx="1"/>
          </p:nvPr>
        </p:nvSpPr>
        <p:spPr>
          <a:xfrm>
            <a:off x="684212" y="685800"/>
            <a:ext cx="10013380" cy="3615267"/>
          </a:xfrm>
        </p:spPr>
        <p:txBody>
          <a:bodyPr/>
          <a:lstStyle/>
          <a:p>
            <a:r>
              <a:rPr lang="en-US" dirty="0"/>
              <a:t>challenge presented by the 5G specification is the need to support much higher densities of connected devices that are operating simultaneously at much higher data rates. </a:t>
            </a:r>
            <a:endParaRPr lang="en-US" dirty="0" smtClean="0"/>
          </a:p>
          <a:p>
            <a:r>
              <a:rPr lang="en-US" dirty="0" smtClean="0"/>
              <a:t>require </a:t>
            </a:r>
            <a:r>
              <a:rPr lang="en-US" dirty="0"/>
              <a:t>higher cell densities and more extensive use of the multiple-input, multiple-output (MIMO) antenna technologies already in use in 4G LTE networks. </a:t>
            </a:r>
            <a:endParaRPr lang="en-US" dirty="0" smtClean="0"/>
          </a:p>
          <a:p>
            <a:r>
              <a:rPr lang="en-US" dirty="0" smtClean="0"/>
              <a:t>MIMO </a:t>
            </a:r>
            <a:r>
              <a:rPr lang="en-US" dirty="0"/>
              <a:t>is an antenna array of multiple transmitting and receiving antennas (which in current LTE networks, often contains an 8 x 8 antenna array</a:t>
            </a:r>
            <a:r>
              <a:rPr lang="en-US" dirty="0" smtClean="0"/>
              <a:t>).</a:t>
            </a:r>
          </a:p>
          <a:p>
            <a:r>
              <a:rPr lang="en-US" dirty="0" smtClean="0"/>
              <a:t> </a:t>
            </a:r>
            <a:r>
              <a:rPr lang="en-US" dirty="0"/>
              <a:t>MIMO uses spatial multiplexing to break a signal into encoded streams that it simultaneously transmits through different antennas in the array.</a:t>
            </a:r>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8</a:t>
            </a:fld>
            <a:endParaRPr lang="en-IN"/>
          </a:p>
        </p:txBody>
      </p:sp>
    </p:spTree>
    <p:extLst>
      <p:ext uri="{BB962C8B-B14F-4D97-AF65-F5344CB8AC3E}">
        <p14:creationId xmlns:p14="http://schemas.microsoft.com/office/powerpoint/2010/main" val="189889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Communicate with multiple users and devices simultaneously.</a:t>
            </a:r>
            <a:br>
              <a:rPr lang="en-US" b="1" dirty="0"/>
            </a:br>
            <a:endParaRPr lang="en-IN" dirty="0"/>
          </a:p>
        </p:txBody>
      </p:sp>
      <p:sp>
        <p:nvSpPr>
          <p:cNvPr id="3" name="Content Placeholder 2"/>
          <p:cNvSpPr>
            <a:spLocks noGrp="1"/>
          </p:cNvSpPr>
          <p:nvPr>
            <p:ph idx="1"/>
          </p:nvPr>
        </p:nvSpPr>
        <p:spPr>
          <a:xfrm>
            <a:off x="684211" y="685800"/>
            <a:ext cx="10821233" cy="3615267"/>
          </a:xfrm>
        </p:spPr>
        <p:txBody>
          <a:bodyPr>
            <a:normAutofit lnSpcReduction="10000"/>
          </a:bodyPr>
          <a:lstStyle/>
          <a:p>
            <a:r>
              <a:rPr lang="en-US" b="1" dirty="0"/>
              <a:t>Communicate with higher throughput</a:t>
            </a:r>
          </a:p>
          <a:p>
            <a:r>
              <a:rPr lang="en-US" dirty="0"/>
              <a:t>Many variations of MIMO exist. A key variation for 5G is massive MIMO (mMIMO), an antenna design that packs many more antenna elements into a dense array than previous MIMO versions</a:t>
            </a:r>
            <a:r>
              <a:rPr lang="en-US" dirty="0" smtClean="0"/>
              <a:t>.</a:t>
            </a:r>
          </a:p>
          <a:p>
            <a:r>
              <a:rPr lang="en-US" dirty="0"/>
              <a:t>Millimeter wavelengths work with much smaller antennas, which makes it possible to build mMIMO arrays in small packages. </a:t>
            </a:r>
            <a:endParaRPr lang="en-US" dirty="0" smtClean="0"/>
          </a:p>
          <a:p>
            <a:r>
              <a:rPr lang="en-US" b="1" dirty="0"/>
              <a:t>Beamforming, Directionality, and User Equipment Tracking</a:t>
            </a:r>
          </a:p>
          <a:p>
            <a:r>
              <a:rPr lang="en-US" dirty="0"/>
              <a:t>High frequency (millimeter wavelength) 5G deployments will take advantage of adaptive arrays using larger mMIMO antennas with many more antenna elements and capable of tighter beamforming and real-time steering.</a:t>
            </a:r>
            <a:endParaRPr lang="en-US" dirty="0"/>
          </a:p>
          <a:p>
            <a:endParaRPr lang="en-IN" dirty="0"/>
          </a:p>
        </p:txBody>
      </p:sp>
      <p:sp>
        <p:nvSpPr>
          <p:cNvPr id="4" name="Footer Placeholder 3"/>
          <p:cNvSpPr>
            <a:spLocks noGrp="1"/>
          </p:cNvSpPr>
          <p:nvPr>
            <p:ph type="ftr" sz="quarter" idx="11"/>
          </p:nvPr>
        </p:nvSpPr>
        <p:spPr/>
        <p:txBody>
          <a:bodyPr/>
          <a:lstStyle/>
          <a:p>
            <a:r>
              <a:rPr lang="en-US" smtClean="0"/>
              <a:t>Unit5- D2D communication and 5G</a:t>
            </a:r>
            <a:endParaRPr lang="en-IN"/>
          </a:p>
        </p:txBody>
      </p:sp>
      <p:sp>
        <p:nvSpPr>
          <p:cNvPr id="5" name="Slide Number Placeholder 4"/>
          <p:cNvSpPr>
            <a:spLocks noGrp="1"/>
          </p:cNvSpPr>
          <p:nvPr>
            <p:ph type="sldNum" sz="quarter" idx="12"/>
          </p:nvPr>
        </p:nvSpPr>
        <p:spPr/>
        <p:txBody>
          <a:bodyPr/>
          <a:lstStyle/>
          <a:p>
            <a:fld id="{B12B3A1D-922F-418E-8276-60AA5D199135}" type="slidenum">
              <a:rPr lang="en-IN" smtClean="0"/>
              <a:t>9</a:t>
            </a:fld>
            <a:endParaRPr lang="en-IN"/>
          </a:p>
        </p:txBody>
      </p:sp>
    </p:spTree>
    <p:extLst>
      <p:ext uri="{BB962C8B-B14F-4D97-AF65-F5344CB8AC3E}">
        <p14:creationId xmlns:p14="http://schemas.microsoft.com/office/powerpoint/2010/main" val="259471756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900</TotalTime>
  <Words>1958</Words>
  <Application>Microsoft Office PowerPoint</Application>
  <PresentationFormat>Widescreen</PresentationFormat>
  <Paragraphs>170</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Slice</vt:lpstr>
      <vt:lpstr>D2D communications in 5G cellular networks:  </vt:lpstr>
      <vt:lpstr>Content</vt:lpstr>
      <vt:lpstr>What is 5g… Specification requirement</vt:lpstr>
      <vt:lpstr>Where is 5g used</vt:lpstr>
      <vt:lpstr>Challenges that follow..</vt:lpstr>
      <vt:lpstr>Meeting 5G NR objectives requires new antenna designs</vt:lpstr>
      <vt:lpstr>5g on existing LTE</vt:lpstr>
      <vt:lpstr>Device Density, Data Throughput, and Massive MIMO </vt:lpstr>
      <vt:lpstr>Communicate with multiple users and devices simultaneously. </vt:lpstr>
      <vt:lpstr>Communicate with multiple users and devices simultaneously</vt:lpstr>
      <vt:lpstr>Communicate with multiple users and devices simultaneously</vt:lpstr>
      <vt:lpstr>PowerPoint Presentation</vt:lpstr>
      <vt:lpstr>The Challenges of 5G Antenna Design </vt:lpstr>
      <vt:lpstr>M2M, IoT,D2D</vt:lpstr>
      <vt:lpstr>IOT vs M2M</vt:lpstr>
      <vt:lpstr>D2D communication</vt:lpstr>
      <vt:lpstr>D2D with existing technologies</vt:lpstr>
      <vt:lpstr>Applications of D2D</vt:lpstr>
      <vt:lpstr>Mode selection and resource allocation</vt:lpstr>
      <vt:lpstr>how to select a transmission mode?</vt:lpstr>
      <vt:lpstr>Millimeter wave communication in 5g</vt:lpstr>
      <vt:lpstr>5g mmwave</vt:lpstr>
      <vt:lpstr>Mmwave 5g</vt:lpstr>
      <vt:lpstr>Web 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D2D communications in 5G cellular networks:</dc:title>
  <dc:creator>preeti</dc:creator>
  <cp:lastModifiedBy>preeti</cp:lastModifiedBy>
  <cp:revision>11</cp:revision>
  <dcterms:created xsi:type="dcterms:W3CDTF">2022-10-13T13:37:03Z</dcterms:created>
  <dcterms:modified xsi:type="dcterms:W3CDTF">2022-10-14T04:37:26Z</dcterms:modified>
</cp:coreProperties>
</file>