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88" r:id="rId5"/>
    <p:sldId id="260" r:id="rId6"/>
    <p:sldId id="261" r:id="rId7"/>
    <p:sldId id="285" r:id="rId8"/>
    <p:sldId id="287" r:id="rId9"/>
    <p:sldId id="290" r:id="rId10"/>
    <p:sldId id="292" r:id="rId11"/>
    <p:sldId id="295" r:id="rId12"/>
    <p:sldId id="296" r:id="rId13"/>
    <p:sldId id="291" r:id="rId14"/>
    <p:sldId id="300" r:id="rId15"/>
    <p:sldId id="293" r:id="rId16"/>
    <p:sldId id="294" r:id="rId17"/>
    <p:sldId id="303"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35504-706C-4775-9FEE-DF197F756BFB}" type="datetimeFigureOut">
              <a:rPr lang="en-IN" smtClean="0"/>
              <a:t>20-07-2022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CD1C8-4519-4591-A6E3-5D3F7EE8A2F9}" type="slidenum">
              <a:rPr lang="en-IN" smtClean="0"/>
              <a:t>‹#›</a:t>
            </a:fld>
            <a:endParaRPr lang="en-IN"/>
          </a:p>
        </p:txBody>
      </p:sp>
    </p:spTree>
    <p:extLst>
      <p:ext uri="{BB962C8B-B14F-4D97-AF65-F5344CB8AC3E}">
        <p14:creationId xmlns:p14="http://schemas.microsoft.com/office/powerpoint/2010/main" val="179427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A2169AC-4AFA-1268-78F4-0302D2A6A587}"/>
              </a:ext>
            </a:extLst>
          </p:cNvPr>
          <p:cNvSpPr>
            <a:spLocks noGrp="1" noChangeArrowheads="1"/>
          </p:cNvSpPr>
          <p:nvPr>
            <p:ph type="sldNum" sz="quarter" idx="5"/>
          </p:nvPr>
        </p:nvSpPr>
        <p:spPr>
          <a:ln/>
        </p:spPr>
        <p:txBody>
          <a:bodyPr/>
          <a:lstStyle/>
          <a:p>
            <a:fld id="{480F6824-70C8-4E5E-B5FB-1D140BC46317}" type="slidenum">
              <a:rPr lang="en-AU" altLang="en-US"/>
              <a:pPr/>
              <a:t>7</a:t>
            </a:fld>
            <a:endParaRPr lang="en-AU" altLang="en-US"/>
          </a:p>
        </p:txBody>
      </p:sp>
      <p:sp>
        <p:nvSpPr>
          <p:cNvPr id="67586" name="Rectangle 2">
            <a:extLst>
              <a:ext uri="{FF2B5EF4-FFF2-40B4-BE49-F238E27FC236}">
                <a16:creationId xmlns:a16="http://schemas.microsoft.com/office/drawing/2014/main" id="{E58FB3CF-1014-A705-C019-334A4DA3F56F}"/>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D6C4DCB5-B748-565D-787F-02A76DDF5303}"/>
              </a:ext>
            </a:extLst>
          </p:cNvPr>
          <p:cNvSpPr>
            <a:spLocks noGrp="1" noChangeArrowheads="1"/>
          </p:cNvSpPr>
          <p:nvPr>
            <p:ph type="body" idx="1"/>
          </p:nvPr>
        </p:nvSpPr>
        <p:spPr/>
        <p:txBody>
          <a:bodyPr/>
          <a:lstStyle/>
          <a:p>
            <a:r>
              <a:rPr lang="en-AU" altLang="en-US"/>
              <a:t>This mathematical description uses </a:t>
            </a:r>
            <a:r>
              <a:rPr lang="en-AU" altLang="en-US" b="1"/>
              <a:t>modulo (clock) arithmetic</a:t>
            </a:r>
            <a:r>
              <a:rPr lang="en-AU" altLang="en-US"/>
              <a:t>. Here, when you reach Z you go back to A and start again. Mod 26 implies that when you reach 26, you use 0 instead (ie the letter after Z, or 25 + 1 goes to A or 0). </a:t>
            </a:r>
          </a:p>
          <a:p>
            <a:r>
              <a:rPr lang="en-AU" altLang="en-US"/>
              <a:t>Example: howdy (7,14,22,3,24) encrypted using key </a:t>
            </a:r>
            <a:r>
              <a:rPr lang="en-AU" altLang="en-US" i="1"/>
              <a:t>f </a:t>
            </a:r>
            <a:r>
              <a:rPr lang="en-AU" altLang="en-US"/>
              <a:t>(ie a shift of 5) is MTBID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1BC957-3A1B-3565-EEF4-F8EE8FD6C454}"/>
              </a:ext>
            </a:extLst>
          </p:cNvPr>
          <p:cNvSpPr>
            <a:spLocks noGrp="1" noChangeArrowheads="1"/>
          </p:cNvSpPr>
          <p:nvPr>
            <p:ph type="sldNum" sz="quarter" idx="5"/>
          </p:nvPr>
        </p:nvSpPr>
        <p:spPr>
          <a:ln/>
        </p:spPr>
        <p:txBody>
          <a:bodyPr/>
          <a:lstStyle/>
          <a:p>
            <a:fld id="{EE7BE6E1-767B-43A3-970C-A795152FE897}" type="slidenum">
              <a:rPr lang="en-AU" altLang="en-US"/>
              <a:pPr/>
              <a:t>16</a:t>
            </a:fld>
            <a:endParaRPr lang="en-AU" altLang="en-US"/>
          </a:p>
        </p:txBody>
      </p:sp>
      <p:sp>
        <p:nvSpPr>
          <p:cNvPr id="82946" name="Rectangle 2">
            <a:extLst>
              <a:ext uri="{FF2B5EF4-FFF2-40B4-BE49-F238E27FC236}">
                <a16:creationId xmlns:a16="http://schemas.microsoft.com/office/drawing/2014/main" id="{9FCE53F0-DACB-813F-4A76-FA60B02521F4}"/>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EA03D514-16EB-AFEE-98B0-021AF6623AB1}"/>
              </a:ext>
            </a:extLst>
          </p:cNvPr>
          <p:cNvSpPr>
            <a:spLocks noGrp="1" noChangeArrowheads="1"/>
          </p:cNvSpPr>
          <p:nvPr>
            <p:ph type="body" idx="1"/>
          </p:nvPr>
        </p:nvSpPr>
        <p:spPr/>
        <p:txBody>
          <a:bodyPr/>
          <a:lstStyle/>
          <a:p>
            <a:r>
              <a:rPr lang="en-US" altLang="en-US">
                <a:latin typeface="Times-Roman" charset="0"/>
              </a:rPr>
              <a:t>The best-known multiple-letter encryption cipher is the Playfair, which treats digrams in the plaintext as single units and translates these units into ciphertext digrams. The Playfair algorithm is based on the use of a 5x5 matrix of letters constructed using a keyword.</a:t>
            </a:r>
            <a:r>
              <a:rPr lang="en-AU" altLang="en-US"/>
              <a:t> The rules for filling in this 5x5 matrix are: L to R, top to bottom, first with keyword after duplicate letters have been removed, and then with the remain letters, with I/J used as a single letter. This example comes from Dorothy Sayer's book "Have His Carcase", in which Lord Peter Wimsey solves it, and describes the use of a probably word attack.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81AECD-8CED-73DD-3616-7110F91ADAC3}"/>
              </a:ext>
            </a:extLst>
          </p:cNvPr>
          <p:cNvSpPr>
            <a:spLocks noGrp="1" noChangeArrowheads="1"/>
          </p:cNvSpPr>
          <p:nvPr>
            <p:ph type="sldNum" sz="quarter" idx="5"/>
          </p:nvPr>
        </p:nvSpPr>
        <p:spPr>
          <a:ln/>
        </p:spPr>
        <p:txBody>
          <a:bodyPr/>
          <a:lstStyle/>
          <a:p>
            <a:fld id="{37F6D8DE-4368-4A56-8771-DC53A6CC6EAF}" type="slidenum">
              <a:rPr lang="en-AU" altLang="en-US"/>
              <a:pPr/>
              <a:t>17</a:t>
            </a:fld>
            <a:endParaRPr lang="en-AU" altLang="en-US"/>
          </a:p>
        </p:txBody>
      </p:sp>
      <p:sp>
        <p:nvSpPr>
          <p:cNvPr id="84994" name="Rectangle 2">
            <a:extLst>
              <a:ext uri="{FF2B5EF4-FFF2-40B4-BE49-F238E27FC236}">
                <a16:creationId xmlns:a16="http://schemas.microsoft.com/office/drawing/2014/main" id="{E9C123C7-3716-AEAC-2390-5F9EE5F2A1D4}"/>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4F627BD0-62BB-E522-BCC8-A408A8C19262}"/>
              </a:ext>
            </a:extLst>
          </p:cNvPr>
          <p:cNvSpPr>
            <a:spLocks noGrp="1" noChangeArrowheads="1"/>
          </p:cNvSpPr>
          <p:nvPr>
            <p:ph type="body" idx="1"/>
          </p:nvPr>
        </p:nvSpPr>
        <p:spPr/>
        <p:txBody>
          <a:bodyPr/>
          <a:lstStyle/>
          <a:p>
            <a:pPr marL="228600" indent="-228600"/>
            <a:r>
              <a:rPr lang="en-US" altLang="en-US">
                <a:latin typeface="Times-Roman" charset="0"/>
              </a:rPr>
              <a:t>Plaintext is encrypted two letters at a time,according to the rules as shown. </a:t>
            </a:r>
            <a:r>
              <a:rPr lang="en-AU" altLang="en-US"/>
              <a:t>Note how you wrap from right side back to left, or from bottom back to top.</a:t>
            </a:r>
          </a:p>
          <a:p>
            <a:pPr marL="685800" lvl="1" indent="-228600">
              <a:lnSpc>
                <a:spcPct val="80000"/>
              </a:lnSpc>
              <a:buFont typeface="Times" panose="02020603050405020304" pitchFamily="18" charset="0"/>
              <a:buAutoNum type="arabicPeriod"/>
            </a:pPr>
            <a:r>
              <a:rPr lang="en-AU" altLang="en-US"/>
              <a:t> if a pair is a repeated letter, insert a filler like 'X',  eg. "balloon" encrypts as "ba lx lo on" </a:t>
            </a:r>
          </a:p>
          <a:p>
            <a:pPr marL="685800" lvl="1" indent="-228600">
              <a:lnSpc>
                <a:spcPct val="80000"/>
              </a:lnSpc>
              <a:buFont typeface="Times" panose="02020603050405020304" pitchFamily="18" charset="0"/>
              <a:buAutoNum type="arabicPeriod"/>
            </a:pPr>
            <a:r>
              <a:rPr lang="en-AU" altLang="en-US"/>
              <a:t> if both letters fall in the same row, replace each with letter to right (wrapping back to start from end),  eg. “ar" encrypts as "RM" </a:t>
            </a:r>
          </a:p>
          <a:p>
            <a:pPr marL="685800" lvl="1" indent="-228600">
              <a:lnSpc>
                <a:spcPct val="80000"/>
              </a:lnSpc>
              <a:buFont typeface="Times" panose="02020603050405020304" pitchFamily="18" charset="0"/>
              <a:buAutoNum type="arabicPeriod"/>
            </a:pPr>
            <a:r>
              <a:rPr lang="en-AU" altLang="en-US"/>
              <a:t> if both letters fall in the same column, replace each with the letter below it (again wrapping to top from bottom), eg. “mu" encrypts to "CM" </a:t>
            </a:r>
          </a:p>
          <a:p>
            <a:pPr marL="685800" lvl="1" indent="-228600">
              <a:lnSpc>
                <a:spcPct val="80000"/>
              </a:lnSpc>
              <a:buFont typeface="Times" panose="02020603050405020304" pitchFamily="18" charset="0"/>
              <a:buAutoNum type="arabicPeriod"/>
            </a:pPr>
            <a:r>
              <a:rPr lang="en-AU" altLang="en-US"/>
              <a:t> otherwise each letter is replaced by the one in its row in the column of the other letter of the pair, eg. “hs" encrypts to "BP", and “ea" to "IM" or "JM" (as desired) </a:t>
            </a:r>
          </a:p>
          <a:p>
            <a:pPr marL="228600" indent="-228600"/>
            <a:r>
              <a:rPr lang="en-AU" altLang="en-US"/>
              <a:t> Decrypting of course works exactly in reverse. Can see this by working the example pairs shown, backwards.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2C9250E-C4BE-2936-8218-E2324FF72D87}"/>
              </a:ext>
            </a:extLst>
          </p:cNvPr>
          <p:cNvSpPr>
            <a:spLocks noGrp="1" noChangeArrowheads="1"/>
          </p:cNvSpPr>
          <p:nvPr>
            <p:ph type="sldNum" sz="quarter" idx="5"/>
          </p:nvPr>
        </p:nvSpPr>
        <p:spPr>
          <a:ln/>
        </p:spPr>
        <p:txBody>
          <a:bodyPr/>
          <a:lstStyle/>
          <a:p>
            <a:fld id="{AFABC364-5076-4AE0-B8AE-824C8246BC54}" type="slidenum">
              <a:rPr lang="en-AU" altLang="en-US"/>
              <a:pPr/>
              <a:t>18</a:t>
            </a:fld>
            <a:endParaRPr lang="en-AU" altLang="en-US"/>
          </a:p>
        </p:txBody>
      </p:sp>
      <p:sp>
        <p:nvSpPr>
          <p:cNvPr id="121858" name="Rectangle 2">
            <a:extLst>
              <a:ext uri="{FF2B5EF4-FFF2-40B4-BE49-F238E27FC236}">
                <a16:creationId xmlns:a16="http://schemas.microsoft.com/office/drawing/2014/main" id="{941158CE-D141-C684-E52D-91F66EECB763}"/>
              </a:ext>
            </a:extLst>
          </p:cNvPr>
          <p:cNvSpPr>
            <a:spLocks noGrp="1" noRot="1" noChangeAspect="1" noChangeArrowheads="1" noTextEdit="1"/>
          </p:cNvSpPr>
          <p:nvPr>
            <p:ph type="sldImg"/>
          </p:nvPr>
        </p:nvSpPr>
        <p:spPr>
          <a:ln/>
        </p:spPr>
      </p:sp>
      <p:sp>
        <p:nvSpPr>
          <p:cNvPr id="121859" name="Rectangle 3">
            <a:extLst>
              <a:ext uri="{FF2B5EF4-FFF2-40B4-BE49-F238E27FC236}">
                <a16:creationId xmlns:a16="http://schemas.microsoft.com/office/drawing/2014/main" id="{B5B7D90D-483F-83ED-F763-FDB14A3385C6}"/>
              </a:ext>
            </a:extLst>
          </p:cNvPr>
          <p:cNvSpPr>
            <a:spLocks noGrp="1" noChangeArrowheads="1"/>
          </p:cNvSpPr>
          <p:nvPr>
            <p:ph type="body" idx="1"/>
          </p:nvPr>
        </p:nvSpPr>
        <p:spPr/>
        <p:txBody>
          <a:bodyPr/>
          <a:lstStyle/>
          <a:p>
            <a:r>
              <a:rPr lang="en-US" altLang="en-US">
                <a:latin typeface="Times-Roman" charset="0"/>
              </a:rPr>
              <a:t>The Playfair cipher is a great advance over simple monoalphabetic ciphers, since there are 26*26=676</a:t>
            </a:r>
            <a:r>
              <a:rPr lang="en-US" altLang="en-US">
                <a:latin typeface="Helvetica" panose="020B0604020202020204" pitchFamily="34" charset="0"/>
              </a:rPr>
              <a:t> </a:t>
            </a:r>
            <a:r>
              <a:rPr lang="en-US" altLang="en-US">
                <a:latin typeface="Times-Roman" charset="0"/>
              </a:rPr>
              <a:t>digrams (vs 26 letters), so that identification of individual digrams is more difficult. Also,the relative frequencies of individual letters exhibit a much greater range than that of digrams, making frequency analysis much more difficult. The Playfair cipher was for a long time considered unbreakable. It was used as the standard field system by the British Army in World War I and still enjoyed considerable use by the U.S.Army and other Allied forces during World War II. Despite this level of confidence in its security,the Playfair cipher is relatively easy to break because it still leaves much of the structure of the plaintext language intact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F7DDDAA-E7EC-4E89-5918-612215AF8CCB}"/>
              </a:ext>
            </a:extLst>
          </p:cNvPr>
          <p:cNvSpPr>
            <a:spLocks noGrp="1" noChangeArrowheads="1"/>
          </p:cNvSpPr>
          <p:nvPr>
            <p:ph type="sldNum" sz="quarter" idx="5"/>
          </p:nvPr>
        </p:nvSpPr>
        <p:spPr>
          <a:ln/>
        </p:spPr>
        <p:txBody>
          <a:bodyPr/>
          <a:lstStyle/>
          <a:p>
            <a:fld id="{77A1EDEA-E10E-44CF-8268-8939141B3DAC}" type="slidenum">
              <a:rPr lang="en-AU" altLang="en-US"/>
              <a:pPr/>
              <a:t>8</a:t>
            </a:fld>
            <a:endParaRPr lang="en-AU" altLang="en-US"/>
          </a:p>
        </p:txBody>
      </p:sp>
      <p:sp>
        <p:nvSpPr>
          <p:cNvPr id="69634" name="Rectangle 2">
            <a:extLst>
              <a:ext uri="{FF2B5EF4-FFF2-40B4-BE49-F238E27FC236}">
                <a16:creationId xmlns:a16="http://schemas.microsoft.com/office/drawing/2014/main" id="{4BAD1BC0-B3E1-36BD-1A30-AF36F102E1E2}"/>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F76670FE-4A1B-4F1A-D5B4-CAC60B3B4812}"/>
              </a:ext>
            </a:extLst>
          </p:cNvPr>
          <p:cNvSpPr>
            <a:spLocks noGrp="1" noChangeArrowheads="1"/>
          </p:cNvSpPr>
          <p:nvPr>
            <p:ph type="body" idx="1"/>
          </p:nvPr>
        </p:nvSpPr>
        <p:spPr/>
        <p:txBody>
          <a:bodyPr/>
          <a:lstStyle/>
          <a:p>
            <a:r>
              <a:rPr lang="en-AU" altLang="en-US"/>
              <a:t>With a caesar cipher, there are only 26 possible keys, of which only 25 are of any use, since mapping A to A etc doesn't really obscure the message! Note this basic rule of cryptanalysis "check to ensure the cipher operator hasn't goofed and sent a plaintext message by mistake"! </a:t>
            </a:r>
          </a:p>
          <a:p>
            <a:r>
              <a:rPr lang="en-AU" altLang="en-US"/>
              <a:t>Can try each of the keys (shifts) in turn, until can recognise the original message. </a:t>
            </a:r>
            <a:r>
              <a:rPr lang="en-US" altLang="en-US"/>
              <a:t>See Stallings Fig 2.3 for example of search.</a:t>
            </a:r>
            <a:endParaRPr lang="en-AU" altLang="en-US"/>
          </a:p>
          <a:p>
            <a:r>
              <a:rPr lang="en-AU" altLang="en-US"/>
              <a:t>Note: as mentioned before, do need to be able to </a:t>
            </a:r>
            <a:r>
              <a:rPr lang="en-AU" altLang="en-US" b="1"/>
              <a:t>recognise</a:t>
            </a:r>
            <a:r>
              <a:rPr lang="en-AU" altLang="en-US"/>
              <a:t> when have an original message (ie is it English or whatever). Usually easy for humans, hard for computers. Though if using say compressed data could be much harder.</a:t>
            </a:r>
          </a:p>
          <a:p>
            <a:r>
              <a:rPr lang="en-AU" altLang="en-US"/>
              <a:t>Example "GCUA VQ DTGCM" when broken gives "easy to break", with a shift of 2 (key C).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E8AA73C-73DF-D6E1-A22B-C5C37D5DA7B6}"/>
              </a:ext>
            </a:extLst>
          </p:cNvPr>
          <p:cNvSpPr>
            <a:spLocks noGrp="1" noChangeArrowheads="1"/>
          </p:cNvSpPr>
          <p:nvPr>
            <p:ph type="sldNum" sz="quarter" idx="5"/>
          </p:nvPr>
        </p:nvSpPr>
        <p:spPr>
          <a:ln/>
        </p:spPr>
        <p:txBody>
          <a:bodyPr/>
          <a:lstStyle/>
          <a:p>
            <a:fld id="{6246448A-BF4C-43E1-B57E-A82289454F16}" type="slidenum">
              <a:rPr lang="en-AU" altLang="en-US"/>
              <a:pPr/>
              <a:t>9</a:t>
            </a:fld>
            <a:endParaRPr lang="en-AU" altLang="en-US"/>
          </a:p>
        </p:txBody>
      </p:sp>
      <p:sp>
        <p:nvSpPr>
          <p:cNvPr id="118786" name="Rectangle 2">
            <a:extLst>
              <a:ext uri="{FF2B5EF4-FFF2-40B4-BE49-F238E27FC236}">
                <a16:creationId xmlns:a16="http://schemas.microsoft.com/office/drawing/2014/main" id="{2DA57482-DDA7-6BF3-3D54-3999E9B43911}"/>
              </a:ext>
            </a:extLst>
          </p:cNvPr>
          <p:cNvSpPr>
            <a:spLocks noGrp="1" noRot="1" noChangeAspect="1" noChangeArrowheads="1" noTextEdit="1"/>
          </p:cNvSpPr>
          <p:nvPr>
            <p:ph type="sldImg"/>
          </p:nvPr>
        </p:nvSpPr>
        <p:spPr>
          <a:ln/>
        </p:spPr>
      </p:sp>
      <p:sp>
        <p:nvSpPr>
          <p:cNvPr id="118787" name="Rectangle 3">
            <a:extLst>
              <a:ext uri="{FF2B5EF4-FFF2-40B4-BE49-F238E27FC236}">
                <a16:creationId xmlns:a16="http://schemas.microsoft.com/office/drawing/2014/main" id="{652DE69D-2770-5425-3A04-FB39DD387782}"/>
              </a:ext>
            </a:extLst>
          </p:cNvPr>
          <p:cNvSpPr>
            <a:spLocks noGrp="1" noChangeArrowheads="1"/>
          </p:cNvSpPr>
          <p:nvPr>
            <p:ph type="body" idx="1"/>
          </p:nvPr>
        </p:nvSpPr>
        <p:spPr/>
        <p:txBody>
          <a:bodyPr/>
          <a:lstStyle/>
          <a:p>
            <a:r>
              <a:rPr lang="en-US" altLang="en-US">
                <a:latin typeface="Times-Roman" charset="0"/>
              </a:rPr>
              <a:t>With only 25 possible keys, the Caesar cipher is far from secure. A dramatic increase in the key space can be achieved by allowing an arbitrary substitution, where the translation alphabet can be any permutation of the 26 alphabetic characters.</a:t>
            </a:r>
            <a:endParaRPr lang="en-US" altLang="en-US"/>
          </a:p>
          <a:p>
            <a:r>
              <a:rPr lang="en-US" altLang="en-US"/>
              <a:t>See example translation alphabet, and an encrypted message using 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3FC10AE-6347-CF89-0DD1-284CBE28B3BD}"/>
              </a:ext>
            </a:extLst>
          </p:cNvPr>
          <p:cNvSpPr>
            <a:spLocks noGrp="1" noChangeArrowheads="1"/>
          </p:cNvSpPr>
          <p:nvPr>
            <p:ph type="sldNum" sz="quarter" idx="5"/>
          </p:nvPr>
        </p:nvSpPr>
        <p:spPr>
          <a:ln/>
        </p:spPr>
        <p:txBody>
          <a:bodyPr/>
          <a:lstStyle/>
          <a:p>
            <a:fld id="{1F94CBD7-83CB-4AA4-8AAF-2040A4DAB694}" type="slidenum">
              <a:rPr lang="en-AU" altLang="en-US"/>
              <a:pPr/>
              <a:t>10</a:t>
            </a:fld>
            <a:endParaRPr lang="en-AU" altLang="en-US"/>
          </a:p>
        </p:txBody>
      </p:sp>
      <p:sp>
        <p:nvSpPr>
          <p:cNvPr id="119810" name="Rectangle 2">
            <a:extLst>
              <a:ext uri="{FF2B5EF4-FFF2-40B4-BE49-F238E27FC236}">
                <a16:creationId xmlns:a16="http://schemas.microsoft.com/office/drawing/2014/main" id="{4B01E663-BF38-CC1A-D7B1-FABE1262FCE0}"/>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00BE65D2-8775-FDAD-FA0A-11D86824CE84}"/>
              </a:ext>
            </a:extLst>
          </p:cNvPr>
          <p:cNvSpPr>
            <a:spLocks noGrp="1" noChangeArrowheads="1"/>
          </p:cNvSpPr>
          <p:nvPr>
            <p:ph type="body" idx="1"/>
          </p:nvPr>
        </p:nvSpPr>
        <p:spPr/>
        <p:txBody>
          <a:bodyPr/>
          <a:lstStyle/>
          <a:p>
            <a:r>
              <a:rPr lang="en-US" altLang="en-US"/>
              <a:t>Note that even given the very large number of keys, being </a:t>
            </a:r>
            <a:r>
              <a:rPr lang="en-US" altLang="en-US">
                <a:latin typeface="Times-Roman" charset="0"/>
              </a:rPr>
              <a:t>10 orders of magnitude greater than the key space for DES,</a:t>
            </a:r>
            <a:r>
              <a:rPr lang="en-US" altLang="en-US"/>
              <a:t> the </a:t>
            </a:r>
            <a:r>
              <a:rPr lang="en-AU" altLang="en-US"/>
              <a:t>monoalphabetic substitution cipher is not secure, because it does not sufficiently obscure the underlying language characteristics.</a:t>
            </a: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8DD4B35-D86D-599A-72D5-3E24F2CC7414}"/>
              </a:ext>
            </a:extLst>
          </p:cNvPr>
          <p:cNvSpPr>
            <a:spLocks noGrp="1" noChangeArrowheads="1"/>
          </p:cNvSpPr>
          <p:nvPr>
            <p:ph type="sldNum" sz="quarter" idx="5"/>
          </p:nvPr>
        </p:nvSpPr>
        <p:spPr>
          <a:ln/>
        </p:spPr>
        <p:txBody>
          <a:bodyPr/>
          <a:lstStyle/>
          <a:p>
            <a:fld id="{4C29B36C-CBB7-47C1-96FF-7F2347EB74C1}" type="slidenum">
              <a:rPr lang="en-AU" altLang="en-US"/>
              <a:pPr/>
              <a:t>11</a:t>
            </a:fld>
            <a:endParaRPr lang="en-AU" altLang="en-US"/>
          </a:p>
        </p:txBody>
      </p:sp>
      <p:sp>
        <p:nvSpPr>
          <p:cNvPr id="73730" name="Rectangle 2">
            <a:extLst>
              <a:ext uri="{FF2B5EF4-FFF2-40B4-BE49-F238E27FC236}">
                <a16:creationId xmlns:a16="http://schemas.microsoft.com/office/drawing/2014/main" id="{C8DCC5AA-7FFA-256D-0A87-CE7886F12695}"/>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9B9794C6-25A1-A116-23BA-B2FF0C6268C5}"/>
              </a:ext>
            </a:extLst>
          </p:cNvPr>
          <p:cNvSpPr>
            <a:spLocks noGrp="1" noChangeArrowheads="1"/>
          </p:cNvSpPr>
          <p:nvPr>
            <p:ph type="body" idx="1"/>
          </p:nvPr>
        </p:nvSpPr>
        <p:spPr/>
        <p:txBody>
          <a:bodyPr/>
          <a:lstStyle/>
          <a:p>
            <a:r>
              <a:rPr lang="en-AU" altLang="en-US"/>
              <a:t>As the example shows, we don't actually need all the letters in order to understand written English text. Here vowels were removed, but they're not the only redundancy. cf written Hebrew has no vowels for same reason. Are usually familiar with "party conversations", can hear one person speaking out of hubbub of many, again because of redundancy in aural language also. This redundancy is also the reason we can compress text files, the computer can derive a more compact encoding without losing any information. Basic idea is to count the relative frequencies of letters, and note the resulting pattern.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E1BF612-0CAE-2874-F3C3-83C12B37DD3A}"/>
              </a:ext>
            </a:extLst>
          </p:cNvPr>
          <p:cNvSpPr>
            <a:spLocks noGrp="1" noChangeArrowheads="1"/>
          </p:cNvSpPr>
          <p:nvPr>
            <p:ph type="sldNum" sz="quarter" idx="5"/>
          </p:nvPr>
        </p:nvSpPr>
        <p:spPr>
          <a:ln/>
        </p:spPr>
        <p:txBody>
          <a:bodyPr/>
          <a:lstStyle/>
          <a:p>
            <a:fld id="{D0620354-9DB5-42ED-BA2C-455E277C7888}" type="slidenum">
              <a:rPr lang="en-AU" altLang="en-US"/>
              <a:pPr/>
              <a:t>12</a:t>
            </a:fld>
            <a:endParaRPr lang="en-AU" altLang="en-US"/>
          </a:p>
        </p:txBody>
      </p:sp>
      <p:sp>
        <p:nvSpPr>
          <p:cNvPr id="75778" name="Rectangle 2">
            <a:extLst>
              <a:ext uri="{FF2B5EF4-FFF2-40B4-BE49-F238E27FC236}">
                <a16:creationId xmlns:a16="http://schemas.microsoft.com/office/drawing/2014/main" id="{D0287D70-C9F9-2541-4B17-E98B698ABA48}"/>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51B9E986-426F-96F5-0455-4AD050FBA0BF}"/>
              </a:ext>
            </a:extLst>
          </p:cNvPr>
          <p:cNvSpPr>
            <a:spLocks noGrp="1" noChangeArrowheads="1"/>
          </p:cNvSpPr>
          <p:nvPr>
            <p:ph type="body" idx="1"/>
          </p:nvPr>
        </p:nvSpPr>
        <p:spPr/>
        <p:txBody>
          <a:bodyPr/>
          <a:lstStyle/>
          <a:p>
            <a:r>
              <a:rPr lang="en-US" altLang="en-US"/>
              <a:t>Note that all human languages have varying letter frequencies, though the number of letters and their frequencies varies. Stallings Figure 2.5 shows English letter frequencies. </a:t>
            </a:r>
            <a:r>
              <a:rPr lang="en-AU" altLang="en-US"/>
              <a:t>Seberry &amp; Pieprzyk, </a:t>
            </a:r>
            <a:r>
              <a:rPr lang="en-US" altLang="en-US">
                <a:solidFill>
                  <a:srgbClr val="810081"/>
                </a:solidFill>
                <a:latin typeface="Times-Roman" charset="0"/>
              </a:rPr>
              <a:t>"Cryptography - An Introduction to Computer Security", Prentice-Hall 1989, </a:t>
            </a:r>
            <a:r>
              <a:rPr lang="en-AU" altLang="en-US"/>
              <a:t>Appendix A has letter frequency graphs for 20 languages (most European &amp; Japanese &amp; Malay).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D9EA68D-5550-4A65-C483-CDD1578D6F4F}"/>
              </a:ext>
            </a:extLst>
          </p:cNvPr>
          <p:cNvSpPr>
            <a:spLocks noGrp="1" noChangeArrowheads="1"/>
          </p:cNvSpPr>
          <p:nvPr>
            <p:ph type="sldNum" sz="quarter" idx="5"/>
          </p:nvPr>
        </p:nvSpPr>
        <p:spPr>
          <a:ln/>
        </p:spPr>
        <p:txBody>
          <a:bodyPr/>
          <a:lstStyle/>
          <a:p>
            <a:fld id="{2FC910FF-8A30-42FB-AF35-804A3B5A1611}" type="slidenum">
              <a:rPr lang="en-AU" altLang="en-US"/>
              <a:pPr/>
              <a:t>13</a:t>
            </a:fld>
            <a:endParaRPr lang="en-AU" altLang="en-US"/>
          </a:p>
        </p:txBody>
      </p:sp>
      <p:sp>
        <p:nvSpPr>
          <p:cNvPr id="77826" name="Rectangle 2">
            <a:extLst>
              <a:ext uri="{FF2B5EF4-FFF2-40B4-BE49-F238E27FC236}">
                <a16:creationId xmlns:a16="http://schemas.microsoft.com/office/drawing/2014/main" id="{4120E4FA-4533-F2DB-1A05-122DFB2B0AD6}"/>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95444274-661E-F375-4597-398418B75CAA}"/>
              </a:ext>
            </a:extLst>
          </p:cNvPr>
          <p:cNvSpPr>
            <a:spLocks noGrp="1" noChangeArrowheads="1"/>
          </p:cNvSpPr>
          <p:nvPr>
            <p:ph type="body" idx="1"/>
          </p:nvPr>
        </p:nvSpPr>
        <p:spPr/>
        <p:txBody>
          <a:bodyPr/>
          <a:lstStyle/>
          <a:p>
            <a:r>
              <a:rPr lang="en-AU" altLang="en-US"/>
              <a:t>The simplicity and strength of the monoalphabetic substitution cipher meant it dominated cryptographic use for the first millenium AD. It was broken by Arabic scientists. The earliest known description is in Abu al-Kindi's "A Manuscript on Deciphering Cryptographic Messages", published in the 9th century but only rediscovered in 1987 in Istanbul, but other later works also attest to their knowledge of the field. </a:t>
            </a:r>
            <a:r>
              <a:rPr lang="en-US" altLang="en-US">
                <a:latin typeface="Times-Roman" charset="0"/>
              </a:rPr>
              <a:t>Monoalphabetic ciphers are easy to break because they reflect the frequency data of the original alphabet. The cryptanalyst looks for a mapping between the observed pattern in the ciphertext, and the known source language letter frequencies. If English, look for </a:t>
            </a:r>
            <a:r>
              <a:rPr lang="en-AU" altLang="en-US"/>
              <a:t>peaks at: A-E-I triple, NO pair, RST triple, and troughs at: JK, X-Z.</a:t>
            </a:r>
          </a:p>
          <a:p>
            <a:pPr lvl="1"/>
            <a:endParaRPr lang="en-AU" altLang="en-US"/>
          </a:p>
          <a:p>
            <a:endParaRPr lang="en-AU" altLang="en-US"/>
          </a:p>
          <a:p>
            <a:r>
              <a:rPr lang="en-AU" alt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11DDDC-35F2-0A66-6D5B-E7EB0DECA765}"/>
              </a:ext>
            </a:extLst>
          </p:cNvPr>
          <p:cNvSpPr>
            <a:spLocks noGrp="1" noChangeArrowheads="1"/>
          </p:cNvSpPr>
          <p:nvPr>
            <p:ph type="sldNum" sz="quarter" idx="5"/>
          </p:nvPr>
        </p:nvSpPr>
        <p:spPr>
          <a:ln/>
        </p:spPr>
        <p:txBody>
          <a:bodyPr/>
          <a:lstStyle/>
          <a:p>
            <a:fld id="{1759EEC5-D480-4F17-9806-8CBF4F119A8C}" type="slidenum">
              <a:rPr lang="en-AU" altLang="en-US"/>
              <a:pPr/>
              <a:t>14</a:t>
            </a:fld>
            <a:endParaRPr lang="en-AU" altLang="en-US"/>
          </a:p>
        </p:txBody>
      </p:sp>
      <p:sp>
        <p:nvSpPr>
          <p:cNvPr id="120834" name="Rectangle 2">
            <a:extLst>
              <a:ext uri="{FF2B5EF4-FFF2-40B4-BE49-F238E27FC236}">
                <a16:creationId xmlns:a16="http://schemas.microsoft.com/office/drawing/2014/main" id="{E9DA233F-59DD-3339-56F5-0F2A748059D8}"/>
              </a:ext>
            </a:extLst>
          </p:cNvPr>
          <p:cNvSpPr>
            <a:spLocks noGrp="1" noRot="1" noChangeAspect="1" noChangeArrowheads="1" noTextEdit="1"/>
          </p:cNvSpPr>
          <p:nvPr>
            <p:ph type="sldImg"/>
          </p:nvPr>
        </p:nvSpPr>
        <p:spPr>
          <a:ln/>
        </p:spPr>
      </p:sp>
      <p:sp>
        <p:nvSpPr>
          <p:cNvPr id="120835" name="Rectangle 3">
            <a:extLst>
              <a:ext uri="{FF2B5EF4-FFF2-40B4-BE49-F238E27FC236}">
                <a16:creationId xmlns:a16="http://schemas.microsoft.com/office/drawing/2014/main" id="{2464502F-2DE6-12F8-AC35-AE448F2F3DBF}"/>
              </a:ext>
            </a:extLst>
          </p:cNvPr>
          <p:cNvSpPr>
            <a:spLocks noGrp="1" noChangeArrowheads="1"/>
          </p:cNvSpPr>
          <p:nvPr>
            <p:ph type="body" idx="1"/>
          </p:nvPr>
        </p:nvSpPr>
        <p:spPr/>
        <p:txBody>
          <a:bodyPr/>
          <a:lstStyle/>
          <a:p>
            <a:r>
              <a:rPr lang="en-US" altLang="en-US"/>
              <a:t>Illustrate the process with this example from the text in Stallings section 2.2.</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5C556BF-0894-CB24-3F9B-9EED86BA6C20}"/>
              </a:ext>
            </a:extLst>
          </p:cNvPr>
          <p:cNvSpPr>
            <a:spLocks noGrp="1" noChangeArrowheads="1"/>
          </p:cNvSpPr>
          <p:nvPr>
            <p:ph type="sldNum" sz="quarter" idx="5"/>
          </p:nvPr>
        </p:nvSpPr>
        <p:spPr>
          <a:ln/>
        </p:spPr>
        <p:txBody>
          <a:bodyPr/>
          <a:lstStyle/>
          <a:p>
            <a:fld id="{05FAB064-6821-4160-B72F-1AACCF054CD2}" type="slidenum">
              <a:rPr lang="en-AU" altLang="en-US"/>
              <a:pPr/>
              <a:t>15</a:t>
            </a:fld>
            <a:endParaRPr lang="en-AU" altLang="en-US"/>
          </a:p>
        </p:txBody>
      </p:sp>
      <p:sp>
        <p:nvSpPr>
          <p:cNvPr id="81922" name="Rectangle 2">
            <a:extLst>
              <a:ext uri="{FF2B5EF4-FFF2-40B4-BE49-F238E27FC236}">
                <a16:creationId xmlns:a16="http://schemas.microsoft.com/office/drawing/2014/main" id="{BB39E278-BACB-21CE-B20D-F790ED6DA352}"/>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1A21C654-5A4B-98C5-D0F8-430CF05A6D12}"/>
              </a:ext>
            </a:extLst>
          </p:cNvPr>
          <p:cNvSpPr>
            <a:spLocks noGrp="1" noChangeArrowheads="1"/>
          </p:cNvSpPr>
          <p:nvPr>
            <p:ph type="body" idx="1"/>
          </p:nvPr>
        </p:nvSpPr>
        <p:spPr/>
        <p:txBody>
          <a:bodyPr/>
          <a:lstStyle/>
          <a:p>
            <a:r>
              <a:rPr lang="en-AU" altLang="en-US"/>
              <a:t>Consider ways to reduce the "spikyness" of natural language text, since if just map one letter always to another, the frequency distribution is just shuffled. One approach is to encrypt more than one letter at once. The Playfair cipher is an example of doing this.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EDA5-1AB7-5B71-E07C-B37D5D72E9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5CFC25-45A7-3BDD-3188-4150C0A605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65D0BD-4B73-D6CE-A9B3-C66A297403AF}"/>
              </a:ext>
            </a:extLst>
          </p:cNvPr>
          <p:cNvSpPr>
            <a:spLocks noGrp="1"/>
          </p:cNvSpPr>
          <p:nvPr>
            <p:ph type="dt" sz="half" idx="10"/>
          </p:nvPr>
        </p:nvSpPr>
        <p:spPr/>
        <p:txBody>
          <a:bodyPr/>
          <a:lstStyle/>
          <a:p>
            <a:fld id="{1E1ABD72-3C79-433A-927C-A297769C34A5}" type="datetimeFigureOut">
              <a:rPr lang="en-IN" smtClean="0"/>
              <a:t>20-07-2022</a:t>
            </a:fld>
            <a:endParaRPr lang="en-IN"/>
          </a:p>
        </p:txBody>
      </p:sp>
      <p:sp>
        <p:nvSpPr>
          <p:cNvPr id="5" name="Footer Placeholder 4">
            <a:extLst>
              <a:ext uri="{FF2B5EF4-FFF2-40B4-BE49-F238E27FC236}">
                <a16:creationId xmlns:a16="http://schemas.microsoft.com/office/drawing/2014/main" id="{93274EE9-BF6A-BA54-ACCC-CD42BAFD7D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6D6FE7-134C-8138-D3D7-ED4BD3721725}"/>
              </a:ext>
            </a:extLst>
          </p:cNvPr>
          <p:cNvSpPr>
            <a:spLocks noGrp="1"/>
          </p:cNvSpPr>
          <p:nvPr>
            <p:ph type="sldNum" sz="quarter" idx="12"/>
          </p:nvPr>
        </p:nvSpPr>
        <p:spPr/>
        <p:txBody>
          <a:bodyPr/>
          <a:lstStyle/>
          <a:p>
            <a:fld id="{DC955DE1-FA98-474D-B2F2-FC5DA3D6B08B}" type="slidenum">
              <a:rPr lang="en-IN" smtClean="0"/>
              <a:t>‹#›</a:t>
            </a:fld>
            <a:endParaRPr lang="en-IN"/>
          </a:p>
        </p:txBody>
      </p:sp>
    </p:spTree>
    <p:extLst>
      <p:ext uri="{BB962C8B-B14F-4D97-AF65-F5344CB8AC3E}">
        <p14:creationId xmlns:p14="http://schemas.microsoft.com/office/powerpoint/2010/main" val="195437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AF27F-AE58-8807-FD50-D51FFD2F20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130C4C-690B-F9AD-5F8D-FBC6FF6B81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5A13D8-DE29-E30F-51ED-26CBB8D5F37C}"/>
              </a:ext>
            </a:extLst>
          </p:cNvPr>
          <p:cNvSpPr>
            <a:spLocks noGrp="1"/>
          </p:cNvSpPr>
          <p:nvPr>
            <p:ph type="dt" sz="half" idx="10"/>
          </p:nvPr>
        </p:nvSpPr>
        <p:spPr/>
        <p:txBody>
          <a:bodyPr/>
          <a:lstStyle/>
          <a:p>
            <a:fld id="{1E1ABD72-3C79-433A-927C-A297769C34A5}" type="datetimeFigureOut">
              <a:rPr lang="en-IN" smtClean="0"/>
              <a:t>20-07-2022</a:t>
            </a:fld>
            <a:endParaRPr lang="en-IN"/>
          </a:p>
        </p:txBody>
      </p:sp>
      <p:sp>
        <p:nvSpPr>
          <p:cNvPr id="5" name="Footer Placeholder 4">
            <a:extLst>
              <a:ext uri="{FF2B5EF4-FFF2-40B4-BE49-F238E27FC236}">
                <a16:creationId xmlns:a16="http://schemas.microsoft.com/office/drawing/2014/main" id="{76D963EF-6034-3B97-75BE-EE3336BB02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D36332-D638-67BC-65AF-F2164DDA3EE6}"/>
              </a:ext>
            </a:extLst>
          </p:cNvPr>
          <p:cNvSpPr>
            <a:spLocks noGrp="1"/>
          </p:cNvSpPr>
          <p:nvPr>
            <p:ph type="sldNum" sz="quarter" idx="12"/>
          </p:nvPr>
        </p:nvSpPr>
        <p:spPr/>
        <p:txBody>
          <a:bodyPr/>
          <a:lstStyle/>
          <a:p>
            <a:fld id="{DC955DE1-FA98-474D-B2F2-FC5DA3D6B08B}" type="slidenum">
              <a:rPr lang="en-IN" smtClean="0"/>
              <a:t>‹#›</a:t>
            </a:fld>
            <a:endParaRPr lang="en-IN"/>
          </a:p>
        </p:txBody>
      </p:sp>
    </p:spTree>
    <p:extLst>
      <p:ext uri="{BB962C8B-B14F-4D97-AF65-F5344CB8AC3E}">
        <p14:creationId xmlns:p14="http://schemas.microsoft.com/office/powerpoint/2010/main" val="174343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598EF8-C0C5-71EF-2C3D-7E9DD6A8E2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9D98E5-A98E-6995-7013-9E65FB305C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216BEE-6D62-924F-1B67-C09A0EC1DBA8}"/>
              </a:ext>
            </a:extLst>
          </p:cNvPr>
          <p:cNvSpPr>
            <a:spLocks noGrp="1"/>
          </p:cNvSpPr>
          <p:nvPr>
            <p:ph type="dt" sz="half" idx="10"/>
          </p:nvPr>
        </p:nvSpPr>
        <p:spPr/>
        <p:txBody>
          <a:bodyPr/>
          <a:lstStyle/>
          <a:p>
            <a:fld id="{1E1ABD72-3C79-433A-927C-A297769C34A5}" type="datetimeFigureOut">
              <a:rPr lang="en-IN" smtClean="0"/>
              <a:t>20-07-2022</a:t>
            </a:fld>
            <a:endParaRPr lang="en-IN"/>
          </a:p>
        </p:txBody>
      </p:sp>
      <p:sp>
        <p:nvSpPr>
          <p:cNvPr id="5" name="Footer Placeholder 4">
            <a:extLst>
              <a:ext uri="{FF2B5EF4-FFF2-40B4-BE49-F238E27FC236}">
                <a16:creationId xmlns:a16="http://schemas.microsoft.com/office/drawing/2014/main" id="{011055F8-B514-2EA3-EBDC-4A1C9FB266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331BB6-72C6-F71A-FE71-27B3FF2C0201}"/>
              </a:ext>
            </a:extLst>
          </p:cNvPr>
          <p:cNvSpPr>
            <a:spLocks noGrp="1"/>
          </p:cNvSpPr>
          <p:nvPr>
            <p:ph type="sldNum" sz="quarter" idx="12"/>
          </p:nvPr>
        </p:nvSpPr>
        <p:spPr/>
        <p:txBody>
          <a:bodyPr/>
          <a:lstStyle/>
          <a:p>
            <a:fld id="{DC955DE1-FA98-474D-B2F2-FC5DA3D6B08B}" type="slidenum">
              <a:rPr lang="en-IN" smtClean="0"/>
              <a:t>‹#›</a:t>
            </a:fld>
            <a:endParaRPr lang="en-IN"/>
          </a:p>
        </p:txBody>
      </p:sp>
    </p:spTree>
    <p:extLst>
      <p:ext uri="{BB962C8B-B14F-4D97-AF65-F5344CB8AC3E}">
        <p14:creationId xmlns:p14="http://schemas.microsoft.com/office/powerpoint/2010/main" val="20932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A2B1-F4A6-056B-3561-8FCD286549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4E5956-DBF5-3381-182F-E983B04518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99E25-F97C-D0D8-C051-BCA604C88B86}"/>
              </a:ext>
            </a:extLst>
          </p:cNvPr>
          <p:cNvSpPr>
            <a:spLocks noGrp="1"/>
          </p:cNvSpPr>
          <p:nvPr>
            <p:ph type="dt" sz="half" idx="10"/>
          </p:nvPr>
        </p:nvSpPr>
        <p:spPr/>
        <p:txBody>
          <a:bodyPr/>
          <a:lstStyle/>
          <a:p>
            <a:fld id="{1E1ABD72-3C79-433A-927C-A297769C34A5}" type="datetimeFigureOut">
              <a:rPr lang="en-IN" smtClean="0"/>
              <a:t>20-07-2022</a:t>
            </a:fld>
            <a:endParaRPr lang="en-IN"/>
          </a:p>
        </p:txBody>
      </p:sp>
      <p:sp>
        <p:nvSpPr>
          <p:cNvPr id="5" name="Footer Placeholder 4">
            <a:extLst>
              <a:ext uri="{FF2B5EF4-FFF2-40B4-BE49-F238E27FC236}">
                <a16:creationId xmlns:a16="http://schemas.microsoft.com/office/drawing/2014/main" id="{FCFCCD6C-B753-8DF4-4AEA-2268667EB8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507D2E-4923-3652-5630-19D2493DAF1F}"/>
              </a:ext>
            </a:extLst>
          </p:cNvPr>
          <p:cNvSpPr>
            <a:spLocks noGrp="1"/>
          </p:cNvSpPr>
          <p:nvPr>
            <p:ph type="sldNum" sz="quarter" idx="12"/>
          </p:nvPr>
        </p:nvSpPr>
        <p:spPr/>
        <p:txBody>
          <a:bodyPr/>
          <a:lstStyle/>
          <a:p>
            <a:fld id="{DC955DE1-FA98-474D-B2F2-FC5DA3D6B08B}" type="slidenum">
              <a:rPr lang="en-IN" smtClean="0"/>
              <a:t>‹#›</a:t>
            </a:fld>
            <a:endParaRPr lang="en-IN"/>
          </a:p>
        </p:txBody>
      </p:sp>
    </p:spTree>
    <p:extLst>
      <p:ext uri="{BB962C8B-B14F-4D97-AF65-F5344CB8AC3E}">
        <p14:creationId xmlns:p14="http://schemas.microsoft.com/office/powerpoint/2010/main" val="149577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34D9-07C7-A905-F2F6-D1F703A51D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11F3E8-808E-B3BE-AE90-2425CDEDE8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C048E0-5E31-5EC8-FAD1-199CF59F5BA6}"/>
              </a:ext>
            </a:extLst>
          </p:cNvPr>
          <p:cNvSpPr>
            <a:spLocks noGrp="1"/>
          </p:cNvSpPr>
          <p:nvPr>
            <p:ph type="dt" sz="half" idx="10"/>
          </p:nvPr>
        </p:nvSpPr>
        <p:spPr/>
        <p:txBody>
          <a:bodyPr/>
          <a:lstStyle/>
          <a:p>
            <a:fld id="{1E1ABD72-3C79-433A-927C-A297769C34A5}" type="datetimeFigureOut">
              <a:rPr lang="en-IN" smtClean="0"/>
              <a:t>20-07-2022</a:t>
            </a:fld>
            <a:endParaRPr lang="en-IN"/>
          </a:p>
        </p:txBody>
      </p:sp>
      <p:sp>
        <p:nvSpPr>
          <p:cNvPr id="5" name="Footer Placeholder 4">
            <a:extLst>
              <a:ext uri="{FF2B5EF4-FFF2-40B4-BE49-F238E27FC236}">
                <a16:creationId xmlns:a16="http://schemas.microsoft.com/office/drawing/2014/main" id="{C1FAB73F-FA72-09FA-5F12-0D8F8BA3ED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47D769-0B4A-3C12-CE38-1FA10403C273}"/>
              </a:ext>
            </a:extLst>
          </p:cNvPr>
          <p:cNvSpPr>
            <a:spLocks noGrp="1"/>
          </p:cNvSpPr>
          <p:nvPr>
            <p:ph type="sldNum" sz="quarter" idx="12"/>
          </p:nvPr>
        </p:nvSpPr>
        <p:spPr/>
        <p:txBody>
          <a:bodyPr/>
          <a:lstStyle/>
          <a:p>
            <a:fld id="{DC955DE1-FA98-474D-B2F2-FC5DA3D6B08B}" type="slidenum">
              <a:rPr lang="en-IN" smtClean="0"/>
              <a:t>‹#›</a:t>
            </a:fld>
            <a:endParaRPr lang="en-IN"/>
          </a:p>
        </p:txBody>
      </p:sp>
    </p:spTree>
    <p:extLst>
      <p:ext uri="{BB962C8B-B14F-4D97-AF65-F5344CB8AC3E}">
        <p14:creationId xmlns:p14="http://schemas.microsoft.com/office/powerpoint/2010/main" val="1174054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13C5-DC4C-6760-B9AC-6BB12B618D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22B19D-4B9A-6D33-1655-60BF4F02F8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D21294-20A1-B356-DF28-0F49A6F0E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DBD331-ED0C-E22C-3639-BBADBEDA9C75}"/>
              </a:ext>
            </a:extLst>
          </p:cNvPr>
          <p:cNvSpPr>
            <a:spLocks noGrp="1"/>
          </p:cNvSpPr>
          <p:nvPr>
            <p:ph type="dt" sz="half" idx="10"/>
          </p:nvPr>
        </p:nvSpPr>
        <p:spPr/>
        <p:txBody>
          <a:bodyPr/>
          <a:lstStyle/>
          <a:p>
            <a:fld id="{1E1ABD72-3C79-433A-927C-A297769C34A5}" type="datetimeFigureOut">
              <a:rPr lang="en-IN" smtClean="0"/>
              <a:t>20-07-2022</a:t>
            </a:fld>
            <a:endParaRPr lang="en-IN"/>
          </a:p>
        </p:txBody>
      </p:sp>
      <p:sp>
        <p:nvSpPr>
          <p:cNvPr id="6" name="Footer Placeholder 5">
            <a:extLst>
              <a:ext uri="{FF2B5EF4-FFF2-40B4-BE49-F238E27FC236}">
                <a16:creationId xmlns:a16="http://schemas.microsoft.com/office/drawing/2014/main" id="{70BF2E56-3EE9-5EAD-C586-5533FA1E88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920C3D-BD95-FF91-8AD4-09ECD258C8BB}"/>
              </a:ext>
            </a:extLst>
          </p:cNvPr>
          <p:cNvSpPr>
            <a:spLocks noGrp="1"/>
          </p:cNvSpPr>
          <p:nvPr>
            <p:ph type="sldNum" sz="quarter" idx="12"/>
          </p:nvPr>
        </p:nvSpPr>
        <p:spPr/>
        <p:txBody>
          <a:bodyPr/>
          <a:lstStyle/>
          <a:p>
            <a:fld id="{DC955DE1-FA98-474D-B2F2-FC5DA3D6B08B}" type="slidenum">
              <a:rPr lang="en-IN" smtClean="0"/>
              <a:t>‹#›</a:t>
            </a:fld>
            <a:endParaRPr lang="en-IN"/>
          </a:p>
        </p:txBody>
      </p:sp>
    </p:spTree>
    <p:extLst>
      <p:ext uri="{BB962C8B-B14F-4D97-AF65-F5344CB8AC3E}">
        <p14:creationId xmlns:p14="http://schemas.microsoft.com/office/powerpoint/2010/main" val="368997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0553-CE5A-374A-D16D-8AD35C0661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7C3B41-8DB7-2406-A7B6-167B4A1472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AE7F2A-2563-5C77-EEA1-BB117C4F16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97A264-1FF1-40B6-99D2-ADF39DDA5A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B8474C-58E5-8169-C039-0C490C3647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779C54-49C8-B070-EF2F-09337EC05591}"/>
              </a:ext>
            </a:extLst>
          </p:cNvPr>
          <p:cNvSpPr>
            <a:spLocks noGrp="1"/>
          </p:cNvSpPr>
          <p:nvPr>
            <p:ph type="dt" sz="half" idx="10"/>
          </p:nvPr>
        </p:nvSpPr>
        <p:spPr/>
        <p:txBody>
          <a:bodyPr/>
          <a:lstStyle/>
          <a:p>
            <a:fld id="{1E1ABD72-3C79-433A-927C-A297769C34A5}" type="datetimeFigureOut">
              <a:rPr lang="en-IN" smtClean="0"/>
              <a:t>20-07-2022</a:t>
            </a:fld>
            <a:endParaRPr lang="en-IN"/>
          </a:p>
        </p:txBody>
      </p:sp>
      <p:sp>
        <p:nvSpPr>
          <p:cNvPr id="8" name="Footer Placeholder 7">
            <a:extLst>
              <a:ext uri="{FF2B5EF4-FFF2-40B4-BE49-F238E27FC236}">
                <a16:creationId xmlns:a16="http://schemas.microsoft.com/office/drawing/2014/main" id="{3E9693F4-9D28-FBB7-DC12-DA69818A62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4088A8-15B7-E85F-7284-8916A3F91ED8}"/>
              </a:ext>
            </a:extLst>
          </p:cNvPr>
          <p:cNvSpPr>
            <a:spLocks noGrp="1"/>
          </p:cNvSpPr>
          <p:nvPr>
            <p:ph type="sldNum" sz="quarter" idx="12"/>
          </p:nvPr>
        </p:nvSpPr>
        <p:spPr/>
        <p:txBody>
          <a:bodyPr/>
          <a:lstStyle/>
          <a:p>
            <a:fld id="{DC955DE1-FA98-474D-B2F2-FC5DA3D6B08B}" type="slidenum">
              <a:rPr lang="en-IN" smtClean="0"/>
              <a:t>‹#›</a:t>
            </a:fld>
            <a:endParaRPr lang="en-IN"/>
          </a:p>
        </p:txBody>
      </p:sp>
    </p:spTree>
    <p:extLst>
      <p:ext uri="{BB962C8B-B14F-4D97-AF65-F5344CB8AC3E}">
        <p14:creationId xmlns:p14="http://schemas.microsoft.com/office/powerpoint/2010/main" val="196705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3864-3A99-4653-4720-05F9621AF2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FFCE64-34A6-8CE7-3D37-E300FE911EB7}"/>
              </a:ext>
            </a:extLst>
          </p:cNvPr>
          <p:cNvSpPr>
            <a:spLocks noGrp="1"/>
          </p:cNvSpPr>
          <p:nvPr>
            <p:ph type="dt" sz="half" idx="10"/>
          </p:nvPr>
        </p:nvSpPr>
        <p:spPr/>
        <p:txBody>
          <a:bodyPr/>
          <a:lstStyle/>
          <a:p>
            <a:fld id="{1E1ABD72-3C79-433A-927C-A297769C34A5}" type="datetimeFigureOut">
              <a:rPr lang="en-IN" smtClean="0"/>
              <a:t>20-07-2022</a:t>
            </a:fld>
            <a:endParaRPr lang="en-IN"/>
          </a:p>
        </p:txBody>
      </p:sp>
      <p:sp>
        <p:nvSpPr>
          <p:cNvPr id="4" name="Footer Placeholder 3">
            <a:extLst>
              <a:ext uri="{FF2B5EF4-FFF2-40B4-BE49-F238E27FC236}">
                <a16:creationId xmlns:a16="http://schemas.microsoft.com/office/drawing/2014/main" id="{23C275F2-EFB7-8338-F853-4301778C10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4C8548-31A7-0BF0-2EFE-B4CF2E195AC6}"/>
              </a:ext>
            </a:extLst>
          </p:cNvPr>
          <p:cNvSpPr>
            <a:spLocks noGrp="1"/>
          </p:cNvSpPr>
          <p:nvPr>
            <p:ph type="sldNum" sz="quarter" idx="12"/>
          </p:nvPr>
        </p:nvSpPr>
        <p:spPr/>
        <p:txBody>
          <a:bodyPr/>
          <a:lstStyle/>
          <a:p>
            <a:fld id="{DC955DE1-FA98-474D-B2F2-FC5DA3D6B08B}" type="slidenum">
              <a:rPr lang="en-IN" smtClean="0"/>
              <a:t>‹#›</a:t>
            </a:fld>
            <a:endParaRPr lang="en-IN"/>
          </a:p>
        </p:txBody>
      </p:sp>
    </p:spTree>
    <p:extLst>
      <p:ext uri="{BB962C8B-B14F-4D97-AF65-F5344CB8AC3E}">
        <p14:creationId xmlns:p14="http://schemas.microsoft.com/office/powerpoint/2010/main" val="83400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410765-1B75-3E53-DE06-E85F562BC873}"/>
              </a:ext>
            </a:extLst>
          </p:cNvPr>
          <p:cNvSpPr>
            <a:spLocks noGrp="1"/>
          </p:cNvSpPr>
          <p:nvPr>
            <p:ph type="dt" sz="half" idx="10"/>
          </p:nvPr>
        </p:nvSpPr>
        <p:spPr/>
        <p:txBody>
          <a:bodyPr/>
          <a:lstStyle/>
          <a:p>
            <a:fld id="{1E1ABD72-3C79-433A-927C-A297769C34A5}" type="datetimeFigureOut">
              <a:rPr lang="en-IN" smtClean="0"/>
              <a:t>20-07-2022</a:t>
            </a:fld>
            <a:endParaRPr lang="en-IN"/>
          </a:p>
        </p:txBody>
      </p:sp>
      <p:sp>
        <p:nvSpPr>
          <p:cNvPr id="3" name="Footer Placeholder 2">
            <a:extLst>
              <a:ext uri="{FF2B5EF4-FFF2-40B4-BE49-F238E27FC236}">
                <a16:creationId xmlns:a16="http://schemas.microsoft.com/office/drawing/2014/main" id="{E3D29E80-AA76-46BC-77ED-A569AB57B7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2221E4-2E88-77F7-B973-7DD8DDE8E355}"/>
              </a:ext>
            </a:extLst>
          </p:cNvPr>
          <p:cNvSpPr>
            <a:spLocks noGrp="1"/>
          </p:cNvSpPr>
          <p:nvPr>
            <p:ph type="sldNum" sz="quarter" idx="12"/>
          </p:nvPr>
        </p:nvSpPr>
        <p:spPr/>
        <p:txBody>
          <a:bodyPr/>
          <a:lstStyle/>
          <a:p>
            <a:fld id="{DC955DE1-FA98-474D-B2F2-FC5DA3D6B08B}" type="slidenum">
              <a:rPr lang="en-IN" smtClean="0"/>
              <a:t>‹#›</a:t>
            </a:fld>
            <a:endParaRPr lang="en-IN"/>
          </a:p>
        </p:txBody>
      </p:sp>
    </p:spTree>
    <p:extLst>
      <p:ext uri="{BB962C8B-B14F-4D97-AF65-F5344CB8AC3E}">
        <p14:creationId xmlns:p14="http://schemas.microsoft.com/office/powerpoint/2010/main" val="321523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C1C29-EEF6-1481-3A61-0265872ADC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651753-F27F-7C7F-6D65-F3618084F2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E05987-336C-A0CC-6912-523D4EEDEA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9E9756-109F-9378-F86E-42DABD60DC46}"/>
              </a:ext>
            </a:extLst>
          </p:cNvPr>
          <p:cNvSpPr>
            <a:spLocks noGrp="1"/>
          </p:cNvSpPr>
          <p:nvPr>
            <p:ph type="dt" sz="half" idx="10"/>
          </p:nvPr>
        </p:nvSpPr>
        <p:spPr/>
        <p:txBody>
          <a:bodyPr/>
          <a:lstStyle/>
          <a:p>
            <a:fld id="{1E1ABD72-3C79-433A-927C-A297769C34A5}" type="datetimeFigureOut">
              <a:rPr lang="en-IN" smtClean="0"/>
              <a:t>20-07-2022</a:t>
            </a:fld>
            <a:endParaRPr lang="en-IN"/>
          </a:p>
        </p:txBody>
      </p:sp>
      <p:sp>
        <p:nvSpPr>
          <p:cNvPr id="6" name="Footer Placeholder 5">
            <a:extLst>
              <a:ext uri="{FF2B5EF4-FFF2-40B4-BE49-F238E27FC236}">
                <a16:creationId xmlns:a16="http://schemas.microsoft.com/office/drawing/2014/main" id="{308E77D8-5701-C08B-49F7-470C3D4853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C52679-BBC7-3147-0FAD-FFE3E3341A53}"/>
              </a:ext>
            </a:extLst>
          </p:cNvPr>
          <p:cNvSpPr>
            <a:spLocks noGrp="1"/>
          </p:cNvSpPr>
          <p:nvPr>
            <p:ph type="sldNum" sz="quarter" idx="12"/>
          </p:nvPr>
        </p:nvSpPr>
        <p:spPr/>
        <p:txBody>
          <a:bodyPr/>
          <a:lstStyle/>
          <a:p>
            <a:fld id="{DC955DE1-FA98-474D-B2F2-FC5DA3D6B08B}" type="slidenum">
              <a:rPr lang="en-IN" smtClean="0"/>
              <a:t>‹#›</a:t>
            </a:fld>
            <a:endParaRPr lang="en-IN"/>
          </a:p>
        </p:txBody>
      </p:sp>
    </p:spTree>
    <p:extLst>
      <p:ext uri="{BB962C8B-B14F-4D97-AF65-F5344CB8AC3E}">
        <p14:creationId xmlns:p14="http://schemas.microsoft.com/office/powerpoint/2010/main" val="2568752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BFB8F-1B69-F928-8F4B-0CFAE388AC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81B1FE-8B90-1B63-D383-739FA7F08B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4ECA72-DA04-D1BA-849D-44197E5CE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390E8-C4F0-EB09-0BA0-DC3DA5513CB1}"/>
              </a:ext>
            </a:extLst>
          </p:cNvPr>
          <p:cNvSpPr>
            <a:spLocks noGrp="1"/>
          </p:cNvSpPr>
          <p:nvPr>
            <p:ph type="dt" sz="half" idx="10"/>
          </p:nvPr>
        </p:nvSpPr>
        <p:spPr/>
        <p:txBody>
          <a:bodyPr/>
          <a:lstStyle/>
          <a:p>
            <a:fld id="{1E1ABD72-3C79-433A-927C-A297769C34A5}" type="datetimeFigureOut">
              <a:rPr lang="en-IN" smtClean="0"/>
              <a:t>20-07-2022</a:t>
            </a:fld>
            <a:endParaRPr lang="en-IN"/>
          </a:p>
        </p:txBody>
      </p:sp>
      <p:sp>
        <p:nvSpPr>
          <p:cNvPr id="6" name="Footer Placeholder 5">
            <a:extLst>
              <a:ext uri="{FF2B5EF4-FFF2-40B4-BE49-F238E27FC236}">
                <a16:creationId xmlns:a16="http://schemas.microsoft.com/office/drawing/2014/main" id="{763C3CAA-2268-3EA2-7F2F-BEE33313BB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3C8085-03A0-83DA-E1C3-2BBA9CA241AB}"/>
              </a:ext>
            </a:extLst>
          </p:cNvPr>
          <p:cNvSpPr>
            <a:spLocks noGrp="1"/>
          </p:cNvSpPr>
          <p:nvPr>
            <p:ph type="sldNum" sz="quarter" idx="12"/>
          </p:nvPr>
        </p:nvSpPr>
        <p:spPr/>
        <p:txBody>
          <a:bodyPr/>
          <a:lstStyle/>
          <a:p>
            <a:fld id="{DC955DE1-FA98-474D-B2F2-FC5DA3D6B08B}" type="slidenum">
              <a:rPr lang="en-IN" smtClean="0"/>
              <a:t>‹#›</a:t>
            </a:fld>
            <a:endParaRPr lang="en-IN"/>
          </a:p>
        </p:txBody>
      </p:sp>
    </p:spTree>
    <p:extLst>
      <p:ext uri="{BB962C8B-B14F-4D97-AF65-F5344CB8AC3E}">
        <p14:creationId xmlns:p14="http://schemas.microsoft.com/office/powerpoint/2010/main" val="1162518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530E6D-7B53-1E4F-9224-DD6D1A57F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DB207D-4CD9-253B-200F-F6916B620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AC88C4-9307-7814-0D80-C79518C67E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ABD72-3C79-433A-927C-A297769C34A5}" type="datetimeFigureOut">
              <a:rPr lang="en-IN" smtClean="0"/>
              <a:t>20-07-2022</a:t>
            </a:fld>
            <a:endParaRPr lang="en-IN"/>
          </a:p>
        </p:txBody>
      </p:sp>
      <p:sp>
        <p:nvSpPr>
          <p:cNvPr id="5" name="Footer Placeholder 4">
            <a:extLst>
              <a:ext uri="{FF2B5EF4-FFF2-40B4-BE49-F238E27FC236}">
                <a16:creationId xmlns:a16="http://schemas.microsoft.com/office/drawing/2014/main" id="{0CDC1FB4-DE13-F23C-83D8-801581FBB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8B4375-B377-1526-5BA3-8220F060A4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55DE1-FA98-474D-B2F2-FC5DA3D6B08B}" type="slidenum">
              <a:rPr lang="en-IN" smtClean="0"/>
              <a:t>‹#›</a:t>
            </a:fld>
            <a:endParaRPr lang="en-IN"/>
          </a:p>
        </p:txBody>
      </p:sp>
    </p:spTree>
    <p:extLst>
      <p:ext uri="{BB962C8B-B14F-4D97-AF65-F5344CB8AC3E}">
        <p14:creationId xmlns:p14="http://schemas.microsoft.com/office/powerpoint/2010/main" val="3193708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2CBF-1A9D-8692-1475-062399A43740}"/>
              </a:ext>
            </a:extLst>
          </p:cNvPr>
          <p:cNvSpPr>
            <a:spLocks noGrp="1"/>
          </p:cNvSpPr>
          <p:nvPr>
            <p:ph type="title"/>
          </p:nvPr>
        </p:nvSpPr>
        <p:spPr/>
        <p:txBody>
          <a:bodyPr>
            <a:normAutofit fontScale="90000"/>
          </a:bodyPr>
          <a:lstStyle/>
          <a:p>
            <a:r>
              <a:rPr lang="en-IN" dirty="0" err="1"/>
              <a:t>Cryptography</a:t>
            </a:r>
            <a:r>
              <a:rPr lang="en-IN" dirty="0" err="1">
                <a:latin typeface="Calibri" panose="020F0502020204030204" pitchFamily="34" charset="0"/>
                <a:cs typeface="Calibri" panose="020F0502020204030204" pitchFamily="34" charset="0"/>
              </a:rPr>
              <a:t>:</a:t>
            </a:r>
            <a:r>
              <a:rPr lang="en-IN" sz="3100" dirty="0" err="1">
                <a:latin typeface="Calibri" panose="020F0502020204030204" pitchFamily="34" charset="0"/>
                <a:cs typeface="Calibri" panose="020F0502020204030204" pitchFamily="34" charset="0"/>
              </a:rPr>
              <a:t>it</a:t>
            </a:r>
            <a:r>
              <a:rPr lang="en-IN" sz="3100" dirty="0">
                <a:latin typeface="Calibri" panose="020F0502020204030204" pitchFamily="34" charset="0"/>
                <a:cs typeface="Calibri" panose="020F0502020204030204" pitchFamily="34" charset="0"/>
              </a:rPr>
              <a:t> is an art of achieving security by encoding message to them non-readable.</a:t>
            </a:r>
            <a:br>
              <a:rPr lang="en-IN" sz="3100" dirty="0">
                <a:latin typeface="Calibri" panose="020F0502020204030204" pitchFamily="34" charset="0"/>
                <a:cs typeface="Calibri" panose="020F0502020204030204" pitchFamily="34" charset="0"/>
              </a:rPr>
            </a:br>
            <a:endParaRPr lang="en-IN" sz="3100" dirty="0">
              <a:latin typeface="Calibri" panose="020F0502020204030204" pitchFamily="34" charset="0"/>
              <a:cs typeface="Calibri" panose="020F0502020204030204" pitchFamily="34" charset="0"/>
            </a:endParaRPr>
          </a:p>
        </p:txBody>
      </p:sp>
      <p:pic>
        <p:nvPicPr>
          <p:cNvPr id="9" name="Content Placeholder 8">
            <a:extLst>
              <a:ext uri="{FF2B5EF4-FFF2-40B4-BE49-F238E27FC236}">
                <a16:creationId xmlns:a16="http://schemas.microsoft.com/office/drawing/2014/main" id="{C34C6615-518D-C56E-9963-9A4529D613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3431"/>
            <a:ext cx="10515600" cy="4255725"/>
          </a:xfrm>
        </p:spPr>
      </p:pic>
    </p:spTree>
    <p:extLst>
      <p:ext uri="{BB962C8B-B14F-4D97-AF65-F5344CB8AC3E}">
        <p14:creationId xmlns:p14="http://schemas.microsoft.com/office/powerpoint/2010/main" val="608723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2662866A-5C60-560D-E56E-4B3FABD03CC1}"/>
              </a:ext>
            </a:extLst>
          </p:cNvPr>
          <p:cNvSpPr>
            <a:spLocks noGrp="1" noChangeArrowheads="1"/>
          </p:cNvSpPr>
          <p:nvPr>
            <p:ph type="title"/>
          </p:nvPr>
        </p:nvSpPr>
        <p:spPr/>
        <p:txBody>
          <a:bodyPr/>
          <a:lstStyle/>
          <a:p>
            <a:r>
              <a:rPr lang="en-AU" altLang="en-US"/>
              <a:t>Monoalphabetic Cipher Security</a:t>
            </a:r>
          </a:p>
        </p:txBody>
      </p:sp>
      <p:sp>
        <p:nvSpPr>
          <p:cNvPr id="71683" name="Rectangle 3">
            <a:extLst>
              <a:ext uri="{FF2B5EF4-FFF2-40B4-BE49-F238E27FC236}">
                <a16:creationId xmlns:a16="http://schemas.microsoft.com/office/drawing/2014/main" id="{2522C415-3E8B-691D-665F-5B598F1C2080}"/>
              </a:ext>
            </a:extLst>
          </p:cNvPr>
          <p:cNvSpPr>
            <a:spLocks noGrp="1" noChangeArrowheads="1"/>
          </p:cNvSpPr>
          <p:nvPr>
            <p:ph type="body" idx="1"/>
          </p:nvPr>
        </p:nvSpPr>
        <p:spPr/>
        <p:txBody>
          <a:bodyPr/>
          <a:lstStyle/>
          <a:p>
            <a:r>
              <a:rPr lang="en-AU" altLang="en-US"/>
              <a:t>now have a total of 26! = 4 x 1026 keys </a:t>
            </a:r>
          </a:p>
          <a:p>
            <a:r>
              <a:rPr lang="en-AU" altLang="en-US"/>
              <a:t>with so many keys, might think is secure </a:t>
            </a:r>
          </a:p>
          <a:p>
            <a:r>
              <a:rPr lang="en-AU" altLang="en-US"/>
              <a:t>but would be </a:t>
            </a:r>
            <a:r>
              <a:rPr lang="en-AU" altLang="en-US" b="1"/>
              <a:t>!!!WRONG!!!</a:t>
            </a:r>
            <a:r>
              <a:rPr lang="en-AU" altLang="en-US"/>
              <a:t> </a:t>
            </a:r>
          </a:p>
          <a:p>
            <a:r>
              <a:rPr lang="en-US" altLang="en-US"/>
              <a:t>problem is language characteristics</a:t>
            </a:r>
            <a:endParaRPr lang="en-AU"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7A6D02A-C976-A41C-32F6-AF0A862C339A}"/>
              </a:ext>
            </a:extLst>
          </p:cNvPr>
          <p:cNvSpPr>
            <a:spLocks noGrp="1" noChangeArrowheads="1"/>
          </p:cNvSpPr>
          <p:nvPr>
            <p:ph type="title"/>
          </p:nvPr>
        </p:nvSpPr>
        <p:spPr/>
        <p:txBody>
          <a:bodyPr/>
          <a:lstStyle/>
          <a:p>
            <a:r>
              <a:rPr lang="en-AU" altLang="en-US" sz="4000"/>
              <a:t>Language Redundancy and Cryptanalysis</a:t>
            </a:r>
          </a:p>
        </p:txBody>
      </p:sp>
      <p:sp>
        <p:nvSpPr>
          <p:cNvPr id="72707" name="Rectangle 3">
            <a:extLst>
              <a:ext uri="{FF2B5EF4-FFF2-40B4-BE49-F238E27FC236}">
                <a16:creationId xmlns:a16="http://schemas.microsoft.com/office/drawing/2014/main" id="{A3F9EBE0-ADED-7278-7B5D-26ED2AF66E89}"/>
              </a:ext>
            </a:extLst>
          </p:cNvPr>
          <p:cNvSpPr>
            <a:spLocks noGrp="1" noChangeArrowheads="1"/>
          </p:cNvSpPr>
          <p:nvPr>
            <p:ph type="body" idx="1"/>
          </p:nvPr>
        </p:nvSpPr>
        <p:spPr/>
        <p:txBody>
          <a:bodyPr/>
          <a:lstStyle/>
          <a:p>
            <a:r>
              <a:rPr lang="en-AU" altLang="en-US"/>
              <a:t>human languages are </a:t>
            </a:r>
            <a:r>
              <a:rPr lang="en-AU" altLang="en-US" b="1"/>
              <a:t>redundant</a:t>
            </a:r>
            <a:r>
              <a:rPr lang="en-AU" altLang="en-US"/>
              <a:t> </a:t>
            </a:r>
          </a:p>
          <a:p>
            <a:r>
              <a:rPr lang="en-AU" altLang="en-US"/>
              <a:t>eg "th lrd s m shphrd shll nt wnt" </a:t>
            </a:r>
          </a:p>
          <a:p>
            <a:r>
              <a:rPr lang="en-AU" altLang="en-US"/>
              <a:t>letters are not equally commonly used </a:t>
            </a:r>
          </a:p>
          <a:p>
            <a:r>
              <a:rPr lang="en-AU" altLang="en-US"/>
              <a:t>in English E is by far the most common letter </a:t>
            </a:r>
          </a:p>
          <a:p>
            <a:pPr lvl="1"/>
            <a:r>
              <a:rPr lang="en-AU" altLang="en-US"/>
              <a:t>followed by T,R,N,I,O,A,S </a:t>
            </a:r>
          </a:p>
          <a:p>
            <a:r>
              <a:rPr lang="en-AU" altLang="en-US"/>
              <a:t>other letters like Z,J,K,Q,X are fairly rare </a:t>
            </a:r>
          </a:p>
          <a:p>
            <a:r>
              <a:rPr lang="en-AU" altLang="en-US"/>
              <a:t>have tables of single, double &amp; triple letter frequencies for various languages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83958A32-0155-BF61-64D1-2A85096A8713}"/>
              </a:ext>
            </a:extLst>
          </p:cNvPr>
          <p:cNvSpPr>
            <a:spLocks noGrp="1" noChangeArrowheads="1"/>
          </p:cNvSpPr>
          <p:nvPr>
            <p:ph type="title"/>
          </p:nvPr>
        </p:nvSpPr>
        <p:spPr/>
        <p:txBody>
          <a:bodyPr/>
          <a:lstStyle/>
          <a:p>
            <a:r>
              <a:rPr lang="en-AU" altLang="en-US"/>
              <a:t>English Letter Frequencies</a:t>
            </a:r>
          </a:p>
        </p:txBody>
      </p:sp>
      <p:pic>
        <p:nvPicPr>
          <p:cNvPr id="74755" name="Picture 3">
            <a:extLst>
              <a:ext uri="{FF2B5EF4-FFF2-40B4-BE49-F238E27FC236}">
                <a16:creationId xmlns:a16="http://schemas.microsoft.com/office/drawing/2014/main" id="{304B0745-48E6-0128-6E46-24536CFD0F1B}"/>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noFill/>
          <a:extLst>
            <a:ext uri="{909E8E84-426E-40DD-AFC4-6F175D3DCCD1}">
              <a14:hiddenFill xmlns:a14="http://schemas.microsoft.com/office/drawing/2010/main">
                <a:solidFill>
                  <a:schemeClr val="accent1">
                    <a:alpha val="70000"/>
                  </a:schemeClr>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1685BB2-5766-73A8-D019-D1659AD12728}"/>
              </a:ext>
            </a:extLst>
          </p:cNvPr>
          <p:cNvSpPr>
            <a:spLocks noGrp="1" noChangeArrowheads="1"/>
          </p:cNvSpPr>
          <p:nvPr>
            <p:ph type="title"/>
          </p:nvPr>
        </p:nvSpPr>
        <p:spPr/>
        <p:txBody>
          <a:bodyPr/>
          <a:lstStyle/>
          <a:p>
            <a:r>
              <a:rPr lang="en-AU" altLang="en-US"/>
              <a:t>Use in Cryptanalysis</a:t>
            </a:r>
          </a:p>
        </p:txBody>
      </p:sp>
      <p:sp>
        <p:nvSpPr>
          <p:cNvPr id="76803" name="Rectangle 3">
            <a:extLst>
              <a:ext uri="{FF2B5EF4-FFF2-40B4-BE49-F238E27FC236}">
                <a16:creationId xmlns:a16="http://schemas.microsoft.com/office/drawing/2014/main" id="{90FDC992-217B-F202-257B-A64F8E974C79}"/>
              </a:ext>
            </a:extLst>
          </p:cNvPr>
          <p:cNvSpPr>
            <a:spLocks noGrp="1" noChangeArrowheads="1"/>
          </p:cNvSpPr>
          <p:nvPr>
            <p:ph type="body" idx="1"/>
          </p:nvPr>
        </p:nvSpPr>
        <p:spPr>
          <a:xfrm>
            <a:off x="1981200" y="1341438"/>
            <a:ext cx="8229600" cy="5040312"/>
          </a:xfrm>
        </p:spPr>
        <p:txBody>
          <a:bodyPr/>
          <a:lstStyle/>
          <a:p>
            <a:r>
              <a:rPr lang="en-AU" altLang="en-US" dirty="0"/>
              <a:t>key concept - monoalphabetic substitution ciphers do not change relative letter frequencies </a:t>
            </a:r>
          </a:p>
          <a:p>
            <a:r>
              <a:rPr lang="en-AU" altLang="en-US" dirty="0"/>
              <a:t>calculate letter frequencies for ciphertext</a:t>
            </a:r>
          </a:p>
          <a:p>
            <a:r>
              <a:rPr lang="en-AU" altLang="en-US" dirty="0"/>
              <a:t>compare counts/plots against known values </a:t>
            </a:r>
          </a:p>
          <a:p>
            <a:r>
              <a:rPr lang="en-AU" altLang="en-US" dirty="0"/>
              <a:t>if </a:t>
            </a:r>
            <a:r>
              <a:rPr lang="en-AU" altLang="en-US" dirty="0" err="1"/>
              <a:t>caesar</a:t>
            </a:r>
            <a:r>
              <a:rPr lang="en-AU" altLang="en-US" dirty="0"/>
              <a:t> cipher look for common peaks/troughs </a:t>
            </a:r>
          </a:p>
          <a:p>
            <a:pPr lvl="1"/>
            <a:r>
              <a:rPr lang="en-AU" altLang="en-US" dirty="0"/>
              <a:t>peaks at: A-E-I triple, NO pair, RST triple</a:t>
            </a:r>
          </a:p>
          <a:p>
            <a:pPr lvl="1"/>
            <a:r>
              <a:rPr lang="en-AU" altLang="en-US" dirty="0"/>
              <a:t>troughs at: JK, X-Z</a:t>
            </a:r>
          </a:p>
          <a:p>
            <a:r>
              <a:rPr lang="en-US" altLang="en-US" dirty="0"/>
              <a:t>for </a:t>
            </a:r>
            <a:r>
              <a:rPr lang="en-AU" altLang="en-US" dirty="0"/>
              <a:t>monoalphabetic must identify each letter</a:t>
            </a:r>
          </a:p>
          <a:p>
            <a:pPr lvl="1"/>
            <a:r>
              <a:rPr lang="en-US" altLang="en-US" dirty="0"/>
              <a:t>tables of common double/triple letters help</a:t>
            </a:r>
            <a:endParaRPr lang="en-AU"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53BBF472-F37F-71BF-5E0D-E06A7B996BBE}"/>
              </a:ext>
            </a:extLst>
          </p:cNvPr>
          <p:cNvSpPr>
            <a:spLocks noGrp="1" noChangeArrowheads="1"/>
          </p:cNvSpPr>
          <p:nvPr>
            <p:ph type="title"/>
          </p:nvPr>
        </p:nvSpPr>
        <p:spPr/>
        <p:txBody>
          <a:bodyPr/>
          <a:lstStyle/>
          <a:p>
            <a:r>
              <a:rPr lang="en-US" altLang="en-US"/>
              <a:t>Example Cryptanalysis</a:t>
            </a:r>
            <a:endParaRPr lang="en-AU" altLang="en-US"/>
          </a:p>
        </p:txBody>
      </p:sp>
      <p:sp>
        <p:nvSpPr>
          <p:cNvPr id="78851" name="Rectangle 3">
            <a:extLst>
              <a:ext uri="{FF2B5EF4-FFF2-40B4-BE49-F238E27FC236}">
                <a16:creationId xmlns:a16="http://schemas.microsoft.com/office/drawing/2014/main" id="{287A3B7C-8593-36D8-59F9-668DFA8B3447}"/>
              </a:ext>
            </a:extLst>
          </p:cNvPr>
          <p:cNvSpPr>
            <a:spLocks noGrp="1" noChangeArrowheads="1"/>
          </p:cNvSpPr>
          <p:nvPr>
            <p:ph type="body" idx="1"/>
          </p:nvPr>
        </p:nvSpPr>
        <p:spPr/>
        <p:txBody>
          <a:bodyPr>
            <a:normAutofit lnSpcReduction="10000"/>
          </a:bodyPr>
          <a:lstStyle/>
          <a:p>
            <a:pPr>
              <a:lnSpc>
                <a:spcPct val="90000"/>
              </a:lnSpc>
            </a:pPr>
            <a:r>
              <a:rPr lang="en-US" altLang="en-US"/>
              <a:t>given ciphertext:</a:t>
            </a:r>
          </a:p>
          <a:p>
            <a:pPr lvl="1">
              <a:lnSpc>
                <a:spcPct val="90000"/>
              </a:lnSpc>
              <a:buFont typeface="Wingdings" panose="05000000000000000000" pitchFamily="2" charset="2"/>
              <a:buNone/>
            </a:pPr>
            <a:r>
              <a:rPr lang="en-AU" altLang="en-US" sz="1800">
                <a:latin typeface="Courier New" panose="02070309020205020404" pitchFamily="49" charset="0"/>
              </a:rPr>
              <a:t>UZQSOVUOHXMOPVGPOZPEVSGZWSZOPFPESXUDBMETSXAIZ</a:t>
            </a:r>
          </a:p>
          <a:p>
            <a:pPr lvl="1">
              <a:lnSpc>
                <a:spcPct val="90000"/>
              </a:lnSpc>
              <a:buFont typeface="Wingdings" panose="05000000000000000000" pitchFamily="2" charset="2"/>
              <a:buNone/>
            </a:pPr>
            <a:r>
              <a:rPr lang="en-AU" altLang="en-US" sz="1800">
                <a:latin typeface="Courier New" panose="02070309020205020404" pitchFamily="49" charset="0"/>
              </a:rPr>
              <a:t>VUEPHZHMDZSHZOWSFPAPPDTSVPQUZWYMXUZUHSX</a:t>
            </a:r>
          </a:p>
          <a:p>
            <a:pPr lvl="1">
              <a:lnSpc>
                <a:spcPct val="90000"/>
              </a:lnSpc>
              <a:buFont typeface="Wingdings" panose="05000000000000000000" pitchFamily="2" charset="2"/>
              <a:buNone/>
            </a:pPr>
            <a:r>
              <a:rPr lang="en-AU" altLang="en-US" sz="1800">
                <a:latin typeface="Courier New" panose="02070309020205020404" pitchFamily="49" charset="0"/>
              </a:rPr>
              <a:t>EPYEPOPDZSZUFPOMBZWPFUPZHMDJUDTMOHMQ</a:t>
            </a:r>
            <a:endParaRPr lang="en-US" altLang="en-US"/>
          </a:p>
          <a:p>
            <a:pPr>
              <a:lnSpc>
                <a:spcPct val="90000"/>
              </a:lnSpc>
            </a:pPr>
            <a:r>
              <a:rPr lang="en-US" altLang="en-US"/>
              <a:t>count relative letter frequencies (see text)</a:t>
            </a:r>
          </a:p>
          <a:p>
            <a:pPr>
              <a:lnSpc>
                <a:spcPct val="90000"/>
              </a:lnSpc>
            </a:pPr>
            <a:r>
              <a:rPr lang="en-US" altLang="en-US"/>
              <a:t>guess P &amp; Z are e and t</a:t>
            </a:r>
          </a:p>
          <a:p>
            <a:pPr>
              <a:lnSpc>
                <a:spcPct val="90000"/>
              </a:lnSpc>
            </a:pPr>
            <a:r>
              <a:rPr lang="en-US" altLang="en-US"/>
              <a:t>guess ZW is th and hence ZWP is the</a:t>
            </a:r>
          </a:p>
          <a:p>
            <a:pPr>
              <a:lnSpc>
                <a:spcPct val="90000"/>
              </a:lnSpc>
            </a:pPr>
            <a:r>
              <a:rPr lang="en-US" altLang="en-US"/>
              <a:t>proceeding with trial and error finally get:</a:t>
            </a:r>
          </a:p>
          <a:p>
            <a:pPr lvl="1">
              <a:lnSpc>
                <a:spcPct val="90000"/>
              </a:lnSpc>
              <a:buFont typeface="Wingdings" panose="05000000000000000000" pitchFamily="2" charset="2"/>
              <a:buNone/>
            </a:pPr>
            <a:r>
              <a:rPr lang="en-AU" altLang="en-US" sz="1800">
                <a:latin typeface="Courier New" panose="02070309020205020404" pitchFamily="49" charset="0"/>
              </a:rPr>
              <a:t>it was disclosed yesterday that several informal but</a:t>
            </a:r>
          </a:p>
          <a:p>
            <a:pPr lvl="1">
              <a:lnSpc>
                <a:spcPct val="90000"/>
              </a:lnSpc>
              <a:buFont typeface="Wingdings" panose="05000000000000000000" pitchFamily="2" charset="2"/>
              <a:buNone/>
            </a:pPr>
            <a:r>
              <a:rPr lang="en-AU" altLang="en-US" sz="1800">
                <a:latin typeface="Courier New" panose="02070309020205020404" pitchFamily="49" charset="0"/>
              </a:rPr>
              <a:t>direct contacts have been made with political</a:t>
            </a:r>
          </a:p>
          <a:p>
            <a:pPr lvl="1">
              <a:lnSpc>
                <a:spcPct val="90000"/>
              </a:lnSpc>
              <a:buFont typeface="Wingdings" panose="05000000000000000000" pitchFamily="2" charset="2"/>
              <a:buNone/>
            </a:pPr>
            <a:r>
              <a:rPr lang="en-AU" altLang="en-US" sz="1800">
                <a:latin typeface="Courier New" panose="02070309020205020404" pitchFamily="49" charset="0"/>
              </a:rPr>
              <a:t>representatives of the viet cong in moscow</a:t>
            </a:r>
          </a:p>
          <a:p>
            <a:pPr lvl="1">
              <a:lnSpc>
                <a:spcPct val="90000"/>
              </a:lnSpc>
              <a:buFont typeface="Wingdings" panose="05000000000000000000" pitchFamily="2" charset="2"/>
              <a:buNone/>
            </a:pPr>
            <a:endParaRPr lang="en-AU" altLang="en-US" sz="1800">
              <a:latin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E5337227-CEB7-4426-5762-41C45D9723FB}"/>
              </a:ext>
            </a:extLst>
          </p:cNvPr>
          <p:cNvSpPr>
            <a:spLocks noGrp="1" noChangeArrowheads="1"/>
          </p:cNvSpPr>
          <p:nvPr>
            <p:ph type="title"/>
          </p:nvPr>
        </p:nvSpPr>
        <p:spPr/>
        <p:txBody>
          <a:bodyPr/>
          <a:lstStyle/>
          <a:p>
            <a:r>
              <a:rPr lang="en-AU" altLang="en-US"/>
              <a:t>Playfair Cipher</a:t>
            </a:r>
          </a:p>
        </p:txBody>
      </p:sp>
      <p:sp>
        <p:nvSpPr>
          <p:cNvPr id="79875" name="Rectangle 3">
            <a:extLst>
              <a:ext uri="{FF2B5EF4-FFF2-40B4-BE49-F238E27FC236}">
                <a16:creationId xmlns:a16="http://schemas.microsoft.com/office/drawing/2014/main" id="{BA93C120-470D-1DE5-0633-53E2AFE191AE}"/>
              </a:ext>
            </a:extLst>
          </p:cNvPr>
          <p:cNvSpPr>
            <a:spLocks noGrp="1" noChangeArrowheads="1"/>
          </p:cNvSpPr>
          <p:nvPr>
            <p:ph type="body" idx="1"/>
          </p:nvPr>
        </p:nvSpPr>
        <p:spPr/>
        <p:txBody>
          <a:bodyPr/>
          <a:lstStyle/>
          <a:p>
            <a:r>
              <a:rPr lang="en-AU" altLang="en-US"/>
              <a:t>not even the large number of keys in a monoalphabetic cipher provides security </a:t>
            </a:r>
          </a:p>
          <a:p>
            <a:r>
              <a:rPr lang="en-AU" altLang="en-US"/>
              <a:t>one approach to improving security was to encrypt multiple letters </a:t>
            </a:r>
          </a:p>
          <a:p>
            <a:r>
              <a:rPr lang="en-AU" altLang="en-US"/>
              <a:t>the</a:t>
            </a:r>
            <a:r>
              <a:rPr lang="en-AU" altLang="en-US" b="1"/>
              <a:t> Playfair Cipher</a:t>
            </a:r>
            <a:r>
              <a:rPr lang="en-AU" altLang="en-US"/>
              <a:t> is an example </a:t>
            </a:r>
          </a:p>
          <a:p>
            <a:r>
              <a:rPr lang="en-AU" altLang="en-US"/>
              <a:t>invented by Charles Wheatstone in 1854, but named after his friend Baron Playfair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E91AC464-6D03-E31C-7EAE-40FC7BA901E5}"/>
              </a:ext>
            </a:extLst>
          </p:cNvPr>
          <p:cNvSpPr>
            <a:spLocks noGrp="1" noChangeArrowheads="1"/>
          </p:cNvSpPr>
          <p:nvPr>
            <p:ph type="title"/>
          </p:nvPr>
        </p:nvSpPr>
        <p:spPr/>
        <p:txBody>
          <a:bodyPr/>
          <a:lstStyle/>
          <a:p>
            <a:r>
              <a:rPr lang="en-AU" altLang="en-US"/>
              <a:t>Playfair Key Matrix</a:t>
            </a:r>
          </a:p>
        </p:txBody>
      </p:sp>
      <p:sp>
        <p:nvSpPr>
          <p:cNvPr id="80899" name="Rectangle 3">
            <a:extLst>
              <a:ext uri="{FF2B5EF4-FFF2-40B4-BE49-F238E27FC236}">
                <a16:creationId xmlns:a16="http://schemas.microsoft.com/office/drawing/2014/main" id="{76298CF9-A423-616D-FC7E-943AC53A06C5}"/>
              </a:ext>
            </a:extLst>
          </p:cNvPr>
          <p:cNvSpPr>
            <a:spLocks noGrp="1" noChangeArrowheads="1"/>
          </p:cNvSpPr>
          <p:nvPr>
            <p:ph type="body" idx="1"/>
          </p:nvPr>
        </p:nvSpPr>
        <p:spPr>
          <a:xfrm>
            <a:off x="1981200" y="1676400"/>
            <a:ext cx="8229600" cy="2667000"/>
          </a:xfrm>
        </p:spPr>
        <p:txBody>
          <a:bodyPr/>
          <a:lstStyle/>
          <a:p>
            <a:r>
              <a:rPr lang="en-AU" altLang="en-US"/>
              <a:t>a 5X5 matrix of letters based on a keyword </a:t>
            </a:r>
          </a:p>
          <a:p>
            <a:r>
              <a:rPr lang="en-AU" altLang="en-US"/>
              <a:t>fill in letters of keyword (sans duplicates) </a:t>
            </a:r>
          </a:p>
          <a:p>
            <a:r>
              <a:rPr lang="en-AU" altLang="en-US"/>
              <a:t>fill rest of matrix with other letters</a:t>
            </a:r>
          </a:p>
          <a:p>
            <a:r>
              <a:rPr lang="en-AU" altLang="en-US"/>
              <a:t>eg. using the keyword MONARCHY</a:t>
            </a:r>
          </a:p>
        </p:txBody>
      </p:sp>
      <p:graphicFrame>
        <p:nvGraphicFramePr>
          <p:cNvPr id="80947" name="Group 51">
            <a:extLst>
              <a:ext uri="{FF2B5EF4-FFF2-40B4-BE49-F238E27FC236}">
                <a16:creationId xmlns:a16="http://schemas.microsoft.com/office/drawing/2014/main" id="{F7F539A5-ABF2-A821-286F-8C81860E062D}"/>
              </a:ext>
            </a:extLst>
          </p:cNvPr>
          <p:cNvGraphicFramePr>
            <a:graphicFrameLocks noGrp="1"/>
          </p:cNvGraphicFramePr>
          <p:nvPr/>
        </p:nvGraphicFramePr>
        <p:xfrm>
          <a:off x="3733800" y="4267201"/>
          <a:ext cx="4724400" cy="2229803"/>
        </p:xfrm>
        <a:graphic>
          <a:graphicData uri="http://schemas.openxmlformats.org/drawingml/2006/table">
            <a:tbl>
              <a:tblPr/>
              <a:tblGrid>
                <a:gridCol w="946150">
                  <a:extLst>
                    <a:ext uri="{9D8B030D-6E8A-4147-A177-3AD203B41FA5}">
                      <a16:colId xmlns:a16="http://schemas.microsoft.com/office/drawing/2014/main" val="4293963949"/>
                    </a:ext>
                  </a:extLst>
                </a:gridCol>
                <a:gridCol w="942975">
                  <a:extLst>
                    <a:ext uri="{9D8B030D-6E8A-4147-A177-3AD203B41FA5}">
                      <a16:colId xmlns:a16="http://schemas.microsoft.com/office/drawing/2014/main" val="2552548493"/>
                    </a:ext>
                  </a:extLst>
                </a:gridCol>
                <a:gridCol w="911225">
                  <a:extLst>
                    <a:ext uri="{9D8B030D-6E8A-4147-A177-3AD203B41FA5}">
                      <a16:colId xmlns:a16="http://schemas.microsoft.com/office/drawing/2014/main" val="4117030108"/>
                    </a:ext>
                  </a:extLst>
                </a:gridCol>
                <a:gridCol w="977900">
                  <a:extLst>
                    <a:ext uri="{9D8B030D-6E8A-4147-A177-3AD203B41FA5}">
                      <a16:colId xmlns:a16="http://schemas.microsoft.com/office/drawing/2014/main" val="2713069091"/>
                    </a:ext>
                  </a:extLst>
                </a:gridCol>
                <a:gridCol w="946150">
                  <a:extLst>
                    <a:ext uri="{9D8B030D-6E8A-4147-A177-3AD203B41FA5}">
                      <a16:colId xmlns:a16="http://schemas.microsoft.com/office/drawing/2014/main" val="49017942"/>
                    </a:ext>
                  </a:extLst>
                </a:gridCol>
              </a:tblGrid>
              <a:tr h="18097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accent2"/>
                          </a:solidFill>
                          <a:effectLst>
                            <a:outerShdw blurRad="38100" dist="38100" dir="2700000" algn="tl">
                              <a:srgbClr val="000000"/>
                            </a:outerShdw>
                          </a:effectLst>
                          <a:latin typeface="Arial" panose="020B0604020202020204" pitchFamily="34"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accent2"/>
                          </a:solidFill>
                          <a:effectLst>
                            <a:outerShdw blurRad="38100" dist="38100" dir="2700000" algn="tl">
                              <a:srgbClr val="000000"/>
                            </a:outerShdw>
                          </a:effectLst>
                          <a:latin typeface="Arial" panose="020B0604020202020204" pitchFamily="34"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accent2"/>
                          </a:solidFill>
                          <a:effectLst>
                            <a:outerShdw blurRad="38100" dist="38100" dir="2700000" algn="tl">
                              <a:srgbClr val="000000"/>
                            </a:outerShdw>
                          </a:effectLst>
                          <a:latin typeface="Arial" panose="020B0604020202020204" pitchFamily="34"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accent2"/>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accent2"/>
                          </a:solidFill>
                          <a:effectLst>
                            <a:outerShdw blurRad="38100" dist="38100" dir="2700000" algn="tl">
                              <a:srgbClr val="000000"/>
                            </a:outerShdw>
                          </a:effectLst>
                          <a:latin typeface="Arial" panose="020B0604020202020204" pitchFamily="34"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13165714"/>
                  </a:ext>
                </a:extLst>
              </a:tr>
              <a:tr h="41275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accent2"/>
                          </a:solidFill>
                          <a:effectLst>
                            <a:outerShdw blurRad="38100" dist="38100" dir="2700000" algn="tl">
                              <a:srgbClr val="000000"/>
                            </a:outerShdw>
                          </a:effectLst>
                          <a:latin typeface="Arial" panose="020B0604020202020204" pitchFamily="34"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accent2"/>
                          </a:solidFill>
                          <a:effectLst>
                            <a:outerShdw blurRad="38100" dist="38100" dir="2700000" algn="tl">
                              <a:srgbClr val="000000"/>
                            </a:outerShdw>
                          </a:effectLst>
                          <a:latin typeface="Arial" panose="020B0604020202020204" pitchFamily="34"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accent2"/>
                          </a:solidFill>
                          <a:effectLst>
                            <a:outerShdw blurRad="38100" dist="38100" dir="2700000" algn="tl">
                              <a:srgbClr val="000000"/>
                            </a:outerShdw>
                          </a:effectLst>
                          <a:latin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3735095"/>
                  </a:ext>
                </a:extLst>
              </a:tr>
              <a:tr h="41275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1513815"/>
                  </a:ext>
                </a:extLst>
              </a:tr>
              <a:tr h="41275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9373830"/>
                  </a:ext>
                </a:extLst>
              </a:tr>
              <a:tr h="5953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7399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6140E24F-2758-994D-20C1-9403DAB4785C}"/>
              </a:ext>
            </a:extLst>
          </p:cNvPr>
          <p:cNvSpPr>
            <a:spLocks noGrp="1" noChangeArrowheads="1"/>
          </p:cNvSpPr>
          <p:nvPr>
            <p:ph type="title"/>
          </p:nvPr>
        </p:nvSpPr>
        <p:spPr/>
        <p:txBody>
          <a:bodyPr/>
          <a:lstStyle/>
          <a:p>
            <a:r>
              <a:rPr lang="en-AU" altLang="en-US"/>
              <a:t>Encrypting and Decrypting</a:t>
            </a:r>
          </a:p>
        </p:txBody>
      </p:sp>
      <p:sp>
        <p:nvSpPr>
          <p:cNvPr id="83971" name="Rectangle 3">
            <a:extLst>
              <a:ext uri="{FF2B5EF4-FFF2-40B4-BE49-F238E27FC236}">
                <a16:creationId xmlns:a16="http://schemas.microsoft.com/office/drawing/2014/main" id="{2557D050-2AE5-63FA-7E6E-DA1973396859}"/>
              </a:ext>
            </a:extLst>
          </p:cNvPr>
          <p:cNvSpPr>
            <a:spLocks noGrp="1" noChangeArrowheads="1"/>
          </p:cNvSpPr>
          <p:nvPr>
            <p:ph type="body" idx="1"/>
          </p:nvPr>
        </p:nvSpPr>
        <p:spPr>
          <a:xfrm>
            <a:off x="1981200" y="1676401"/>
            <a:ext cx="8458200" cy="4454525"/>
          </a:xfrm>
        </p:spPr>
        <p:txBody>
          <a:bodyPr/>
          <a:lstStyle/>
          <a:p>
            <a:pPr marL="533400" indent="-533400">
              <a:lnSpc>
                <a:spcPct val="80000"/>
              </a:lnSpc>
            </a:pPr>
            <a:r>
              <a:rPr lang="en-AU" altLang="en-US"/>
              <a:t>plaintext is encrypted two letters at a time </a:t>
            </a:r>
          </a:p>
          <a:p>
            <a:pPr marL="914400" lvl="1" indent="-457200">
              <a:lnSpc>
                <a:spcPct val="80000"/>
              </a:lnSpc>
              <a:buFontTx/>
              <a:buAutoNum type="arabicPeriod"/>
            </a:pPr>
            <a:r>
              <a:rPr lang="en-AU" altLang="en-US"/>
              <a:t>if a pair is a repeated letter, insert filler like 'X’</a:t>
            </a:r>
          </a:p>
          <a:p>
            <a:pPr marL="914400" lvl="1" indent="-457200">
              <a:lnSpc>
                <a:spcPct val="80000"/>
              </a:lnSpc>
              <a:buFontTx/>
              <a:buAutoNum type="arabicPeriod"/>
            </a:pPr>
            <a:r>
              <a:rPr lang="en-AU" altLang="en-US"/>
              <a:t>if both letters fall in the same row, replace each with letter to right	(wrapping back to start from end) </a:t>
            </a:r>
          </a:p>
          <a:p>
            <a:pPr marL="914400" lvl="1" indent="-457200">
              <a:lnSpc>
                <a:spcPct val="80000"/>
              </a:lnSpc>
              <a:buFontTx/>
              <a:buAutoNum type="arabicPeriod"/>
            </a:pPr>
            <a:r>
              <a:rPr lang="en-AU" altLang="en-US"/>
              <a:t>if both letters fall in the same column, replace each with the letter below it (again wrapping to top from bottom)</a:t>
            </a:r>
          </a:p>
          <a:p>
            <a:pPr marL="914400" lvl="1" indent="-457200">
              <a:lnSpc>
                <a:spcPct val="80000"/>
              </a:lnSpc>
              <a:buFontTx/>
              <a:buAutoNum type="arabicPeriod"/>
            </a:pPr>
            <a:r>
              <a:rPr lang="en-AU" altLang="en-US"/>
              <a:t>otherwise each letter is replaced by the letter in the same row and in the column of the other letter of the pair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2433AF2-ED7F-EA88-1170-0E3179C53A2A}"/>
              </a:ext>
            </a:extLst>
          </p:cNvPr>
          <p:cNvSpPr>
            <a:spLocks noGrp="1" noChangeArrowheads="1"/>
          </p:cNvSpPr>
          <p:nvPr>
            <p:ph type="title"/>
          </p:nvPr>
        </p:nvSpPr>
        <p:spPr/>
        <p:txBody>
          <a:bodyPr/>
          <a:lstStyle/>
          <a:p>
            <a:r>
              <a:rPr lang="en-AU" altLang="en-US"/>
              <a:t>Security of Playfair Cipher</a:t>
            </a:r>
          </a:p>
        </p:txBody>
      </p:sp>
      <p:sp>
        <p:nvSpPr>
          <p:cNvPr id="86019" name="Rectangle 3">
            <a:extLst>
              <a:ext uri="{FF2B5EF4-FFF2-40B4-BE49-F238E27FC236}">
                <a16:creationId xmlns:a16="http://schemas.microsoft.com/office/drawing/2014/main" id="{EAC90F3C-B0C1-0B49-B730-F8B8136052AB}"/>
              </a:ext>
            </a:extLst>
          </p:cNvPr>
          <p:cNvSpPr>
            <a:spLocks noGrp="1" noChangeArrowheads="1"/>
          </p:cNvSpPr>
          <p:nvPr>
            <p:ph type="body" idx="1"/>
          </p:nvPr>
        </p:nvSpPr>
        <p:spPr/>
        <p:txBody>
          <a:bodyPr/>
          <a:lstStyle/>
          <a:p>
            <a:pPr>
              <a:lnSpc>
                <a:spcPct val="90000"/>
              </a:lnSpc>
            </a:pPr>
            <a:r>
              <a:rPr lang="en-AU" altLang="en-US"/>
              <a:t>security much improved over monoalphabetic</a:t>
            </a:r>
          </a:p>
          <a:p>
            <a:pPr>
              <a:lnSpc>
                <a:spcPct val="90000"/>
              </a:lnSpc>
            </a:pPr>
            <a:r>
              <a:rPr lang="en-AU" altLang="en-US"/>
              <a:t>since have 26 x 26 = 676 digrams </a:t>
            </a:r>
          </a:p>
          <a:p>
            <a:pPr>
              <a:lnSpc>
                <a:spcPct val="90000"/>
              </a:lnSpc>
            </a:pPr>
            <a:r>
              <a:rPr lang="en-AU" altLang="en-US"/>
              <a:t>would need a 676 entry frequency table to analyse (verses 26 for a monoalphabetic) </a:t>
            </a:r>
          </a:p>
          <a:p>
            <a:pPr>
              <a:lnSpc>
                <a:spcPct val="90000"/>
              </a:lnSpc>
            </a:pPr>
            <a:r>
              <a:rPr lang="en-AU" altLang="en-US"/>
              <a:t>and correspondingly more ciphertext </a:t>
            </a:r>
          </a:p>
          <a:p>
            <a:pPr>
              <a:lnSpc>
                <a:spcPct val="90000"/>
              </a:lnSpc>
            </a:pPr>
            <a:r>
              <a:rPr lang="en-AU" altLang="en-US"/>
              <a:t>was widely used for many years</a:t>
            </a:r>
          </a:p>
          <a:p>
            <a:pPr lvl="1">
              <a:lnSpc>
                <a:spcPct val="90000"/>
              </a:lnSpc>
            </a:pPr>
            <a:r>
              <a:rPr lang="en-AU" altLang="en-US"/>
              <a:t>eg. by US &amp; British military in WW1</a:t>
            </a:r>
          </a:p>
          <a:p>
            <a:pPr>
              <a:lnSpc>
                <a:spcPct val="90000"/>
              </a:lnSpc>
            </a:pPr>
            <a:r>
              <a:rPr lang="en-AU" altLang="en-US"/>
              <a:t>it </a:t>
            </a:r>
            <a:r>
              <a:rPr lang="en-AU" altLang="en-US" b="1"/>
              <a:t>can</a:t>
            </a:r>
            <a:r>
              <a:rPr lang="en-AU" altLang="en-US"/>
              <a:t> be broken, given a few hundred letters </a:t>
            </a:r>
          </a:p>
          <a:p>
            <a:pPr>
              <a:lnSpc>
                <a:spcPct val="90000"/>
              </a:lnSpc>
            </a:pPr>
            <a:r>
              <a:rPr lang="en-AU" altLang="en-US"/>
              <a:t>since still has much of plaintext structure </a:t>
            </a:r>
          </a:p>
        </p:txBody>
      </p:sp>
      <p:sp>
        <p:nvSpPr>
          <p:cNvPr id="86021" name="Rectangle 5">
            <a:extLst>
              <a:ext uri="{FF2B5EF4-FFF2-40B4-BE49-F238E27FC236}">
                <a16:creationId xmlns:a16="http://schemas.microsoft.com/office/drawing/2014/main" id="{10A2B6AC-656D-F146-E422-696D6E3D5F23}"/>
              </a:ext>
            </a:extLst>
          </p:cNvPr>
          <p:cNvSpPr>
            <a:spLocks noChangeArrowheads="1"/>
          </p:cNvSpPr>
          <p:nvPr/>
        </p:nvSpPr>
        <p:spPr bwMode="auto">
          <a:xfrm>
            <a:off x="8810625" y="64119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FBF93-1B26-7764-272E-1A26BEFB2283}"/>
              </a:ext>
            </a:extLst>
          </p:cNvPr>
          <p:cNvSpPr>
            <a:spLocks noGrp="1"/>
          </p:cNvSpPr>
          <p:nvPr>
            <p:ph type="title"/>
          </p:nvPr>
        </p:nvSpPr>
        <p:spPr/>
        <p:txBody>
          <a:bodyPr>
            <a:normAutofit/>
          </a:bodyPr>
          <a:lstStyle/>
          <a:p>
            <a:r>
              <a:rPr lang="en-IN" dirty="0" err="1"/>
              <a:t>Cryptanalysis:</a:t>
            </a:r>
            <a:r>
              <a:rPr lang="en-IN" sz="3100" dirty="0" err="1">
                <a:latin typeface="+mn-lt"/>
              </a:rPr>
              <a:t>is</a:t>
            </a:r>
            <a:r>
              <a:rPr lang="en-IN" sz="3100" dirty="0">
                <a:latin typeface="+mn-lt"/>
              </a:rPr>
              <a:t> the technique of decoding message from a non-readable format back to a readable format.</a:t>
            </a:r>
          </a:p>
        </p:txBody>
      </p:sp>
      <p:pic>
        <p:nvPicPr>
          <p:cNvPr id="5" name="Content Placeholder 4">
            <a:extLst>
              <a:ext uri="{FF2B5EF4-FFF2-40B4-BE49-F238E27FC236}">
                <a16:creationId xmlns:a16="http://schemas.microsoft.com/office/drawing/2014/main" id="{4852C153-C845-8BBB-C518-8107EDCDE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0339"/>
            <a:ext cx="10515600" cy="4261910"/>
          </a:xfrm>
        </p:spPr>
      </p:pic>
    </p:spTree>
    <p:extLst>
      <p:ext uri="{BB962C8B-B14F-4D97-AF65-F5344CB8AC3E}">
        <p14:creationId xmlns:p14="http://schemas.microsoft.com/office/powerpoint/2010/main" val="2859311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5D93-6F68-55B6-FF6F-6E5AA1414B02}"/>
              </a:ext>
            </a:extLst>
          </p:cNvPr>
          <p:cNvSpPr>
            <a:spLocks noGrp="1"/>
          </p:cNvSpPr>
          <p:nvPr>
            <p:ph type="title"/>
          </p:nvPr>
        </p:nvSpPr>
        <p:spPr/>
        <p:txBody>
          <a:bodyPr>
            <a:normAutofit fontScale="90000"/>
          </a:bodyPr>
          <a:lstStyle/>
          <a:p>
            <a:br>
              <a:rPr lang="en-IN" b="1" dirty="0"/>
            </a:br>
            <a:br>
              <a:rPr lang="en-IN" b="1" dirty="0"/>
            </a:br>
            <a:r>
              <a:rPr lang="en-IN" b="1" dirty="0"/>
              <a:t>Plain </a:t>
            </a:r>
            <a:r>
              <a:rPr lang="en-IN" b="1" dirty="0" err="1"/>
              <a:t>text</a:t>
            </a:r>
            <a:r>
              <a:rPr lang="en-IN" dirty="0" err="1"/>
              <a:t>:</a:t>
            </a:r>
            <a:r>
              <a:rPr lang="en-IN" sz="2700" dirty="0" err="1">
                <a:latin typeface="+mn-lt"/>
              </a:rPr>
              <a:t>signifies</a:t>
            </a:r>
            <a:r>
              <a:rPr lang="en-IN" sz="2700" dirty="0">
                <a:latin typeface="+mn-lt"/>
              </a:rPr>
              <a:t> a message that can be understood by </a:t>
            </a:r>
            <a:r>
              <a:rPr lang="en-IN" sz="2700" dirty="0" err="1">
                <a:latin typeface="+mn-lt"/>
              </a:rPr>
              <a:t>sender,the</a:t>
            </a:r>
            <a:r>
              <a:rPr lang="en-IN" sz="2700" dirty="0">
                <a:latin typeface="+mn-lt"/>
              </a:rPr>
              <a:t> recipient and also by anyone else who gets  access to that message.</a:t>
            </a:r>
          </a:p>
        </p:txBody>
      </p:sp>
      <p:sp>
        <p:nvSpPr>
          <p:cNvPr id="3" name="Content Placeholder 2">
            <a:extLst>
              <a:ext uri="{FF2B5EF4-FFF2-40B4-BE49-F238E27FC236}">
                <a16:creationId xmlns:a16="http://schemas.microsoft.com/office/drawing/2014/main" id="{D538221D-7195-ABE9-FF49-3E0C4FCEB576}"/>
              </a:ext>
            </a:extLst>
          </p:cNvPr>
          <p:cNvSpPr>
            <a:spLocks noGrp="1"/>
          </p:cNvSpPr>
          <p:nvPr>
            <p:ph idx="1"/>
          </p:nvPr>
        </p:nvSpPr>
        <p:spPr/>
        <p:txBody>
          <a:bodyPr>
            <a:normAutofit/>
          </a:bodyPr>
          <a:lstStyle/>
          <a:p>
            <a:pPr marL="0" indent="0">
              <a:buNone/>
            </a:pPr>
            <a:endParaRPr lang="en-IN" sz="4000" dirty="0"/>
          </a:p>
          <a:p>
            <a:pPr marL="0" indent="0">
              <a:buNone/>
            </a:pPr>
            <a:endParaRPr lang="en-IN" sz="4000" dirty="0"/>
          </a:p>
          <a:p>
            <a:pPr marL="0" indent="0">
              <a:buNone/>
            </a:pPr>
            <a:r>
              <a:rPr lang="en-IN" sz="4000" dirty="0"/>
              <a:t>Cipher </a:t>
            </a:r>
            <a:r>
              <a:rPr lang="en-IN" sz="4000" dirty="0" err="1"/>
              <a:t>text:</a:t>
            </a:r>
            <a:r>
              <a:rPr lang="en-IN" sz="2400" dirty="0" err="1"/>
              <a:t>when</a:t>
            </a:r>
            <a:r>
              <a:rPr lang="en-IN" sz="2400" dirty="0"/>
              <a:t> a plain text message is codified using any suitable scheme, the resulting message is called cipher text</a:t>
            </a:r>
            <a:r>
              <a:rPr lang="en-IN" sz="4000" dirty="0"/>
              <a:t>.</a:t>
            </a:r>
          </a:p>
        </p:txBody>
      </p:sp>
    </p:spTree>
    <p:extLst>
      <p:ext uri="{BB962C8B-B14F-4D97-AF65-F5344CB8AC3E}">
        <p14:creationId xmlns:p14="http://schemas.microsoft.com/office/powerpoint/2010/main" val="1548028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87A9-E5FA-0562-E549-9239A2A8FDD2}"/>
              </a:ext>
            </a:extLst>
          </p:cNvPr>
          <p:cNvSpPr>
            <a:spLocks noGrp="1"/>
          </p:cNvSpPr>
          <p:nvPr>
            <p:ph type="title"/>
          </p:nvPr>
        </p:nvSpPr>
        <p:spPr/>
        <p:txBody>
          <a:bodyPr/>
          <a:lstStyle/>
          <a:p>
            <a:r>
              <a:rPr lang="en-IN" dirty="0"/>
              <a:t>Elements of cryptography system</a:t>
            </a:r>
          </a:p>
        </p:txBody>
      </p:sp>
      <p:pic>
        <p:nvPicPr>
          <p:cNvPr id="5" name="Content Placeholder 4">
            <a:extLst>
              <a:ext uri="{FF2B5EF4-FFF2-40B4-BE49-F238E27FC236}">
                <a16:creationId xmlns:a16="http://schemas.microsoft.com/office/drawing/2014/main" id="{402461CC-002F-4CE3-0CE5-63A44AB81F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9758082" cy="4351338"/>
          </a:xfrm>
        </p:spPr>
      </p:pic>
    </p:spTree>
    <p:extLst>
      <p:ext uri="{BB962C8B-B14F-4D97-AF65-F5344CB8AC3E}">
        <p14:creationId xmlns:p14="http://schemas.microsoft.com/office/powerpoint/2010/main" val="2657109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D8D4-B0AC-713A-C3F5-E3CA262E931E}"/>
              </a:ext>
            </a:extLst>
          </p:cNvPr>
          <p:cNvSpPr>
            <a:spLocks noGrp="1"/>
          </p:cNvSpPr>
          <p:nvPr>
            <p:ph type="title"/>
          </p:nvPr>
        </p:nvSpPr>
        <p:spPr/>
        <p:txBody>
          <a:bodyPr/>
          <a:lstStyle/>
          <a:p>
            <a:r>
              <a:rPr lang="en-IN" dirty="0"/>
              <a:t>Transforming a plain text message into cipher text</a:t>
            </a:r>
          </a:p>
        </p:txBody>
      </p:sp>
      <p:sp>
        <p:nvSpPr>
          <p:cNvPr id="3" name="Content Placeholder 2">
            <a:extLst>
              <a:ext uri="{FF2B5EF4-FFF2-40B4-BE49-F238E27FC236}">
                <a16:creationId xmlns:a16="http://schemas.microsoft.com/office/drawing/2014/main" id="{DD8CE8C8-4824-5022-35C4-D7266F03262A}"/>
              </a:ext>
            </a:extLst>
          </p:cNvPr>
          <p:cNvSpPr>
            <a:spLocks noGrp="1"/>
          </p:cNvSpPr>
          <p:nvPr>
            <p:ph idx="1"/>
          </p:nvPr>
        </p:nvSpPr>
        <p:spPr/>
        <p:txBody>
          <a:bodyPr/>
          <a:lstStyle/>
          <a:p>
            <a:endParaRPr lang="en-IN" dirty="0"/>
          </a:p>
          <a:p>
            <a:endParaRPr lang="en-IN" dirty="0"/>
          </a:p>
          <a:p>
            <a:r>
              <a:rPr lang="en-IN" dirty="0"/>
              <a:t>Substitution technique</a:t>
            </a:r>
          </a:p>
          <a:p>
            <a:r>
              <a:rPr lang="en-IN" dirty="0"/>
              <a:t>Transposition technique</a:t>
            </a:r>
          </a:p>
          <a:p>
            <a:pPr marL="0" indent="0">
              <a:buNone/>
            </a:pPr>
            <a:endParaRPr lang="en-IN" dirty="0"/>
          </a:p>
        </p:txBody>
      </p:sp>
    </p:spTree>
    <p:extLst>
      <p:ext uri="{BB962C8B-B14F-4D97-AF65-F5344CB8AC3E}">
        <p14:creationId xmlns:p14="http://schemas.microsoft.com/office/powerpoint/2010/main" val="168609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9D9AD-D5E3-45DC-2579-1CCAD05E90DE}"/>
              </a:ext>
            </a:extLst>
          </p:cNvPr>
          <p:cNvSpPr>
            <a:spLocks noGrp="1"/>
          </p:cNvSpPr>
          <p:nvPr>
            <p:ph type="title"/>
          </p:nvPr>
        </p:nvSpPr>
        <p:spPr/>
        <p:txBody>
          <a:bodyPr>
            <a:normAutofit fontScale="90000"/>
          </a:bodyPr>
          <a:lstStyle/>
          <a:p>
            <a:r>
              <a:rPr lang="en-IN" dirty="0" err="1"/>
              <a:t>Ceaser</a:t>
            </a:r>
            <a:r>
              <a:rPr lang="en-IN" dirty="0"/>
              <a:t> </a:t>
            </a:r>
            <a:r>
              <a:rPr lang="en-IN" dirty="0" err="1"/>
              <a:t>cipher:In</a:t>
            </a:r>
            <a:r>
              <a:rPr lang="en-IN" dirty="0"/>
              <a:t> the  substitution cipher technique the character of a plain text message are </a:t>
            </a:r>
            <a:r>
              <a:rPr lang="en-IN" dirty="0" err="1"/>
              <a:t>replced</a:t>
            </a:r>
            <a:r>
              <a:rPr lang="en-IN" dirty="0"/>
              <a:t> by three places down the alphabet.</a:t>
            </a:r>
          </a:p>
        </p:txBody>
      </p:sp>
      <p:sp>
        <p:nvSpPr>
          <p:cNvPr id="3" name="Content Placeholder 2">
            <a:extLst>
              <a:ext uri="{FF2B5EF4-FFF2-40B4-BE49-F238E27FC236}">
                <a16:creationId xmlns:a16="http://schemas.microsoft.com/office/drawing/2014/main" id="{1FC5C524-7938-385A-DD93-FEE123130F38}"/>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r>
              <a:rPr lang="en-IN" dirty="0"/>
              <a:t>Plain text:      meet me after the yoga</a:t>
            </a:r>
          </a:p>
          <a:p>
            <a:pPr marL="0" indent="0">
              <a:buNone/>
            </a:pPr>
            <a:r>
              <a:rPr lang="en-IN" dirty="0"/>
              <a:t>Cipher text:   </a:t>
            </a:r>
            <a:r>
              <a:rPr lang="en-IN" dirty="0" err="1"/>
              <a:t>phhw</a:t>
            </a:r>
            <a:r>
              <a:rPr lang="en-IN" dirty="0"/>
              <a:t> </a:t>
            </a:r>
            <a:r>
              <a:rPr lang="en-IN" dirty="0" err="1"/>
              <a:t>ph</a:t>
            </a:r>
            <a:r>
              <a:rPr lang="en-IN" dirty="0"/>
              <a:t> </a:t>
            </a:r>
            <a:r>
              <a:rPr lang="en-IN" dirty="0" err="1"/>
              <a:t>diwhu</a:t>
            </a:r>
            <a:r>
              <a:rPr lang="en-IN" dirty="0"/>
              <a:t> </a:t>
            </a:r>
            <a:r>
              <a:rPr lang="en-IN" dirty="0" err="1"/>
              <a:t>wkh</a:t>
            </a:r>
            <a:r>
              <a:rPr lang="en-IN" dirty="0"/>
              <a:t> </a:t>
            </a:r>
            <a:r>
              <a:rPr lang="en-IN" dirty="0" err="1"/>
              <a:t>brjd</a:t>
            </a:r>
            <a:endParaRPr lang="en-IN" dirty="0"/>
          </a:p>
        </p:txBody>
      </p:sp>
    </p:spTree>
    <p:extLst>
      <p:ext uri="{BB962C8B-B14F-4D97-AF65-F5344CB8AC3E}">
        <p14:creationId xmlns:p14="http://schemas.microsoft.com/office/powerpoint/2010/main" val="241108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4C4B7AAF-05EA-17EB-312C-22E08E9768CD}"/>
              </a:ext>
            </a:extLst>
          </p:cNvPr>
          <p:cNvSpPr>
            <a:spLocks noGrp="1" noChangeArrowheads="1"/>
          </p:cNvSpPr>
          <p:nvPr>
            <p:ph type="title"/>
          </p:nvPr>
        </p:nvSpPr>
        <p:spPr/>
        <p:txBody>
          <a:bodyPr/>
          <a:lstStyle/>
          <a:p>
            <a:r>
              <a:rPr lang="en-AU" altLang="en-US"/>
              <a:t>Caesar Cipher</a:t>
            </a:r>
          </a:p>
        </p:txBody>
      </p:sp>
      <p:sp>
        <p:nvSpPr>
          <p:cNvPr id="66563" name="Rectangle 3">
            <a:extLst>
              <a:ext uri="{FF2B5EF4-FFF2-40B4-BE49-F238E27FC236}">
                <a16:creationId xmlns:a16="http://schemas.microsoft.com/office/drawing/2014/main" id="{A8C34D1B-CE77-AD7D-7ED7-01CD50FDDA02}"/>
              </a:ext>
            </a:extLst>
          </p:cNvPr>
          <p:cNvSpPr>
            <a:spLocks noGrp="1" noChangeArrowheads="1"/>
          </p:cNvSpPr>
          <p:nvPr>
            <p:ph type="body" idx="1"/>
          </p:nvPr>
        </p:nvSpPr>
        <p:spPr/>
        <p:txBody>
          <a:bodyPr/>
          <a:lstStyle/>
          <a:p>
            <a:r>
              <a:rPr lang="en-US" altLang="en-US"/>
              <a:t>can define transformation as:</a:t>
            </a:r>
          </a:p>
          <a:p>
            <a:pPr lvl="1">
              <a:buFont typeface="Wingdings" panose="05000000000000000000" pitchFamily="2" charset="2"/>
              <a:buNone/>
            </a:pPr>
            <a:r>
              <a:rPr lang="en-AU" altLang="en-US" sz="1800">
                <a:latin typeface="Courier" charset="0"/>
              </a:rPr>
              <a:t>a b c d e f g h i j k l m n o p q r s t u v w x y z</a:t>
            </a:r>
          </a:p>
          <a:p>
            <a:pPr lvl="1">
              <a:buFont typeface="Wingdings" panose="05000000000000000000" pitchFamily="2" charset="2"/>
              <a:buNone/>
            </a:pPr>
            <a:r>
              <a:rPr lang="en-AU" altLang="en-US" sz="1800">
                <a:latin typeface="Courier" charset="0"/>
              </a:rPr>
              <a:t>D E F G H I J K L M N O P Q R S T U V W X Y Z A B C</a:t>
            </a:r>
          </a:p>
          <a:p>
            <a:r>
              <a:rPr lang="en-US" altLang="en-US"/>
              <a:t>mathematically give each letter a number</a:t>
            </a:r>
          </a:p>
          <a:p>
            <a:pPr lvl="1">
              <a:buFont typeface="Wingdings" panose="05000000000000000000" pitchFamily="2" charset="2"/>
              <a:buNone/>
            </a:pPr>
            <a:r>
              <a:rPr lang="en-AU" altLang="en-US" sz="1400">
                <a:latin typeface="Courier" charset="0"/>
              </a:rPr>
              <a:t>a b c d e f g h i j  k  l  m  n  o  p  q  r  s  t  u  v  w  x  y  z</a:t>
            </a:r>
          </a:p>
          <a:p>
            <a:pPr lvl="1">
              <a:buFont typeface="Wingdings" panose="05000000000000000000" pitchFamily="2" charset="2"/>
              <a:buNone/>
            </a:pPr>
            <a:r>
              <a:rPr lang="en-AU" altLang="en-US" sz="1400">
                <a:latin typeface="Courier" charset="0"/>
              </a:rPr>
              <a:t>0 1 2 3 4 5 6 7 8 9 10 11 12 13 14 15 16 17 18 19 20 21 22 23 24 25</a:t>
            </a:r>
          </a:p>
          <a:p>
            <a:r>
              <a:rPr lang="en-US" altLang="en-US"/>
              <a:t>then have Caesar cipher as:</a:t>
            </a:r>
          </a:p>
          <a:p>
            <a:pPr lvl="1">
              <a:buFont typeface="Wingdings" panose="05000000000000000000" pitchFamily="2" charset="2"/>
              <a:buNone/>
            </a:pPr>
            <a:r>
              <a:rPr lang="en-AU" altLang="en-US" i="1"/>
              <a:t>c </a:t>
            </a:r>
            <a:r>
              <a:rPr lang="en-AU" altLang="en-US"/>
              <a:t>= E(</a:t>
            </a:r>
            <a:r>
              <a:rPr lang="en-AU" altLang="en-US" i="1"/>
              <a:t>p</a:t>
            </a:r>
            <a:r>
              <a:rPr lang="en-AU" altLang="en-US"/>
              <a:t>) = (</a:t>
            </a:r>
            <a:r>
              <a:rPr lang="en-AU" altLang="en-US" i="1"/>
              <a:t>p </a:t>
            </a:r>
            <a:r>
              <a:rPr lang="en-AU" altLang="en-US"/>
              <a:t>+ </a:t>
            </a:r>
            <a:r>
              <a:rPr lang="en-AU" altLang="en-US" i="1"/>
              <a:t>k</a:t>
            </a:r>
            <a:r>
              <a:rPr lang="en-AU" altLang="en-US"/>
              <a:t>) mod (26)</a:t>
            </a:r>
          </a:p>
          <a:p>
            <a:pPr lvl="1">
              <a:buFont typeface="Wingdings" panose="05000000000000000000" pitchFamily="2" charset="2"/>
              <a:buNone/>
            </a:pPr>
            <a:r>
              <a:rPr lang="en-AU" altLang="en-US" i="1"/>
              <a:t>p </a:t>
            </a:r>
            <a:r>
              <a:rPr lang="en-AU" altLang="en-US"/>
              <a:t>= D(c) = (c – </a:t>
            </a:r>
            <a:r>
              <a:rPr lang="en-AU" altLang="en-US" i="1"/>
              <a:t>k</a:t>
            </a:r>
            <a:r>
              <a:rPr lang="en-AU" altLang="en-US"/>
              <a:t>) mod (26)</a:t>
            </a:r>
            <a:endParaRPr lang="en-AU" altLang="en-US" sz="1800">
              <a:latin typeface="Courier New" panose="02070309020205020404" pitchFamily="49" charset="0"/>
            </a:endParaRPr>
          </a:p>
          <a:p>
            <a:endParaRPr lang="en-AU" altLang="en-US" sz="2000">
              <a:latin typeface="Courier New" panose="020703090202050204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61DAA35-BA07-034A-BA14-878132F8750B}"/>
              </a:ext>
            </a:extLst>
          </p:cNvPr>
          <p:cNvSpPr>
            <a:spLocks noGrp="1" noChangeArrowheads="1"/>
          </p:cNvSpPr>
          <p:nvPr>
            <p:ph type="title"/>
          </p:nvPr>
        </p:nvSpPr>
        <p:spPr/>
        <p:txBody>
          <a:bodyPr/>
          <a:lstStyle/>
          <a:p>
            <a:r>
              <a:rPr lang="en-AU" altLang="en-US"/>
              <a:t>Cryptanalysis of Caesar Cipher </a:t>
            </a:r>
          </a:p>
        </p:txBody>
      </p:sp>
      <p:sp>
        <p:nvSpPr>
          <p:cNvPr id="68611" name="Rectangle 3">
            <a:extLst>
              <a:ext uri="{FF2B5EF4-FFF2-40B4-BE49-F238E27FC236}">
                <a16:creationId xmlns:a16="http://schemas.microsoft.com/office/drawing/2014/main" id="{3238AB54-E9AD-33F4-99F9-8540512A2FBA}"/>
              </a:ext>
            </a:extLst>
          </p:cNvPr>
          <p:cNvSpPr>
            <a:spLocks noGrp="1" noChangeArrowheads="1"/>
          </p:cNvSpPr>
          <p:nvPr>
            <p:ph type="body" idx="1"/>
          </p:nvPr>
        </p:nvSpPr>
        <p:spPr/>
        <p:txBody>
          <a:bodyPr/>
          <a:lstStyle/>
          <a:p>
            <a:r>
              <a:rPr lang="en-AU" altLang="en-US" dirty="0"/>
              <a:t>only have 26 possible ciphers </a:t>
            </a:r>
          </a:p>
          <a:p>
            <a:pPr lvl="1"/>
            <a:r>
              <a:rPr lang="en-AU" altLang="en-US" dirty="0"/>
              <a:t>A maps to A,B,..Z </a:t>
            </a:r>
          </a:p>
          <a:p>
            <a:r>
              <a:rPr lang="en-AU" altLang="en-US" dirty="0"/>
              <a:t>could simply try each in turn </a:t>
            </a:r>
          </a:p>
          <a:p>
            <a:r>
              <a:rPr lang="en-AU" altLang="en-US" dirty="0"/>
              <a:t>given ciphertext, just try all shifts of letters</a:t>
            </a:r>
          </a:p>
          <a:p>
            <a:r>
              <a:rPr lang="en-US" altLang="en-US" dirty="0"/>
              <a:t>do need to recognize when have plaintext</a:t>
            </a:r>
            <a:endParaRPr lang="en-AU" altLang="en-US" dirty="0"/>
          </a:p>
          <a:p>
            <a:r>
              <a:rPr lang="en-AU" altLang="en-US" dirty="0" err="1"/>
              <a:t>eg.</a:t>
            </a:r>
            <a:r>
              <a:rPr lang="en-AU" altLang="en-US" dirty="0"/>
              <a:t> break ciphertext "GCUA VQ DTGCM"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23CBFE6-D139-A523-72A5-8FDF851114C9}"/>
              </a:ext>
            </a:extLst>
          </p:cNvPr>
          <p:cNvSpPr>
            <a:spLocks noGrp="1" noChangeArrowheads="1"/>
          </p:cNvSpPr>
          <p:nvPr>
            <p:ph type="title"/>
          </p:nvPr>
        </p:nvSpPr>
        <p:spPr/>
        <p:txBody>
          <a:bodyPr/>
          <a:lstStyle/>
          <a:p>
            <a:r>
              <a:rPr lang="en-AU" altLang="en-US"/>
              <a:t>Monoalphabetic Cipher</a:t>
            </a:r>
          </a:p>
        </p:txBody>
      </p:sp>
      <p:sp>
        <p:nvSpPr>
          <p:cNvPr id="70659" name="Rectangle 3">
            <a:extLst>
              <a:ext uri="{FF2B5EF4-FFF2-40B4-BE49-F238E27FC236}">
                <a16:creationId xmlns:a16="http://schemas.microsoft.com/office/drawing/2014/main" id="{182425EC-74DF-A3D2-5DDE-4C5134F018EB}"/>
              </a:ext>
            </a:extLst>
          </p:cNvPr>
          <p:cNvSpPr>
            <a:spLocks noGrp="1" noChangeArrowheads="1"/>
          </p:cNvSpPr>
          <p:nvPr>
            <p:ph type="body" idx="1"/>
          </p:nvPr>
        </p:nvSpPr>
        <p:spPr/>
        <p:txBody>
          <a:bodyPr>
            <a:normAutofit lnSpcReduction="10000"/>
          </a:bodyPr>
          <a:lstStyle/>
          <a:p>
            <a:pPr>
              <a:lnSpc>
                <a:spcPct val="90000"/>
              </a:lnSpc>
            </a:pPr>
            <a:r>
              <a:rPr lang="en-AU" altLang="en-US"/>
              <a:t>rather than just shifting the alphabet </a:t>
            </a:r>
          </a:p>
          <a:p>
            <a:pPr>
              <a:lnSpc>
                <a:spcPct val="90000"/>
              </a:lnSpc>
            </a:pPr>
            <a:r>
              <a:rPr lang="en-AU" altLang="en-US"/>
              <a:t>could shuffle (jumble) the letters arbitrarily </a:t>
            </a:r>
          </a:p>
          <a:p>
            <a:pPr>
              <a:lnSpc>
                <a:spcPct val="90000"/>
              </a:lnSpc>
            </a:pPr>
            <a:r>
              <a:rPr lang="en-AU" altLang="en-US"/>
              <a:t>each plaintext letter maps to a different random ciphertext letter </a:t>
            </a:r>
          </a:p>
          <a:p>
            <a:pPr>
              <a:lnSpc>
                <a:spcPct val="90000"/>
              </a:lnSpc>
            </a:pPr>
            <a:r>
              <a:rPr lang="en-AU" altLang="en-US"/>
              <a:t>hence key is 26 letters long </a:t>
            </a:r>
            <a:endParaRPr lang="en-AU" altLang="en-US">
              <a:latin typeface="Courier New" panose="02070309020205020404" pitchFamily="49" charset="0"/>
            </a:endParaRPr>
          </a:p>
          <a:p>
            <a:pPr lvl="1">
              <a:lnSpc>
                <a:spcPct val="90000"/>
              </a:lnSpc>
              <a:buFont typeface="Wingdings" panose="05000000000000000000" pitchFamily="2" charset="2"/>
              <a:buNone/>
            </a:pPr>
            <a:endParaRPr lang="en-AU" altLang="en-US">
              <a:latin typeface="Courier" charset="0"/>
            </a:endParaRPr>
          </a:p>
          <a:p>
            <a:pPr lvl="1">
              <a:lnSpc>
                <a:spcPct val="90000"/>
              </a:lnSpc>
              <a:buFont typeface="Wingdings" panose="05000000000000000000" pitchFamily="2" charset="2"/>
              <a:buNone/>
            </a:pPr>
            <a:r>
              <a:rPr lang="en-AU" altLang="en-US">
                <a:latin typeface="Courier" charset="0"/>
              </a:rPr>
              <a:t>Plain:  abcdefghijklmnopqrstuvwxyz</a:t>
            </a:r>
          </a:p>
          <a:p>
            <a:pPr lvl="1">
              <a:lnSpc>
                <a:spcPct val="90000"/>
              </a:lnSpc>
              <a:buFont typeface="Wingdings" panose="05000000000000000000" pitchFamily="2" charset="2"/>
              <a:buNone/>
            </a:pPr>
            <a:r>
              <a:rPr lang="en-AU" altLang="en-US">
                <a:latin typeface="Courier" charset="0"/>
              </a:rPr>
              <a:t>Cipher: DKVQFIBJWPESCXHTMYAUOLRGZN</a:t>
            </a:r>
          </a:p>
          <a:p>
            <a:pPr lvl="1">
              <a:lnSpc>
                <a:spcPct val="90000"/>
              </a:lnSpc>
              <a:buFont typeface="Wingdings" panose="05000000000000000000" pitchFamily="2" charset="2"/>
              <a:buNone/>
            </a:pPr>
            <a:endParaRPr lang="en-AU" altLang="en-US">
              <a:latin typeface="Courier" charset="0"/>
            </a:endParaRPr>
          </a:p>
          <a:p>
            <a:pPr lvl="1">
              <a:lnSpc>
                <a:spcPct val="90000"/>
              </a:lnSpc>
              <a:buFont typeface="Wingdings" panose="05000000000000000000" pitchFamily="2" charset="2"/>
              <a:buNone/>
            </a:pPr>
            <a:r>
              <a:rPr lang="en-AU" altLang="en-US">
                <a:latin typeface="Courier" charset="0"/>
              </a:rPr>
              <a:t>Plaintext:  ifwewishtoreplaceletters</a:t>
            </a:r>
          </a:p>
          <a:p>
            <a:pPr lvl="1">
              <a:lnSpc>
                <a:spcPct val="90000"/>
              </a:lnSpc>
              <a:buFont typeface="Wingdings" panose="05000000000000000000" pitchFamily="2" charset="2"/>
              <a:buNone/>
            </a:pPr>
            <a:r>
              <a:rPr lang="en-AU" altLang="en-US">
                <a:latin typeface="Courier" charset="0"/>
              </a:rPr>
              <a:t>Ciphertext: WIRFRWAJUHYFTSDVFSFUUFYA </a:t>
            </a:r>
          </a:p>
          <a:p>
            <a:pPr>
              <a:lnSpc>
                <a:spcPct val="90000"/>
              </a:lnSpc>
            </a:pPr>
            <a:endParaRPr lang="en-AU"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2072</Words>
  <Application>Microsoft Office PowerPoint</Application>
  <PresentationFormat>Widescreen</PresentationFormat>
  <Paragraphs>167</Paragraphs>
  <Slides>18</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Courier</vt:lpstr>
      <vt:lpstr>Courier New</vt:lpstr>
      <vt:lpstr>Helvetica</vt:lpstr>
      <vt:lpstr>Times</vt:lpstr>
      <vt:lpstr>Times-Roman</vt:lpstr>
      <vt:lpstr>Wingdings</vt:lpstr>
      <vt:lpstr>Office Theme</vt:lpstr>
      <vt:lpstr>Cryptography:it is an art of achieving security by encoding message to them non-readable. </vt:lpstr>
      <vt:lpstr>Cryptanalysis:is the technique of decoding message from a non-readable format back to a readable format.</vt:lpstr>
      <vt:lpstr>  Plain text:signifies a message that can be understood by sender,the recipient and also by anyone else who gets  access to that message.</vt:lpstr>
      <vt:lpstr>Elements of cryptography system</vt:lpstr>
      <vt:lpstr>Transforming a plain text message into cipher text</vt:lpstr>
      <vt:lpstr>Ceaser cipher:In the  substitution cipher technique the character of a plain text message are replced by three places down the alphabet.</vt:lpstr>
      <vt:lpstr>Caesar Cipher</vt:lpstr>
      <vt:lpstr>Cryptanalysis of Caesar Cipher </vt:lpstr>
      <vt:lpstr>Monoalphabetic Cipher</vt:lpstr>
      <vt:lpstr>Monoalphabetic Cipher Security</vt:lpstr>
      <vt:lpstr>Language Redundancy and Cryptanalysis</vt:lpstr>
      <vt:lpstr>English Letter Frequencies</vt:lpstr>
      <vt:lpstr>Use in Cryptanalysis</vt:lpstr>
      <vt:lpstr>Example Cryptanalysis</vt:lpstr>
      <vt:lpstr>Playfair Cipher</vt:lpstr>
      <vt:lpstr>Playfair Key Matrix</vt:lpstr>
      <vt:lpstr>Encrypting and Decrypting</vt:lpstr>
      <vt:lpstr>Security of Playfair Cipher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Cryptography:is the art of achieving security by encoding message to make them non readable</dc:title>
  <dc:creator>Ajay</dc:creator>
  <cp:lastModifiedBy>Ajay</cp:lastModifiedBy>
  <cp:revision>9</cp:revision>
  <dcterms:created xsi:type="dcterms:W3CDTF">2022-07-17T10:21:46Z</dcterms:created>
  <dcterms:modified xsi:type="dcterms:W3CDTF">2022-07-20T03:51:47Z</dcterms:modified>
</cp:coreProperties>
</file>