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4" r:id="rId3"/>
    <p:sldId id="338" r:id="rId4"/>
    <p:sldId id="378" r:id="rId5"/>
    <p:sldId id="442" r:id="rId6"/>
    <p:sldId id="441" r:id="rId7"/>
    <p:sldId id="443" r:id="rId8"/>
    <p:sldId id="446" r:id="rId9"/>
    <p:sldId id="447" r:id="rId10"/>
    <p:sldId id="448" r:id="rId11"/>
    <p:sldId id="450" r:id="rId12"/>
    <p:sldId id="449" r:id="rId13"/>
    <p:sldId id="451" r:id="rId14"/>
    <p:sldId id="444" r:id="rId15"/>
    <p:sldId id="445" r:id="rId16"/>
    <p:sldId id="440" r:id="rId17"/>
    <p:sldId id="452" r:id="rId18"/>
    <p:sldId id="453" r:id="rId19"/>
    <p:sldId id="45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819"/>
    <a:srgbClr val="5B0505"/>
    <a:srgbClr val="050875"/>
    <a:srgbClr val="7C3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 varScale="1">
        <p:scale>
          <a:sx n="66" d="100"/>
          <a:sy n="66" d="100"/>
        </p:scale>
        <p:origin x="-1398" y="-96"/>
      </p:cViewPr>
      <p:guideLst>
        <p:guide orient="horz" pos="725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3576" y="2949090"/>
            <a:ext cx="3787352" cy="17001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5B0505"/>
                </a:solidFill>
                <a:latin typeface="+mj-lt"/>
                <a:cs typeface="Arial"/>
              </a:rPr>
              <a:t>Network Security</a:t>
            </a:r>
            <a:endParaRPr lang="en-US" sz="36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lang="en-US" sz="3200" b="1" dirty="0" smtClean="0">
                <a:solidFill>
                  <a:srgbClr val="002060"/>
                </a:solidFill>
                <a:latin typeface="Arial"/>
                <a:cs typeface="Arial"/>
              </a:rPr>
              <a:t>Encryption Standard </a:t>
            </a:r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The </a:t>
            </a:r>
            <a:r>
              <a:rPr lang="en-US" b="1" dirty="0" smtClean="0">
                <a:cs typeface="Arial"/>
              </a:rPr>
              <a:t>2</a:t>
            </a:r>
            <a:r>
              <a:rPr lang="en-US" b="1" baseline="30000" dirty="0" smtClean="0">
                <a:cs typeface="Arial"/>
              </a:rPr>
              <a:t>nd</a:t>
            </a:r>
            <a:r>
              <a:rPr lang="en-US" b="1" dirty="0" smtClean="0">
                <a:cs typeface="Arial"/>
              </a:rPr>
              <a:t> phase</a:t>
            </a:r>
            <a:r>
              <a:rPr lang="en-US" dirty="0" smtClean="0">
                <a:cs typeface="Arial"/>
              </a:rPr>
              <a:t> consists </a:t>
            </a:r>
            <a:r>
              <a:rPr lang="en-US" dirty="0">
                <a:cs typeface="Arial"/>
              </a:rPr>
              <a:t>of </a:t>
            </a:r>
            <a:r>
              <a:rPr lang="en-US" dirty="0" smtClean="0">
                <a:cs typeface="Arial"/>
              </a:rPr>
              <a:t>16 </a:t>
            </a:r>
            <a:r>
              <a:rPr lang="en-US" dirty="0">
                <a:cs typeface="Arial"/>
              </a:rPr>
              <a:t>rounds of the same function, </a:t>
            </a:r>
            <a:r>
              <a:rPr lang="en-US" dirty="0" smtClean="0">
                <a:cs typeface="Arial"/>
              </a:rPr>
              <a:t>which involves </a:t>
            </a:r>
            <a:r>
              <a:rPr lang="en-US" dirty="0">
                <a:cs typeface="Arial"/>
              </a:rPr>
              <a:t>both permutation and substitution functions</a:t>
            </a:r>
            <a:r>
              <a:rPr lang="en-US" dirty="0" smtClean="0">
                <a:cs typeface="Arial"/>
              </a:rPr>
              <a:t>.</a:t>
            </a:r>
          </a:p>
          <a:p>
            <a:r>
              <a:rPr lang="en-US" dirty="0" smtClean="0">
                <a:cs typeface="Arial"/>
              </a:rPr>
              <a:t>The </a:t>
            </a:r>
            <a:r>
              <a:rPr lang="en-US" dirty="0">
                <a:cs typeface="Arial"/>
              </a:rPr>
              <a:t>output of the last </a:t>
            </a:r>
            <a:r>
              <a:rPr lang="en-US" dirty="0" smtClean="0">
                <a:cs typeface="Arial"/>
              </a:rPr>
              <a:t> round </a:t>
            </a:r>
            <a:r>
              <a:rPr lang="en-US" dirty="0">
                <a:cs typeface="Arial"/>
              </a:rPr>
              <a:t>consists of 64 bits that are a function of the input plaintext and </a:t>
            </a:r>
            <a:r>
              <a:rPr lang="en-US" dirty="0" smtClean="0">
                <a:cs typeface="Arial"/>
              </a:rPr>
              <a:t>the key.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The </a:t>
            </a:r>
            <a:r>
              <a:rPr lang="en-US" dirty="0">
                <a:cs typeface="Arial"/>
              </a:rPr>
              <a:t>left and right halves of the output are swapped to produce </a:t>
            </a:r>
            <a:r>
              <a:rPr lang="en-US" dirty="0" err="1" smtClean="0">
                <a:cs typeface="Arial"/>
              </a:rPr>
              <a:t>preoutput</a:t>
            </a:r>
            <a:r>
              <a:rPr lang="en-US" dirty="0" smtClean="0">
                <a:cs typeface="Arial"/>
              </a:rPr>
              <a:t>.</a:t>
            </a:r>
          </a:p>
          <a:p>
            <a:r>
              <a:rPr lang="en-US" b="1" dirty="0"/>
              <a:t>Finally</a:t>
            </a:r>
            <a:r>
              <a:rPr lang="en-US" dirty="0"/>
              <a:t>, the </a:t>
            </a:r>
            <a:r>
              <a:rPr lang="en-US" dirty="0" err="1"/>
              <a:t>preoutput</a:t>
            </a:r>
            <a:r>
              <a:rPr lang="en-US" dirty="0"/>
              <a:t> is passed through a permutation </a:t>
            </a:r>
            <a:r>
              <a:rPr lang="en-US" dirty="0" smtClean="0"/>
              <a:t>that </a:t>
            </a:r>
            <a:r>
              <a:rPr lang="en-US" dirty="0"/>
              <a:t>is the inverse </a:t>
            </a:r>
            <a:r>
              <a:rPr lang="en-US" dirty="0" smtClean="0"/>
              <a:t>of the </a:t>
            </a:r>
            <a:r>
              <a:rPr lang="en-US" dirty="0"/>
              <a:t>initial permutation function, to produce the 64-bit ciphertext.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Subkey Generation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Initially</a:t>
            </a:r>
            <a:r>
              <a:rPr lang="en-US" dirty="0">
                <a:cs typeface="Arial"/>
              </a:rPr>
              <a:t>, the key is passed through a permutation function</a:t>
            </a:r>
            <a:r>
              <a:rPr lang="en-US" dirty="0" smtClean="0">
                <a:cs typeface="Arial"/>
              </a:rPr>
              <a:t>.</a:t>
            </a:r>
          </a:p>
          <a:p>
            <a:r>
              <a:rPr lang="en-US" dirty="0" smtClean="0">
                <a:cs typeface="Arial"/>
              </a:rPr>
              <a:t>Then</a:t>
            </a:r>
            <a:r>
              <a:rPr lang="en-US" dirty="0">
                <a:cs typeface="Arial"/>
              </a:rPr>
              <a:t>, for each </a:t>
            </a:r>
            <a:r>
              <a:rPr lang="en-US" dirty="0" smtClean="0">
                <a:cs typeface="Arial"/>
              </a:rPr>
              <a:t>of the 16 </a:t>
            </a:r>
            <a:r>
              <a:rPr lang="en-US" dirty="0">
                <a:cs typeface="Arial"/>
              </a:rPr>
              <a:t>rounds, a subkey (K</a:t>
            </a:r>
            <a:r>
              <a:rPr lang="en-US" baseline="-25000" dirty="0">
                <a:cs typeface="Arial"/>
              </a:rPr>
              <a:t>i</a:t>
            </a:r>
            <a:r>
              <a:rPr lang="en-US" dirty="0">
                <a:cs typeface="Arial"/>
              </a:rPr>
              <a:t>) is produced by the combination of a left </a:t>
            </a:r>
            <a:r>
              <a:rPr lang="en-US" dirty="0" smtClean="0">
                <a:cs typeface="Arial"/>
              </a:rPr>
              <a:t>circular shift </a:t>
            </a:r>
            <a:r>
              <a:rPr lang="en-US" dirty="0">
                <a:cs typeface="Arial"/>
              </a:rPr>
              <a:t>and a permutation. </a:t>
            </a:r>
            <a:endParaRPr lang="en-US" dirty="0" smtClean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The </a:t>
            </a:r>
            <a:r>
              <a:rPr lang="en-US" dirty="0">
                <a:cs typeface="Arial"/>
              </a:rPr>
              <a:t>permutation function is the same for each round, but </a:t>
            </a:r>
            <a:r>
              <a:rPr lang="en-US" dirty="0" smtClean="0">
                <a:cs typeface="Arial"/>
              </a:rPr>
              <a:t>a different </a:t>
            </a:r>
            <a:r>
              <a:rPr lang="en-US" dirty="0">
                <a:cs typeface="Arial"/>
              </a:rPr>
              <a:t>subkey is produced because of the repeated shifts of the key bits.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0802" y="1155524"/>
            <a:ext cx="3787352" cy="615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Working of DES</a:t>
            </a:r>
            <a:endParaRPr lang="en-US" sz="3200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2" y="1909993"/>
            <a:ext cx="7433312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0802" y="1155524"/>
            <a:ext cx="3787352" cy="615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Working of DES</a:t>
            </a:r>
            <a:endParaRPr lang="en-US" sz="3200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1770744"/>
            <a:ext cx="7387771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2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5B0505"/>
                </a:solidFill>
                <a:cs typeface="Arial"/>
              </a:rPr>
              <a:t>DES </a:t>
            </a: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Decryption</a:t>
            </a:r>
          </a:p>
          <a:p>
            <a:r>
              <a:rPr lang="en-US" dirty="0" smtClean="0"/>
              <a:t>It uses </a:t>
            </a:r>
            <a:r>
              <a:rPr lang="en-US" dirty="0"/>
              <a:t>the same algorithm as encryption</a:t>
            </a:r>
            <a:r>
              <a:rPr lang="en-US" dirty="0" smtClean="0"/>
              <a:t>, except </a:t>
            </a:r>
            <a:r>
              <a:rPr lang="en-US" dirty="0"/>
              <a:t>that the application of the subkeys is reversed. </a:t>
            </a:r>
            <a:endParaRPr lang="en-US" dirty="0" smtClean="0"/>
          </a:p>
          <a:p>
            <a:r>
              <a:rPr lang="en-US" dirty="0" smtClean="0"/>
              <a:t>Also, </a:t>
            </a:r>
            <a:r>
              <a:rPr lang="en-US" dirty="0"/>
              <a:t>the initial </a:t>
            </a:r>
            <a:r>
              <a:rPr lang="en-US" dirty="0" smtClean="0"/>
              <a:t>and final </a:t>
            </a:r>
            <a:r>
              <a:rPr lang="en-US" dirty="0"/>
              <a:t>permutations are reversed.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Concerns about DES</a:t>
            </a:r>
          </a:p>
          <a:p>
            <a:r>
              <a:rPr lang="en-US" dirty="0" smtClean="0"/>
              <a:t>1.The </a:t>
            </a:r>
            <a:r>
              <a:rPr lang="en-US" dirty="0"/>
              <a:t>algorithm itself</a:t>
            </a:r>
          </a:p>
          <a:p>
            <a:r>
              <a:rPr lang="en-US" dirty="0"/>
              <a:t>Refers to the possibility that cryptanalysis is possible by exploiting the characteristics of the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/>
              <a:t>2.The </a:t>
            </a:r>
            <a:r>
              <a:rPr lang="en-US" dirty="0"/>
              <a:t>use of a 56-bit key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56</a:t>
            </a:r>
            <a:r>
              <a:rPr lang="en-US" dirty="0" smtClean="0"/>
              <a:t> = 7.2 </a:t>
            </a:r>
            <a:r>
              <a:rPr lang="en-US" dirty="0"/>
              <a:t>× 10</a:t>
            </a:r>
            <a:r>
              <a:rPr lang="en-US" baseline="30000" dirty="0"/>
              <a:t>16</a:t>
            </a:r>
            <a:r>
              <a:rPr lang="en-US" dirty="0"/>
              <a:t> keys</a:t>
            </a:r>
          </a:p>
          <a:p>
            <a:r>
              <a:rPr lang="en-US" dirty="0"/>
              <a:t>T</a:t>
            </a:r>
            <a:r>
              <a:rPr lang="en-US" dirty="0" smtClean="0"/>
              <a:t>ime required if PC works at 10</a:t>
            </a:r>
            <a:r>
              <a:rPr lang="en-US" baseline="30000" dirty="0" smtClean="0"/>
              <a:t>9</a:t>
            </a:r>
            <a:r>
              <a:rPr lang="en-US" dirty="0" smtClean="0"/>
              <a:t> decryptions/s</a:t>
            </a:r>
            <a:r>
              <a:rPr lang="en-US" dirty="0"/>
              <a:t>, then 2</a:t>
            </a:r>
            <a:r>
              <a:rPr lang="en-US" baseline="30000" dirty="0"/>
              <a:t>55</a:t>
            </a:r>
            <a:r>
              <a:rPr lang="en-US" dirty="0"/>
              <a:t> ns = 1.125 </a:t>
            </a:r>
            <a:r>
              <a:rPr lang="en-US" dirty="0" smtClean="0"/>
              <a:t>years.</a:t>
            </a:r>
          </a:p>
          <a:p>
            <a:r>
              <a:rPr lang="en-US" dirty="0"/>
              <a:t>Time required if PC works at </a:t>
            </a:r>
            <a:r>
              <a:rPr lang="en-US" dirty="0" smtClean="0"/>
              <a:t>10</a:t>
            </a:r>
            <a:r>
              <a:rPr lang="en-US" baseline="30000" dirty="0" smtClean="0"/>
              <a:t>13</a:t>
            </a:r>
            <a:r>
              <a:rPr lang="en-US" dirty="0" smtClean="0"/>
              <a:t> </a:t>
            </a:r>
            <a:r>
              <a:rPr lang="en-US" dirty="0"/>
              <a:t>decryptions/s, then </a:t>
            </a:r>
            <a:r>
              <a:rPr lang="en-US" dirty="0" smtClean="0"/>
              <a:t>1 </a:t>
            </a:r>
            <a:r>
              <a:rPr lang="en-US" smtClean="0"/>
              <a:t>hour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/>
              <a:t>DES finally </a:t>
            </a:r>
            <a:r>
              <a:rPr lang="en-US" dirty="0" smtClean="0"/>
              <a:t>proved </a:t>
            </a:r>
            <a:r>
              <a:rPr lang="en-US" dirty="0"/>
              <a:t>insecure in July </a:t>
            </a:r>
            <a:r>
              <a:rPr lang="en-US" dirty="0" smtClean="0"/>
              <a:t>1998.</a:t>
            </a:r>
          </a:p>
          <a:p>
            <a:r>
              <a:rPr lang="en-US" dirty="0" smtClean="0"/>
              <a:t>Electronic Frontier </a:t>
            </a:r>
            <a:r>
              <a:rPr lang="en-US" dirty="0"/>
              <a:t>Foundation (EFF</a:t>
            </a:r>
            <a:r>
              <a:rPr lang="en-US" dirty="0" smtClean="0"/>
              <a:t>)  have </a:t>
            </a:r>
            <a:r>
              <a:rPr lang="en-US" dirty="0"/>
              <a:t>broken </a:t>
            </a:r>
            <a:r>
              <a:rPr lang="en-US" dirty="0" smtClean="0"/>
              <a:t>it using a machine </a:t>
            </a:r>
            <a:r>
              <a:rPr lang="en-US" dirty="0"/>
              <a:t>that </a:t>
            </a:r>
            <a:r>
              <a:rPr lang="en-US" dirty="0" smtClean="0"/>
              <a:t>took </a:t>
            </a:r>
            <a:r>
              <a:rPr lang="en-US" dirty="0"/>
              <a:t>less than three </a:t>
            </a:r>
            <a:r>
              <a:rPr lang="en-US" dirty="0" smtClean="0"/>
              <a:t>days.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0581" y="3891750"/>
            <a:ext cx="67586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84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Objectives of the Topic 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After completing this topic, </a:t>
            </a:r>
            <a:r>
              <a:rPr lang="en-US" dirty="0" smtClean="0">
                <a:latin typeface="+mj-lt"/>
                <a:cs typeface="Arial"/>
              </a:rPr>
              <a:t>a student </a:t>
            </a:r>
            <a:r>
              <a:rPr lang="en-US" dirty="0">
                <a:latin typeface="+mj-lt"/>
                <a:cs typeface="Arial"/>
              </a:rPr>
              <a:t>will be able </a:t>
            </a:r>
            <a:r>
              <a:rPr lang="en-US" dirty="0" smtClean="0">
                <a:latin typeface="+mj-lt"/>
                <a:cs typeface="Arial"/>
              </a:rPr>
              <a:t>to</a:t>
            </a:r>
            <a:endParaRPr lang="en-US" sz="2400" dirty="0" smtClean="0">
              <a:latin typeface="+mj-lt"/>
              <a:cs typeface="Arial"/>
            </a:endParaRPr>
          </a:p>
          <a:p>
            <a:pPr lvl="1"/>
            <a:r>
              <a:rPr lang="en-US" sz="2800" dirty="0">
                <a:cs typeface="Arial" pitchFamily="34" charset="0"/>
              </a:rPr>
              <a:t>describe </a:t>
            </a:r>
            <a:r>
              <a:rPr lang="en-US" sz="2800" dirty="0" smtClean="0">
                <a:cs typeface="Arial" pitchFamily="34" charset="0"/>
              </a:rPr>
              <a:t>data encryption standard.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Figures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and material in this topic have been</a:t>
            </a:r>
          </a:p>
          <a:p>
            <a:r>
              <a:rPr lang="en-US" dirty="0" smtClean="0">
                <a:latin typeface="+mj-lt"/>
                <a:cs typeface="Arial"/>
              </a:rPr>
              <a:t>adapted </a:t>
            </a:r>
            <a:r>
              <a:rPr lang="en-US" dirty="0">
                <a:latin typeface="+mj-lt"/>
                <a:cs typeface="Arial"/>
              </a:rPr>
              <a:t>from </a:t>
            </a:r>
            <a:r>
              <a:rPr lang="en-US" i="1" dirty="0" smtClean="0">
                <a:latin typeface="+mj-lt"/>
                <a:cs typeface="Arial"/>
              </a:rPr>
              <a:t>“</a:t>
            </a:r>
            <a:r>
              <a:rPr lang="en-US" i="1" dirty="0">
                <a:latin typeface="+mj-lt"/>
                <a:cs typeface="Arial"/>
              </a:rPr>
              <a:t>Network Security </a:t>
            </a:r>
            <a:r>
              <a:rPr lang="en-US" i="1" dirty="0" smtClean="0">
                <a:latin typeface="+mj-lt"/>
                <a:cs typeface="Arial"/>
              </a:rPr>
              <a:t>Essentials: Applications and Standards”</a:t>
            </a:r>
            <a:r>
              <a:rPr lang="en-US" dirty="0" smtClean="0">
                <a:latin typeface="+mj-lt"/>
                <a:cs typeface="Arial"/>
              </a:rPr>
              <a:t>, 2014, by </a:t>
            </a:r>
            <a:r>
              <a:rPr lang="en-US" dirty="0" smtClean="0">
                <a:cs typeface="Arial"/>
              </a:rPr>
              <a:t>William </a:t>
            </a:r>
            <a:r>
              <a:rPr lang="en-US" dirty="0">
                <a:cs typeface="Arial"/>
              </a:rPr>
              <a:t>Stallings</a:t>
            </a:r>
            <a:r>
              <a:rPr lang="en-US" dirty="0" smtClean="0">
                <a:latin typeface="+mj-lt"/>
                <a:cs typeface="Arial"/>
              </a:rPr>
              <a:t>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A </a:t>
            </a:r>
            <a:r>
              <a:rPr lang="en-US" dirty="0">
                <a:cs typeface="Arial"/>
              </a:rPr>
              <a:t>block cipher  </a:t>
            </a:r>
            <a:r>
              <a:rPr lang="en-US" dirty="0" smtClean="0">
                <a:cs typeface="Arial"/>
              </a:rPr>
              <a:t>processes </a:t>
            </a:r>
            <a:r>
              <a:rPr lang="en-US" dirty="0">
                <a:cs typeface="Arial"/>
              </a:rPr>
              <a:t>plaintext input in fixed-sized blocks and produces </a:t>
            </a:r>
            <a:r>
              <a:rPr lang="en-US" dirty="0" smtClean="0">
                <a:cs typeface="Arial"/>
              </a:rPr>
              <a:t>a block </a:t>
            </a:r>
            <a:r>
              <a:rPr lang="en-US" dirty="0">
                <a:cs typeface="Arial"/>
              </a:rPr>
              <a:t>of ciphertext of equal size for each plaintext block</a:t>
            </a:r>
            <a:r>
              <a:rPr lang="en-US" dirty="0" smtClean="0">
                <a:cs typeface="Arial"/>
              </a:rPr>
              <a:t>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two users share </a:t>
            </a:r>
            <a:r>
              <a:rPr lang="en-US" dirty="0" smtClean="0"/>
              <a:t>a common encryption key. </a:t>
            </a:r>
          </a:p>
          <a:p>
            <a:pPr lvl="0"/>
            <a:r>
              <a:rPr lang="en-US" dirty="0" smtClean="0"/>
              <a:t>DES is an example.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0802" y="1155524"/>
            <a:ext cx="3787352" cy="615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Block Ciphers</a:t>
            </a:r>
            <a:endParaRPr lang="en-US" sz="3200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346778"/>
            <a:ext cx="73818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Data Encryption Standard (DES) was </a:t>
            </a:r>
            <a:r>
              <a:rPr lang="en-US" dirty="0">
                <a:cs typeface="Arial"/>
              </a:rPr>
              <a:t>i</a:t>
            </a:r>
            <a:r>
              <a:rPr lang="en-US" dirty="0" smtClean="0">
                <a:cs typeface="Arial"/>
              </a:rPr>
              <a:t>ssued </a:t>
            </a:r>
            <a:r>
              <a:rPr lang="en-US" dirty="0">
                <a:cs typeface="Arial"/>
              </a:rPr>
              <a:t>in 1977 as Federal Information Processing Standard 46 (FIPS 46) by the National Institute of Standards and Technology (NIST</a:t>
            </a:r>
            <a:r>
              <a:rPr lang="en-US" dirty="0" smtClean="0">
                <a:cs typeface="Arial"/>
              </a:rPr>
              <a:t>).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cs typeface="Arial"/>
              </a:rPr>
              <a:t>DES Encryption</a:t>
            </a:r>
            <a:endParaRPr lang="en-US" sz="3200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Data </a:t>
            </a:r>
            <a:r>
              <a:rPr lang="en-US" dirty="0">
                <a:cs typeface="Arial"/>
              </a:rPr>
              <a:t>are encrypted in 64-bit blocks </a:t>
            </a:r>
            <a:r>
              <a:rPr lang="en-US" dirty="0" smtClean="0">
                <a:cs typeface="Arial"/>
              </a:rPr>
              <a:t>using a </a:t>
            </a:r>
            <a:r>
              <a:rPr lang="en-US" dirty="0">
                <a:cs typeface="Arial"/>
              </a:rPr>
              <a:t>56-bit key. 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The </a:t>
            </a:r>
            <a:r>
              <a:rPr lang="en-US" dirty="0">
                <a:cs typeface="Arial"/>
              </a:rPr>
              <a:t>algorithm transforms 64-bit input in a series of steps into a </a:t>
            </a:r>
            <a:r>
              <a:rPr lang="en-US" dirty="0" smtClean="0">
                <a:cs typeface="Arial"/>
              </a:rPr>
              <a:t>64-bit output</a:t>
            </a:r>
            <a:r>
              <a:rPr lang="en-US" dirty="0">
                <a:cs typeface="Arial"/>
              </a:rPr>
              <a:t>. </a:t>
            </a:r>
            <a:endParaRPr lang="en-US" dirty="0" smtClean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There </a:t>
            </a:r>
            <a:r>
              <a:rPr lang="en-US" dirty="0">
                <a:cs typeface="Arial"/>
              </a:rPr>
              <a:t>are two inputs to the encryption function: the plaintext to </a:t>
            </a:r>
            <a:r>
              <a:rPr lang="en-US" dirty="0" smtClean="0">
                <a:cs typeface="Arial"/>
              </a:rPr>
              <a:t>be </a:t>
            </a:r>
            <a:r>
              <a:rPr lang="en-US" dirty="0"/>
              <a:t>encrypted and the key. </a:t>
            </a:r>
            <a:endParaRPr lang="en-US" dirty="0" smtClean="0"/>
          </a:p>
          <a:p>
            <a:r>
              <a:rPr lang="en-US" dirty="0" smtClean="0"/>
              <a:t>The function expects a  64-bit key out of which only </a:t>
            </a:r>
            <a:r>
              <a:rPr lang="en-US" dirty="0"/>
              <a:t>56 </a:t>
            </a:r>
            <a:r>
              <a:rPr lang="en-US" dirty="0" smtClean="0"/>
              <a:t>are used</a:t>
            </a:r>
            <a:r>
              <a:rPr lang="en-US" dirty="0"/>
              <a:t>; </a:t>
            </a:r>
            <a:r>
              <a:rPr lang="en-US" dirty="0" smtClean="0"/>
              <a:t>other </a:t>
            </a:r>
            <a:r>
              <a:rPr lang="en-US" dirty="0"/>
              <a:t>8 bits can be </a:t>
            </a:r>
            <a:r>
              <a:rPr lang="en-US" dirty="0" smtClean="0"/>
              <a:t>set </a:t>
            </a:r>
            <a:r>
              <a:rPr lang="en-US" dirty="0"/>
              <a:t>arbitrarily.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Plaintext </a:t>
            </a:r>
            <a:r>
              <a:rPr lang="en-US" dirty="0">
                <a:cs typeface="Arial"/>
              </a:rPr>
              <a:t>proceeds in three phases</a:t>
            </a:r>
            <a:r>
              <a:rPr lang="en-US" dirty="0" smtClean="0">
                <a:cs typeface="Arial"/>
              </a:rPr>
              <a:t>.</a:t>
            </a:r>
          </a:p>
          <a:p>
            <a:r>
              <a:rPr lang="en-US" b="1" dirty="0"/>
              <a:t>First</a:t>
            </a:r>
            <a:r>
              <a:rPr lang="en-US" dirty="0"/>
              <a:t>, the 64-bit plaintext passes </a:t>
            </a:r>
            <a:r>
              <a:rPr lang="en-US" dirty="0" smtClean="0"/>
              <a:t>through an </a:t>
            </a:r>
            <a:r>
              <a:rPr lang="en-US" dirty="0"/>
              <a:t>initial permutation (IP) that rearranges the bits to produce the permuted input.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Data Encryption Standard (DES)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638</Words>
  <Application>Microsoft Office PowerPoint</Application>
  <PresentationFormat>On-screen Show (4:3)</PresentationFormat>
  <Paragraphs>96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Seemi</dc:creator>
  <cp:lastModifiedBy>kashif</cp:lastModifiedBy>
  <cp:revision>2068</cp:revision>
  <cp:lastPrinted>2015-04-15T04:00:00Z</cp:lastPrinted>
  <dcterms:created xsi:type="dcterms:W3CDTF">2015-04-10T12:56:27Z</dcterms:created>
  <dcterms:modified xsi:type="dcterms:W3CDTF">2016-03-29T02:38:28Z</dcterms:modified>
</cp:coreProperties>
</file>