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76" r:id="rId3"/>
    <p:sldId id="277" r:id="rId4"/>
    <p:sldId id="257" r:id="rId5"/>
    <p:sldId id="278" r:id="rId6"/>
    <p:sldId id="279" r:id="rId7"/>
    <p:sldId id="280" r:id="rId8"/>
    <p:sldId id="281" r:id="rId9"/>
    <p:sldId id="258" r:id="rId10"/>
    <p:sldId id="259" r:id="rId11"/>
    <p:sldId id="260" r:id="rId12"/>
    <p:sldId id="261" r:id="rId13"/>
    <p:sldId id="262" r:id="rId14"/>
    <p:sldId id="263" r:id="rId15"/>
    <p:sldId id="264" r:id="rId16"/>
    <p:sldId id="265" r:id="rId17"/>
    <p:sldId id="271" r:id="rId18"/>
    <p:sldId id="272" r:id="rId19"/>
    <p:sldId id="273" r:id="rId20"/>
    <p:sldId id="268" r:id="rId21"/>
    <p:sldId id="266" r:id="rId22"/>
    <p:sldId id="269" r:id="rId23"/>
    <p:sldId id="267" r:id="rId24"/>
    <p:sldId id="270" r:id="rId25"/>
    <p:sldId id="282" r:id="rId26"/>
    <p:sldId id="275" r:id="rId27"/>
    <p:sldId id="300" r:id="rId28"/>
    <p:sldId id="301" r:id="rId29"/>
    <p:sldId id="302" r:id="rId30"/>
    <p:sldId id="274" r:id="rId31"/>
    <p:sldId id="283" r:id="rId32"/>
    <p:sldId id="284" r:id="rId33"/>
    <p:sldId id="285" r:id="rId34"/>
    <p:sldId id="286" r:id="rId35"/>
    <p:sldId id="287" r:id="rId36"/>
    <p:sldId id="288" r:id="rId37"/>
    <p:sldId id="289" r:id="rId38"/>
    <p:sldId id="290" r:id="rId39"/>
    <p:sldId id="291" r:id="rId40"/>
    <p:sldId id="294" r:id="rId41"/>
    <p:sldId id="295" r:id="rId42"/>
    <p:sldId id="296" r:id="rId43"/>
    <p:sldId id="297" r:id="rId44"/>
    <p:sldId id="298" r:id="rId45"/>
    <p:sldId id="299" r:id="rId46"/>
    <p:sldId id="292" r:id="rId47"/>
    <p:sldId id="293" r:id="rId48"/>
    <p:sldId id="303" r:id="rId49"/>
    <p:sldId id="305" r:id="rId50"/>
    <p:sldId id="304" r:id="rId51"/>
    <p:sldId id="306" r:id="rId52"/>
    <p:sldId id="307"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67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E42B2-7BAD-4812-A0CA-AB4D1CBA368B}" type="doc">
      <dgm:prSet loTypeId="urn:microsoft.com/office/officeart/2008/layout/PictureStrips" loCatId="list" qsTypeId="urn:microsoft.com/office/officeart/2005/8/quickstyle/simple1" qsCatId="simple" csTypeId="urn:microsoft.com/office/officeart/2005/8/colors/colorful4" csCatId="colorful" phldr="1"/>
      <dgm:spPr/>
      <dgm:t>
        <a:bodyPr/>
        <a:lstStyle/>
        <a:p>
          <a:endParaRPr lang="en-IN"/>
        </a:p>
      </dgm:t>
    </dgm:pt>
    <dgm:pt modelId="{A099B4A0-695C-4CEE-A5E7-983EC7C09556}">
      <dgm:prSet phldrT="[Text]"/>
      <dgm:spPr/>
      <dgm:t>
        <a:bodyPr/>
        <a:lstStyle/>
        <a:p>
          <a:r>
            <a:rPr lang="en-US" dirty="0" smtClean="0"/>
            <a:t>Random Walk</a:t>
          </a:r>
          <a:endParaRPr lang="en-IN" dirty="0"/>
        </a:p>
      </dgm:t>
    </dgm:pt>
    <dgm:pt modelId="{2340110E-C363-4A38-A5B8-B0368C75C629}" type="parTrans" cxnId="{C8AF9BA0-15B1-41DC-B3BC-0CF63FCEA5E6}">
      <dgm:prSet/>
      <dgm:spPr/>
      <dgm:t>
        <a:bodyPr/>
        <a:lstStyle/>
        <a:p>
          <a:endParaRPr lang="en-IN"/>
        </a:p>
      </dgm:t>
    </dgm:pt>
    <dgm:pt modelId="{E69A3D20-451F-4310-B19C-7D10B791E46C}" type="sibTrans" cxnId="{C8AF9BA0-15B1-41DC-B3BC-0CF63FCEA5E6}">
      <dgm:prSet/>
      <dgm:spPr/>
      <dgm:t>
        <a:bodyPr/>
        <a:lstStyle/>
        <a:p>
          <a:endParaRPr lang="en-IN"/>
        </a:p>
      </dgm:t>
    </dgm:pt>
    <dgm:pt modelId="{B2781092-FBB4-4CA2-B457-3F1578AAA6CE}">
      <dgm:prSet phldrT="[Text]"/>
      <dgm:spPr/>
      <dgm:t>
        <a:bodyPr/>
        <a:lstStyle/>
        <a:p>
          <a:r>
            <a:rPr lang="en-US" dirty="0" smtClean="0"/>
            <a:t>Markov </a:t>
          </a:r>
          <a:endParaRPr lang="en-IN" dirty="0"/>
        </a:p>
      </dgm:t>
    </dgm:pt>
    <dgm:pt modelId="{33F478C9-ACE0-469E-82A2-AE5BDBDF5807}" type="parTrans" cxnId="{AB1F9757-8DE7-4A0C-A2BC-2097DC74FA8C}">
      <dgm:prSet/>
      <dgm:spPr/>
      <dgm:t>
        <a:bodyPr/>
        <a:lstStyle/>
        <a:p>
          <a:endParaRPr lang="en-IN"/>
        </a:p>
      </dgm:t>
    </dgm:pt>
    <dgm:pt modelId="{C6309D79-9C99-45E3-B37D-0E4F7329A156}" type="sibTrans" cxnId="{AB1F9757-8DE7-4A0C-A2BC-2097DC74FA8C}">
      <dgm:prSet/>
      <dgm:spPr/>
      <dgm:t>
        <a:bodyPr/>
        <a:lstStyle/>
        <a:p>
          <a:endParaRPr lang="en-IN"/>
        </a:p>
      </dgm:t>
    </dgm:pt>
    <dgm:pt modelId="{79CC09EF-4242-4456-A349-BB7B4D500302}">
      <dgm:prSet phldrT="[Text]"/>
      <dgm:spPr/>
      <dgm:t>
        <a:bodyPr/>
        <a:lstStyle/>
        <a:p>
          <a:r>
            <a:rPr lang="en-US" dirty="0" smtClean="0"/>
            <a:t>Fluid Flow</a:t>
          </a:r>
          <a:endParaRPr lang="en-IN" dirty="0"/>
        </a:p>
      </dgm:t>
    </dgm:pt>
    <dgm:pt modelId="{47364260-1E99-4916-8701-18443559B721}" type="parTrans" cxnId="{A4726F56-3271-4006-9A52-2A92458D836E}">
      <dgm:prSet/>
      <dgm:spPr/>
      <dgm:t>
        <a:bodyPr/>
        <a:lstStyle/>
        <a:p>
          <a:endParaRPr lang="en-IN"/>
        </a:p>
      </dgm:t>
    </dgm:pt>
    <dgm:pt modelId="{10895B08-823B-49AA-929B-D68A95FBE729}" type="sibTrans" cxnId="{A4726F56-3271-4006-9A52-2A92458D836E}">
      <dgm:prSet/>
      <dgm:spPr/>
      <dgm:t>
        <a:bodyPr/>
        <a:lstStyle/>
        <a:p>
          <a:endParaRPr lang="en-IN"/>
        </a:p>
      </dgm:t>
    </dgm:pt>
    <dgm:pt modelId="{67C9A779-DEDF-4EE7-B925-8872117B2CEB}">
      <dgm:prSet phldrT="[Text]"/>
      <dgm:spPr/>
      <dgm:t>
        <a:bodyPr/>
        <a:lstStyle/>
        <a:p>
          <a:r>
            <a:rPr lang="en-US" dirty="0" smtClean="0"/>
            <a:t>Activity Based</a:t>
          </a:r>
          <a:endParaRPr lang="en-IN" dirty="0"/>
        </a:p>
      </dgm:t>
    </dgm:pt>
    <dgm:pt modelId="{BE605B14-DFC8-474C-8C8F-2C7D40EE612A}" type="parTrans" cxnId="{EAC4C451-4784-43FE-9374-9B03BD251826}">
      <dgm:prSet/>
      <dgm:spPr/>
      <dgm:t>
        <a:bodyPr/>
        <a:lstStyle/>
        <a:p>
          <a:endParaRPr lang="en-IN"/>
        </a:p>
      </dgm:t>
    </dgm:pt>
    <dgm:pt modelId="{D4C55E88-7142-4509-A2D3-A6216EC81F17}" type="sibTrans" cxnId="{EAC4C451-4784-43FE-9374-9B03BD251826}">
      <dgm:prSet/>
      <dgm:spPr/>
      <dgm:t>
        <a:bodyPr/>
        <a:lstStyle/>
        <a:p>
          <a:endParaRPr lang="en-IN"/>
        </a:p>
      </dgm:t>
    </dgm:pt>
    <dgm:pt modelId="{83083C42-1CF4-4B07-90BB-D7056AC78FCA}" type="pres">
      <dgm:prSet presAssocID="{B3DE42B2-7BAD-4812-A0CA-AB4D1CBA368B}" presName="Name0" presStyleCnt="0">
        <dgm:presLayoutVars>
          <dgm:dir/>
          <dgm:resizeHandles val="exact"/>
        </dgm:presLayoutVars>
      </dgm:prSet>
      <dgm:spPr/>
    </dgm:pt>
    <dgm:pt modelId="{AF10BCC0-8069-4ECF-980E-BB05A1286B3F}" type="pres">
      <dgm:prSet presAssocID="{A099B4A0-695C-4CEE-A5E7-983EC7C09556}" presName="composite" presStyleCnt="0"/>
      <dgm:spPr/>
    </dgm:pt>
    <dgm:pt modelId="{78AD593B-67D1-4097-BECF-B9368BBC9737}" type="pres">
      <dgm:prSet presAssocID="{A099B4A0-695C-4CEE-A5E7-983EC7C09556}" presName="rect1" presStyleLbl="trAlignAcc1" presStyleIdx="0" presStyleCnt="4">
        <dgm:presLayoutVars>
          <dgm:bulletEnabled val="1"/>
        </dgm:presLayoutVars>
      </dgm:prSet>
      <dgm:spPr/>
    </dgm:pt>
    <dgm:pt modelId="{7DFD8B94-57DB-4084-A0B6-DA45DFD9BE8A}" type="pres">
      <dgm:prSet presAssocID="{A099B4A0-695C-4CEE-A5E7-983EC7C09556}" presName="rect2" presStyleLbl="fgImgPlace1" presStyleIdx="0" presStyleCnt="4"/>
      <dgm:spPr/>
    </dgm:pt>
    <dgm:pt modelId="{A976E581-AFC0-4F4E-A6F1-7DE670F4AF4B}" type="pres">
      <dgm:prSet presAssocID="{E69A3D20-451F-4310-B19C-7D10B791E46C}" presName="sibTrans" presStyleCnt="0"/>
      <dgm:spPr/>
    </dgm:pt>
    <dgm:pt modelId="{ECF8949F-E349-4B0C-B85A-2BB13AB8A7FF}" type="pres">
      <dgm:prSet presAssocID="{B2781092-FBB4-4CA2-B457-3F1578AAA6CE}" presName="composite" presStyleCnt="0"/>
      <dgm:spPr/>
    </dgm:pt>
    <dgm:pt modelId="{92DBD0DE-1522-4C8B-8E7F-2618F7C69738}" type="pres">
      <dgm:prSet presAssocID="{B2781092-FBB4-4CA2-B457-3F1578AAA6CE}" presName="rect1" presStyleLbl="trAlignAcc1" presStyleIdx="1" presStyleCnt="4">
        <dgm:presLayoutVars>
          <dgm:bulletEnabled val="1"/>
        </dgm:presLayoutVars>
      </dgm:prSet>
      <dgm:spPr/>
    </dgm:pt>
    <dgm:pt modelId="{81CC41F7-ADBA-4B97-B586-4E0859ADB963}" type="pres">
      <dgm:prSet presAssocID="{B2781092-FBB4-4CA2-B457-3F1578AAA6CE}" presName="rect2" presStyleLbl="fgImgPlace1" presStyleIdx="1" presStyleCnt="4"/>
      <dgm:spPr/>
    </dgm:pt>
    <dgm:pt modelId="{3CCE321C-F7BC-417F-AD34-7D76B71E918B}" type="pres">
      <dgm:prSet presAssocID="{C6309D79-9C99-45E3-B37D-0E4F7329A156}" presName="sibTrans" presStyleCnt="0"/>
      <dgm:spPr/>
    </dgm:pt>
    <dgm:pt modelId="{D2305134-69B8-4ABE-B413-125A8584B7A5}" type="pres">
      <dgm:prSet presAssocID="{79CC09EF-4242-4456-A349-BB7B4D500302}" presName="composite" presStyleCnt="0"/>
      <dgm:spPr/>
    </dgm:pt>
    <dgm:pt modelId="{7D84C08A-1C54-45A5-8E85-8309F3A08614}" type="pres">
      <dgm:prSet presAssocID="{79CC09EF-4242-4456-A349-BB7B4D500302}" presName="rect1" presStyleLbl="trAlignAcc1" presStyleIdx="2" presStyleCnt="4">
        <dgm:presLayoutVars>
          <dgm:bulletEnabled val="1"/>
        </dgm:presLayoutVars>
      </dgm:prSet>
      <dgm:spPr/>
    </dgm:pt>
    <dgm:pt modelId="{D3654455-4CE7-4092-A20E-41A7BF7F34B6}" type="pres">
      <dgm:prSet presAssocID="{79CC09EF-4242-4456-A349-BB7B4D500302}" presName="rect2" presStyleLbl="fgImgPlace1" presStyleIdx="2" presStyleCnt="4"/>
      <dgm:spPr/>
    </dgm:pt>
    <dgm:pt modelId="{1BAB2D2A-71B4-4711-A5F4-12E7A6F4FD00}" type="pres">
      <dgm:prSet presAssocID="{10895B08-823B-49AA-929B-D68A95FBE729}" presName="sibTrans" presStyleCnt="0"/>
      <dgm:spPr/>
    </dgm:pt>
    <dgm:pt modelId="{232AD6CA-22CE-4309-8E13-22982DF9EDD5}" type="pres">
      <dgm:prSet presAssocID="{67C9A779-DEDF-4EE7-B925-8872117B2CEB}" presName="composite" presStyleCnt="0"/>
      <dgm:spPr/>
    </dgm:pt>
    <dgm:pt modelId="{640E20DF-2AF7-4BFF-BD9E-AF8BD53DB625}" type="pres">
      <dgm:prSet presAssocID="{67C9A779-DEDF-4EE7-B925-8872117B2CEB}" presName="rect1" presStyleLbl="trAlignAcc1" presStyleIdx="3" presStyleCnt="4">
        <dgm:presLayoutVars>
          <dgm:bulletEnabled val="1"/>
        </dgm:presLayoutVars>
      </dgm:prSet>
      <dgm:spPr/>
    </dgm:pt>
    <dgm:pt modelId="{73EE258D-9B4C-45EC-9B59-0E0F9C1DE061}" type="pres">
      <dgm:prSet presAssocID="{67C9A779-DEDF-4EE7-B925-8872117B2CEB}" presName="rect2" presStyleLbl="fgImgPlace1" presStyleIdx="3" presStyleCnt="4"/>
      <dgm:spPr/>
    </dgm:pt>
  </dgm:ptLst>
  <dgm:cxnLst>
    <dgm:cxn modelId="{AB1F9757-8DE7-4A0C-A2BC-2097DC74FA8C}" srcId="{B3DE42B2-7BAD-4812-A0CA-AB4D1CBA368B}" destId="{B2781092-FBB4-4CA2-B457-3F1578AAA6CE}" srcOrd="1" destOrd="0" parTransId="{33F478C9-ACE0-469E-82A2-AE5BDBDF5807}" sibTransId="{C6309D79-9C99-45E3-B37D-0E4F7329A156}"/>
    <dgm:cxn modelId="{D07F04B6-7581-4949-862B-2DF74CC3F6CD}" type="presOf" srcId="{B2781092-FBB4-4CA2-B457-3F1578AAA6CE}" destId="{92DBD0DE-1522-4C8B-8E7F-2618F7C69738}" srcOrd="0" destOrd="0" presId="urn:microsoft.com/office/officeart/2008/layout/PictureStrips"/>
    <dgm:cxn modelId="{A3CCFF9C-EA67-4F80-B43C-5BFB7F8D4FF7}" type="presOf" srcId="{B3DE42B2-7BAD-4812-A0CA-AB4D1CBA368B}" destId="{83083C42-1CF4-4B07-90BB-D7056AC78FCA}" srcOrd="0" destOrd="0" presId="urn:microsoft.com/office/officeart/2008/layout/PictureStrips"/>
    <dgm:cxn modelId="{E694AA11-B4B2-4A46-8A0E-0657EBA3BA50}" type="presOf" srcId="{67C9A779-DEDF-4EE7-B925-8872117B2CEB}" destId="{640E20DF-2AF7-4BFF-BD9E-AF8BD53DB625}" srcOrd="0" destOrd="0" presId="urn:microsoft.com/office/officeart/2008/layout/PictureStrips"/>
    <dgm:cxn modelId="{EAC4C451-4784-43FE-9374-9B03BD251826}" srcId="{B3DE42B2-7BAD-4812-A0CA-AB4D1CBA368B}" destId="{67C9A779-DEDF-4EE7-B925-8872117B2CEB}" srcOrd="3" destOrd="0" parTransId="{BE605B14-DFC8-474C-8C8F-2C7D40EE612A}" sibTransId="{D4C55E88-7142-4509-A2D3-A6216EC81F17}"/>
    <dgm:cxn modelId="{C8AF9BA0-15B1-41DC-B3BC-0CF63FCEA5E6}" srcId="{B3DE42B2-7BAD-4812-A0CA-AB4D1CBA368B}" destId="{A099B4A0-695C-4CEE-A5E7-983EC7C09556}" srcOrd="0" destOrd="0" parTransId="{2340110E-C363-4A38-A5B8-B0368C75C629}" sibTransId="{E69A3D20-451F-4310-B19C-7D10B791E46C}"/>
    <dgm:cxn modelId="{32E95157-4BCF-4B35-A8E6-240B64C07DFC}" type="presOf" srcId="{A099B4A0-695C-4CEE-A5E7-983EC7C09556}" destId="{78AD593B-67D1-4097-BECF-B9368BBC9737}" srcOrd="0" destOrd="0" presId="urn:microsoft.com/office/officeart/2008/layout/PictureStrips"/>
    <dgm:cxn modelId="{C653A7ED-2B76-412A-882C-E36630D8AEF1}" type="presOf" srcId="{79CC09EF-4242-4456-A349-BB7B4D500302}" destId="{7D84C08A-1C54-45A5-8E85-8309F3A08614}" srcOrd="0" destOrd="0" presId="urn:microsoft.com/office/officeart/2008/layout/PictureStrips"/>
    <dgm:cxn modelId="{A4726F56-3271-4006-9A52-2A92458D836E}" srcId="{B3DE42B2-7BAD-4812-A0CA-AB4D1CBA368B}" destId="{79CC09EF-4242-4456-A349-BB7B4D500302}" srcOrd="2" destOrd="0" parTransId="{47364260-1E99-4916-8701-18443559B721}" sibTransId="{10895B08-823B-49AA-929B-D68A95FBE729}"/>
    <dgm:cxn modelId="{BAE47127-26C5-4B2C-8D1D-7EAAF72F5211}" type="presParOf" srcId="{83083C42-1CF4-4B07-90BB-D7056AC78FCA}" destId="{AF10BCC0-8069-4ECF-980E-BB05A1286B3F}" srcOrd="0" destOrd="0" presId="urn:microsoft.com/office/officeart/2008/layout/PictureStrips"/>
    <dgm:cxn modelId="{A1CA5374-1A48-4CA6-98E4-801888D24712}" type="presParOf" srcId="{AF10BCC0-8069-4ECF-980E-BB05A1286B3F}" destId="{78AD593B-67D1-4097-BECF-B9368BBC9737}" srcOrd="0" destOrd="0" presId="urn:microsoft.com/office/officeart/2008/layout/PictureStrips"/>
    <dgm:cxn modelId="{737EA3D1-0318-4A69-BC09-6FE39E05A49C}" type="presParOf" srcId="{AF10BCC0-8069-4ECF-980E-BB05A1286B3F}" destId="{7DFD8B94-57DB-4084-A0B6-DA45DFD9BE8A}" srcOrd="1" destOrd="0" presId="urn:microsoft.com/office/officeart/2008/layout/PictureStrips"/>
    <dgm:cxn modelId="{6E93B77B-BA1A-43DD-8CF5-D70B1FB43E60}" type="presParOf" srcId="{83083C42-1CF4-4B07-90BB-D7056AC78FCA}" destId="{A976E581-AFC0-4F4E-A6F1-7DE670F4AF4B}" srcOrd="1" destOrd="0" presId="urn:microsoft.com/office/officeart/2008/layout/PictureStrips"/>
    <dgm:cxn modelId="{E7ADB2FF-48AD-41E2-96ED-A7D5291D32CE}" type="presParOf" srcId="{83083C42-1CF4-4B07-90BB-D7056AC78FCA}" destId="{ECF8949F-E349-4B0C-B85A-2BB13AB8A7FF}" srcOrd="2" destOrd="0" presId="urn:microsoft.com/office/officeart/2008/layout/PictureStrips"/>
    <dgm:cxn modelId="{5DBD0DDC-5C15-4C77-BB6E-1D2A91B05F53}" type="presParOf" srcId="{ECF8949F-E349-4B0C-B85A-2BB13AB8A7FF}" destId="{92DBD0DE-1522-4C8B-8E7F-2618F7C69738}" srcOrd="0" destOrd="0" presId="urn:microsoft.com/office/officeart/2008/layout/PictureStrips"/>
    <dgm:cxn modelId="{9C72ED67-3370-485B-AE26-566EAF6BCE8E}" type="presParOf" srcId="{ECF8949F-E349-4B0C-B85A-2BB13AB8A7FF}" destId="{81CC41F7-ADBA-4B97-B586-4E0859ADB963}" srcOrd="1" destOrd="0" presId="urn:microsoft.com/office/officeart/2008/layout/PictureStrips"/>
    <dgm:cxn modelId="{40F5E736-F05D-495F-8BA6-70DB14306D46}" type="presParOf" srcId="{83083C42-1CF4-4B07-90BB-D7056AC78FCA}" destId="{3CCE321C-F7BC-417F-AD34-7D76B71E918B}" srcOrd="3" destOrd="0" presId="urn:microsoft.com/office/officeart/2008/layout/PictureStrips"/>
    <dgm:cxn modelId="{189B7F93-4C24-430F-B52E-598D9DACCF94}" type="presParOf" srcId="{83083C42-1CF4-4B07-90BB-D7056AC78FCA}" destId="{D2305134-69B8-4ABE-B413-125A8584B7A5}" srcOrd="4" destOrd="0" presId="urn:microsoft.com/office/officeart/2008/layout/PictureStrips"/>
    <dgm:cxn modelId="{CD9852EE-AC65-4EA8-B1FC-C3AC26B3774E}" type="presParOf" srcId="{D2305134-69B8-4ABE-B413-125A8584B7A5}" destId="{7D84C08A-1C54-45A5-8E85-8309F3A08614}" srcOrd="0" destOrd="0" presId="urn:microsoft.com/office/officeart/2008/layout/PictureStrips"/>
    <dgm:cxn modelId="{23ED4B48-AAA9-4FFD-A010-3763BB5F8A82}" type="presParOf" srcId="{D2305134-69B8-4ABE-B413-125A8584B7A5}" destId="{D3654455-4CE7-4092-A20E-41A7BF7F34B6}" srcOrd="1" destOrd="0" presId="urn:microsoft.com/office/officeart/2008/layout/PictureStrips"/>
    <dgm:cxn modelId="{02220533-B334-4845-A1DB-2E49EC455388}" type="presParOf" srcId="{83083C42-1CF4-4B07-90BB-D7056AC78FCA}" destId="{1BAB2D2A-71B4-4711-A5F4-12E7A6F4FD00}" srcOrd="5" destOrd="0" presId="urn:microsoft.com/office/officeart/2008/layout/PictureStrips"/>
    <dgm:cxn modelId="{4E947FFF-7C0F-4300-B0EB-21B7F4D97271}" type="presParOf" srcId="{83083C42-1CF4-4B07-90BB-D7056AC78FCA}" destId="{232AD6CA-22CE-4309-8E13-22982DF9EDD5}" srcOrd="6" destOrd="0" presId="urn:microsoft.com/office/officeart/2008/layout/PictureStrips"/>
    <dgm:cxn modelId="{F1A33251-EA93-4035-B44B-CA51D1492D4A}" type="presParOf" srcId="{232AD6CA-22CE-4309-8E13-22982DF9EDD5}" destId="{640E20DF-2AF7-4BFF-BD9E-AF8BD53DB625}" srcOrd="0" destOrd="0" presId="urn:microsoft.com/office/officeart/2008/layout/PictureStrips"/>
    <dgm:cxn modelId="{BC31D172-A168-4E4C-BA36-68C398D82521}" type="presParOf" srcId="{232AD6CA-22CE-4309-8E13-22982DF9EDD5}" destId="{73EE258D-9B4C-45EC-9B59-0E0F9C1DE06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D593B-67D1-4097-BECF-B9368BBC9737}">
      <dsp:nvSpPr>
        <dsp:cNvPr id="0" name=""/>
        <dsp:cNvSpPr/>
      </dsp:nvSpPr>
      <dsp:spPr>
        <a:xfrm>
          <a:off x="104324" y="871739"/>
          <a:ext cx="2472741" cy="772731"/>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23397"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Random Walk</a:t>
          </a:r>
          <a:endParaRPr lang="en-IN" sz="2500" kern="1200" dirty="0"/>
        </a:p>
      </dsp:txBody>
      <dsp:txXfrm>
        <a:off x="104324" y="871739"/>
        <a:ext cx="2472741" cy="772731"/>
      </dsp:txXfrm>
    </dsp:sp>
    <dsp:sp modelId="{7DFD8B94-57DB-4084-A0B6-DA45DFD9BE8A}">
      <dsp:nvSpPr>
        <dsp:cNvPr id="0" name=""/>
        <dsp:cNvSpPr/>
      </dsp:nvSpPr>
      <dsp:spPr>
        <a:xfrm>
          <a:off x="1293" y="760122"/>
          <a:ext cx="540912" cy="811368"/>
        </a:xfrm>
        <a:prstGeom prst="rect">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DBD0DE-1522-4C8B-8E7F-2618F7C69738}">
      <dsp:nvSpPr>
        <dsp:cNvPr id="0" name=""/>
        <dsp:cNvSpPr/>
      </dsp:nvSpPr>
      <dsp:spPr>
        <a:xfrm>
          <a:off x="2843688" y="871739"/>
          <a:ext cx="2472741" cy="772731"/>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23397"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Markov </a:t>
          </a:r>
          <a:endParaRPr lang="en-IN" sz="2500" kern="1200" dirty="0"/>
        </a:p>
      </dsp:txBody>
      <dsp:txXfrm>
        <a:off x="2843688" y="871739"/>
        <a:ext cx="2472741" cy="772731"/>
      </dsp:txXfrm>
    </dsp:sp>
    <dsp:sp modelId="{81CC41F7-ADBA-4B97-B586-4E0859ADB963}">
      <dsp:nvSpPr>
        <dsp:cNvPr id="0" name=""/>
        <dsp:cNvSpPr/>
      </dsp:nvSpPr>
      <dsp:spPr>
        <a:xfrm>
          <a:off x="2740657" y="760122"/>
          <a:ext cx="540912" cy="811368"/>
        </a:xfrm>
        <a:prstGeom prst="rect">
          <a:avLst/>
        </a:prstGeom>
        <a:solidFill>
          <a:schemeClr val="accent4">
            <a:tint val="50000"/>
            <a:hueOff val="3815842"/>
            <a:satOff val="-20052"/>
            <a:lumOff val="-1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84C08A-1C54-45A5-8E85-8309F3A08614}">
      <dsp:nvSpPr>
        <dsp:cNvPr id="0" name=""/>
        <dsp:cNvSpPr/>
      </dsp:nvSpPr>
      <dsp:spPr>
        <a:xfrm>
          <a:off x="104324" y="1844522"/>
          <a:ext cx="2472741" cy="772731"/>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23397"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Fluid Flow</a:t>
          </a:r>
          <a:endParaRPr lang="en-IN" sz="2500" kern="1200" dirty="0"/>
        </a:p>
      </dsp:txBody>
      <dsp:txXfrm>
        <a:off x="104324" y="1844522"/>
        <a:ext cx="2472741" cy="772731"/>
      </dsp:txXfrm>
    </dsp:sp>
    <dsp:sp modelId="{D3654455-4CE7-4092-A20E-41A7BF7F34B6}">
      <dsp:nvSpPr>
        <dsp:cNvPr id="0" name=""/>
        <dsp:cNvSpPr/>
      </dsp:nvSpPr>
      <dsp:spPr>
        <a:xfrm>
          <a:off x="1293" y="1732905"/>
          <a:ext cx="540912" cy="811368"/>
        </a:xfrm>
        <a:prstGeom prst="rect">
          <a:avLst/>
        </a:prstGeom>
        <a:solidFill>
          <a:schemeClr val="accent4">
            <a:tint val="50000"/>
            <a:hueOff val="7631683"/>
            <a:satOff val="-40104"/>
            <a:lumOff val="-2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0E20DF-2AF7-4BFF-BD9E-AF8BD53DB625}">
      <dsp:nvSpPr>
        <dsp:cNvPr id="0" name=""/>
        <dsp:cNvSpPr/>
      </dsp:nvSpPr>
      <dsp:spPr>
        <a:xfrm>
          <a:off x="2843688" y="1844522"/>
          <a:ext cx="2472741" cy="772731"/>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23397"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Activity Based</a:t>
          </a:r>
          <a:endParaRPr lang="en-IN" sz="2500" kern="1200" dirty="0"/>
        </a:p>
      </dsp:txBody>
      <dsp:txXfrm>
        <a:off x="2843688" y="1844522"/>
        <a:ext cx="2472741" cy="772731"/>
      </dsp:txXfrm>
    </dsp:sp>
    <dsp:sp modelId="{73EE258D-9B4C-45EC-9B59-0E0F9C1DE061}">
      <dsp:nvSpPr>
        <dsp:cNvPr id="0" name=""/>
        <dsp:cNvSpPr/>
      </dsp:nvSpPr>
      <dsp:spPr>
        <a:xfrm>
          <a:off x="2740657" y="1732905"/>
          <a:ext cx="540912" cy="811368"/>
        </a:xfrm>
        <a:prstGeom prst="rect">
          <a:avLst/>
        </a:prstGeom>
        <a:solidFill>
          <a:schemeClr val="accent4">
            <a:tint val="50000"/>
            <a:hueOff val="11447524"/>
            <a:satOff val="-60156"/>
            <a:lumOff val="-4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EC42F-681C-4179-A45A-C8DE25D8F1EF}" type="datetimeFigureOut">
              <a:rPr lang="en-IN" smtClean="0"/>
              <a:t>05-08-2022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A27E4-C7BA-4EE3-B5F7-0CEDB1FF3473}" type="slidenum">
              <a:rPr lang="en-IN" smtClean="0"/>
              <a:t>‹#›</a:t>
            </a:fld>
            <a:endParaRPr lang="en-IN"/>
          </a:p>
        </p:txBody>
      </p:sp>
    </p:spTree>
    <p:extLst>
      <p:ext uri="{BB962C8B-B14F-4D97-AF65-F5344CB8AC3E}">
        <p14:creationId xmlns:p14="http://schemas.microsoft.com/office/powerpoint/2010/main" val="260283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Considers network</a:t>
            </a:r>
            <a:r>
              <a:rPr lang="en-US" baseline="0" dirty="0" smtClean="0"/>
              <a:t> as a whole, other models considers each user.</a:t>
            </a:r>
            <a:endParaRPr lang="en-IN" dirty="0"/>
          </a:p>
        </p:txBody>
      </p:sp>
      <p:sp>
        <p:nvSpPr>
          <p:cNvPr id="4" name="Slide Number Placeholder 3"/>
          <p:cNvSpPr>
            <a:spLocks noGrp="1"/>
          </p:cNvSpPr>
          <p:nvPr>
            <p:ph type="sldNum" sz="quarter" idx="10"/>
          </p:nvPr>
        </p:nvSpPr>
        <p:spPr/>
        <p:txBody>
          <a:bodyPr/>
          <a:lstStyle/>
          <a:p>
            <a:fld id="{DC8A27E4-C7BA-4EE3-B5F7-0CEDB1FF3473}" type="slidenum">
              <a:rPr lang="en-IN" smtClean="0"/>
              <a:t>23</a:t>
            </a:fld>
            <a:endParaRPr lang="en-IN"/>
          </a:p>
        </p:txBody>
      </p:sp>
    </p:spTree>
    <p:extLst>
      <p:ext uri="{BB962C8B-B14F-4D97-AF65-F5344CB8AC3E}">
        <p14:creationId xmlns:p14="http://schemas.microsoft.com/office/powerpoint/2010/main" val="309648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Coordinate system is required to calculate distance</a:t>
            </a:r>
            <a:endParaRPr lang="en-IN" dirty="0"/>
          </a:p>
        </p:txBody>
      </p:sp>
      <p:sp>
        <p:nvSpPr>
          <p:cNvPr id="4" name="Slide Number Placeholder 3"/>
          <p:cNvSpPr>
            <a:spLocks noGrp="1"/>
          </p:cNvSpPr>
          <p:nvPr>
            <p:ph type="sldNum" sz="quarter" idx="10"/>
          </p:nvPr>
        </p:nvSpPr>
        <p:spPr/>
        <p:txBody>
          <a:bodyPr/>
          <a:lstStyle/>
          <a:p>
            <a:fld id="{DC8A27E4-C7BA-4EE3-B5F7-0CEDB1FF3473}" type="slidenum">
              <a:rPr lang="en-IN" smtClean="0"/>
              <a:t>33</a:t>
            </a:fld>
            <a:endParaRPr lang="en-IN"/>
          </a:p>
        </p:txBody>
      </p:sp>
    </p:spTree>
    <p:extLst>
      <p:ext uri="{BB962C8B-B14F-4D97-AF65-F5344CB8AC3E}">
        <p14:creationId xmlns:p14="http://schemas.microsoft.com/office/powerpoint/2010/main" val="3417058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16D466-BE3E-408E-8657-0613F04716E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2528C-0DB0-4FEF-936E-DEF0F3C85777}" type="slidenum">
              <a:rPr lang="en-IN" smtClean="0"/>
              <a:t>‹#›</a:t>
            </a:fld>
            <a:endParaRPr lang="en-IN"/>
          </a:p>
        </p:txBody>
      </p:sp>
    </p:spTree>
    <p:extLst>
      <p:ext uri="{BB962C8B-B14F-4D97-AF65-F5344CB8AC3E}">
        <p14:creationId xmlns:p14="http://schemas.microsoft.com/office/powerpoint/2010/main" val="236152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16D466-BE3E-408E-8657-0613F04716E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2528C-0DB0-4FEF-936E-DEF0F3C85777}" type="slidenum">
              <a:rPr lang="en-IN" smtClean="0"/>
              <a:t>‹#›</a:t>
            </a:fld>
            <a:endParaRPr lang="en-IN"/>
          </a:p>
        </p:txBody>
      </p:sp>
    </p:spTree>
    <p:extLst>
      <p:ext uri="{BB962C8B-B14F-4D97-AF65-F5344CB8AC3E}">
        <p14:creationId xmlns:p14="http://schemas.microsoft.com/office/powerpoint/2010/main" val="211184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16D466-BE3E-408E-8657-0613F04716E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2528C-0DB0-4FEF-936E-DEF0F3C85777}" type="slidenum">
              <a:rPr lang="en-IN" smtClean="0"/>
              <a:t>‹#›</a:t>
            </a:fld>
            <a:endParaRPr lang="en-IN"/>
          </a:p>
        </p:txBody>
      </p:sp>
    </p:spTree>
    <p:extLst>
      <p:ext uri="{BB962C8B-B14F-4D97-AF65-F5344CB8AC3E}">
        <p14:creationId xmlns:p14="http://schemas.microsoft.com/office/powerpoint/2010/main" val="134975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16D466-BE3E-408E-8657-0613F04716E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2528C-0DB0-4FEF-936E-DEF0F3C85777}" type="slidenum">
              <a:rPr lang="en-IN" smtClean="0"/>
              <a:t>‹#›</a:t>
            </a:fld>
            <a:endParaRPr lang="en-IN"/>
          </a:p>
        </p:txBody>
      </p:sp>
    </p:spTree>
    <p:extLst>
      <p:ext uri="{BB962C8B-B14F-4D97-AF65-F5344CB8AC3E}">
        <p14:creationId xmlns:p14="http://schemas.microsoft.com/office/powerpoint/2010/main" val="3173226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16D466-BE3E-408E-8657-0613F04716E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2528C-0DB0-4FEF-936E-DEF0F3C85777}" type="slidenum">
              <a:rPr lang="en-IN" smtClean="0"/>
              <a:t>‹#›</a:t>
            </a:fld>
            <a:endParaRPr lang="en-IN"/>
          </a:p>
        </p:txBody>
      </p:sp>
    </p:spTree>
    <p:extLst>
      <p:ext uri="{BB962C8B-B14F-4D97-AF65-F5344CB8AC3E}">
        <p14:creationId xmlns:p14="http://schemas.microsoft.com/office/powerpoint/2010/main" val="280222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16D466-BE3E-408E-8657-0613F04716E2}"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2528C-0DB0-4FEF-936E-DEF0F3C85777}" type="slidenum">
              <a:rPr lang="en-IN" smtClean="0"/>
              <a:t>‹#›</a:t>
            </a:fld>
            <a:endParaRPr lang="en-IN"/>
          </a:p>
        </p:txBody>
      </p:sp>
    </p:spTree>
    <p:extLst>
      <p:ext uri="{BB962C8B-B14F-4D97-AF65-F5344CB8AC3E}">
        <p14:creationId xmlns:p14="http://schemas.microsoft.com/office/powerpoint/2010/main" val="376338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16D466-BE3E-408E-8657-0613F04716E2}" type="datetimeFigureOut">
              <a:rPr lang="en-IN" smtClean="0"/>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32528C-0DB0-4FEF-936E-DEF0F3C85777}" type="slidenum">
              <a:rPr lang="en-IN" smtClean="0"/>
              <a:t>‹#›</a:t>
            </a:fld>
            <a:endParaRPr lang="en-IN"/>
          </a:p>
        </p:txBody>
      </p:sp>
    </p:spTree>
    <p:extLst>
      <p:ext uri="{BB962C8B-B14F-4D97-AF65-F5344CB8AC3E}">
        <p14:creationId xmlns:p14="http://schemas.microsoft.com/office/powerpoint/2010/main" val="14030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16D466-BE3E-408E-8657-0613F04716E2}" type="datetimeFigureOut">
              <a:rPr lang="en-IN" smtClean="0"/>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32528C-0DB0-4FEF-936E-DEF0F3C85777}" type="slidenum">
              <a:rPr lang="en-IN" smtClean="0"/>
              <a:t>‹#›</a:t>
            </a:fld>
            <a:endParaRPr lang="en-IN"/>
          </a:p>
        </p:txBody>
      </p:sp>
    </p:spTree>
    <p:extLst>
      <p:ext uri="{BB962C8B-B14F-4D97-AF65-F5344CB8AC3E}">
        <p14:creationId xmlns:p14="http://schemas.microsoft.com/office/powerpoint/2010/main" val="4270056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6D466-BE3E-408E-8657-0613F04716E2}" type="datetimeFigureOut">
              <a:rPr lang="en-IN" smtClean="0"/>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32528C-0DB0-4FEF-936E-DEF0F3C85777}" type="slidenum">
              <a:rPr lang="en-IN" smtClean="0"/>
              <a:t>‹#›</a:t>
            </a:fld>
            <a:endParaRPr lang="en-IN"/>
          </a:p>
        </p:txBody>
      </p:sp>
    </p:spTree>
    <p:extLst>
      <p:ext uri="{BB962C8B-B14F-4D97-AF65-F5344CB8AC3E}">
        <p14:creationId xmlns:p14="http://schemas.microsoft.com/office/powerpoint/2010/main" val="349412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16D466-BE3E-408E-8657-0613F04716E2}"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2528C-0DB0-4FEF-936E-DEF0F3C85777}" type="slidenum">
              <a:rPr lang="en-IN" smtClean="0"/>
              <a:t>‹#›</a:t>
            </a:fld>
            <a:endParaRPr lang="en-IN"/>
          </a:p>
        </p:txBody>
      </p:sp>
    </p:spTree>
    <p:extLst>
      <p:ext uri="{BB962C8B-B14F-4D97-AF65-F5344CB8AC3E}">
        <p14:creationId xmlns:p14="http://schemas.microsoft.com/office/powerpoint/2010/main" val="240267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16D466-BE3E-408E-8657-0613F04716E2}"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2528C-0DB0-4FEF-936E-DEF0F3C85777}" type="slidenum">
              <a:rPr lang="en-IN" smtClean="0"/>
              <a:t>‹#›</a:t>
            </a:fld>
            <a:endParaRPr lang="en-IN"/>
          </a:p>
        </p:txBody>
      </p:sp>
    </p:spTree>
    <p:extLst>
      <p:ext uri="{BB962C8B-B14F-4D97-AF65-F5344CB8AC3E}">
        <p14:creationId xmlns:p14="http://schemas.microsoft.com/office/powerpoint/2010/main" val="3687088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6D466-BE3E-408E-8657-0613F04716E2}" type="datetimeFigureOut">
              <a:rPr lang="en-IN" smtClean="0"/>
              <a:t>04-08-2022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2528C-0DB0-4FEF-936E-DEF0F3C85777}" type="slidenum">
              <a:rPr lang="en-IN" smtClean="0"/>
              <a:t>‹#›</a:t>
            </a:fld>
            <a:endParaRPr lang="en-IN"/>
          </a:p>
        </p:txBody>
      </p:sp>
    </p:spTree>
    <p:extLst>
      <p:ext uri="{BB962C8B-B14F-4D97-AF65-F5344CB8AC3E}">
        <p14:creationId xmlns:p14="http://schemas.microsoft.com/office/powerpoint/2010/main" val="1276570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researchgate.net/publication/282535731_A_Review_of_Group_Mobility_Models_for_Mobile_Ad_Hoc_Network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5.wmf"/><Relationship Id="rId7"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3.wmf"/><Relationship Id="rId11" Type="http://schemas.openxmlformats.org/officeDocument/2006/relationships/image" Target="../media/image12.wmf"/><Relationship Id="rId5" Type="http://schemas.openxmlformats.org/officeDocument/2006/relationships/oleObject" Target="../embeddings/oleObject1.bin"/><Relationship Id="rId10" Type="http://schemas.openxmlformats.org/officeDocument/2006/relationships/oleObject" Target="../embeddings/oleObject4.bin"/><Relationship Id="rId4" Type="http://schemas.openxmlformats.org/officeDocument/2006/relationships/image" Target="../media/image16.png"/><Relationship Id="rId9"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6.png"/><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image" Target="../media/image12.wmf"/><Relationship Id="rId5" Type="http://schemas.openxmlformats.org/officeDocument/2006/relationships/oleObject" Target="../embeddings/oleObject5.bin"/><Relationship Id="rId10" Type="http://schemas.openxmlformats.org/officeDocument/2006/relationships/oleObject" Target="../embeddings/oleObject8.bin"/><Relationship Id="rId4" Type="http://schemas.openxmlformats.org/officeDocument/2006/relationships/image" Target="../media/image15.wmf"/><Relationship Id="rId9" Type="http://schemas.openxmlformats.org/officeDocument/2006/relationships/oleObject" Target="../embeddings/oleObject7.bin"/></Relationships>
</file>

<file path=ppt/slides/_rels/slide4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5.wmf"/><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image" Target="../media/image12.wmf"/><Relationship Id="rId5" Type="http://schemas.openxmlformats.org/officeDocument/2006/relationships/oleObject" Target="../embeddings/oleObject9.bin"/><Relationship Id="rId10" Type="http://schemas.openxmlformats.org/officeDocument/2006/relationships/oleObject" Target="../embeddings/oleObject12.bin"/><Relationship Id="rId4" Type="http://schemas.openxmlformats.org/officeDocument/2006/relationships/image" Target="../media/image16.png"/><Relationship Id="rId9"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Location and Handoff Management</a:t>
            </a:r>
            <a:endParaRPr lang="en-IN" dirty="0"/>
          </a:p>
        </p:txBody>
      </p:sp>
      <p:sp>
        <p:nvSpPr>
          <p:cNvPr id="3" name="Subtitle 2"/>
          <p:cNvSpPr>
            <a:spLocks noGrp="1"/>
          </p:cNvSpPr>
          <p:nvPr>
            <p:ph type="subTitle" idx="1"/>
          </p:nvPr>
        </p:nvSpPr>
        <p:spPr/>
        <p:txBody>
          <a:bodyPr/>
          <a:lstStyle/>
          <a:p>
            <a:r>
              <a:rPr lang="en-US" dirty="0" smtClean="0"/>
              <a:t>Module 2</a:t>
            </a:r>
            <a:endParaRPr lang="en-IN" dirty="0"/>
          </a:p>
        </p:txBody>
      </p:sp>
    </p:spTree>
    <p:extLst>
      <p:ext uri="{BB962C8B-B14F-4D97-AF65-F5344CB8AC3E}">
        <p14:creationId xmlns:p14="http://schemas.microsoft.com/office/powerpoint/2010/main" val="403705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Location Update Scheme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being always-update </a:t>
            </a:r>
            <a:r>
              <a:rPr lang="en-US" dirty="0" smtClean="0"/>
              <a:t>:  involves the user updating its location upon every inter-cell movement</a:t>
            </a:r>
          </a:p>
          <a:p>
            <a:pPr marL="0" indent="0">
              <a:buNone/>
            </a:pPr>
            <a:r>
              <a:rPr lang="en-US" dirty="0" smtClean="0"/>
              <a:t>Limitations - </a:t>
            </a:r>
            <a:endParaRPr lang="en-US" dirty="0" smtClean="0"/>
          </a:p>
          <a:p>
            <a:r>
              <a:rPr lang="en-US" dirty="0" smtClean="0"/>
              <a:t>incur significant energy and computational costs to both the network and the user, </a:t>
            </a:r>
          </a:p>
          <a:p>
            <a:r>
              <a:rPr lang="en-US" dirty="0" smtClean="0"/>
              <a:t>may be particularly wasteful, as if a user makes frequent, quick movements within an LA, </a:t>
            </a:r>
          </a:p>
          <a:p>
            <a:r>
              <a:rPr lang="en-US" dirty="0" smtClean="0"/>
              <a:t>beginning and ending at the same location, many LUs will occur that might be unnecessary, especially if few or no calls are incoming. </a:t>
            </a:r>
          </a:p>
          <a:p>
            <a:pPr marL="0" indent="0">
              <a:buNone/>
            </a:pPr>
            <a:r>
              <a:rPr lang="en-US" dirty="0" smtClean="0"/>
              <a:t>Advantage -</a:t>
            </a:r>
          </a:p>
          <a:p>
            <a:r>
              <a:rPr lang="en-US" dirty="0" smtClean="0"/>
              <a:t>network will always quickly locate a user upon an incoming call, and extensive paging will not be necessary.</a:t>
            </a:r>
            <a:endParaRPr lang="en-US" dirty="0" smtClean="0"/>
          </a:p>
        </p:txBody>
      </p:sp>
    </p:spTree>
    <p:extLst>
      <p:ext uri="{BB962C8B-B14F-4D97-AF65-F5344CB8AC3E}">
        <p14:creationId xmlns:p14="http://schemas.microsoft.com/office/powerpoint/2010/main" val="244486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Location Update Scheme</a:t>
            </a:r>
            <a:endParaRPr lang="en-IN" dirty="0"/>
          </a:p>
        </p:txBody>
      </p:sp>
      <p:sp>
        <p:nvSpPr>
          <p:cNvPr id="3" name="Content Placeholder 2"/>
          <p:cNvSpPr>
            <a:spLocks noGrp="1"/>
          </p:cNvSpPr>
          <p:nvPr>
            <p:ph idx="1"/>
          </p:nvPr>
        </p:nvSpPr>
        <p:spPr/>
        <p:txBody>
          <a:bodyPr/>
          <a:lstStyle/>
          <a:p>
            <a:pPr marL="0" indent="0">
              <a:buNone/>
            </a:pPr>
            <a:r>
              <a:rPr lang="en-US" b="1" dirty="0" smtClean="0"/>
              <a:t>never-update</a:t>
            </a:r>
            <a:r>
              <a:rPr lang="en-US" dirty="0" smtClean="0"/>
              <a:t> : never require the user to inform the network of inter-cell movements, only updating on LA changes, and is named never-update</a:t>
            </a:r>
            <a:endParaRPr lang="en-US" dirty="0"/>
          </a:p>
          <a:p>
            <a:pPr marL="0" indent="0">
              <a:buNone/>
            </a:pPr>
            <a:r>
              <a:rPr lang="en-US" dirty="0" smtClean="0"/>
              <a:t>Limitations</a:t>
            </a:r>
          </a:p>
          <a:p>
            <a:pPr marL="0" indent="0">
              <a:buNone/>
            </a:pPr>
            <a:r>
              <a:rPr lang="en-US" dirty="0" smtClean="0"/>
              <a:t>resources are saved as constant updates are not required, but paging costs rise substantially</a:t>
            </a:r>
          </a:p>
          <a:p>
            <a:pPr marL="0" indent="0">
              <a:buNone/>
            </a:pPr>
            <a:r>
              <a:rPr lang="en-US" dirty="0" smtClean="0"/>
              <a:t>every cell within the user’s LA may need to be checked during paging due to the lack of information, which causes excessive overhead for users with a high incoming call frequency.</a:t>
            </a:r>
            <a:endParaRPr lang="en-US" dirty="0" smtClean="0"/>
          </a:p>
          <a:p>
            <a:pPr marL="0" indent="0">
              <a:buNone/>
            </a:pPr>
            <a:endParaRPr lang="en-US" dirty="0" smtClean="0"/>
          </a:p>
        </p:txBody>
      </p:sp>
    </p:spTree>
    <p:extLst>
      <p:ext uri="{BB962C8B-B14F-4D97-AF65-F5344CB8AC3E}">
        <p14:creationId xmlns:p14="http://schemas.microsoft.com/office/powerpoint/2010/main" val="163503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Location Update Scheme</a:t>
            </a:r>
            <a:endParaRPr lang="en-IN" dirty="0"/>
          </a:p>
        </p:txBody>
      </p:sp>
      <p:sp>
        <p:nvSpPr>
          <p:cNvPr id="3" name="Content Placeholder 2"/>
          <p:cNvSpPr>
            <a:spLocks noGrp="1"/>
          </p:cNvSpPr>
          <p:nvPr>
            <p:ph idx="1"/>
          </p:nvPr>
        </p:nvSpPr>
        <p:spPr/>
        <p:txBody>
          <a:bodyPr/>
          <a:lstStyle/>
          <a:p>
            <a:r>
              <a:rPr lang="en-US" dirty="0" smtClean="0"/>
              <a:t>static interval-based - each user within the network to update at static, uniform intervals.</a:t>
            </a:r>
            <a:endParaRPr lang="en-IN" dirty="0" smtClean="0"/>
          </a:p>
          <a:p>
            <a:r>
              <a:rPr lang="en-US" dirty="0" smtClean="0"/>
              <a:t>balance between the extremes of the previous schemes, as the network will neither be overwhelmed with LUs nor wholly unaware of users’ locations.</a:t>
            </a:r>
          </a:p>
          <a:p>
            <a:r>
              <a:rPr lang="en-US" dirty="0" smtClean="0"/>
              <a:t>Limitation-</a:t>
            </a:r>
            <a:endParaRPr lang="en-US" dirty="0"/>
          </a:p>
          <a:p>
            <a:pPr lvl="1"/>
            <a:r>
              <a:rPr lang="en-US" dirty="0" smtClean="0"/>
              <a:t>users with rapid rates of movement may move into new LAs between updates, which causes locating that user to be very difficult. </a:t>
            </a:r>
          </a:p>
          <a:p>
            <a:pPr lvl="1"/>
            <a:r>
              <a:rPr lang="en-US" dirty="0" smtClean="0"/>
              <a:t>an inactive user will not move at all, but will still regularly be sending unneeded LUs.</a:t>
            </a:r>
            <a:endParaRPr lang="en-IN" dirty="0"/>
          </a:p>
        </p:txBody>
      </p:sp>
    </p:spTree>
    <p:extLst>
      <p:ext uri="{BB962C8B-B14F-4D97-AF65-F5344CB8AC3E}">
        <p14:creationId xmlns:p14="http://schemas.microsoft.com/office/powerpoint/2010/main" val="290050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Location Areas</a:t>
            </a:r>
            <a:endParaRPr lang="en-IN" dirty="0"/>
          </a:p>
        </p:txBody>
      </p:sp>
      <p:sp>
        <p:nvSpPr>
          <p:cNvPr id="3" name="Content Placeholder 2"/>
          <p:cNvSpPr>
            <a:spLocks noGrp="1"/>
          </p:cNvSpPr>
          <p:nvPr>
            <p:ph idx="1"/>
          </p:nvPr>
        </p:nvSpPr>
        <p:spPr>
          <a:xfrm>
            <a:off x="678402" y="1408374"/>
            <a:ext cx="7054048" cy="4351338"/>
          </a:xfrm>
        </p:spPr>
        <p:txBody>
          <a:bodyPr>
            <a:normAutofit/>
          </a:bodyPr>
          <a:lstStyle/>
          <a:p>
            <a:pPr algn="just"/>
            <a:r>
              <a:rPr lang="en-US" dirty="0" smtClean="0"/>
              <a:t>Location Areas in static LM are static. </a:t>
            </a:r>
          </a:p>
          <a:p>
            <a:pPr algn="just"/>
            <a:r>
              <a:rPr lang="en-US" dirty="0" smtClean="0"/>
              <a:t>They are effectively the easiest solution to physically dividing a network, providing the same LA to every user, without any customization.</a:t>
            </a:r>
          </a:p>
          <a:p>
            <a:pPr algn="just"/>
            <a:r>
              <a:rPr lang="en-US" dirty="0" smtClean="0"/>
              <a:t>static LAs are set and cannot change </a:t>
            </a:r>
          </a:p>
          <a:p>
            <a:pPr algn="just"/>
            <a:r>
              <a:rPr lang="en-US" dirty="0" smtClean="0"/>
              <a:t>If users repetitively move between two or more adjacent LAs, will cause a large number of LUs with a small or zero absolute cell distance moved.</a:t>
            </a:r>
          </a:p>
          <a:p>
            <a:pPr algn="just"/>
            <a:endParaRPr lang="en-IN" dirty="0"/>
          </a:p>
        </p:txBody>
      </p:sp>
      <p:pic>
        <p:nvPicPr>
          <p:cNvPr id="4" name="Picture 3"/>
          <p:cNvPicPr>
            <a:picLocks noChangeAspect="1"/>
          </p:cNvPicPr>
          <p:nvPr/>
        </p:nvPicPr>
        <p:blipFill>
          <a:blip r:embed="rId2"/>
          <a:stretch>
            <a:fillRect/>
          </a:stretch>
        </p:blipFill>
        <p:spPr>
          <a:xfrm>
            <a:off x="7608348" y="1690688"/>
            <a:ext cx="3905250" cy="3143250"/>
          </a:xfrm>
          <a:prstGeom prst="rect">
            <a:avLst/>
          </a:prstGeom>
        </p:spPr>
      </p:pic>
    </p:spTree>
    <p:extLst>
      <p:ext uri="{BB962C8B-B14F-4D97-AF65-F5344CB8AC3E}">
        <p14:creationId xmlns:p14="http://schemas.microsoft.com/office/powerpoint/2010/main" val="183679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LA size static Algorithm</a:t>
            </a:r>
            <a:endParaRPr lang="en-IN" dirty="0"/>
          </a:p>
        </p:txBody>
      </p:sp>
      <p:sp>
        <p:nvSpPr>
          <p:cNvPr id="3" name="Content Placeholder 2"/>
          <p:cNvSpPr>
            <a:spLocks noGrp="1"/>
          </p:cNvSpPr>
          <p:nvPr>
            <p:ph idx="1"/>
          </p:nvPr>
        </p:nvSpPr>
        <p:spPr/>
        <p:txBody>
          <a:bodyPr>
            <a:normAutofit fontScale="70000" lnSpcReduction="20000"/>
          </a:bodyPr>
          <a:lstStyle/>
          <a:p>
            <a:r>
              <a:rPr lang="en-US" dirty="0"/>
              <a:t>Fluid model: </a:t>
            </a:r>
            <a:r>
              <a:rPr lang="en-US" b="1" dirty="0"/>
              <a:t>This model assumes traffic flow to be like the flow of a fluid</a:t>
            </a:r>
            <a:r>
              <a:rPr lang="en-US" dirty="0"/>
              <a:t>. </a:t>
            </a:r>
            <a:r>
              <a:rPr lang="en-US" dirty="0" smtClean="0"/>
              <a:t>The </a:t>
            </a:r>
            <a:r>
              <a:rPr lang="en-US" dirty="0"/>
              <a:t>amount of traffic flowing out of an area is proportional to the population density of the area, the average velocity of movement, and the length of the area boundary</a:t>
            </a:r>
            <a:r>
              <a:rPr lang="en-US" dirty="0" smtClean="0"/>
              <a:t>.</a:t>
            </a:r>
          </a:p>
          <a:p>
            <a:r>
              <a:rPr lang="en-US" dirty="0" smtClean="0"/>
              <a:t>The optimal static LA size algorithm, which uses a </a:t>
            </a:r>
            <a:r>
              <a:rPr lang="en-US" b="1" dirty="0" smtClean="0"/>
              <a:t>Fluid-Flow mobility </a:t>
            </a:r>
            <a:r>
              <a:rPr lang="en-US" dirty="0" smtClean="0"/>
              <a:t>model, states that in a network with uniform cell size, cell shape, and user movement speed, the ideal number of cells per LA is-</a:t>
            </a:r>
          </a:p>
          <a:p>
            <a:pPr lvl="1"/>
            <a:r>
              <a:rPr lang="en-IN" dirty="0"/>
              <a:t>	</a:t>
            </a:r>
            <a:endParaRPr lang="en-IN" dirty="0" smtClean="0"/>
          </a:p>
          <a:p>
            <a:pPr lvl="1"/>
            <a:endParaRPr lang="en-US" dirty="0"/>
          </a:p>
          <a:p>
            <a:pPr lvl="1"/>
            <a:endParaRPr lang="en-US" dirty="0" smtClean="0"/>
          </a:p>
          <a:p>
            <a:pPr lvl="1"/>
            <a:endParaRPr lang="en-US" dirty="0" smtClean="0"/>
          </a:p>
          <a:p>
            <a:pPr marL="457200" lvl="1" indent="0">
              <a:buNone/>
            </a:pPr>
            <a:endParaRPr lang="en-US" dirty="0" smtClean="0"/>
          </a:p>
          <a:p>
            <a:r>
              <a:rPr lang="en-US" dirty="0" smtClean="0"/>
              <a:t>where R is the cell radius, v is the speed of a user, </a:t>
            </a:r>
            <a:r>
              <a:rPr lang="en-US" dirty="0" err="1" smtClean="0"/>
              <a:t>Clu</a:t>
            </a:r>
            <a:r>
              <a:rPr lang="en-US" dirty="0" smtClean="0"/>
              <a:t> is the LU cost, and </a:t>
            </a:r>
            <a:r>
              <a:rPr lang="en-US" dirty="0" err="1" smtClean="0"/>
              <a:t>Cpg</a:t>
            </a:r>
            <a:r>
              <a:rPr lang="en-US" dirty="0" smtClean="0"/>
              <a:t> is the paging cost per call. </a:t>
            </a:r>
          </a:p>
          <a:p>
            <a:r>
              <a:rPr lang="en-US" dirty="0" smtClean="0"/>
              <a:t>This equation states that high user speed and LU costs indicate that having a large number of cells per LA is preferable, while a large cell radius and high paging costs imply that a small number of cells per LA is optimal.</a:t>
            </a:r>
            <a:endParaRPr lang="en-IN" dirty="0"/>
          </a:p>
        </p:txBody>
      </p:sp>
      <p:pic>
        <p:nvPicPr>
          <p:cNvPr id="4" name="Picture 3"/>
          <p:cNvPicPr>
            <a:picLocks noChangeAspect="1"/>
          </p:cNvPicPr>
          <p:nvPr/>
        </p:nvPicPr>
        <p:blipFill>
          <a:blip r:embed="rId2"/>
          <a:stretch>
            <a:fillRect/>
          </a:stretch>
        </p:blipFill>
        <p:spPr>
          <a:xfrm>
            <a:off x="5419124" y="3174746"/>
            <a:ext cx="3590925" cy="1333500"/>
          </a:xfrm>
          <a:prstGeom prst="rect">
            <a:avLst/>
          </a:prstGeom>
        </p:spPr>
      </p:pic>
    </p:spTree>
    <p:extLst>
      <p:ext uri="{BB962C8B-B14F-4D97-AF65-F5344CB8AC3E}">
        <p14:creationId xmlns:p14="http://schemas.microsoft.com/office/powerpoint/2010/main" val="505043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LM Standards/Implementation</a:t>
            </a:r>
            <a:endParaRPr lang="en-IN" dirty="0"/>
          </a:p>
        </p:txBody>
      </p:sp>
      <p:sp>
        <p:nvSpPr>
          <p:cNvPr id="3" name="Content Placeholder 2"/>
          <p:cNvSpPr>
            <a:spLocks noGrp="1"/>
          </p:cNvSpPr>
          <p:nvPr>
            <p:ph idx="1"/>
          </p:nvPr>
        </p:nvSpPr>
        <p:spPr/>
        <p:txBody>
          <a:bodyPr/>
          <a:lstStyle/>
          <a:p>
            <a:r>
              <a:rPr lang="en-US" dirty="0" smtClean="0"/>
              <a:t>In current cellular telephone usage, </a:t>
            </a:r>
          </a:p>
          <a:p>
            <a:pPr lvl="1"/>
            <a:r>
              <a:rPr lang="en-US" dirty="0" smtClean="0"/>
              <a:t>the Electronic and Telephone Industry Associations (EIA/TIA) Interim Standard IS-41, and the Global System for Mobile Communications (GSM) Mobile Application Part (MAP). </a:t>
            </a:r>
          </a:p>
          <a:p>
            <a:pPr lvl="1"/>
            <a:r>
              <a:rPr lang="en-US" dirty="0" smtClean="0"/>
              <a:t>Both of these are quite similar, having two main tasks of Location Update and Call Delivery. </a:t>
            </a:r>
            <a:endParaRPr lang="en-IN" dirty="0"/>
          </a:p>
        </p:txBody>
      </p:sp>
    </p:spTree>
    <p:extLst>
      <p:ext uri="{BB962C8B-B14F-4D97-AF65-F5344CB8AC3E}">
        <p14:creationId xmlns:p14="http://schemas.microsoft.com/office/powerpoint/2010/main" val="50604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level hierarchical database scheme</a:t>
            </a:r>
            <a:endParaRPr lang="en-IN" dirty="0"/>
          </a:p>
        </p:txBody>
      </p:sp>
      <p:pic>
        <p:nvPicPr>
          <p:cNvPr id="4" name="Content Placeholder 3"/>
          <p:cNvPicPr>
            <a:picLocks noGrp="1" noChangeAspect="1"/>
          </p:cNvPicPr>
          <p:nvPr>
            <p:ph idx="1"/>
          </p:nvPr>
        </p:nvPicPr>
        <p:blipFill>
          <a:blip r:embed="rId2"/>
          <a:stretch>
            <a:fillRect/>
          </a:stretch>
        </p:blipFill>
        <p:spPr>
          <a:xfrm>
            <a:off x="5535643" y="1861135"/>
            <a:ext cx="6518338" cy="4351338"/>
          </a:xfrm>
          <a:prstGeom prst="rect">
            <a:avLst/>
          </a:prstGeom>
        </p:spPr>
      </p:pic>
      <p:sp>
        <p:nvSpPr>
          <p:cNvPr id="5" name="TextBox 4"/>
          <p:cNvSpPr txBox="1"/>
          <p:nvPr/>
        </p:nvSpPr>
        <p:spPr>
          <a:xfrm>
            <a:off x="452761" y="2095130"/>
            <a:ext cx="5264457"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Home Location Register (HLR) contains the records of all users’ services, in addition to location information for an entire network.</a:t>
            </a:r>
          </a:p>
          <a:p>
            <a:pPr marL="285750" indent="-285750">
              <a:buFont typeface="Arial" panose="020B0604020202020204" pitchFamily="34" charset="0"/>
              <a:buChar char="•"/>
            </a:pPr>
            <a:r>
              <a:rPr lang="en-US" dirty="0" smtClean="0"/>
              <a:t> Visitor Location Registers (VLRs) download data from the HLR concerning current users within the VLR’s specific service areas. </a:t>
            </a:r>
          </a:p>
          <a:p>
            <a:pPr marL="285750" indent="-285750">
              <a:buFont typeface="Arial" panose="020B0604020202020204" pitchFamily="34" charset="0"/>
              <a:buChar char="•"/>
            </a:pPr>
            <a:r>
              <a:rPr lang="en-US" dirty="0" smtClean="0"/>
              <a:t>Each LA has one VLR servicing it, and each VLR is designed to only monitor one LA.</a:t>
            </a:r>
          </a:p>
          <a:p>
            <a:pPr marL="285750" indent="-285750">
              <a:buFont typeface="Arial" panose="020B0604020202020204" pitchFamily="34" charset="0"/>
              <a:buChar char="•"/>
            </a:pPr>
            <a:r>
              <a:rPr lang="en-US" dirty="0" smtClean="0"/>
              <a:t>each VLR is connected to multiple Mobile Switching Centers (MSCs), which operate in the transport network in order to aid in handoffs and to locate users.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07390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on a call</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All </a:t>
            </a:r>
            <a:r>
              <a:rPr lang="en-US" b="1" dirty="0" smtClean="0"/>
              <a:t>inter-cell movements </a:t>
            </a:r>
            <a:r>
              <a:rPr lang="en-US" dirty="0" smtClean="0"/>
              <a:t>cause an </a:t>
            </a:r>
            <a:r>
              <a:rPr lang="en-US" b="1" dirty="0" smtClean="0"/>
              <a:t>update to the VLR</a:t>
            </a:r>
            <a:r>
              <a:rPr lang="en-US" dirty="0" smtClean="0"/>
              <a:t>, while the HLR does not need any modification, as both the MSC and VLR that the user resides in remains constant. </a:t>
            </a:r>
          </a:p>
          <a:p>
            <a:r>
              <a:rPr lang="en-US" b="1" dirty="0" smtClean="0"/>
              <a:t>Inter-MSC movements </a:t>
            </a:r>
            <a:r>
              <a:rPr lang="en-US" dirty="0" smtClean="0"/>
              <a:t>within the </a:t>
            </a:r>
            <a:r>
              <a:rPr lang="en-US" b="1" dirty="0" smtClean="0"/>
              <a:t>same LA </a:t>
            </a:r>
            <a:r>
              <a:rPr lang="en-US" dirty="0" smtClean="0"/>
              <a:t>cause the </a:t>
            </a:r>
            <a:r>
              <a:rPr lang="en-US" b="1" dirty="0" smtClean="0"/>
              <a:t>VLR to be updated </a:t>
            </a:r>
            <a:r>
              <a:rPr lang="en-US" dirty="0" smtClean="0"/>
              <a:t>with the new cell address, and also cause an update to the HLR to modify the stored value of the user's MSC. </a:t>
            </a:r>
          </a:p>
          <a:p>
            <a:r>
              <a:rPr lang="en-US" dirty="0" smtClean="0"/>
              <a:t>Finally, </a:t>
            </a:r>
            <a:r>
              <a:rPr lang="en-US" b="1" dirty="0" smtClean="0"/>
              <a:t>Inter-VLR movements </a:t>
            </a:r>
            <a:r>
              <a:rPr lang="en-US" dirty="0" smtClean="0"/>
              <a:t>cause the new VLR to create a record for the user, as well as causing an </a:t>
            </a:r>
            <a:r>
              <a:rPr lang="en-US" b="1" dirty="0" smtClean="0"/>
              <a:t>update to the HLR </a:t>
            </a:r>
            <a:r>
              <a:rPr lang="en-US" dirty="0" smtClean="0"/>
              <a:t>where both </a:t>
            </a:r>
            <a:r>
              <a:rPr lang="en-US" b="1" dirty="0" smtClean="0"/>
              <a:t>MSC and VLR fields </a:t>
            </a:r>
            <a:r>
              <a:rPr lang="en-US" dirty="0" smtClean="0"/>
              <a:t>are updated. </a:t>
            </a:r>
          </a:p>
          <a:p>
            <a:r>
              <a:rPr lang="en-US" dirty="0" smtClean="0"/>
              <a:t>After this occurs, the old VLR's record for the user is removed. Figure 2 displays a symbolic high-level view of the HLR/VLR architecture, as well as demonstrating the methods of communication on a call.</a:t>
            </a:r>
            <a:endParaRPr lang="en-IN" dirty="0"/>
          </a:p>
        </p:txBody>
      </p:sp>
    </p:spTree>
    <p:extLst>
      <p:ext uri="{BB962C8B-B14F-4D97-AF65-F5344CB8AC3E}">
        <p14:creationId xmlns:p14="http://schemas.microsoft.com/office/powerpoint/2010/main" val="497543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Delivery with the help of SS7 </a:t>
            </a:r>
            <a:endParaRPr lang="en-IN" dirty="0"/>
          </a:p>
        </p:txBody>
      </p:sp>
      <p:sp>
        <p:nvSpPr>
          <p:cNvPr id="3" name="Content Placeholder 2"/>
          <p:cNvSpPr>
            <a:spLocks noGrp="1"/>
          </p:cNvSpPr>
          <p:nvPr>
            <p:ph idx="1"/>
          </p:nvPr>
        </p:nvSpPr>
        <p:spPr>
          <a:xfrm>
            <a:off x="300873" y="1778491"/>
            <a:ext cx="6712669" cy="4351338"/>
          </a:xfrm>
        </p:spPr>
        <p:txBody>
          <a:bodyPr>
            <a:normAutofit fontScale="85000" lnSpcReduction="20000"/>
          </a:bodyPr>
          <a:lstStyle/>
          <a:p>
            <a:r>
              <a:rPr lang="en-US" dirty="0" smtClean="0"/>
              <a:t>System database is queried to determine the LA or registration area of the user. </a:t>
            </a:r>
          </a:p>
          <a:p>
            <a:pPr lvl="1"/>
            <a:r>
              <a:rPr lang="en-US" dirty="0" smtClean="0"/>
              <a:t>This is split into two steps; a fixed network interrogation is performed to find a region of cells containing the target, in which the HLR is queried to obtain the VLR of the called user. </a:t>
            </a:r>
          </a:p>
          <a:p>
            <a:pPr lvl="1"/>
            <a:r>
              <a:rPr lang="en-US" dirty="0" smtClean="0"/>
              <a:t>Next, paging is used to poll cells within this region until the user is found.</a:t>
            </a:r>
          </a:p>
          <a:p>
            <a:r>
              <a:rPr lang="en-US" dirty="0" smtClean="0"/>
              <a:t>Currently, a system called Signaling System 7 (SS7) is used to transmit these locating messages.</a:t>
            </a:r>
          </a:p>
          <a:p>
            <a:r>
              <a:rPr lang="en-US" dirty="0" smtClean="0"/>
              <a:t> In this system, Signal Transfer Points (STPs) route messages through the network (as the HLR), while Service Control Points (SCPs) maintain the databases and information (as VLRs), and Service Switching Points (SSPs) help route calls (as MSCs). </a:t>
            </a:r>
            <a:endParaRPr lang="en-IN" dirty="0"/>
          </a:p>
        </p:txBody>
      </p:sp>
      <p:pic>
        <p:nvPicPr>
          <p:cNvPr id="4" name="Picture 3"/>
          <p:cNvPicPr>
            <a:picLocks noChangeAspect="1"/>
          </p:cNvPicPr>
          <p:nvPr/>
        </p:nvPicPr>
        <p:blipFill>
          <a:blip r:embed="rId2"/>
          <a:stretch>
            <a:fillRect/>
          </a:stretch>
        </p:blipFill>
        <p:spPr>
          <a:xfrm>
            <a:off x="7119496" y="1383580"/>
            <a:ext cx="4708834" cy="4093394"/>
          </a:xfrm>
          <a:prstGeom prst="rect">
            <a:avLst/>
          </a:prstGeom>
        </p:spPr>
      </p:pic>
    </p:spTree>
    <p:extLst>
      <p:ext uri="{BB962C8B-B14F-4D97-AF65-F5344CB8AC3E}">
        <p14:creationId xmlns:p14="http://schemas.microsoft.com/office/powerpoint/2010/main" val="79267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Location Management Parameters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Paging</a:t>
            </a:r>
          </a:p>
          <a:p>
            <a:pPr lvl="1"/>
            <a:r>
              <a:rPr lang="en-IN" dirty="0" smtClean="0"/>
              <a:t>Simultaneous Paging-</a:t>
            </a:r>
          </a:p>
          <a:p>
            <a:pPr lvl="2"/>
            <a:r>
              <a:rPr lang="en-US" dirty="0" smtClean="0"/>
              <a:t>every cell in the user’s LA is paged at the same time in order to find the user</a:t>
            </a:r>
          </a:p>
          <a:p>
            <a:pPr lvl="2"/>
            <a:r>
              <a:rPr lang="en-US" dirty="0" smtClean="0"/>
              <a:t>Quicker</a:t>
            </a:r>
          </a:p>
          <a:p>
            <a:pPr lvl="2"/>
            <a:r>
              <a:rPr lang="en-US" dirty="0" smtClean="0"/>
              <a:t>Cost wise inefficient</a:t>
            </a:r>
            <a:endParaRPr lang="en-IN" dirty="0" smtClean="0"/>
          </a:p>
          <a:p>
            <a:pPr lvl="1"/>
            <a:r>
              <a:rPr lang="en-IN" dirty="0" smtClean="0"/>
              <a:t>Sequential Paging-</a:t>
            </a:r>
            <a:r>
              <a:rPr lang="en-US" dirty="0" smtClean="0"/>
              <a:t>each cell within an LA is paged in succession</a:t>
            </a:r>
          </a:p>
          <a:p>
            <a:pPr lvl="2"/>
            <a:r>
              <a:rPr lang="en-US" dirty="0" smtClean="0"/>
              <a:t>poll the cells nearest to the cell of the most recent LU, and then continue outward if the user is not immediately found.</a:t>
            </a:r>
          </a:p>
          <a:p>
            <a:pPr lvl="1"/>
            <a:r>
              <a:rPr lang="en-IN" dirty="0" smtClean="0"/>
              <a:t>Intelligent Paging</a:t>
            </a:r>
          </a:p>
          <a:p>
            <a:pPr lvl="2"/>
            <a:r>
              <a:rPr lang="en-US" dirty="0" smtClean="0"/>
              <a:t>calculates specific paging areas to sequentially poll based upon a probability matrix.</a:t>
            </a:r>
          </a:p>
          <a:p>
            <a:pPr lvl="2"/>
            <a:r>
              <a:rPr lang="en-US" dirty="0" smtClean="0"/>
              <a:t>optimized version of Sequential Paging</a:t>
            </a:r>
          </a:p>
          <a:p>
            <a:pPr marL="0" indent="0">
              <a:buNone/>
            </a:pPr>
            <a:r>
              <a:rPr lang="en-US" dirty="0" smtClean="0"/>
              <a:t>2. Mobility Models</a:t>
            </a:r>
            <a:endParaRPr lang="en-IN" dirty="0"/>
          </a:p>
        </p:txBody>
      </p:sp>
    </p:spTree>
    <p:extLst>
      <p:ext uri="{BB962C8B-B14F-4D97-AF65-F5344CB8AC3E}">
        <p14:creationId xmlns:p14="http://schemas.microsoft.com/office/powerpoint/2010/main" val="249029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Management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LM consists mainly of: </a:t>
            </a:r>
          </a:p>
          <a:p>
            <a:pPr marL="514350" indent="-514350">
              <a:buAutoNum type="arabicPeriod"/>
            </a:pPr>
            <a:r>
              <a:rPr lang="en-US" dirty="0" smtClean="0"/>
              <a:t>Location Tracking and Updating (Registration): A process in which an end-point initiates a change in the Location Database according to its new location. </a:t>
            </a:r>
          </a:p>
          <a:p>
            <a:pPr marL="971550" lvl="1" indent="-514350">
              <a:buAutoNum type="arabicPeriod"/>
            </a:pPr>
            <a:r>
              <a:rPr lang="en-US" dirty="0" smtClean="0"/>
              <a:t>This procedure allows the main system to keep track of a user's location so that for example an incoming call could be forwarded to the intended mobile user when a call exists or maybe bring a user's profile near to its current location so that it could provide a user with his/her subscribed services. </a:t>
            </a:r>
          </a:p>
          <a:p>
            <a:pPr marL="514350" indent="-514350">
              <a:buAutoNum type="arabicPeriod"/>
            </a:pPr>
            <a:r>
              <a:rPr lang="en-US" dirty="0" smtClean="0"/>
              <a:t>Location Finding (Paging): The process of which the network initiates a query for an end-point's location. </a:t>
            </a:r>
          </a:p>
          <a:p>
            <a:pPr marL="971550" lvl="1" indent="-514350">
              <a:buAutoNum type="arabicPeriod"/>
            </a:pPr>
            <a:r>
              <a:rPr lang="en-US" dirty="0" smtClean="0"/>
              <a:t>This process is implemented by the system sending beacons to all cells so that one of the cells could locate the user. This might also result in an update to the location register.</a:t>
            </a:r>
            <a:endParaRPr lang="en-IN" dirty="0"/>
          </a:p>
        </p:txBody>
      </p:sp>
    </p:spTree>
    <p:extLst>
      <p:ext uri="{BB962C8B-B14F-4D97-AF65-F5344CB8AC3E}">
        <p14:creationId xmlns:p14="http://schemas.microsoft.com/office/powerpoint/2010/main" val="1598627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6525"/>
          </a:xfrm>
        </p:spPr>
        <p:txBody>
          <a:bodyPr>
            <a:normAutofit/>
          </a:bodyPr>
          <a:lstStyle/>
          <a:p>
            <a:r>
              <a:rPr lang="en-US" sz="4000" dirty="0" smtClean="0"/>
              <a:t>Mobility Models for Individual Node Movements</a:t>
            </a:r>
            <a:endParaRPr lang="en-IN" sz="4000" dirty="0"/>
          </a:p>
        </p:txBody>
      </p:sp>
      <p:sp>
        <p:nvSpPr>
          <p:cNvPr id="3" name="Content Placeholder 2"/>
          <p:cNvSpPr>
            <a:spLocks noGrp="1"/>
          </p:cNvSpPr>
          <p:nvPr>
            <p:ph idx="1"/>
          </p:nvPr>
        </p:nvSpPr>
        <p:spPr>
          <a:xfrm>
            <a:off x="923278" y="1193538"/>
            <a:ext cx="10430522" cy="3067744"/>
          </a:xfrm>
        </p:spPr>
        <p:txBody>
          <a:bodyPr>
            <a:normAutofit/>
          </a:bodyPr>
          <a:lstStyle/>
          <a:p>
            <a:pPr marL="0" indent="0">
              <a:buNone/>
            </a:pPr>
            <a:r>
              <a:rPr lang="en-US" dirty="0" smtClean="0"/>
              <a:t>Mobility Model is </a:t>
            </a:r>
            <a:r>
              <a:rPr lang="en-US" b="1" dirty="0" smtClean="0"/>
              <a:t>a model that describe the movement of mobile users and how their location, velocity and acceleration change over time</a:t>
            </a:r>
            <a:r>
              <a:rPr lang="en-US" dirty="0" smtClean="0"/>
              <a:t>.</a:t>
            </a:r>
          </a:p>
          <a:p>
            <a:r>
              <a:rPr lang="en-US" dirty="0" smtClean="0"/>
              <a:t>The mobility metrics usually speaks about the mobility patterns. </a:t>
            </a:r>
          </a:p>
          <a:p>
            <a:r>
              <a:rPr lang="en-US" dirty="0" smtClean="0"/>
              <a:t>These include spatial dependence, temporal dependence, relative speed and geographic restrictions.</a:t>
            </a:r>
          </a:p>
          <a:p>
            <a:pPr marL="0" indent="0">
              <a:buNone/>
            </a:pPr>
            <a:endParaRPr lang="en-US" dirty="0"/>
          </a:p>
          <a:p>
            <a:pPr marL="0" indent="0">
              <a:buNone/>
            </a:pPr>
            <a:endParaRPr lang="en-US" dirty="0" smtClean="0"/>
          </a:p>
        </p:txBody>
      </p:sp>
      <p:graphicFrame>
        <p:nvGraphicFramePr>
          <p:cNvPr id="4" name="Diagram 3"/>
          <p:cNvGraphicFramePr/>
          <p:nvPr>
            <p:extLst>
              <p:ext uri="{D42A27DB-BD31-4B8C-83A1-F6EECF244321}">
                <p14:modId xmlns:p14="http://schemas.microsoft.com/office/powerpoint/2010/main" val="4250083151"/>
              </p:ext>
            </p:extLst>
          </p:nvPr>
        </p:nvGraphicFramePr>
        <p:xfrm>
          <a:off x="6249880" y="3746376"/>
          <a:ext cx="5317724" cy="3377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163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Mobility Models for Individual Node Movements</a:t>
            </a:r>
            <a:endParaRPr lang="en-IN" dirty="0"/>
          </a:p>
        </p:txBody>
      </p:sp>
      <p:sp>
        <p:nvSpPr>
          <p:cNvPr id="3" name="Content Placeholder 2"/>
          <p:cNvSpPr>
            <a:spLocks noGrp="1"/>
          </p:cNvSpPr>
          <p:nvPr>
            <p:ph idx="1"/>
          </p:nvPr>
        </p:nvSpPr>
        <p:spPr/>
        <p:txBody>
          <a:bodyPr>
            <a:normAutofit/>
          </a:bodyPr>
          <a:lstStyle/>
          <a:p>
            <a:r>
              <a:rPr lang="en-US" dirty="0"/>
              <a:t>Random Walk is a part of Indoor Mobility Models. </a:t>
            </a:r>
            <a:endParaRPr lang="en-US" dirty="0" smtClean="0"/>
          </a:p>
          <a:p>
            <a:pPr lvl="1"/>
            <a:r>
              <a:rPr lang="en-US" dirty="0" smtClean="0"/>
              <a:t>Indoor Mobility model, there are 3 parts- Random Walk, Random Way-Point, Random Direction. </a:t>
            </a:r>
          </a:p>
          <a:p>
            <a:pPr lvl="1" fontAlgn="base"/>
            <a:r>
              <a:rPr lang="en-US" dirty="0"/>
              <a:t>2D Random Walk is widely used in mobility.</a:t>
            </a:r>
          </a:p>
          <a:p>
            <a:pPr lvl="1" fontAlgn="base"/>
            <a:r>
              <a:rPr lang="en-US" dirty="0"/>
              <a:t>It is memory-less mobility pattern.</a:t>
            </a:r>
          </a:p>
          <a:p>
            <a:pPr lvl="1" fontAlgn="base"/>
            <a:r>
              <a:rPr lang="en-US" dirty="0"/>
              <a:t>Current speed is independent of its past.</a:t>
            </a:r>
          </a:p>
          <a:p>
            <a:pPr lvl="1" fontAlgn="base"/>
            <a:r>
              <a:rPr lang="en-US" dirty="0"/>
              <a:t>This also generates unrealistic movements such as sudden stops and sharp turns.</a:t>
            </a:r>
          </a:p>
          <a:p>
            <a:pPr lvl="1"/>
            <a:endParaRPr lang="en-US" dirty="0" smtClean="0"/>
          </a:p>
        </p:txBody>
      </p:sp>
      <p:pic>
        <p:nvPicPr>
          <p:cNvPr id="5" name="Picture 4"/>
          <p:cNvPicPr>
            <a:picLocks noChangeAspect="1"/>
          </p:cNvPicPr>
          <p:nvPr/>
        </p:nvPicPr>
        <p:blipFill>
          <a:blip r:embed="rId2"/>
          <a:stretch>
            <a:fillRect/>
          </a:stretch>
        </p:blipFill>
        <p:spPr>
          <a:xfrm>
            <a:off x="8150487" y="4420816"/>
            <a:ext cx="2822313" cy="2300922"/>
          </a:xfrm>
          <a:prstGeom prst="rect">
            <a:avLst/>
          </a:prstGeom>
        </p:spPr>
      </p:pic>
    </p:spTree>
    <p:extLst>
      <p:ext uri="{BB962C8B-B14F-4D97-AF65-F5344CB8AC3E}">
        <p14:creationId xmlns:p14="http://schemas.microsoft.com/office/powerpoint/2010/main" val="385316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Mobility Models for Individual Node Movements</a:t>
            </a:r>
            <a:endParaRPr lang="en-IN" dirty="0"/>
          </a:p>
        </p:txBody>
      </p:sp>
      <p:sp>
        <p:nvSpPr>
          <p:cNvPr id="3" name="Content Placeholder 2"/>
          <p:cNvSpPr>
            <a:spLocks noGrp="1"/>
          </p:cNvSpPr>
          <p:nvPr>
            <p:ph idx="1"/>
          </p:nvPr>
        </p:nvSpPr>
        <p:spPr/>
        <p:txBody>
          <a:bodyPr>
            <a:normAutofit lnSpcReduction="10000"/>
          </a:bodyPr>
          <a:lstStyle/>
          <a:p>
            <a:r>
              <a:rPr lang="en-US" dirty="0" smtClean="0"/>
              <a:t>Gauss-Markov mobility model – Outdoor mobility model</a:t>
            </a:r>
          </a:p>
          <a:p>
            <a:pPr lvl="1"/>
            <a:r>
              <a:rPr lang="en-US" dirty="0" smtClean="0"/>
              <a:t>Probabilistic version  of Random walk</a:t>
            </a:r>
          </a:p>
          <a:p>
            <a:pPr lvl="1"/>
            <a:r>
              <a:rPr lang="en-US" dirty="0"/>
              <a:t>The model adapts to different levels of randomness</a:t>
            </a:r>
            <a:r>
              <a:rPr lang="en-US" dirty="0" smtClean="0"/>
              <a:t>.</a:t>
            </a:r>
          </a:p>
          <a:p>
            <a:pPr lvl="2"/>
            <a:r>
              <a:rPr lang="en-US" dirty="0" smtClean="0"/>
              <a:t> </a:t>
            </a:r>
            <a:r>
              <a:rPr lang="en-US" dirty="0"/>
              <a:t>In indoor mobility models, there are fixed simulation areas in which we can do whether random walk or random way-point or random direction. </a:t>
            </a:r>
            <a:endParaRPr lang="en-US" dirty="0" smtClean="0"/>
          </a:p>
          <a:p>
            <a:pPr lvl="2"/>
            <a:r>
              <a:rPr lang="en-US" dirty="0" smtClean="0"/>
              <a:t>In </a:t>
            </a:r>
            <a:r>
              <a:rPr lang="en-US" dirty="0"/>
              <a:t>outdoor mobility model, there is no concept of the simulation area. It is purely random.</a:t>
            </a:r>
            <a:endParaRPr lang="en-US" dirty="0" smtClean="0"/>
          </a:p>
          <a:p>
            <a:pPr lvl="1"/>
            <a:r>
              <a:rPr lang="en-US" dirty="0"/>
              <a:t>each mobile node is assigned a current speed and direction. It means that every node has its initial direction and initial speed and it can change itself randomly. It can move freely in and out.</a:t>
            </a:r>
            <a:endParaRPr lang="en-US" dirty="0" smtClean="0"/>
          </a:p>
          <a:p>
            <a:pPr lvl="1"/>
            <a:r>
              <a:rPr lang="en-US" dirty="0" smtClean="0"/>
              <a:t>The Gauss Markov model has both memory and variability. </a:t>
            </a:r>
          </a:p>
          <a:p>
            <a:pPr lvl="1"/>
            <a:r>
              <a:rPr lang="en-US" dirty="0" smtClean="0"/>
              <a:t>The tunable alpha parameter determines  how much memory and randomness you want to model.</a:t>
            </a:r>
            <a:endParaRPr lang="en-IN" dirty="0" smtClean="0"/>
          </a:p>
          <a:p>
            <a:pPr marL="0" indent="0">
              <a:buNone/>
            </a:pPr>
            <a:endParaRPr lang="en-IN" dirty="0"/>
          </a:p>
        </p:txBody>
      </p:sp>
    </p:spTree>
    <p:extLst>
      <p:ext uri="{BB962C8B-B14F-4D97-AF65-F5344CB8AC3E}">
        <p14:creationId xmlns:p14="http://schemas.microsoft.com/office/powerpoint/2010/main" val="356242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Mobility Models for Individual Node Movements</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b="1" dirty="0" smtClean="0"/>
              <a:t>Fluid Flow model - </a:t>
            </a:r>
            <a:r>
              <a:rPr lang="en-US" dirty="0" smtClean="0"/>
              <a:t>modelling users as a fluid; free particle (pedestrian) flow and the continuum (large crowd) flow approach</a:t>
            </a:r>
          </a:p>
          <a:p>
            <a:r>
              <a:rPr lang="en-US" dirty="0" smtClean="0"/>
              <a:t>use of fluid mechanics and transport theory to represent user mobility. </a:t>
            </a:r>
          </a:p>
          <a:p>
            <a:r>
              <a:rPr lang="en-US" dirty="0" smtClean="0"/>
              <a:t>A model based on viscous free </a:t>
            </a:r>
            <a:r>
              <a:rPr lang="en-US" dirty="0" err="1" smtClean="0"/>
              <a:t>irrotational</a:t>
            </a:r>
            <a:r>
              <a:rPr lang="en-US" dirty="0" smtClean="0"/>
              <a:t> fluid mechanics </a:t>
            </a:r>
          </a:p>
          <a:p>
            <a:r>
              <a:rPr lang="en-US" dirty="0" smtClean="0"/>
              <a:t>Empirical data from pedestrian and vehicular studies provide a means of creating realistic group movement characteristics with smooth non random trajectories and smooth continuous velocity. </a:t>
            </a:r>
          </a:p>
          <a:p>
            <a:r>
              <a:rPr lang="en-US" dirty="0" smtClean="0"/>
              <a:t>The model is used in an example to provide boundary crossing rates for users in a cellular network and </a:t>
            </a:r>
            <a:r>
              <a:rPr lang="en-US" dirty="0" err="1" smtClean="0"/>
              <a:t>optimising</a:t>
            </a:r>
            <a:r>
              <a:rPr lang="en-US" dirty="0" smtClean="0"/>
              <a:t> the size of cellular location areas.</a:t>
            </a:r>
            <a:endParaRPr lang="en-IN" dirty="0"/>
          </a:p>
        </p:txBody>
      </p:sp>
    </p:spTree>
    <p:extLst>
      <p:ext uri="{BB962C8B-B14F-4D97-AF65-F5344CB8AC3E}">
        <p14:creationId xmlns:p14="http://schemas.microsoft.com/office/powerpoint/2010/main" val="117653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Mobility Models for Individual Node Movements</a:t>
            </a:r>
            <a:endParaRPr lang="en-IN" dirty="0"/>
          </a:p>
        </p:txBody>
      </p:sp>
      <p:sp>
        <p:nvSpPr>
          <p:cNvPr id="3" name="Content Placeholder 2"/>
          <p:cNvSpPr>
            <a:spLocks noGrp="1"/>
          </p:cNvSpPr>
          <p:nvPr>
            <p:ph idx="1"/>
          </p:nvPr>
        </p:nvSpPr>
        <p:spPr/>
        <p:txBody>
          <a:bodyPr>
            <a:normAutofit/>
          </a:bodyPr>
          <a:lstStyle/>
          <a:p>
            <a:r>
              <a:rPr lang="en-US" dirty="0" smtClean="0"/>
              <a:t>Activity Based Model – Extension of Markovian model</a:t>
            </a:r>
          </a:p>
          <a:p>
            <a:pPr lvl="1"/>
            <a:r>
              <a:rPr lang="en-US" dirty="0" smtClean="0"/>
              <a:t>parameters such as time of day, current location, and predicted destination are also stored and evaluated to create movement probabilities. </a:t>
            </a:r>
          </a:p>
          <a:p>
            <a:pPr lvl="1"/>
            <a:r>
              <a:rPr lang="en-US" dirty="0" smtClean="0"/>
              <a:t>a mobility model was developed with the goal of providing realistic mobility patterns for individual subscribers. </a:t>
            </a:r>
          </a:p>
          <a:p>
            <a:pPr lvl="1"/>
            <a:r>
              <a:rPr lang="en-US" dirty="0" smtClean="0"/>
              <a:t>The model is based on activity pattern theory borrowed from related work in traffic engineering and social science, and using raw data from regional planning travel surveys. </a:t>
            </a:r>
          </a:p>
          <a:p>
            <a:pPr lvl="1"/>
            <a:r>
              <a:rPr lang="en-US" dirty="0" smtClean="0"/>
              <a:t>The principle behind the model is that, through statistics derived from travel surveys, there are certain probabilities associated with one activity following another activity, based on certain parameters such as time of day and socioeconomic status. </a:t>
            </a:r>
            <a:endParaRPr lang="en-IN" dirty="0"/>
          </a:p>
        </p:txBody>
      </p:sp>
    </p:spTree>
    <p:extLst>
      <p:ext uri="{BB962C8B-B14F-4D97-AF65-F5344CB8AC3E}">
        <p14:creationId xmlns:p14="http://schemas.microsoft.com/office/powerpoint/2010/main" val="1995531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based LM</a:t>
            </a:r>
            <a:endParaRPr lang="en-IN" dirty="0"/>
          </a:p>
        </p:txBody>
      </p:sp>
      <p:sp>
        <p:nvSpPr>
          <p:cNvPr id="3" name="Content Placeholder 2"/>
          <p:cNvSpPr>
            <a:spLocks noGrp="1"/>
          </p:cNvSpPr>
          <p:nvPr>
            <p:ph idx="1"/>
          </p:nvPr>
        </p:nvSpPr>
        <p:spPr/>
        <p:txBody>
          <a:bodyPr>
            <a:normAutofit lnSpcReduction="10000"/>
          </a:bodyPr>
          <a:lstStyle/>
          <a:p>
            <a:r>
              <a:rPr lang="en-US" dirty="0" smtClean="0"/>
              <a:t>It is based on the assumption that the number of high cost location update messages from mobile hosts to the location server can be reduced by clustering mobile hosts with similar mobility into a set of groups. </a:t>
            </a:r>
          </a:p>
          <a:p>
            <a:r>
              <a:rPr lang="en-US" dirty="0" smtClean="0"/>
              <a:t>A single location report for the whole group is sent to the location server</a:t>
            </a:r>
          </a:p>
          <a:p>
            <a:r>
              <a:rPr lang="en-US" dirty="0" smtClean="0"/>
              <a:t>A leader will be selected to perform location updating on behalf of the whole group to the moving object database. </a:t>
            </a:r>
          </a:p>
          <a:p>
            <a:r>
              <a:rPr lang="en-US" dirty="0" smtClean="0"/>
              <a:t>positive consequence is that mobile hosts no longer need to possess the long range communication capability with the remote server; location information can be reported via the group leader. </a:t>
            </a:r>
            <a:endParaRPr lang="en-IN" dirty="0"/>
          </a:p>
        </p:txBody>
      </p:sp>
    </p:spTree>
    <p:extLst>
      <p:ext uri="{BB962C8B-B14F-4D97-AF65-F5344CB8AC3E}">
        <p14:creationId xmlns:p14="http://schemas.microsoft.com/office/powerpoint/2010/main" val="252318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Mobility models characterizing the movement of groups of </a:t>
            </a:r>
            <a:r>
              <a:rPr lang="en-US" dirty="0" smtClean="0"/>
              <a:t>nodes</a:t>
            </a:r>
            <a:endParaRPr lang="en-IN" dirty="0"/>
          </a:p>
        </p:txBody>
      </p:sp>
      <p:sp>
        <p:nvSpPr>
          <p:cNvPr id="3" name="Content Placeholder 2"/>
          <p:cNvSpPr>
            <a:spLocks noGrp="1"/>
          </p:cNvSpPr>
          <p:nvPr>
            <p:ph idx="1"/>
          </p:nvPr>
        </p:nvSpPr>
        <p:spPr/>
        <p:txBody>
          <a:bodyPr/>
          <a:lstStyle/>
          <a:p>
            <a:pPr marL="0" indent="0">
              <a:buNone/>
            </a:pPr>
            <a:r>
              <a:rPr lang="en-US" dirty="0" smtClean="0"/>
              <a:t>1. Reference point based group mobility model</a:t>
            </a:r>
          </a:p>
          <a:p>
            <a:endParaRPr lang="en-US" dirty="0" smtClean="0"/>
          </a:p>
          <a:p>
            <a:pPr lvl="1"/>
            <a:endParaRPr lang="en-US" dirty="0" smtClean="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316365" y="2291106"/>
            <a:ext cx="6448425" cy="3124200"/>
          </a:xfrm>
          <a:prstGeom prst="rect">
            <a:avLst/>
          </a:prstGeom>
        </p:spPr>
      </p:pic>
    </p:spTree>
    <p:extLst>
      <p:ext uri="{BB962C8B-B14F-4D97-AF65-F5344CB8AC3E}">
        <p14:creationId xmlns:p14="http://schemas.microsoft.com/office/powerpoint/2010/main" val="3300841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Mobility models characterizing the movement of groups of nodes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2. Community based group mobility model</a:t>
            </a:r>
          </a:p>
          <a:p>
            <a:r>
              <a:rPr lang="en-US" dirty="0"/>
              <a:t>mobility model based on social network theory.</a:t>
            </a:r>
            <a:endParaRPr lang="en-US" dirty="0" smtClean="0"/>
          </a:p>
          <a:p>
            <a:r>
              <a:rPr lang="en-US" dirty="0" smtClean="0"/>
              <a:t>each </a:t>
            </a:r>
            <a:r>
              <a:rPr lang="en-US" dirty="0"/>
              <a:t>community is defined as a group of nodes that have strong social links </a:t>
            </a:r>
            <a:r>
              <a:rPr lang="en-US" dirty="0" smtClean="0"/>
              <a:t>with each </a:t>
            </a:r>
            <a:r>
              <a:rPr lang="en-US" dirty="0"/>
              <a:t>other, and consequently a likelihood of being co-located together</a:t>
            </a:r>
            <a:r>
              <a:rPr lang="en-US" dirty="0" smtClean="0"/>
              <a:t> </a:t>
            </a:r>
          </a:p>
          <a:p>
            <a:r>
              <a:rPr lang="en-US" dirty="0"/>
              <a:t>An </a:t>
            </a:r>
            <a:r>
              <a:rPr lang="en-US" dirty="0" err="1"/>
              <a:t>interactionmatrix</a:t>
            </a:r>
            <a:r>
              <a:rPr lang="en-US" dirty="0"/>
              <a:t> (IM) where each element has a value ranging from 0 to 1 (low to high) is used </a:t>
            </a:r>
            <a:r>
              <a:rPr lang="en-US" dirty="0" err="1"/>
              <a:t>torepresent</a:t>
            </a:r>
            <a:r>
              <a:rPr lang="en-US" dirty="0"/>
              <a:t> the degree of social interaction between any two nodes.</a:t>
            </a:r>
            <a:r>
              <a:rPr lang="en-US" dirty="0" smtClean="0"/>
              <a:t> </a:t>
            </a:r>
          </a:p>
          <a:p>
            <a:r>
              <a:rPr lang="en-US" dirty="0" smtClean="0"/>
              <a:t> the highly connected set of nodes will be grouped together to form a community.</a:t>
            </a:r>
          </a:p>
          <a:p>
            <a:r>
              <a:rPr lang="en-US" dirty="0"/>
              <a:t>movements of the </a:t>
            </a:r>
            <a:r>
              <a:rPr lang="en-US" dirty="0" err="1"/>
              <a:t>nodesare</a:t>
            </a:r>
            <a:r>
              <a:rPr lang="en-US" dirty="0"/>
              <a:t> also influenced by the social links between them. A node will move to a </a:t>
            </a:r>
            <a:r>
              <a:rPr lang="en-US" dirty="0" err="1"/>
              <a:t>randomlyselected</a:t>
            </a:r>
            <a:r>
              <a:rPr lang="en-US" dirty="0"/>
              <a:t> location within a </a:t>
            </a:r>
            <a:r>
              <a:rPr lang="en-US" dirty="0" smtClean="0"/>
              <a:t>community</a:t>
            </a:r>
            <a:br>
              <a:rPr lang="en-US" dirty="0" smtClean="0"/>
            </a:br>
            <a:endParaRPr lang="en-US" i="1" dirty="0"/>
          </a:p>
          <a:p>
            <a:r>
              <a:rPr lang="en-US" sz="1200" i="1" dirty="0" smtClean="0"/>
              <a:t>(PDF) A Review of Group Mobility Models for Mobile Ad Hoc Networks</a:t>
            </a:r>
            <a:r>
              <a:rPr lang="en-US" sz="1200" dirty="0" smtClean="0"/>
              <a:t>. Available from: </a:t>
            </a:r>
            <a:r>
              <a:rPr lang="en-US" sz="1200" dirty="0" smtClean="0">
                <a:hlinkClick r:id="rId2"/>
              </a:rPr>
              <a:t>https://www.researchgate.net/publication/282535731_A_Review_of_Group_Mobility_Models_for_Mobile_Ad_Hoc_Networks</a:t>
            </a:r>
            <a:r>
              <a:rPr lang="en-US" sz="1200" dirty="0" smtClean="0"/>
              <a:t> [accessed Aug 07 2022].</a:t>
            </a:r>
            <a:br>
              <a:rPr lang="en-US" sz="1200" dirty="0" smtClean="0"/>
            </a:br>
            <a:endParaRPr lang="en-IN" sz="1200" dirty="0"/>
          </a:p>
        </p:txBody>
      </p:sp>
    </p:spTree>
    <p:extLst>
      <p:ext uri="{BB962C8B-B14F-4D97-AF65-F5344CB8AC3E}">
        <p14:creationId xmlns:p14="http://schemas.microsoft.com/office/powerpoint/2010/main" val="919397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Features of Group Mobility Models</a:t>
            </a:r>
            <a:endParaRPr lang="en-IN" dirty="0"/>
          </a:p>
        </p:txBody>
      </p:sp>
      <p:sp>
        <p:nvSpPr>
          <p:cNvPr id="3" name="Content Placeholder 2"/>
          <p:cNvSpPr>
            <a:spLocks noGrp="1"/>
          </p:cNvSpPr>
          <p:nvPr>
            <p:ph idx="1"/>
          </p:nvPr>
        </p:nvSpPr>
        <p:spPr/>
        <p:txBody>
          <a:bodyPr>
            <a:normAutofit fontScale="92500"/>
          </a:bodyPr>
          <a:lstStyle/>
          <a:p>
            <a:r>
              <a:rPr lang="en-US" b="1" dirty="0"/>
              <a:t>Spatial constraints</a:t>
            </a:r>
            <a:r>
              <a:rPr lang="en-US" dirty="0"/>
              <a:t>: These refer to constraints imposed by the nodes’ </a:t>
            </a:r>
            <a:r>
              <a:rPr lang="en-US" dirty="0" smtClean="0"/>
              <a:t>spatial environment </a:t>
            </a:r>
            <a:r>
              <a:rPr lang="en-US" dirty="0"/>
              <a:t>that restrict their movements in a certain way. Such constraints </a:t>
            </a:r>
            <a:r>
              <a:rPr lang="en-US" dirty="0" smtClean="0"/>
              <a:t>may include </a:t>
            </a:r>
            <a:r>
              <a:rPr lang="en-US" dirty="0"/>
              <a:t>roads, walkways, rail tracks, and transportation structures such as bridges </a:t>
            </a:r>
            <a:r>
              <a:rPr lang="en-US" dirty="0" err="1" smtClean="0"/>
              <a:t>andtunnels</a:t>
            </a:r>
            <a:endParaRPr lang="en-US" dirty="0" smtClean="0"/>
          </a:p>
          <a:p>
            <a:r>
              <a:rPr lang="en-US" b="1" dirty="0" smtClean="0"/>
              <a:t>Collision </a:t>
            </a:r>
            <a:r>
              <a:rPr lang="en-US" b="1" dirty="0"/>
              <a:t>avoidance: </a:t>
            </a:r>
            <a:r>
              <a:rPr lang="en-US" dirty="0"/>
              <a:t>This refers to controlling the movement of a node to </a:t>
            </a:r>
            <a:r>
              <a:rPr lang="en-US" dirty="0" smtClean="0"/>
              <a:t>avoid physical </a:t>
            </a:r>
            <a:r>
              <a:rPr lang="en-US" dirty="0"/>
              <a:t>collision with other nodes. GFMM introduces repulsion force </a:t>
            </a:r>
            <a:r>
              <a:rPr lang="en-US" dirty="0" smtClean="0"/>
              <a:t>between neighboring </a:t>
            </a:r>
            <a:r>
              <a:rPr lang="en-US" dirty="0"/>
              <a:t>nodes to achieve this goal. </a:t>
            </a:r>
            <a:endParaRPr lang="en-US" dirty="0" smtClean="0"/>
          </a:p>
          <a:p>
            <a:r>
              <a:rPr lang="en-US" b="1" dirty="0" smtClean="0"/>
              <a:t>Stable </a:t>
            </a:r>
            <a:r>
              <a:rPr lang="en-US" b="1" dirty="0"/>
              <a:t>group structure</a:t>
            </a:r>
            <a:r>
              <a:rPr lang="en-US" dirty="0"/>
              <a:t>: This refers to maintaining the relative distances and </a:t>
            </a:r>
            <a:r>
              <a:rPr lang="en-US" dirty="0" smtClean="0"/>
              <a:t>positions among </a:t>
            </a:r>
            <a:r>
              <a:rPr lang="en-US" dirty="0"/>
              <a:t>the group members during a group movement, such as when a group of nodes(e.g. troops, tanks, robots) move in formation, or on-board a transport carriage (</a:t>
            </a:r>
            <a:r>
              <a:rPr lang="en-US" dirty="0" err="1"/>
              <a:t>e.g.bus</a:t>
            </a:r>
            <a:r>
              <a:rPr lang="en-US" dirty="0"/>
              <a:t>, truck, train). </a:t>
            </a:r>
            <a:endParaRPr lang="en-IN" dirty="0"/>
          </a:p>
        </p:txBody>
      </p:sp>
    </p:spTree>
    <p:extLst>
      <p:ext uri="{BB962C8B-B14F-4D97-AF65-F5344CB8AC3E}">
        <p14:creationId xmlns:p14="http://schemas.microsoft.com/office/powerpoint/2010/main" val="521417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Features of Group Mobility Models</a:t>
            </a:r>
            <a:endParaRPr lang="en-IN" dirty="0"/>
          </a:p>
        </p:txBody>
      </p:sp>
      <p:sp>
        <p:nvSpPr>
          <p:cNvPr id="3" name="Content Placeholder 2"/>
          <p:cNvSpPr>
            <a:spLocks noGrp="1"/>
          </p:cNvSpPr>
          <p:nvPr>
            <p:ph idx="1"/>
          </p:nvPr>
        </p:nvSpPr>
        <p:spPr/>
        <p:txBody>
          <a:bodyPr>
            <a:normAutofit/>
          </a:bodyPr>
          <a:lstStyle/>
          <a:p>
            <a:r>
              <a:rPr lang="en-US" dirty="0"/>
              <a:t>Group destination: This refers to the target destination of a moving group, which </a:t>
            </a:r>
            <a:r>
              <a:rPr lang="en-US" dirty="0" smtClean="0"/>
              <a:t>can be </a:t>
            </a:r>
            <a:r>
              <a:rPr lang="en-US" dirty="0"/>
              <a:t>randomly chosen </a:t>
            </a:r>
            <a:r>
              <a:rPr lang="en-US" dirty="0" smtClean="0"/>
              <a:t>or predefined.</a:t>
            </a:r>
          </a:p>
          <a:p>
            <a:r>
              <a:rPr lang="en-US" dirty="0" smtClean="0"/>
              <a:t>Group </a:t>
            </a:r>
            <a:r>
              <a:rPr lang="en-US" dirty="0"/>
              <a:t>coordination: This refers to the existence of some cooperation or </a:t>
            </a:r>
            <a:r>
              <a:rPr lang="en-US" dirty="0" smtClean="0"/>
              <a:t>interaction among </a:t>
            </a:r>
            <a:r>
              <a:rPr lang="en-US" dirty="0"/>
              <a:t>groups, which allows the movement of these groups to be coordinated. </a:t>
            </a:r>
            <a:r>
              <a:rPr lang="en-US" dirty="0" smtClean="0"/>
              <a:t>Such coordination </a:t>
            </a:r>
            <a:r>
              <a:rPr lang="en-US" dirty="0"/>
              <a:t>exists in real-life scenarios such as that exhibited between groups when</a:t>
            </a:r>
            <a:r>
              <a:rPr lang="en-US" dirty="0" smtClean="0"/>
              <a:t> moving through a road traffic intersection.</a:t>
            </a:r>
            <a:br>
              <a:rPr lang="en-US" dirty="0" smtClean="0"/>
            </a:br>
            <a:endParaRPr lang="en-IN" dirty="0"/>
          </a:p>
        </p:txBody>
      </p:sp>
    </p:spTree>
    <p:extLst>
      <p:ext uri="{BB962C8B-B14F-4D97-AF65-F5344CB8AC3E}">
        <p14:creationId xmlns:p14="http://schemas.microsoft.com/office/powerpoint/2010/main" val="183799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LA and PA</a:t>
            </a:r>
            <a:endParaRPr lang="en-IN" dirty="0"/>
          </a:p>
        </p:txBody>
      </p:sp>
      <p:pic>
        <p:nvPicPr>
          <p:cNvPr id="4" name="Content Placeholder 3"/>
          <p:cNvPicPr>
            <a:picLocks noGrp="1" noChangeAspect="1"/>
          </p:cNvPicPr>
          <p:nvPr>
            <p:ph idx="1"/>
          </p:nvPr>
        </p:nvPicPr>
        <p:blipFill>
          <a:blip r:embed="rId2"/>
          <a:stretch>
            <a:fillRect/>
          </a:stretch>
        </p:blipFill>
        <p:spPr>
          <a:xfrm>
            <a:off x="3014662" y="2253456"/>
            <a:ext cx="6162675" cy="3495675"/>
          </a:xfrm>
          <a:prstGeom prst="rect">
            <a:avLst/>
          </a:prstGeom>
        </p:spPr>
      </p:pic>
    </p:spTree>
    <p:extLst>
      <p:ext uri="{BB962C8B-B14F-4D97-AF65-F5344CB8AC3E}">
        <p14:creationId xmlns:p14="http://schemas.microsoft.com/office/powerpoint/2010/main" val="2985937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Location Management</a:t>
            </a:r>
            <a:endParaRPr lang="en-IN" dirty="0"/>
          </a:p>
        </p:txBody>
      </p:sp>
      <p:sp>
        <p:nvSpPr>
          <p:cNvPr id="3" name="Content Placeholder 2"/>
          <p:cNvSpPr>
            <a:spLocks noGrp="1"/>
          </p:cNvSpPr>
          <p:nvPr>
            <p:ph idx="1"/>
          </p:nvPr>
        </p:nvSpPr>
        <p:spPr/>
        <p:txBody>
          <a:bodyPr/>
          <a:lstStyle/>
          <a:p>
            <a:r>
              <a:rPr lang="en-US" dirty="0" smtClean="0"/>
              <a:t>Dynamic location update schemes allow per-user </a:t>
            </a:r>
            <a:r>
              <a:rPr lang="en-US" dirty="0" err="1" smtClean="0"/>
              <a:t>parameterisation</a:t>
            </a:r>
            <a:r>
              <a:rPr lang="en-US" dirty="0" smtClean="0"/>
              <a:t> of the location update frequency. </a:t>
            </a:r>
          </a:p>
          <a:p>
            <a:r>
              <a:rPr lang="en-US" dirty="0" smtClean="0"/>
              <a:t>account for the dynamic </a:t>
            </a:r>
            <a:r>
              <a:rPr lang="en-US" dirty="0" err="1" smtClean="0"/>
              <a:t>behaviour</a:t>
            </a:r>
            <a:r>
              <a:rPr lang="en-US" dirty="0" smtClean="0"/>
              <a:t> of users and may result in lower location management costs than static schemes. </a:t>
            </a:r>
          </a:p>
          <a:p>
            <a:r>
              <a:rPr lang="en-US" dirty="0" smtClean="0"/>
              <a:t>Unlike static location management strategies, a location update may be performed from any cell in the network, taking into consideration the call arrival and mobility patterns of the user.</a:t>
            </a:r>
            <a:endParaRPr lang="en-IN" dirty="0"/>
          </a:p>
        </p:txBody>
      </p:sp>
    </p:spTree>
    <p:extLst>
      <p:ext uri="{BB962C8B-B14F-4D97-AF65-F5344CB8AC3E}">
        <p14:creationId xmlns:p14="http://schemas.microsoft.com/office/powerpoint/2010/main" val="2088121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smtClean="0"/>
              <a:t>Time-based Update </a:t>
            </a:r>
            <a:endParaRPr lang="en-IN" dirty="0"/>
          </a:p>
        </p:txBody>
      </p:sp>
      <p:sp>
        <p:nvSpPr>
          <p:cNvPr id="3" name="Content Placeholder 2"/>
          <p:cNvSpPr>
            <a:spLocks noGrp="1"/>
          </p:cNvSpPr>
          <p:nvPr>
            <p:ph idx="1"/>
          </p:nvPr>
        </p:nvSpPr>
        <p:spPr>
          <a:xfrm>
            <a:off x="433633" y="1825625"/>
            <a:ext cx="7437748" cy="4351338"/>
          </a:xfrm>
        </p:spPr>
        <p:txBody>
          <a:bodyPr>
            <a:normAutofit lnSpcReduction="10000"/>
          </a:bodyPr>
          <a:lstStyle/>
          <a:p>
            <a:r>
              <a:rPr lang="en-US" dirty="0" smtClean="0"/>
              <a:t>users update their location at constant time intervals. </a:t>
            </a:r>
          </a:p>
          <a:p>
            <a:r>
              <a:rPr lang="en-US" dirty="0" smtClean="0"/>
              <a:t>time interval be </a:t>
            </a:r>
            <a:r>
              <a:rPr lang="en-US" dirty="0" err="1" smtClean="0"/>
              <a:t>optimised</a:t>
            </a:r>
            <a:r>
              <a:rPr lang="en-US" dirty="0" smtClean="0"/>
              <a:t> per-user, to </a:t>
            </a:r>
            <a:r>
              <a:rPr lang="en-US" dirty="0" err="1" smtClean="0"/>
              <a:t>minimise</a:t>
            </a:r>
            <a:r>
              <a:rPr lang="en-US" dirty="0" smtClean="0"/>
              <a:t> the number of redundant update messages sent.</a:t>
            </a:r>
          </a:p>
          <a:p>
            <a:r>
              <a:rPr lang="en-US" dirty="0" smtClean="0"/>
              <a:t>requires the mobile device to maintain a simple timer, allowing efficient implementation and low computational overhead.</a:t>
            </a:r>
          </a:p>
          <a:p>
            <a:r>
              <a:rPr lang="en-US" dirty="0" smtClean="0"/>
              <a:t>a high degree of overhead </a:t>
            </a:r>
          </a:p>
          <a:p>
            <a:pPr lvl="1"/>
            <a:r>
              <a:rPr lang="en-US" dirty="0" smtClean="0"/>
              <a:t>when a user has only moved a very small distance or </a:t>
            </a:r>
          </a:p>
          <a:p>
            <a:pPr lvl="1"/>
            <a:r>
              <a:rPr lang="en-US" dirty="0" smtClean="0"/>
              <a:t>has not moved at all </a:t>
            </a:r>
            <a:endParaRPr lang="en-IN" dirty="0"/>
          </a:p>
        </p:txBody>
      </p:sp>
      <p:pic>
        <p:nvPicPr>
          <p:cNvPr id="4" name="Picture 3"/>
          <p:cNvPicPr>
            <a:picLocks noChangeAspect="1"/>
          </p:cNvPicPr>
          <p:nvPr/>
        </p:nvPicPr>
        <p:blipFill>
          <a:blip r:embed="rId2"/>
          <a:stretch>
            <a:fillRect/>
          </a:stretch>
        </p:blipFill>
        <p:spPr>
          <a:xfrm>
            <a:off x="7663992" y="683943"/>
            <a:ext cx="4337139" cy="3784362"/>
          </a:xfrm>
          <a:prstGeom prst="rect">
            <a:avLst/>
          </a:prstGeom>
        </p:spPr>
      </p:pic>
    </p:spTree>
    <p:extLst>
      <p:ext uri="{BB962C8B-B14F-4D97-AF65-F5344CB8AC3E}">
        <p14:creationId xmlns:p14="http://schemas.microsoft.com/office/powerpoint/2010/main" val="2049523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Movement-based Update </a:t>
            </a:r>
            <a:endParaRPr lang="en-IN" dirty="0"/>
          </a:p>
        </p:txBody>
      </p:sp>
      <p:sp>
        <p:nvSpPr>
          <p:cNvPr id="3" name="Content Placeholder 2"/>
          <p:cNvSpPr>
            <a:spLocks noGrp="1"/>
          </p:cNvSpPr>
          <p:nvPr>
            <p:ph idx="1"/>
          </p:nvPr>
        </p:nvSpPr>
        <p:spPr>
          <a:xfrm>
            <a:off x="838200" y="1825625"/>
            <a:ext cx="5430625" cy="4351338"/>
          </a:xfrm>
        </p:spPr>
        <p:txBody>
          <a:bodyPr>
            <a:normAutofit fontScale="92500" lnSpcReduction="10000"/>
          </a:bodyPr>
          <a:lstStyle/>
          <a:p>
            <a:pPr algn="just"/>
            <a:r>
              <a:rPr lang="en-US" dirty="0" smtClean="0"/>
              <a:t>mobile devices update their location after a given number of boundary-crossings to other cells in the network.</a:t>
            </a:r>
          </a:p>
          <a:p>
            <a:pPr algn="just"/>
            <a:r>
              <a:rPr lang="en-US" dirty="0" err="1" smtClean="0"/>
              <a:t>optimised</a:t>
            </a:r>
            <a:r>
              <a:rPr lang="en-US" dirty="0" smtClean="0"/>
              <a:t> for individual movement and call arrival rates</a:t>
            </a:r>
          </a:p>
          <a:p>
            <a:pPr algn="just"/>
            <a:r>
              <a:rPr lang="en-US" dirty="0" smtClean="0"/>
              <a:t>device updates its location every two crossings between cells</a:t>
            </a:r>
          </a:p>
          <a:p>
            <a:pPr algn="just"/>
            <a:r>
              <a:rPr lang="en-US" dirty="0" smtClean="0"/>
              <a:t>The required paging area is restricted to a neighborhood of radius equal to the distance threshold around the last updated location. </a:t>
            </a:r>
          </a:p>
          <a:p>
            <a:pPr algn="just"/>
            <a:endParaRPr lang="en-IN" dirty="0"/>
          </a:p>
        </p:txBody>
      </p:sp>
      <p:pic>
        <p:nvPicPr>
          <p:cNvPr id="4" name="Picture 3"/>
          <p:cNvPicPr>
            <a:picLocks noChangeAspect="1"/>
          </p:cNvPicPr>
          <p:nvPr/>
        </p:nvPicPr>
        <p:blipFill>
          <a:blip r:embed="rId2"/>
          <a:stretch>
            <a:fillRect/>
          </a:stretch>
        </p:blipFill>
        <p:spPr>
          <a:xfrm>
            <a:off x="7387816" y="1690688"/>
            <a:ext cx="2676525" cy="2266950"/>
          </a:xfrm>
          <a:prstGeom prst="rect">
            <a:avLst/>
          </a:prstGeom>
        </p:spPr>
      </p:pic>
      <p:sp>
        <p:nvSpPr>
          <p:cNvPr id="5" name="TextBox 4"/>
          <p:cNvSpPr txBox="1"/>
          <p:nvPr/>
        </p:nvSpPr>
        <p:spPr>
          <a:xfrm>
            <a:off x="6787299" y="4166647"/>
            <a:ext cx="5241303"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paging area requirement is reduced through this scheme, </a:t>
            </a:r>
          </a:p>
          <a:p>
            <a:pPr marL="285750" indent="-285750">
              <a:buFont typeface="Arial" panose="020B0604020202020204" pitchFamily="34" charset="0"/>
              <a:buChar char="•"/>
            </a:pPr>
            <a:r>
              <a:rPr lang="en-US" sz="2000" dirty="0" smtClean="0"/>
              <a:t>although unnecessary updates may still be performed as a result of repeated crossings over the same cell boundary. </a:t>
            </a:r>
            <a:endParaRPr lang="en-IN" sz="2000" dirty="0"/>
          </a:p>
        </p:txBody>
      </p:sp>
    </p:spTree>
    <p:extLst>
      <p:ext uri="{BB962C8B-B14F-4D97-AF65-F5344CB8AC3E}">
        <p14:creationId xmlns:p14="http://schemas.microsoft.com/office/powerpoint/2010/main" val="2783241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IN" dirty="0" smtClean="0"/>
              <a:t>Distance-based Update</a:t>
            </a:r>
            <a:endParaRPr lang="en-IN" dirty="0"/>
          </a:p>
        </p:txBody>
      </p:sp>
      <p:sp>
        <p:nvSpPr>
          <p:cNvPr id="3" name="Content Placeholder 2"/>
          <p:cNvSpPr>
            <a:spLocks noGrp="1"/>
          </p:cNvSpPr>
          <p:nvPr>
            <p:ph idx="1"/>
          </p:nvPr>
        </p:nvSpPr>
        <p:spPr>
          <a:xfrm>
            <a:off x="838200" y="1825625"/>
            <a:ext cx="6015087" cy="4351338"/>
          </a:xfrm>
        </p:spPr>
        <p:txBody>
          <a:bodyPr>
            <a:normAutofit fontScale="85000" lnSpcReduction="10000"/>
          </a:bodyPr>
          <a:lstStyle/>
          <a:p>
            <a:pPr algn="just"/>
            <a:r>
              <a:rPr lang="en-US" dirty="0" smtClean="0"/>
              <a:t>mobile device performs a location update when it has moved a certain distance from the cell where it last updated its location. </a:t>
            </a:r>
          </a:p>
          <a:p>
            <a:pPr algn="just"/>
            <a:r>
              <a:rPr lang="en-US" dirty="0" smtClean="0"/>
              <a:t>not requiring an update when a user repeatedly moves between a small subset of cells, provided these cells reside within the distance-threshold radius</a:t>
            </a:r>
          </a:p>
          <a:p>
            <a:pPr algn="just"/>
            <a:r>
              <a:rPr lang="en-US" dirty="0" smtClean="0"/>
              <a:t>quite difficult to implement in a real-world network</a:t>
            </a:r>
          </a:p>
          <a:p>
            <a:pPr algn="just"/>
            <a:r>
              <a:rPr lang="en-US" dirty="0" smtClean="0"/>
              <a:t>coordinate system is a non-trivial requirement in a heterogeneous network, where cell adjacencies and distances may not be clearly defined.</a:t>
            </a:r>
            <a:endParaRPr lang="en-IN" dirty="0"/>
          </a:p>
        </p:txBody>
      </p:sp>
      <p:pic>
        <p:nvPicPr>
          <p:cNvPr id="4" name="Picture 3"/>
          <p:cNvPicPr>
            <a:picLocks noChangeAspect="1"/>
          </p:cNvPicPr>
          <p:nvPr/>
        </p:nvPicPr>
        <p:blipFill>
          <a:blip r:embed="rId3"/>
          <a:stretch>
            <a:fillRect/>
          </a:stretch>
        </p:blipFill>
        <p:spPr>
          <a:xfrm>
            <a:off x="8217080" y="1553369"/>
            <a:ext cx="2733675" cy="2447925"/>
          </a:xfrm>
          <a:prstGeom prst="rect">
            <a:avLst/>
          </a:prstGeom>
        </p:spPr>
      </p:pic>
    </p:spTree>
    <p:extLst>
      <p:ext uri="{BB962C8B-B14F-4D97-AF65-F5344CB8AC3E}">
        <p14:creationId xmlns:p14="http://schemas.microsoft.com/office/powerpoint/2010/main" val="2677627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Profile-based</a:t>
            </a:r>
            <a:endParaRPr lang="en-IN" dirty="0"/>
          </a:p>
        </p:txBody>
      </p:sp>
      <p:sp>
        <p:nvSpPr>
          <p:cNvPr id="3" name="Content Placeholder 2"/>
          <p:cNvSpPr>
            <a:spLocks noGrp="1"/>
          </p:cNvSpPr>
          <p:nvPr>
            <p:ph idx="1"/>
          </p:nvPr>
        </p:nvSpPr>
        <p:spPr/>
        <p:txBody>
          <a:bodyPr/>
          <a:lstStyle/>
          <a:p>
            <a:r>
              <a:rPr lang="en-US" dirty="0" smtClean="0"/>
              <a:t>the network maintains a profile for each user in the network, based on previous movements, containing a list of the most probable cells for the user to reside within.</a:t>
            </a:r>
          </a:p>
          <a:p>
            <a:r>
              <a:rPr lang="en-US" dirty="0" smtClean="0"/>
              <a:t>On a location update the network sends this list to the mobile device, forming what may be considered a complex location area. </a:t>
            </a:r>
            <a:endParaRPr lang="en-US" dirty="0"/>
          </a:p>
          <a:p>
            <a:r>
              <a:rPr lang="en-US" dirty="0" smtClean="0"/>
              <a:t>The mobile device updates its location only when entering a cell not contained in the list.</a:t>
            </a:r>
          </a:p>
          <a:p>
            <a:r>
              <a:rPr lang="en-US" dirty="0" smtClean="0"/>
              <a:t>high overhead of sending a large cell list to users outweighs the cost reduction provided by the profile-based scheme. </a:t>
            </a:r>
            <a:endParaRPr lang="en-IN" dirty="0"/>
          </a:p>
        </p:txBody>
      </p:sp>
    </p:spTree>
    <p:extLst>
      <p:ext uri="{BB962C8B-B14F-4D97-AF65-F5344CB8AC3E}">
        <p14:creationId xmlns:p14="http://schemas.microsoft.com/office/powerpoint/2010/main" val="3508241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Adaptive</a:t>
            </a:r>
            <a:endParaRPr lang="en-IN" dirty="0"/>
          </a:p>
        </p:txBody>
      </p:sp>
      <p:sp>
        <p:nvSpPr>
          <p:cNvPr id="3" name="Content Placeholder 2"/>
          <p:cNvSpPr>
            <a:spLocks noGrp="1"/>
          </p:cNvSpPr>
          <p:nvPr>
            <p:ph idx="1"/>
          </p:nvPr>
        </p:nvSpPr>
        <p:spPr/>
        <p:txBody>
          <a:bodyPr/>
          <a:lstStyle/>
          <a:p>
            <a:r>
              <a:rPr lang="en-US" dirty="0" smtClean="0"/>
              <a:t>predictive distance-based update scheme –</a:t>
            </a:r>
          </a:p>
          <a:p>
            <a:pPr lvl="1"/>
            <a:r>
              <a:rPr lang="en-US" dirty="0" smtClean="0"/>
              <a:t>predicts a mobile’s future location based on the location and velocity information registered during an update. </a:t>
            </a:r>
          </a:p>
          <a:p>
            <a:pPr lvl="1"/>
            <a:r>
              <a:rPr lang="en-US" dirty="0" smtClean="0"/>
              <a:t>The shape of the assigned location area reflects the mobility patterns of the user, while the size of the area varies as a function of the incoming call rate.</a:t>
            </a:r>
          </a:p>
          <a:p>
            <a:r>
              <a:rPr lang="en-US" dirty="0" smtClean="0"/>
              <a:t>activity-based location update scheme –</a:t>
            </a:r>
          </a:p>
          <a:p>
            <a:pPr lvl="1"/>
            <a:r>
              <a:rPr lang="en-US" dirty="0" smtClean="0"/>
              <a:t>The frequency of each cell movement between adjacent cells is measured along with the residence time at each cell</a:t>
            </a:r>
          </a:p>
          <a:p>
            <a:pPr lvl="1"/>
            <a:r>
              <a:rPr lang="en-US" dirty="0" smtClean="0"/>
              <a:t>likelihood of residence in each cell is evaluated, with each cell added in decreasing probability order until the maximum location area size is reached</a:t>
            </a:r>
          </a:p>
          <a:p>
            <a:endParaRPr lang="en-IN" dirty="0"/>
          </a:p>
        </p:txBody>
      </p:sp>
    </p:spTree>
    <p:extLst>
      <p:ext uri="{BB962C8B-B14F-4D97-AF65-F5344CB8AC3E}">
        <p14:creationId xmlns:p14="http://schemas.microsoft.com/office/powerpoint/2010/main" val="1962470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a:t>
            </a:r>
            <a:r>
              <a:rPr lang="en-US" dirty="0" smtClean="0"/>
              <a:t>Paging</a:t>
            </a:r>
            <a:endParaRPr lang="en-IN" dirty="0"/>
          </a:p>
        </p:txBody>
      </p:sp>
      <p:sp>
        <p:nvSpPr>
          <p:cNvPr id="3" name="Content Placeholder 2"/>
          <p:cNvSpPr>
            <a:spLocks noGrp="1"/>
          </p:cNvSpPr>
          <p:nvPr>
            <p:ph idx="1"/>
          </p:nvPr>
        </p:nvSpPr>
        <p:spPr/>
        <p:txBody>
          <a:bodyPr/>
          <a:lstStyle/>
          <a:p>
            <a:r>
              <a:rPr lang="en-US" dirty="0" smtClean="0"/>
              <a:t>mobile devices perform updates according to their location update scheme, </a:t>
            </a:r>
          </a:p>
          <a:p>
            <a:r>
              <a:rPr lang="en-US" dirty="0" smtClean="0"/>
              <a:t>the network needs to be able to precisely determine the current cell location of a user to be able to route an incoming call. </a:t>
            </a:r>
          </a:p>
          <a:p>
            <a:r>
              <a:rPr lang="en-US" dirty="0" smtClean="0"/>
              <a:t>This requires the network to send a paging query to all cells where the mobile device may be located, to inform it of the incoming transmission.</a:t>
            </a:r>
            <a:endParaRPr lang="en-US" dirty="0" smtClean="0"/>
          </a:p>
          <a:p>
            <a:pPr lvl="1"/>
            <a:r>
              <a:rPr lang="en-US" dirty="0" smtClean="0"/>
              <a:t> Simultaneous paging </a:t>
            </a:r>
          </a:p>
          <a:p>
            <a:pPr lvl="1"/>
            <a:r>
              <a:rPr lang="en-US" dirty="0" smtClean="0"/>
              <a:t> Sequential paging</a:t>
            </a:r>
          </a:p>
          <a:p>
            <a:pPr lvl="1"/>
            <a:r>
              <a:rPr lang="en-IN" dirty="0" smtClean="0"/>
              <a:t>Intelligent Paging</a:t>
            </a:r>
            <a:endParaRPr lang="en-IN" dirty="0"/>
          </a:p>
        </p:txBody>
      </p:sp>
    </p:spTree>
    <p:extLst>
      <p:ext uri="{BB962C8B-B14F-4D97-AF65-F5344CB8AC3E}">
        <p14:creationId xmlns:p14="http://schemas.microsoft.com/office/powerpoint/2010/main" val="2488680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Simultaneous paging (</a:t>
            </a:r>
            <a:r>
              <a:rPr lang="en-IN" dirty="0" smtClean="0"/>
              <a:t>blanket paging)</a:t>
            </a:r>
            <a:endParaRPr lang="en-IN" dirty="0"/>
          </a:p>
        </p:txBody>
      </p:sp>
      <p:sp>
        <p:nvSpPr>
          <p:cNvPr id="3" name="Content Placeholder 2"/>
          <p:cNvSpPr>
            <a:spLocks noGrp="1"/>
          </p:cNvSpPr>
          <p:nvPr>
            <p:ph idx="1"/>
          </p:nvPr>
        </p:nvSpPr>
        <p:spPr/>
        <p:txBody>
          <a:bodyPr/>
          <a:lstStyle/>
          <a:p>
            <a:r>
              <a:rPr lang="en-US" dirty="0" smtClean="0"/>
              <a:t>used in current GSM network implementations</a:t>
            </a:r>
          </a:p>
          <a:p>
            <a:r>
              <a:rPr lang="en-US" dirty="0" smtClean="0"/>
              <a:t>all cells in the users location area are paged simultaneously, to determine the location of the mobile device.</a:t>
            </a:r>
          </a:p>
          <a:p>
            <a:r>
              <a:rPr lang="en-US" dirty="0" smtClean="0"/>
              <a:t>requires no additional knowledge of user location but may generate excessive amounts of paging traffic</a:t>
            </a:r>
          </a:p>
          <a:p>
            <a:r>
              <a:rPr lang="en-US" dirty="0" smtClean="0"/>
              <a:t>Implementations of simultaneous paging </a:t>
            </a:r>
            <a:r>
              <a:rPr lang="en-US" dirty="0" err="1" smtClean="0"/>
              <a:t>favour</a:t>
            </a:r>
            <a:r>
              <a:rPr lang="en-US" dirty="0" smtClean="0"/>
              <a:t> networks with large cells and low user population and call rates. </a:t>
            </a:r>
            <a:endParaRPr lang="en-US" dirty="0"/>
          </a:p>
          <a:p>
            <a:r>
              <a:rPr lang="en-US" dirty="0" smtClean="0"/>
              <a:t>Not favorable in large networks</a:t>
            </a:r>
          </a:p>
          <a:p>
            <a:endParaRPr lang="en-IN" dirty="0"/>
          </a:p>
        </p:txBody>
      </p:sp>
    </p:spTree>
    <p:extLst>
      <p:ext uri="{BB962C8B-B14F-4D97-AF65-F5344CB8AC3E}">
        <p14:creationId xmlns:p14="http://schemas.microsoft.com/office/powerpoint/2010/main" val="1206198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Sequential Paging</a:t>
            </a:r>
            <a:endParaRPr lang="en-IN" dirty="0"/>
          </a:p>
        </p:txBody>
      </p:sp>
      <p:sp>
        <p:nvSpPr>
          <p:cNvPr id="3" name="Content Placeholder 2"/>
          <p:cNvSpPr>
            <a:spLocks noGrp="1"/>
          </p:cNvSpPr>
          <p:nvPr>
            <p:ph idx="1"/>
          </p:nvPr>
        </p:nvSpPr>
        <p:spPr/>
        <p:txBody>
          <a:bodyPr>
            <a:normAutofit/>
          </a:bodyPr>
          <a:lstStyle/>
          <a:p>
            <a:r>
              <a:rPr lang="en-US" dirty="0" smtClean="0"/>
              <a:t>Sequential paging avoids paging every cell within a location area by segmenting it into a number of paging areas, to be polled one-by-one.</a:t>
            </a:r>
          </a:p>
          <a:p>
            <a:r>
              <a:rPr lang="en-US" dirty="0" smtClean="0"/>
              <a:t>The number of cells per paging area is a factor which needs to be </a:t>
            </a:r>
            <a:r>
              <a:rPr lang="en-US" dirty="0" err="1" smtClean="0"/>
              <a:t>optimised</a:t>
            </a:r>
            <a:r>
              <a:rPr lang="en-US" dirty="0" smtClean="0"/>
              <a:t> and may lead to excessive call delays, particularly in large networks.</a:t>
            </a:r>
          </a:p>
          <a:p>
            <a:r>
              <a:rPr lang="en-US" dirty="0" smtClean="0"/>
              <a:t>several methods to determine the ordering of paging areas in a sequential scheme.</a:t>
            </a:r>
          </a:p>
          <a:p>
            <a:pPr lvl="1"/>
            <a:r>
              <a:rPr lang="en-US" dirty="0" smtClean="0"/>
              <a:t>Purely random</a:t>
            </a:r>
          </a:p>
          <a:p>
            <a:pPr lvl="1"/>
            <a:r>
              <a:rPr lang="en-US" dirty="0" smtClean="0"/>
              <a:t>paging areas located geographically closer to the previously updated location are found to further reduce the total number of paging messages required</a:t>
            </a:r>
            <a:endParaRPr lang="en-IN" dirty="0"/>
          </a:p>
        </p:txBody>
      </p:sp>
    </p:spTree>
    <p:extLst>
      <p:ext uri="{BB962C8B-B14F-4D97-AF65-F5344CB8AC3E}">
        <p14:creationId xmlns:p14="http://schemas.microsoft.com/office/powerpoint/2010/main" val="2651813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Paging</a:t>
            </a:r>
            <a:endParaRPr lang="en-IN" dirty="0"/>
          </a:p>
        </p:txBody>
      </p:sp>
      <p:sp>
        <p:nvSpPr>
          <p:cNvPr id="3" name="Content Placeholder 2"/>
          <p:cNvSpPr>
            <a:spLocks noGrp="1"/>
          </p:cNvSpPr>
          <p:nvPr>
            <p:ph idx="1"/>
          </p:nvPr>
        </p:nvSpPr>
        <p:spPr/>
        <p:txBody>
          <a:bodyPr/>
          <a:lstStyle/>
          <a:p>
            <a:r>
              <a:rPr lang="en-US" dirty="0" smtClean="0"/>
              <a:t>a variation of sequential paging, where the paging order is calculated probabilistically based on pre-established probability metrics</a:t>
            </a:r>
          </a:p>
          <a:p>
            <a:r>
              <a:rPr lang="en-US" dirty="0" smtClean="0"/>
              <a:t>s efficient ordering of paging areas requires a </a:t>
            </a:r>
            <a:r>
              <a:rPr lang="en-US" b="1" dirty="0" smtClean="0"/>
              <a:t>comprehensive knowledge</a:t>
            </a:r>
            <a:r>
              <a:rPr lang="en-US" dirty="0" smtClean="0"/>
              <a:t> of user residence probabilities.</a:t>
            </a:r>
            <a:endParaRPr lang="en-US" dirty="0"/>
          </a:p>
          <a:p>
            <a:endParaRPr lang="en-IN" dirty="0"/>
          </a:p>
        </p:txBody>
      </p:sp>
    </p:spTree>
    <p:extLst>
      <p:ext uri="{BB962C8B-B14F-4D97-AF65-F5344CB8AC3E}">
        <p14:creationId xmlns:p14="http://schemas.microsoft.com/office/powerpoint/2010/main" val="219679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Management</a:t>
            </a:r>
            <a:endParaRPr lang="en-IN" dirty="0"/>
          </a:p>
        </p:txBody>
      </p:sp>
      <p:sp>
        <p:nvSpPr>
          <p:cNvPr id="3" name="Content Placeholder 2"/>
          <p:cNvSpPr>
            <a:spLocks noGrp="1"/>
          </p:cNvSpPr>
          <p:nvPr>
            <p:ph idx="1"/>
          </p:nvPr>
        </p:nvSpPr>
        <p:spPr/>
        <p:txBody>
          <a:bodyPr>
            <a:normAutofit/>
          </a:bodyPr>
          <a:lstStyle/>
          <a:p>
            <a:r>
              <a:rPr lang="en-US" dirty="0" smtClean="0"/>
              <a:t>Cells in a network are grouped into Location Areas (LAs). </a:t>
            </a:r>
          </a:p>
          <a:p>
            <a:r>
              <a:rPr lang="en-US" dirty="0" smtClean="0"/>
              <a:t>Users can move within these LAs, updating their location with the network based upon some predefined standard. </a:t>
            </a:r>
          </a:p>
          <a:p>
            <a:r>
              <a:rPr lang="en-US" dirty="0" smtClean="0"/>
              <a:t>When a user receives a call, the network must page cells within the LA (also referred to as polling) to find that user as quickly as possible.</a:t>
            </a:r>
          </a:p>
          <a:p>
            <a:pPr lvl="1"/>
            <a:r>
              <a:rPr lang="en-US" dirty="0" smtClean="0"/>
              <a:t>frequent Location Updates (LUs) to reduce polling costs by incurring increased time and energy expenditures from all the updates </a:t>
            </a:r>
          </a:p>
          <a:p>
            <a:pPr lvl="1"/>
            <a:r>
              <a:rPr lang="en-US" dirty="0" smtClean="0"/>
              <a:t>only require rare LUs, storing less information about users to reduce computational overhead, but at a higher polling cost</a:t>
            </a:r>
            <a:endParaRPr lang="en-IN" dirty="0"/>
          </a:p>
        </p:txBody>
      </p:sp>
    </p:spTree>
    <p:extLst>
      <p:ext uri="{BB962C8B-B14F-4D97-AF65-F5344CB8AC3E}">
        <p14:creationId xmlns:p14="http://schemas.microsoft.com/office/powerpoint/2010/main" val="1407604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p:cNvSpPr>
          <p:nvPr>
            <p:ph type="title" hasCustomPrompt="1"/>
          </p:nvPr>
        </p:nvSpPr>
        <p:spPr>
          <a:xfrm>
            <a:off x="415600" y="227607"/>
            <a:ext cx="11360800" cy="763500"/>
          </a:xfrm>
        </p:spPr>
        <p:txBody>
          <a:bodyPr vert="horz" wrap="square" lIns="91440" tIns="45720" rIns="91440" bIns="45720" anchor="b"/>
          <a:lstStyle/>
          <a:p>
            <a:pPr eaLnBrk="1" hangingPunct="1"/>
            <a:r>
              <a:rPr lang="en-US" altLang="x-none" dirty="0" smtClean="0"/>
              <a:t>Basics of Mobile IP - Terminology</a:t>
            </a:r>
            <a:endParaRPr lang="en-US" altLang="x-none" dirty="0"/>
          </a:p>
        </p:txBody>
      </p:sp>
      <p:sp>
        <p:nvSpPr>
          <p:cNvPr id="33795" name="Rectangle 10"/>
          <p:cNvSpPr>
            <a:spLocks noGrp="1"/>
          </p:cNvSpPr>
          <p:nvPr>
            <p:ph idx="1" hasCustomPrompt="1"/>
          </p:nvPr>
        </p:nvSpPr>
        <p:spPr/>
        <p:txBody>
          <a:bodyPr vert="horz" wrap="square" lIns="91440" tIns="45720" rIns="91440" bIns="45720" anchor="t">
            <a:normAutofit fontScale="92500" lnSpcReduction="20000"/>
          </a:bodyPr>
          <a:lstStyle/>
          <a:p>
            <a:pPr marL="342900" indent="-342900" eaLnBrk="1" hangingPunct="1">
              <a:lnSpc>
                <a:spcPct val="90000"/>
              </a:lnSpc>
              <a:buFont typeface="Arial" panose="020B0604020202020204" pitchFamily="34" charset="0"/>
              <a:buChar char="•"/>
            </a:pPr>
            <a:r>
              <a:rPr lang="en-US" altLang="x-none" sz="2000" dirty="0"/>
              <a:t>Mobile Node (MN)</a:t>
            </a:r>
          </a:p>
          <a:p>
            <a:pPr marL="0" lvl="1" indent="0" eaLnBrk="1" hangingPunct="1">
              <a:lnSpc>
                <a:spcPct val="90000"/>
              </a:lnSpc>
              <a:buFont typeface="Arial" panose="020B0604020202020204" pitchFamily="34" charset="0"/>
              <a:buNone/>
            </a:pPr>
            <a:r>
              <a:rPr lang="en-US" altLang="x-none" sz="2000" dirty="0"/>
              <a:t>        system (node) that can change the point of connection </a:t>
            </a:r>
            <a:br>
              <a:rPr lang="en-US" altLang="x-none" sz="2000" dirty="0"/>
            </a:br>
            <a:r>
              <a:rPr lang="en-US" altLang="x-none" sz="2000" dirty="0"/>
              <a:t>        to the network without changing its IP address</a:t>
            </a:r>
          </a:p>
          <a:p>
            <a:pPr marL="342900" indent="-342900" eaLnBrk="1" hangingPunct="1">
              <a:lnSpc>
                <a:spcPct val="90000"/>
              </a:lnSpc>
              <a:buFont typeface="Arial" panose="020B0604020202020204" pitchFamily="34" charset="0"/>
              <a:buChar char="•"/>
            </a:pPr>
            <a:r>
              <a:rPr lang="en-US" altLang="x-none" sz="2000" dirty="0"/>
              <a:t>Home Agent (HA)</a:t>
            </a:r>
          </a:p>
          <a:p>
            <a:pPr marL="0" lvl="1" indent="0" eaLnBrk="1" hangingPunct="1">
              <a:lnSpc>
                <a:spcPct val="90000"/>
              </a:lnSpc>
              <a:buFont typeface="Arial" panose="020B0604020202020204" pitchFamily="34" charset="0"/>
              <a:buNone/>
            </a:pPr>
            <a:r>
              <a:rPr lang="en-US" altLang="x-none" sz="2000" dirty="0"/>
              <a:t>         system in the home network of the MN, typically a router</a:t>
            </a:r>
          </a:p>
          <a:p>
            <a:pPr marL="0" lvl="1" indent="0" eaLnBrk="1" hangingPunct="1">
              <a:lnSpc>
                <a:spcPct val="90000"/>
              </a:lnSpc>
              <a:buFont typeface="Arial" panose="020B0604020202020204" pitchFamily="34" charset="0"/>
              <a:buNone/>
            </a:pPr>
            <a:r>
              <a:rPr lang="en-US" altLang="x-none" sz="2000" dirty="0"/>
              <a:t>         registers the location of the MN, tunnels IP datagrams to the COA</a:t>
            </a:r>
          </a:p>
          <a:p>
            <a:pPr marL="342900" indent="-342900" eaLnBrk="1" hangingPunct="1">
              <a:lnSpc>
                <a:spcPct val="90000"/>
              </a:lnSpc>
              <a:buFont typeface="Arial" panose="020B0604020202020204" pitchFamily="34" charset="0"/>
              <a:buChar char="•"/>
            </a:pPr>
            <a:r>
              <a:rPr lang="en-US" altLang="x-none" sz="2000" dirty="0"/>
              <a:t>Foreign Agent (FA)</a:t>
            </a:r>
          </a:p>
          <a:p>
            <a:pPr marL="0" lvl="1" indent="0" eaLnBrk="1" hangingPunct="1">
              <a:lnSpc>
                <a:spcPct val="90000"/>
              </a:lnSpc>
              <a:buFont typeface="Arial" panose="020B0604020202020204" pitchFamily="34" charset="0"/>
              <a:buNone/>
            </a:pPr>
            <a:r>
              <a:rPr lang="en-US" altLang="x-none" sz="2000" dirty="0"/>
              <a:t>         system in the current foreign network of the MN, typically a router</a:t>
            </a:r>
          </a:p>
          <a:p>
            <a:pPr marL="0" lvl="1" indent="0" eaLnBrk="1" hangingPunct="1">
              <a:lnSpc>
                <a:spcPct val="90000"/>
              </a:lnSpc>
              <a:buFont typeface="Arial" panose="020B0604020202020204" pitchFamily="34" charset="0"/>
              <a:buNone/>
            </a:pPr>
            <a:r>
              <a:rPr lang="en-US" altLang="x-none" sz="2000" dirty="0"/>
              <a:t>        forwards the tunneled datagrams to the MN, typically also the default router for the   </a:t>
            </a:r>
          </a:p>
          <a:p>
            <a:pPr marL="0" lvl="1" indent="0" eaLnBrk="1" hangingPunct="1">
              <a:lnSpc>
                <a:spcPct val="90000"/>
              </a:lnSpc>
              <a:buFont typeface="Arial" panose="020B0604020202020204" pitchFamily="34" charset="0"/>
              <a:buNone/>
            </a:pPr>
            <a:r>
              <a:rPr lang="en-US" altLang="x-none" sz="2000" dirty="0"/>
              <a:t>        MN</a:t>
            </a:r>
          </a:p>
          <a:p>
            <a:pPr marL="342900" indent="-342900" eaLnBrk="1" hangingPunct="1">
              <a:lnSpc>
                <a:spcPct val="90000"/>
              </a:lnSpc>
              <a:buFont typeface="Arial" panose="020B0604020202020204" pitchFamily="34" charset="0"/>
              <a:buChar char="•"/>
            </a:pPr>
            <a:r>
              <a:rPr lang="en-US" altLang="x-none" sz="2000" dirty="0"/>
              <a:t>Care-of Address (COA)</a:t>
            </a:r>
          </a:p>
          <a:p>
            <a:pPr marL="0" lvl="1" indent="0" eaLnBrk="1" hangingPunct="1">
              <a:lnSpc>
                <a:spcPct val="90000"/>
              </a:lnSpc>
              <a:buFont typeface="Arial" panose="020B0604020202020204" pitchFamily="34" charset="0"/>
              <a:buNone/>
            </a:pPr>
            <a:r>
              <a:rPr lang="en-US" altLang="x-none" sz="2000" dirty="0"/>
              <a:t>        address of the current tunnel end-point for the MN (at FA or MN)</a:t>
            </a:r>
          </a:p>
          <a:p>
            <a:pPr marL="0" lvl="1" indent="0" eaLnBrk="1" hangingPunct="1">
              <a:lnSpc>
                <a:spcPct val="90000"/>
              </a:lnSpc>
              <a:buFont typeface="Arial" panose="020B0604020202020204" pitchFamily="34" charset="0"/>
              <a:buNone/>
            </a:pPr>
            <a:r>
              <a:rPr lang="en-US" altLang="x-none" sz="2000" dirty="0"/>
              <a:t>        actual location of the MN from an IP point of view can be chosen, e.g., via DHCP</a:t>
            </a:r>
          </a:p>
          <a:p>
            <a:pPr marL="342900" indent="-342900" eaLnBrk="1" hangingPunct="1">
              <a:lnSpc>
                <a:spcPct val="90000"/>
              </a:lnSpc>
              <a:buFont typeface="Arial" panose="020B0604020202020204" pitchFamily="34" charset="0"/>
              <a:buChar char="•"/>
            </a:pPr>
            <a:r>
              <a:rPr lang="en-US" altLang="x-none" sz="2000" dirty="0"/>
              <a:t>Correspondent Node (CN)</a:t>
            </a:r>
          </a:p>
          <a:p>
            <a:pPr marL="0" lvl="1" indent="0" eaLnBrk="1" hangingPunct="1">
              <a:lnSpc>
                <a:spcPct val="90000"/>
              </a:lnSpc>
              <a:buFont typeface="Arial" panose="020B0604020202020204" pitchFamily="34" charset="0"/>
              <a:buNone/>
            </a:pPr>
            <a:r>
              <a:rPr lang="en-US" altLang="x-none" sz="2000" dirty="0"/>
              <a:t>        communication partner</a:t>
            </a:r>
          </a:p>
        </p:txBody>
      </p:sp>
      <p:pic>
        <p:nvPicPr>
          <p:cNvPr id="33796" name="Picture 8" descr="j0235962"/>
          <p:cNvPicPr>
            <a:picLocks noChangeAspect="1"/>
          </p:cNvPicPr>
          <p:nvPr/>
        </p:nvPicPr>
        <p:blipFill>
          <a:blip r:embed="rId2"/>
          <a:stretch>
            <a:fillRect/>
          </a:stretch>
        </p:blipFill>
        <p:spPr>
          <a:xfrm>
            <a:off x="9120188" y="1052513"/>
            <a:ext cx="1071562" cy="1081087"/>
          </a:xfrm>
          <a:prstGeom prst="rect">
            <a:avLst/>
          </a:prstGeom>
          <a:noFill/>
          <a:ln w="9525">
            <a:noFill/>
          </a:ln>
        </p:spPr>
      </p:pic>
    </p:spTree>
    <p:extLst>
      <p:ext uri="{BB962C8B-B14F-4D97-AF65-F5344CB8AC3E}">
        <p14:creationId xmlns:p14="http://schemas.microsoft.com/office/powerpoint/2010/main" val="676205122"/>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17" descr="j0285750"/>
          <p:cNvPicPr>
            <a:picLocks noChangeAspect="1"/>
          </p:cNvPicPr>
          <p:nvPr/>
        </p:nvPicPr>
        <p:blipFill>
          <a:blip r:embed="rId3"/>
          <a:stretch>
            <a:fillRect/>
          </a:stretch>
        </p:blipFill>
        <p:spPr>
          <a:xfrm>
            <a:off x="2662238" y="5148263"/>
            <a:ext cx="1368425" cy="839787"/>
          </a:xfrm>
          <a:prstGeom prst="rect">
            <a:avLst/>
          </a:prstGeom>
          <a:noFill/>
          <a:ln w="9525">
            <a:noFill/>
          </a:ln>
        </p:spPr>
      </p:pic>
      <p:sp>
        <p:nvSpPr>
          <p:cNvPr id="1031" name="Freeform 611"/>
          <p:cNvSpPr/>
          <p:nvPr/>
        </p:nvSpPr>
        <p:spPr>
          <a:xfrm>
            <a:off x="6954838" y="1125538"/>
            <a:ext cx="2916237" cy="3551237"/>
          </a:xfrm>
          <a:custGeom>
            <a:avLst/>
            <a:gdLst>
              <a:gd name="txL" fmla="*/ 0 w 1837"/>
              <a:gd name="txT" fmla="*/ 0 h 2237"/>
              <a:gd name="txR" fmla="*/ 1837 w 1837"/>
              <a:gd name="txB" fmla="*/ 2237 h 2237"/>
            </a:gdLst>
            <a:ahLst/>
            <a:cxnLst>
              <a:cxn ang="0">
                <a:pos x="920750" y="71437"/>
              </a:cxn>
              <a:cxn ang="0">
                <a:pos x="234950" y="376237"/>
              </a:cxn>
              <a:cxn ang="0">
                <a:pos x="82550" y="1824037"/>
              </a:cxn>
              <a:cxn ang="0">
                <a:pos x="728662" y="2808287"/>
              </a:cxn>
              <a:cxn ang="0">
                <a:pos x="1422400" y="3467100"/>
              </a:cxn>
              <a:cxn ang="0">
                <a:pos x="2586037" y="3314700"/>
              </a:cxn>
              <a:cxn ang="0">
                <a:pos x="2892425" y="2327274"/>
              </a:cxn>
              <a:cxn ang="0">
                <a:pos x="2444750" y="376237"/>
              </a:cxn>
              <a:cxn ang="0">
                <a:pos x="920750" y="71437"/>
              </a:cxn>
            </a:cxnLst>
            <a:rect l="txL" t="txT" r="txR" b="txB"/>
            <a:pathLst>
              <a:path w="1837" h="2237">
                <a:moveTo>
                  <a:pt x="580" y="45"/>
                </a:moveTo>
                <a:cubicBezTo>
                  <a:pt x="348" y="45"/>
                  <a:pt x="236" y="53"/>
                  <a:pt x="148" y="237"/>
                </a:cubicBezTo>
                <a:cubicBezTo>
                  <a:pt x="60" y="421"/>
                  <a:pt x="0" y="894"/>
                  <a:pt x="52" y="1149"/>
                </a:cubicBezTo>
                <a:cubicBezTo>
                  <a:pt x="104" y="1404"/>
                  <a:pt x="318" y="1597"/>
                  <a:pt x="459" y="1769"/>
                </a:cubicBezTo>
                <a:cubicBezTo>
                  <a:pt x="600" y="1941"/>
                  <a:pt x="701" y="2131"/>
                  <a:pt x="896" y="2184"/>
                </a:cubicBezTo>
                <a:cubicBezTo>
                  <a:pt x="1091" y="2237"/>
                  <a:pt x="1475" y="2208"/>
                  <a:pt x="1629" y="2088"/>
                </a:cubicBezTo>
                <a:cubicBezTo>
                  <a:pt x="1783" y="1968"/>
                  <a:pt x="1837" y="1774"/>
                  <a:pt x="1822" y="1466"/>
                </a:cubicBezTo>
                <a:cubicBezTo>
                  <a:pt x="1807" y="1158"/>
                  <a:pt x="1747" y="474"/>
                  <a:pt x="1540" y="237"/>
                </a:cubicBezTo>
                <a:cubicBezTo>
                  <a:pt x="1333" y="0"/>
                  <a:pt x="812" y="45"/>
                  <a:pt x="580" y="45"/>
                </a:cubicBezTo>
                <a:close/>
              </a:path>
            </a:pathLst>
          </a:custGeom>
          <a:pattFill prst="pct30">
            <a:fgClr>
              <a:srgbClr val="F4EE00"/>
            </a:fgClr>
            <a:bgClr>
              <a:schemeClr val="bg1"/>
            </a:bgClr>
          </a:pattFill>
          <a:ln w="9525">
            <a:noFill/>
          </a:ln>
        </p:spPr>
        <p:txBody>
          <a:bodyPr/>
          <a:lstStyle/>
          <a:p>
            <a:endParaRPr lang="en-US"/>
          </a:p>
        </p:txBody>
      </p:sp>
      <p:sp>
        <p:nvSpPr>
          <p:cNvPr id="1032" name="Freeform 609"/>
          <p:cNvSpPr/>
          <p:nvPr/>
        </p:nvSpPr>
        <p:spPr>
          <a:xfrm>
            <a:off x="1716088" y="981075"/>
            <a:ext cx="2043112" cy="2797175"/>
          </a:xfrm>
          <a:custGeom>
            <a:avLst/>
            <a:gdLst>
              <a:gd name="txL" fmla="*/ 0 w 1287"/>
              <a:gd name="txT" fmla="*/ 0 h 1762"/>
              <a:gd name="txR" fmla="*/ 1287 w 1287"/>
              <a:gd name="txB" fmla="*/ 1762 h 1762"/>
            </a:gdLst>
            <a:ahLst/>
            <a:cxnLst>
              <a:cxn ang="0">
                <a:pos x="368300" y="215900"/>
              </a:cxn>
              <a:cxn ang="0">
                <a:pos x="1722437" y="212725"/>
              </a:cxn>
              <a:cxn ang="0">
                <a:pos x="2028825" y="1223963"/>
              </a:cxn>
              <a:cxn ang="0">
                <a:pos x="1804987" y="2365375"/>
              </a:cxn>
              <a:cxn ang="0">
                <a:pos x="749300" y="2654300"/>
              </a:cxn>
              <a:cxn ang="0">
                <a:pos x="63500" y="1511300"/>
              </a:cxn>
              <a:cxn ang="0">
                <a:pos x="368300" y="215900"/>
              </a:cxn>
            </a:cxnLst>
            <a:rect l="txL" t="txT" r="txR" b="txB"/>
            <a:pathLst>
              <a:path w="1287" h="1762">
                <a:moveTo>
                  <a:pt x="232" y="136"/>
                </a:moveTo>
                <a:cubicBezTo>
                  <a:pt x="406" y="0"/>
                  <a:pt x="911" y="28"/>
                  <a:pt x="1085" y="134"/>
                </a:cubicBezTo>
                <a:cubicBezTo>
                  <a:pt x="1259" y="240"/>
                  <a:pt x="1269" y="545"/>
                  <a:pt x="1278" y="771"/>
                </a:cubicBezTo>
                <a:cubicBezTo>
                  <a:pt x="1287" y="997"/>
                  <a:pt x="1271" y="1340"/>
                  <a:pt x="1137" y="1490"/>
                </a:cubicBezTo>
                <a:cubicBezTo>
                  <a:pt x="1003" y="1640"/>
                  <a:pt x="655" y="1762"/>
                  <a:pt x="472" y="1672"/>
                </a:cubicBezTo>
                <a:cubicBezTo>
                  <a:pt x="289" y="1582"/>
                  <a:pt x="80" y="1208"/>
                  <a:pt x="40" y="952"/>
                </a:cubicBezTo>
                <a:cubicBezTo>
                  <a:pt x="0" y="696"/>
                  <a:pt x="0" y="272"/>
                  <a:pt x="232" y="136"/>
                </a:cubicBezTo>
                <a:close/>
              </a:path>
            </a:pathLst>
          </a:custGeom>
          <a:blipFill rotWithShape="1">
            <a:blip r:embed="rId4"/>
            <a:tile tx="0" ty="0" sx="100000" sy="100000" flip="none" algn="tl"/>
          </a:blipFill>
          <a:ln w="9525">
            <a:noFill/>
          </a:ln>
        </p:spPr>
        <p:txBody>
          <a:bodyPr/>
          <a:lstStyle/>
          <a:p>
            <a:endParaRPr lang="en-US"/>
          </a:p>
        </p:txBody>
      </p:sp>
      <p:sp>
        <p:nvSpPr>
          <p:cNvPr id="1033" name="Rectangle 2"/>
          <p:cNvSpPr>
            <a:spLocks noGrp="1"/>
          </p:cNvSpPr>
          <p:nvPr>
            <p:ph type="title" hasCustomPrompt="1"/>
          </p:nvPr>
        </p:nvSpPr>
        <p:spPr/>
        <p:txBody>
          <a:bodyPr vert="horz" wrap="square" lIns="91440" tIns="45720" rIns="91440" bIns="45720" anchor="b"/>
          <a:lstStyle/>
          <a:p>
            <a:pPr eaLnBrk="1" hangingPunct="1"/>
            <a:r>
              <a:rPr lang="en-US" altLang="x-none" dirty="0"/>
              <a:t>Example network</a:t>
            </a:r>
          </a:p>
        </p:txBody>
      </p:sp>
      <p:sp>
        <p:nvSpPr>
          <p:cNvPr id="1034" name="Text Box 7"/>
          <p:cNvSpPr txBox="1"/>
          <p:nvPr/>
        </p:nvSpPr>
        <p:spPr>
          <a:xfrm>
            <a:off x="8713788" y="3101975"/>
            <a:ext cx="1889125" cy="337185"/>
          </a:xfrm>
          <a:prstGeom prst="rect">
            <a:avLst/>
          </a:prstGeom>
          <a:noFill/>
          <a:ln w="9525">
            <a:noFill/>
          </a:ln>
        </p:spPr>
        <p:txBody>
          <a:bodyPr wrap="none">
            <a:spAutoFit/>
          </a:bodyPr>
          <a:lstStyle/>
          <a:p>
            <a:pPr algn="l" eaLnBrk="0" hangingPunct="0"/>
            <a:r>
              <a:rPr lang="en-US" altLang="x-none" sz="1600" dirty="0">
                <a:latin typeface="Arial" panose="020B0604020202020204" pitchFamily="34" charset="0"/>
              </a:rPr>
              <a:t>mobile end-system</a:t>
            </a:r>
          </a:p>
        </p:txBody>
      </p:sp>
      <p:sp>
        <p:nvSpPr>
          <p:cNvPr id="1035" name="AutoShape 12"/>
          <p:cNvSpPr/>
          <p:nvPr/>
        </p:nvSpPr>
        <p:spPr>
          <a:xfrm>
            <a:off x="4065588" y="2416175"/>
            <a:ext cx="2590800" cy="2057400"/>
          </a:xfrm>
          <a:prstGeom prst="irregularSeal2">
            <a:avLst/>
          </a:prstGeom>
          <a:solidFill>
            <a:srgbClr val="DADAF6"/>
          </a:solidFill>
          <a:ln w="9525" cap="flat" cmpd="sng">
            <a:solidFill>
              <a:schemeClr val="tx1"/>
            </a:solidFill>
            <a:prstDash val="solid"/>
            <a:miter/>
            <a:headEnd type="none" w="med" len="med"/>
            <a:tailEnd type="none" w="med" len="med"/>
          </a:ln>
        </p:spPr>
        <p:txBody>
          <a:bodyPr wrap="none" anchor="ctr"/>
          <a:lstStyle/>
          <a:p>
            <a:pPr eaLnBrk="0" hangingPunct="0"/>
            <a:r>
              <a:rPr lang="en-US" altLang="x-none" sz="1600" dirty="0">
                <a:latin typeface="Arial" panose="020B0604020202020204" pitchFamily="34" charset="0"/>
              </a:rPr>
              <a:t>Internet</a:t>
            </a:r>
          </a:p>
        </p:txBody>
      </p:sp>
      <p:cxnSp>
        <p:nvCxnSpPr>
          <p:cNvPr id="1036" name="AutoShape 14"/>
          <p:cNvCxnSpPr>
            <a:endCxn id="1035" idx="2"/>
          </p:cNvCxnSpPr>
          <p:nvPr/>
        </p:nvCxnSpPr>
        <p:spPr>
          <a:xfrm flipV="1">
            <a:off x="5419725" y="4211638"/>
            <a:ext cx="38100" cy="795337"/>
          </a:xfrm>
          <a:prstGeom prst="straightConnector1">
            <a:avLst/>
          </a:prstGeom>
          <a:ln w="9525" cap="flat" cmpd="sng">
            <a:solidFill>
              <a:schemeClr val="tx1"/>
            </a:solidFill>
            <a:prstDash val="solid"/>
            <a:headEnd type="none" w="med" len="med"/>
            <a:tailEnd type="none" w="med" len="med"/>
          </a:ln>
        </p:spPr>
      </p:cxnSp>
      <p:cxnSp>
        <p:nvCxnSpPr>
          <p:cNvPr id="1037" name="AutoShape 15"/>
          <p:cNvCxnSpPr>
            <a:endCxn id="1035" idx="0"/>
          </p:cNvCxnSpPr>
          <p:nvPr/>
        </p:nvCxnSpPr>
        <p:spPr>
          <a:xfrm>
            <a:off x="4106863" y="2187575"/>
            <a:ext cx="1125537" cy="407988"/>
          </a:xfrm>
          <a:prstGeom prst="straightConnector1">
            <a:avLst/>
          </a:prstGeom>
          <a:ln w="9525" cap="flat" cmpd="sng">
            <a:solidFill>
              <a:schemeClr val="tx1"/>
            </a:solidFill>
            <a:prstDash val="solid"/>
            <a:headEnd type="none" w="med" len="med"/>
            <a:tailEnd type="none" w="med" len="med"/>
          </a:ln>
        </p:spPr>
      </p:cxnSp>
      <p:cxnSp>
        <p:nvCxnSpPr>
          <p:cNvPr id="1038" name="AutoShape 16"/>
          <p:cNvCxnSpPr>
            <a:stCxn id="1035" idx="3"/>
          </p:cNvCxnSpPr>
          <p:nvPr/>
        </p:nvCxnSpPr>
        <p:spPr>
          <a:xfrm>
            <a:off x="6656388" y="3049588"/>
            <a:ext cx="533400" cy="890587"/>
          </a:xfrm>
          <a:prstGeom prst="straightConnector1">
            <a:avLst/>
          </a:prstGeom>
          <a:ln w="9525" cap="flat" cmpd="sng">
            <a:solidFill>
              <a:schemeClr val="tx1"/>
            </a:solidFill>
            <a:prstDash val="solid"/>
            <a:headEnd type="none" w="med" len="med"/>
            <a:tailEnd type="none" w="med" len="med"/>
          </a:ln>
        </p:spPr>
      </p:cxnSp>
      <p:sp>
        <p:nvSpPr>
          <p:cNvPr id="1039" name="Line 20"/>
          <p:cNvSpPr/>
          <p:nvPr/>
        </p:nvSpPr>
        <p:spPr>
          <a:xfrm>
            <a:off x="4217988" y="4778375"/>
            <a:ext cx="0" cy="1371600"/>
          </a:xfrm>
          <a:prstGeom prst="line">
            <a:avLst/>
          </a:prstGeom>
          <a:ln w="38100" cap="flat" cmpd="sng">
            <a:solidFill>
              <a:schemeClr val="tx1"/>
            </a:solidFill>
            <a:prstDash val="solid"/>
            <a:headEnd type="none" w="med" len="med"/>
            <a:tailEnd type="none" w="med" len="med"/>
          </a:ln>
        </p:spPr>
      </p:sp>
      <p:sp>
        <p:nvSpPr>
          <p:cNvPr id="1040" name="Line 21"/>
          <p:cNvSpPr/>
          <p:nvPr/>
        </p:nvSpPr>
        <p:spPr>
          <a:xfrm>
            <a:off x="3532188" y="5616575"/>
            <a:ext cx="685800" cy="0"/>
          </a:xfrm>
          <a:prstGeom prst="line">
            <a:avLst/>
          </a:prstGeom>
          <a:ln w="9525" cap="flat" cmpd="sng">
            <a:solidFill>
              <a:schemeClr val="tx1"/>
            </a:solidFill>
            <a:prstDash val="solid"/>
            <a:headEnd type="none" w="med" len="med"/>
            <a:tailEnd type="none" w="med" len="med"/>
          </a:ln>
        </p:spPr>
      </p:sp>
      <p:sp>
        <p:nvSpPr>
          <p:cNvPr id="1041" name="Line 22"/>
          <p:cNvSpPr/>
          <p:nvPr/>
        </p:nvSpPr>
        <p:spPr>
          <a:xfrm flipH="1">
            <a:off x="4217988" y="5464175"/>
            <a:ext cx="762000" cy="0"/>
          </a:xfrm>
          <a:prstGeom prst="line">
            <a:avLst/>
          </a:prstGeom>
          <a:ln w="9525" cap="flat" cmpd="sng">
            <a:solidFill>
              <a:schemeClr val="tx1"/>
            </a:solidFill>
            <a:prstDash val="solid"/>
            <a:headEnd type="none" w="med" len="med"/>
            <a:tailEnd type="none" w="med" len="med"/>
          </a:ln>
        </p:spPr>
      </p:sp>
      <p:grpSp>
        <p:nvGrpSpPr>
          <p:cNvPr id="1042" name="Group 26"/>
          <p:cNvGrpSpPr/>
          <p:nvPr/>
        </p:nvGrpSpPr>
        <p:grpSpPr>
          <a:xfrm flipH="1">
            <a:off x="8104188" y="1501775"/>
            <a:ext cx="1066800" cy="609600"/>
            <a:chOff x="1248" y="2736"/>
            <a:chExt cx="240" cy="192"/>
          </a:xfrm>
        </p:grpSpPr>
        <p:sp>
          <p:nvSpPr>
            <p:cNvPr id="1063" name="Line 27"/>
            <p:cNvSpPr/>
            <p:nvPr/>
          </p:nvSpPr>
          <p:spPr>
            <a:xfrm flipV="1">
              <a:off x="1296" y="2736"/>
              <a:ext cx="192" cy="96"/>
            </a:xfrm>
            <a:prstGeom prst="line">
              <a:avLst/>
            </a:prstGeom>
            <a:ln w="38100" cap="flat" cmpd="sng">
              <a:solidFill>
                <a:schemeClr val="tx1"/>
              </a:solidFill>
              <a:prstDash val="solid"/>
              <a:headEnd type="none" w="med" len="med"/>
              <a:tailEnd type="triangle" w="med" len="med"/>
            </a:ln>
          </p:spPr>
        </p:sp>
        <p:sp>
          <p:nvSpPr>
            <p:cNvPr id="1064" name="Line 28"/>
            <p:cNvSpPr/>
            <p:nvPr/>
          </p:nvSpPr>
          <p:spPr>
            <a:xfrm flipH="1">
              <a:off x="1248" y="2832"/>
              <a:ext cx="192" cy="96"/>
            </a:xfrm>
            <a:prstGeom prst="line">
              <a:avLst/>
            </a:prstGeom>
            <a:ln w="38100" cap="flat" cmpd="sng">
              <a:solidFill>
                <a:schemeClr val="tx1"/>
              </a:solidFill>
              <a:prstDash val="solid"/>
              <a:headEnd type="none" w="med" len="med"/>
              <a:tailEnd type="triangle" w="med" len="med"/>
            </a:ln>
          </p:spPr>
        </p:sp>
        <p:sp>
          <p:nvSpPr>
            <p:cNvPr id="1065" name="Line 29"/>
            <p:cNvSpPr/>
            <p:nvPr/>
          </p:nvSpPr>
          <p:spPr>
            <a:xfrm>
              <a:off x="1296" y="2832"/>
              <a:ext cx="144" cy="0"/>
            </a:xfrm>
            <a:prstGeom prst="line">
              <a:avLst/>
            </a:prstGeom>
            <a:ln w="38100" cap="flat" cmpd="sng">
              <a:solidFill>
                <a:schemeClr val="tx1"/>
              </a:solidFill>
              <a:prstDash val="solid"/>
              <a:headEnd type="none" w="med" len="med"/>
              <a:tailEnd type="none" w="med" len="med"/>
            </a:ln>
          </p:spPr>
        </p:sp>
      </p:grpSp>
      <p:grpSp>
        <p:nvGrpSpPr>
          <p:cNvPr id="1043" name="Group 594"/>
          <p:cNvGrpSpPr/>
          <p:nvPr/>
        </p:nvGrpSpPr>
        <p:grpSpPr>
          <a:xfrm>
            <a:off x="7570788" y="1577975"/>
            <a:ext cx="979487" cy="901700"/>
            <a:chOff x="2491" y="1440"/>
            <a:chExt cx="617" cy="568"/>
          </a:xfrm>
        </p:grpSpPr>
        <p:graphicFrame>
          <p:nvGraphicFramePr>
            <p:cNvPr id="1029" name="Object 30"/>
            <p:cNvGraphicFramePr/>
            <p:nvPr/>
          </p:nvGraphicFramePr>
          <p:xfrm>
            <a:off x="2491" y="1776"/>
            <a:ext cx="617" cy="232"/>
          </p:xfrm>
          <a:graphic>
            <a:graphicData uri="http://schemas.openxmlformats.org/presentationml/2006/ole">
              <mc:AlternateContent xmlns:mc="http://schemas.openxmlformats.org/markup-compatibility/2006">
                <mc:Choice xmlns:v="urn:schemas-microsoft-com:vml" Requires="v">
                  <p:oleObj spid="_x0000_s2058" r:id="rId5" imgW="4396105" imgH="1652905" progId="MS_ClipArt_Gallery.2">
                    <p:embed/>
                  </p:oleObj>
                </mc:Choice>
                <mc:Fallback>
                  <p:oleObj r:id="rId5" imgW="4396105" imgH="1652905" progId="MS_ClipArt_Gallery.2">
                    <p:embed/>
                    <p:pic>
                      <p:nvPicPr>
                        <p:cNvPr id="0" name=""/>
                        <p:cNvPicPr/>
                        <p:nvPr/>
                      </p:nvPicPr>
                      <p:blipFill>
                        <a:blip r:embed="rId6"/>
                        <a:stretch>
                          <a:fillRect/>
                        </a:stretch>
                      </p:blipFill>
                      <p:spPr>
                        <a:xfrm>
                          <a:off x="2491" y="1776"/>
                          <a:ext cx="617" cy="232"/>
                        </a:xfrm>
                        <a:prstGeom prst="rect">
                          <a:avLst/>
                        </a:prstGeom>
                        <a:noFill/>
                        <a:ln w="38100">
                          <a:noFill/>
                          <a:miter/>
                        </a:ln>
                      </p:spPr>
                    </p:pic>
                  </p:oleObj>
                </mc:Fallback>
              </mc:AlternateContent>
            </a:graphicData>
          </a:graphic>
        </p:graphicFrame>
        <p:sp>
          <p:nvSpPr>
            <p:cNvPr id="1062" name="Line 31"/>
            <p:cNvSpPr/>
            <p:nvPr/>
          </p:nvSpPr>
          <p:spPr>
            <a:xfrm flipV="1">
              <a:off x="2587" y="1440"/>
              <a:ext cx="0" cy="336"/>
            </a:xfrm>
            <a:prstGeom prst="line">
              <a:avLst/>
            </a:prstGeom>
            <a:ln w="19050" cap="flat" cmpd="sng">
              <a:solidFill>
                <a:schemeClr val="tx1"/>
              </a:solidFill>
              <a:prstDash val="solid"/>
              <a:headEnd type="none" w="med" len="med"/>
              <a:tailEnd type="none" w="med" len="med"/>
            </a:ln>
          </p:spPr>
        </p:sp>
      </p:grpSp>
      <p:graphicFrame>
        <p:nvGraphicFramePr>
          <p:cNvPr id="1026" name="Object 591"/>
          <p:cNvGraphicFramePr/>
          <p:nvPr/>
        </p:nvGraphicFramePr>
        <p:xfrm>
          <a:off x="7189788" y="3482975"/>
          <a:ext cx="879475" cy="914400"/>
        </p:xfrm>
        <a:graphic>
          <a:graphicData uri="http://schemas.openxmlformats.org/presentationml/2006/ole">
            <mc:AlternateContent xmlns:mc="http://schemas.openxmlformats.org/markup-compatibility/2006">
              <mc:Choice xmlns:v="urn:schemas-microsoft-com:vml" Requires="v">
                <p:oleObj spid="_x0000_s2059" r:id="rId7" imgW="3986530" imgH="4144645" progId="MS_ClipArt_Gallery.2">
                  <p:embed/>
                </p:oleObj>
              </mc:Choice>
              <mc:Fallback>
                <p:oleObj r:id="rId7" imgW="3986530" imgH="4144645" progId="MS_ClipArt_Gallery.2">
                  <p:embed/>
                  <p:pic>
                    <p:nvPicPr>
                      <p:cNvPr id="0" name=""/>
                      <p:cNvPicPr/>
                      <p:nvPr/>
                    </p:nvPicPr>
                    <p:blipFill>
                      <a:blip r:embed="rId8"/>
                      <a:stretch>
                        <a:fillRect/>
                      </a:stretch>
                    </p:blipFill>
                    <p:spPr>
                      <a:xfrm>
                        <a:off x="7189788" y="3482975"/>
                        <a:ext cx="879475" cy="914400"/>
                      </a:xfrm>
                      <a:prstGeom prst="rect">
                        <a:avLst/>
                      </a:prstGeom>
                      <a:noFill/>
                      <a:ln w="38100">
                        <a:noFill/>
                        <a:miter/>
                      </a:ln>
                    </p:spPr>
                  </p:pic>
                </p:oleObj>
              </mc:Fallback>
            </mc:AlternateContent>
          </a:graphicData>
        </a:graphic>
      </p:graphicFrame>
      <p:graphicFrame>
        <p:nvGraphicFramePr>
          <p:cNvPr id="1027" name="Object 595"/>
          <p:cNvGraphicFramePr/>
          <p:nvPr/>
        </p:nvGraphicFramePr>
        <p:xfrm>
          <a:off x="4979988" y="5006975"/>
          <a:ext cx="879475" cy="914400"/>
        </p:xfrm>
        <a:graphic>
          <a:graphicData uri="http://schemas.openxmlformats.org/presentationml/2006/ole">
            <mc:AlternateContent xmlns:mc="http://schemas.openxmlformats.org/markup-compatibility/2006">
              <mc:Choice xmlns:v="urn:schemas-microsoft-com:vml" Requires="v">
                <p:oleObj spid="_x0000_s2060" r:id="rId9" imgW="3986530" imgH="4144645" progId="MS_ClipArt_Gallery.2">
                  <p:embed/>
                </p:oleObj>
              </mc:Choice>
              <mc:Fallback>
                <p:oleObj r:id="rId9" imgW="3986530" imgH="4144645" progId="MS_ClipArt_Gallery.2">
                  <p:embed/>
                  <p:pic>
                    <p:nvPicPr>
                      <p:cNvPr id="0" name=""/>
                      <p:cNvPicPr/>
                      <p:nvPr/>
                    </p:nvPicPr>
                    <p:blipFill>
                      <a:blip r:embed="rId8"/>
                      <a:stretch>
                        <a:fillRect/>
                      </a:stretch>
                    </p:blipFill>
                    <p:spPr>
                      <a:xfrm>
                        <a:off x="4979988" y="5006975"/>
                        <a:ext cx="879475" cy="914400"/>
                      </a:xfrm>
                      <a:prstGeom prst="rect">
                        <a:avLst/>
                      </a:prstGeom>
                      <a:noFill/>
                      <a:ln w="38100">
                        <a:noFill/>
                        <a:miter/>
                      </a:ln>
                    </p:spPr>
                  </p:pic>
                </p:oleObj>
              </mc:Fallback>
            </mc:AlternateContent>
          </a:graphicData>
        </a:graphic>
      </p:graphicFrame>
      <p:sp>
        <p:nvSpPr>
          <p:cNvPr id="1044" name="Line 596"/>
          <p:cNvSpPr/>
          <p:nvPr/>
        </p:nvSpPr>
        <p:spPr>
          <a:xfrm>
            <a:off x="7418388" y="2949575"/>
            <a:ext cx="1295400" cy="0"/>
          </a:xfrm>
          <a:prstGeom prst="line">
            <a:avLst/>
          </a:prstGeom>
          <a:ln w="38100" cap="flat" cmpd="sng">
            <a:solidFill>
              <a:schemeClr val="tx1"/>
            </a:solidFill>
            <a:prstDash val="solid"/>
            <a:headEnd type="none" w="med" len="med"/>
            <a:tailEnd type="none" w="med" len="med"/>
          </a:ln>
        </p:spPr>
      </p:sp>
      <p:sp>
        <p:nvSpPr>
          <p:cNvPr id="1045" name="Line 597"/>
          <p:cNvSpPr/>
          <p:nvPr/>
        </p:nvSpPr>
        <p:spPr>
          <a:xfrm flipV="1">
            <a:off x="7723188" y="2949575"/>
            <a:ext cx="0" cy="533400"/>
          </a:xfrm>
          <a:prstGeom prst="line">
            <a:avLst/>
          </a:prstGeom>
          <a:ln w="9525" cap="flat" cmpd="sng">
            <a:solidFill>
              <a:schemeClr val="tx1"/>
            </a:solidFill>
            <a:prstDash val="solid"/>
            <a:headEnd type="none" w="med" len="med"/>
            <a:tailEnd type="none" w="med" len="med"/>
          </a:ln>
        </p:spPr>
      </p:sp>
      <p:sp>
        <p:nvSpPr>
          <p:cNvPr id="1046" name="Line 598"/>
          <p:cNvSpPr/>
          <p:nvPr/>
        </p:nvSpPr>
        <p:spPr>
          <a:xfrm flipV="1">
            <a:off x="8027988" y="2416175"/>
            <a:ext cx="0" cy="533400"/>
          </a:xfrm>
          <a:prstGeom prst="line">
            <a:avLst/>
          </a:prstGeom>
          <a:ln w="9525" cap="flat" cmpd="sng">
            <a:solidFill>
              <a:schemeClr val="tx1"/>
            </a:solidFill>
            <a:prstDash val="solid"/>
            <a:headEnd type="none" w="med" len="med"/>
            <a:tailEnd type="none" w="med" len="med"/>
          </a:ln>
        </p:spPr>
      </p:sp>
      <p:graphicFrame>
        <p:nvGraphicFramePr>
          <p:cNvPr id="1028" name="Object 599"/>
          <p:cNvGraphicFramePr/>
          <p:nvPr/>
        </p:nvGraphicFramePr>
        <p:xfrm>
          <a:off x="3227388" y="1730375"/>
          <a:ext cx="879475" cy="914400"/>
        </p:xfrm>
        <a:graphic>
          <a:graphicData uri="http://schemas.openxmlformats.org/presentationml/2006/ole">
            <mc:AlternateContent xmlns:mc="http://schemas.openxmlformats.org/markup-compatibility/2006">
              <mc:Choice xmlns:v="urn:schemas-microsoft-com:vml" Requires="v">
                <p:oleObj spid="_x0000_s2061" r:id="rId10" imgW="3986530" imgH="4144645" progId="MS_ClipArt_Gallery.2">
                  <p:embed/>
                </p:oleObj>
              </mc:Choice>
              <mc:Fallback>
                <p:oleObj r:id="rId10" imgW="3986530" imgH="4144645" progId="MS_ClipArt_Gallery.2">
                  <p:embed/>
                  <p:pic>
                    <p:nvPicPr>
                      <p:cNvPr id="0" name=""/>
                      <p:cNvPicPr/>
                      <p:nvPr/>
                    </p:nvPicPr>
                    <p:blipFill>
                      <a:blip r:embed="rId8"/>
                      <a:stretch>
                        <a:fillRect/>
                      </a:stretch>
                    </p:blipFill>
                    <p:spPr>
                      <a:xfrm>
                        <a:off x="3227388" y="1730375"/>
                        <a:ext cx="879475" cy="914400"/>
                      </a:xfrm>
                      <a:prstGeom prst="rect">
                        <a:avLst/>
                      </a:prstGeom>
                      <a:noFill/>
                      <a:ln w="38100">
                        <a:noFill/>
                        <a:miter/>
                      </a:ln>
                    </p:spPr>
                  </p:pic>
                </p:oleObj>
              </mc:Fallback>
            </mc:AlternateContent>
          </a:graphicData>
        </a:graphic>
      </p:graphicFrame>
      <p:sp>
        <p:nvSpPr>
          <p:cNvPr id="1047" name="Line 600"/>
          <p:cNvSpPr/>
          <p:nvPr/>
        </p:nvSpPr>
        <p:spPr>
          <a:xfrm>
            <a:off x="2312988" y="1425575"/>
            <a:ext cx="0" cy="1371600"/>
          </a:xfrm>
          <a:prstGeom prst="line">
            <a:avLst/>
          </a:prstGeom>
          <a:ln w="38100" cap="flat" cmpd="sng">
            <a:solidFill>
              <a:schemeClr val="tx1"/>
            </a:solidFill>
            <a:prstDash val="solid"/>
            <a:headEnd type="none" w="med" len="med"/>
            <a:tailEnd type="none" w="med" len="med"/>
          </a:ln>
        </p:spPr>
      </p:sp>
      <p:sp>
        <p:nvSpPr>
          <p:cNvPr id="1048" name="Line 601"/>
          <p:cNvSpPr/>
          <p:nvPr/>
        </p:nvSpPr>
        <p:spPr>
          <a:xfrm flipH="1">
            <a:off x="2312988" y="2111375"/>
            <a:ext cx="914400" cy="0"/>
          </a:xfrm>
          <a:prstGeom prst="line">
            <a:avLst/>
          </a:prstGeom>
          <a:ln w="9525" cap="flat" cmpd="sng">
            <a:solidFill>
              <a:schemeClr val="tx1"/>
            </a:solidFill>
            <a:prstDash val="solid"/>
            <a:headEnd type="none" w="med" len="med"/>
            <a:tailEnd type="none" w="med" len="med"/>
          </a:ln>
        </p:spPr>
      </p:sp>
      <p:sp>
        <p:nvSpPr>
          <p:cNvPr id="1049" name="Text Box 602"/>
          <p:cNvSpPr txBox="1"/>
          <p:nvPr/>
        </p:nvSpPr>
        <p:spPr>
          <a:xfrm>
            <a:off x="7418388" y="4321175"/>
            <a:ext cx="714375" cy="337185"/>
          </a:xfrm>
          <a:prstGeom prst="rect">
            <a:avLst/>
          </a:prstGeom>
          <a:noFill/>
          <a:ln w="9525">
            <a:noFill/>
          </a:ln>
        </p:spPr>
        <p:txBody>
          <a:bodyPr wrap="none">
            <a:spAutoFit/>
          </a:bodyPr>
          <a:lstStyle/>
          <a:p>
            <a:pPr algn="l" eaLnBrk="0" hangingPunct="0"/>
            <a:r>
              <a:rPr lang="en-US" altLang="x-none" sz="1600" dirty="0">
                <a:latin typeface="Arial" panose="020B0604020202020204" pitchFamily="34" charset="0"/>
              </a:rPr>
              <a:t>router</a:t>
            </a:r>
          </a:p>
        </p:txBody>
      </p:sp>
      <p:sp>
        <p:nvSpPr>
          <p:cNvPr id="1050" name="Text Box 603"/>
          <p:cNvSpPr txBox="1"/>
          <p:nvPr/>
        </p:nvSpPr>
        <p:spPr>
          <a:xfrm>
            <a:off x="5284788" y="5921375"/>
            <a:ext cx="714375" cy="337185"/>
          </a:xfrm>
          <a:prstGeom prst="rect">
            <a:avLst/>
          </a:prstGeom>
          <a:noFill/>
          <a:ln w="9525">
            <a:noFill/>
          </a:ln>
        </p:spPr>
        <p:txBody>
          <a:bodyPr wrap="none">
            <a:spAutoFit/>
          </a:bodyPr>
          <a:lstStyle/>
          <a:p>
            <a:pPr algn="l" eaLnBrk="0" hangingPunct="0"/>
            <a:r>
              <a:rPr lang="en-US" altLang="x-none" sz="1600" dirty="0">
                <a:latin typeface="Arial" panose="020B0604020202020204" pitchFamily="34" charset="0"/>
              </a:rPr>
              <a:t>router</a:t>
            </a:r>
          </a:p>
        </p:txBody>
      </p:sp>
      <p:sp>
        <p:nvSpPr>
          <p:cNvPr id="1051" name="Text Box 604"/>
          <p:cNvSpPr txBox="1"/>
          <p:nvPr/>
        </p:nvSpPr>
        <p:spPr>
          <a:xfrm>
            <a:off x="3379788" y="2644775"/>
            <a:ext cx="714375" cy="337185"/>
          </a:xfrm>
          <a:prstGeom prst="rect">
            <a:avLst/>
          </a:prstGeom>
          <a:noFill/>
          <a:ln w="9525">
            <a:noFill/>
          </a:ln>
        </p:spPr>
        <p:txBody>
          <a:bodyPr wrap="none">
            <a:spAutoFit/>
          </a:bodyPr>
          <a:lstStyle/>
          <a:p>
            <a:pPr algn="l" eaLnBrk="0" hangingPunct="0"/>
            <a:r>
              <a:rPr lang="en-US" altLang="x-none" sz="1600" dirty="0">
                <a:latin typeface="Arial" panose="020B0604020202020204" pitchFamily="34" charset="0"/>
              </a:rPr>
              <a:t>router</a:t>
            </a:r>
          </a:p>
        </p:txBody>
      </p:sp>
      <p:sp>
        <p:nvSpPr>
          <p:cNvPr id="1052" name="Text Box 605"/>
          <p:cNvSpPr txBox="1"/>
          <p:nvPr/>
        </p:nvSpPr>
        <p:spPr>
          <a:xfrm>
            <a:off x="2693988" y="5921375"/>
            <a:ext cx="1233805" cy="337185"/>
          </a:xfrm>
          <a:prstGeom prst="rect">
            <a:avLst/>
          </a:prstGeom>
          <a:noFill/>
          <a:ln w="9525">
            <a:noFill/>
          </a:ln>
        </p:spPr>
        <p:txBody>
          <a:bodyPr wrap="none">
            <a:spAutoFit/>
          </a:bodyPr>
          <a:lstStyle/>
          <a:p>
            <a:pPr algn="l" eaLnBrk="0" hangingPunct="0"/>
            <a:r>
              <a:rPr lang="en-US" altLang="x-none" sz="1600" dirty="0">
                <a:latin typeface="Arial" panose="020B0604020202020204" pitchFamily="34" charset="0"/>
              </a:rPr>
              <a:t>end-system</a:t>
            </a:r>
          </a:p>
        </p:txBody>
      </p:sp>
      <p:sp>
        <p:nvSpPr>
          <p:cNvPr id="1053" name="Text Box 606"/>
          <p:cNvSpPr txBox="1"/>
          <p:nvPr/>
        </p:nvSpPr>
        <p:spPr>
          <a:xfrm>
            <a:off x="8164513" y="3722688"/>
            <a:ext cx="521335"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FA</a:t>
            </a:r>
          </a:p>
        </p:txBody>
      </p:sp>
      <p:sp>
        <p:nvSpPr>
          <p:cNvPr id="1054" name="Text Box 607"/>
          <p:cNvSpPr txBox="1"/>
          <p:nvPr/>
        </p:nvSpPr>
        <p:spPr>
          <a:xfrm>
            <a:off x="3379788" y="1273175"/>
            <a:ext cx="549910"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HA</a:t>
            </a:r>
          </a:p>
        </p:txBody>
      </p:sp>
      <p:sp>
        <p:nvSpPr>
          <p:cNvPr id="1055" name="Text Box 608"/>
          <p:cNvSpPr txBox="1"/>
          <p:nvPr/>
        </p:nvSpPr>
        <p:spPr>
          <a:xfrm>
            <a:off x="9704388" y="1730375"/>
            <a:ext cx="577850"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MN</a:t>
            </a:r>
          </a:p>
        </p:txBody>
      </p:sp>
      <p:sp>
        <p:nvSpPr>
          <p:cNvPr id="1056" name="Text Box 610"/>
          <p:cNvSpPr txBox="1"/>
          <p:nvPr/>
        </p:nvSpPr>
        <p:spPr>
          <a:xfrm>
            <a:off x="2084388" y="3101975"/>
            <a:ext cx="1560195" cy="337185"/>
          </a:xfrm>
          <a:prstGeom prst="rect">
            <a:avLst/>
          </a:prstGeom>
          <a:noFill/>
          <a:ln w="9525">
            <a:noFill/>
          </a:ln>
        </p:spPr>
        <p:txBody>
          <a:bodyPr wrap="none">
            <a:spAutoFit/>
          </a:bodyPr>
          <a:lstStyle/>
          <a:p>
            <a:pPr algn="l" eaLnBrk="0" hangingPunct="0"/>
            <a:r>
              <a:rPr lang="en-US" altLang="x-none" sz="1600" b="1" dirty="0">
                <a:latin typeface="Arial" panose="020B0604020202020204" pitchFamily="34" charset="0"/>
              </a:rPr>
              <a:t>home network</a:t>
            </a:r>
          </a:p>
        </p:txBody>
      </p:sp>
      <p:sp>
        <p:nvSpPr>
          <p:cNvPr id="1057" name="Text Box 612"/>
          <p:cNvSpPr txBox="1"/>
          <p:nvPr/>
        </p:nvSpPr>
        <p:spPr>
          <a:xfrm>
            <a:off x="8713788" y="3787775"/>
            <a:ext cx="962025" cy="583565"/>
          </a:xfrm>
          <a:prstGeom prst="rect">
            <a:avLst/>
          </a:prstGeom>
          <a:noFill/>
          <a:ln w="9525">
            <a:noFill/>
          </a:ln>
        </p:spPr>
        <p:txBody>
          <a:bodyPr wrap="none">
            <a:spAutoFit/>
          </a:bodyPr>
          <a:lstStyle/>
          <a:p>
            <a:pPr algn="l" eaLnBrk="0" hangingPunct="0"/>
            <a:r>
              <a:rPr lang="en-US" altLang="x-none" sz="1600" b="1" dirty="0">
                <a:latin typeface="Arial" panose="020B0604020202020204" pitchFamily="34" charset="0"/>
              </a:rPr>
              <a:t>foreign </a:t>
            </a:r>
            <a:br>
              <a:rPr lang="en-US" altLang="x-none" sz="1600" b="1" dirty="0">
                <a:latin typeface="Arial" panose="020B0604020202020204" pitchFamily="34" charset="0"/>
              </a:rPr>
            </a:br>
            <a:r>
              <a:rPr lang="en-US" altLang="x-none" sz="1600" b="1" dirty="0">
                <a:latin typeface="Arial" panose="020B0604020202020204" pitchFamily="34" charset="0"/>
              </a:rPr>
              <a:t>network</a:t>
            </a:r>
          </a:p>
        </p:txBody>
      </p:sp>
      <p:sp>
        <p:nvSpPr>
          <p:cNvPr id="1058" name="Text Box 613"/>
          <p:cNvSpPr txBox="1"/>
          <p:nvPr/>
        </p:nvSpPr>
        <p:spPr>
          <a:xfrm>
            <a:off x="1703388" y="3635375"/>
            <a:ext cx="2318385" cy="583565"/>
          </a:xfrm>
          <a:prstGeom prst="rect">
            <a:avLst/>
          </a:prstGeom>
          <a:noFill/>
          <a:ln w="9525">
            <a:noFill/>
          </a:ln>
        </p:spPr>
        <p:txBody>
          <a:bodyPr wrap="none">
            <a:spAutoFit/>
          </a:bodyPr>
          <a:lstStyle/>
          <a:p>
            <a:pPr algn="l" eaLnBrk="0" hangingPunct="0"/>
            <a:r>
              <a:rPr lang="en-US" altLang="x-none" sz="1600" dirty="0">
                <a:latin typeface="Arial" panose="020B0604020202020204" pitchFamily="34" charset="0"/>
              </a:rPr>
              <a:t>(physical home network</a:t>
            </a:r>
          </a:p>
          <a:p>
            <a:pPr algn="l" eaLnBrk="0" hangingPunct="0"/>
            <a:r>
              <a:rPr lang="en-US" altLang="x-none" sz="1600" dirty="0">
                <a:latin typeface="Arial" panose="020B0604020202020204" pitchFamily="34" charset="0"/>
              </a:rPr>
              <a:t>for the MN)</a:t>
            </a:r>
          </a:p>
        </p:txBody>
      </p:sp>
      <p:sp>
        <p:nvSpPr>
          <p:cNvPr id="1059" name="Text Box 614"/>
          <p:cNvSpPr txBox="1"/>
          <p:nvPr/>
        </p:nvSpPr>
        <p:spPr>
          <a:xfrm>
            <a:off x="7875588" y="4702175"/>
            <a:ext cx="2499360" cy="583565"/>
          </a:xfrm>
          <a:prstGeom prst="rect">
            <a:avLst/>
          </a:prstGeom>
          <a:noFill/>
          <a:ln w="9525">
            <a:noFill/>
          </a:ln>
        </p:spPr>
        <p:txBody>
          <a:bodyPr wrap="none">
            <a:spAutoFit/>
          </a:bodyPr>
          <a:lstStyle/>
          <a:p>
            <a:pPr algn="l" eaLnBrk="0" hangingPunct="0"/>
            <a:r>
              <a:rPr lang="en-US" altLang="x-none" sz="1600" dirty="0">
                <a:latin typeface="Arial" panose="020B0604020202020204" pitchFamily="34" charset="0"/>
              </a:rPr>
              <a:t>(current physical network </a:t>
            </a:r>
            <a:br>
              <a:rPr lang="en-US" altLang="x-none" sz="1600" dirty="0">
                <a:latin typeface="Arial" panose="020B0604020202020204" pitchFamily="34" charset="0"/>
              </a:rPr>
            </a:br>
            <a:r>
              <a:rPr lang="en-US" altLang="x-none" sz="1600" dirty="0">
                <a:latin typeface="Arial" panose="020B0604020202020204" pitchFamily="34" charset="0"/>
              </a:rPr>
              <a:t>for the MN)</a:t>
            </a:r>
          </a:p>
        </p:txBody>
      </p:sp>
      <p:sp>
        <p:nvSpPr>
          <p:cNvPr id="1060" name="Text Box 616"/>
          <p:cNvSpPr txBox="1"/>
          <p:nvPr/>
        </p:nvSpPr>
        <p:spPr>
          <a:xfrm>
            <a:off x="2236788" y="5159375"/>
            <a:ext cx="549910"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CN</a:t>
            </a:r>
          </a:p>
        </p:txBody>
      </p:sp>
      <p:pic>
        <p:nvPicPr>
          <p:cNvPr id="1061" name="Picture 618" descr="j0235962"/>
          <p:cNvPicPr>
            <a:picLocks noChangeAspect="1"/>
          </p:cNvPicPr>
          <p:nvPr/>
        </p:nvPicPr>
        <p:blipFill>
          <a:blip r:embed="rId11"/>
          <a:stretch>
            <a:fillRect/>
          </a:stretch>
        </p:blipFill>
        <p:spPr>
          <a:xfrm>
            <a:off x="8855075" y="1979613"/>
            <a:ext cx="1071563" cy="1081087"/>
          </a:xfrm>
          <a:prstGeom prst="rect">
            <a:avLst/>
          </a:prstGeom>
          <a:noFill/>
          <a:ln w="9525">
            <a:noFill/>
          </a:ln>
        </p:spPr>
      </p:pic>
    </p:spTree>
    <p:extLst>
      <p:ext uri="{BB962C8B-B14F-4D97-AF65-F5344CB8AC3E}">
        <p14:creationId xmlns:p14="http://schemas.microsoft.com/office/powerpoint/2010/main" val="2435327001"/>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Freeform 611"/>
          <p:cNvSpPr/>
          <p:nvPr/>
        </p:nvSpPr>
        <p:spPr>
          <a:xfrm>
            <a:off x="6954838" y="1125538"/>
            <a:ext cx="2916237" cy="3551237"/>
          </a:xfrm>
          <a:custGeom>
            <a:avLst/>
            <a:gdLst>
              <a:gd name="txL" fmla="*/ 0 w 1837"/>
              <a:gd name="txT" fmla="*/ 0 h 2237"/>
              <a:gd name="txR" fmla="*/ 1837 w 1837"/>
              <a:gd name="txB" fmla="*/ 2237 h 2237"/>
            </a:gdLst>
            <a:ahLst/>
            <a:cxnLst>
              <a:cxn ang="0">
                <a:pos x="920750" y="71437"/>
              </a:cxn>
              <a:cxn ang="0">
                <a:pos x="234950" y="376237"/>
              </a:cxn>
              <a:cxn ang="0">
                <a:pos x="82550" y="1824037"/>
              </a:cxn>
              <a:cxn ang="0">
                <a:pos x="728662" y="2808287"/>
              </a:cxn>
              <a:cxn ang="0">
                <a:pos x="1422400" y="3467100"/>
              </a:cxn>
              <a:cxn ang="0">
                <a:pos x="2586037" y="3314700"/>
              </a:cxn>
              <a:cxn ang="0">
                <a:pos x="2892425" y="2327274"/>
              </a:cxn>
              <a:cxn ang="0">
                <a:pos x="2444750" y="376237"/>
              </a:cxn>
              <a:cxn ang="0">
                <a:pos x="920750" y="71437"/>
              </a:cxn>
            </a:cxnLst>
            <a:rect l="txL" t="txT" r="txR" b="txB"/>
            <a:pathLst>
              <a:path w="1837" h="2237">
                <a:moveTo>
                  <a:pt x="580" y="45"/>
                </a:moveTo>
                <a:cubicBezTo>
                  <a:pt x="348" y="45"/>
                  <a:pt x="236" y="53"/>
                  <a:pt x="148" y="237"/>
                </a:cubicBezTo>
                <a:cubicBezTo>
                  <a:pt x="60" y="421"/>
                  <a:pt x="0" y="894"/>
                  <a:pt x="52" y="1149"/>
                </a:cubicBezTo>
                <a:cubicBezTo>
                  <a:pt x="104" y="1404"/>
                  <a:pt x="318" y="1597"/>
                  <a:pt x="459" y="1769"/>
                </a:cubicBezTo>
                <a:cubicBezTo>
                  <a:pt x="600" y="1941"/>
                  <a:pt x="701" y="2131"/>
                  <a:pt x="896" y="2184"/>
                </a:cubicBezTo>
                <a:cubicBezTo>
                  <a:pt x="1091" y="2237"/>
                  <a:pt x="1475" y="2208"/>
                  <a:pt x="1629" y="2088"/>
                </a:cubicBezTo>
                <a:cubicBezTo>
                  <a:pt x="1783" y="1968"/>
                  <a:pt x="1837" y="1774"/>
                  <a:pt x="1822" y="1466"/>
                </a:cubicBezTo>
                <a:cubicBezTo>
                  <a:pt x="1807" y="1158"/>
                  <a:pt x="1747" y="474"/>
                  <a:pt x="1540" y="237"/>
                </a:cubicBezTo>
                <a:cubicBezTo>
                  <a:pt x="1333" y="0"/>
                  <a:pt x="812" y="45"/>
                  <a:pt x="580" y="45"/>
                </a:cubicBezTo>
                <a:close/>
              </a:path>
            </a:pathLst>
          </a:custGeom>
          <a:pattFill prst="pct30">
            <a:fgClr>
              <a:srgbClr val="F4EE00"/>
            </a:fgClr>
            <a:bgClr>
              <a:schemeClr val="bg1"/>
            </a:bgClr>
          </a:pattFill>
          <a:ln w="9525">
            <a:noFill/>
          </a:ln>
        </p:spPr>
        <p:txBody>
          <a:bodyPr/>
          <a:lstStyle/>
          <a:p>
            <a:endParaRPr lang="en-US"/>
          </a:p>
        </p:txBody>
      </p:sp>
      <p:sp>
        <p:nvSpPr>
          <p:cNvPr id="1032" name="Freeform 609"/>
          <p:cNvSpPr/>
          <p:nvPr/>
        </p:nvSpPr>
        <p:spPr>
          <a:xfrm>
            <a:off x="1716088" y="981075"/>
            <a:ext cx="2043112" cy="2797175"/>
          </a:xfrm>
          <a:custGeom>
            <a:avLst/>
            <a:gdLst>
              <a:gd name="txL" fmla="*/ 0 w 1287"/>
              <a:gd name="txT" fmla="*/ 0 h 1762"/>
              <a:gd name="txR" fmla="*/ 1287 w 1287"/>
              <a:gd name="txB" fmla="*/ 1762 h 1762"/>
            </a:gdLst>
            <a:ahLst/>
            <a:cxnLst>
              <a:cxn ang="0">
                <a:pos x="368300" y="215900"/>
              </a:cxn>
              <a:cxn ang="0">
                <a:pos x="1722437" y="212725"/>
              </a:cxn>
              <a:cxn ang="0">
                <a:pos x="2028825" y="1223963"/>
              </a:cxn>
              <a:cxn ang="0">
                <a:pos x="1804987" y="2365375"/>
              </a:cxn>
              <a:cxn ang="0">
                <a:pos x="749300" y="2654300"/>
              </a:cxn>
              <a:cxn ang="0">
                <a:pos x="63500" y="1511300"/>
              </a:cxn>
              <a:cxn ang="0">
                <a:pos x="368300" y="215900"/>
              </a:cxn>
            </a:cxnLst>
            <a:rect l="txL" t="txT" r="txR" b="txB"/>
            <a:pathLst>
              <a:path w="1287" h="1762">
                <a:moveTo>
                  <a:pt x="232" y="136"/>
                </a:moveTo>
                <a:cubicBezTo>
                  <a:pt x="406" y="0"/>
                  <a:pt x="911" y="28"/>
                  <a:pt x="1085" y="134"/>
                </a:cubicBezTo>
                <a:cubicBezTo>
                  <a:pt x="1259" y="240"/>
                  <a:pt x="1269" y="545"/>
                  <a:pt x="1278" y="771"/>
                </a:cubicBezTo>
                <a:cubicBezTo>
                  <a:pt x="1287" y="997"/>
                  <a:pt x="1271" y="1340"/>
                  <a:pt x="1137" y="1490"/>
                </a:cubicBezTo>
                <a:cubicBezTo>
                  <a:pt x="1003" y="1640"/>
                  <a:pt x="655" y="1762"/>
                  <a:pt x="472" y="1672"/>
                </a:cubicBezTo>
                <a:cubicBezTo>
                  <a:pt x="289" y="1582"/>
                  <a:pt x="80" y="1208"/>
                  <a:pt x="40" y="952"/>
                </a:cubicBezTo>
                <a:cubicBezTo>
                  <a:pt x="0" y="696"/>
                  <a:pt x="0" y="272"/>
                  <a:pt x="232" y="136"/>
                </a:cubicBezTo>
                <a:close/>
              </a:path>
            </a:pathLst>
          </a:custGeom>
          <a:blipFill rotWithShape="1">
            <a:blip r:embed="rId3"/>
            <a:tile tx="0" ty="0" sx="100000" sy="100000" flip="none" algn="tl"/>
          </a:blipFill>
          <a:ln w="9525">
            <a:noFill/>
          </a:ln>
        </p:spPr>
        <p:txBody>
          <a:bodyPr/>
          <a:lstStyle/>
          <a:p>
            <a:endParaRPr lang="en-US"/>
          </a:p>
        </p:txBody>
      </p:sp>
      <p:pic>
        <p:nvPicPr>
          <p:cNvPr id="2054" name="Picture 611" descr="j0285750"/>
          <p:cNvPicPr>
            <a:picLocks noChangeAspect="1"/>
          </p:cNvPicPr>
          <p:nvPr/>
        </p:nvPicPr>
        <p:blipFill>
          <a:blip r:embed="rId4"/>
          <a:stretch>
            <a:fillRect/>
          </a:stretch>
        </p:blipFill>
        <p:spPr>
          <a:xfrm>
            <a:off x="2711450" y="5095875"/>
            <a:ext cx="1368425" cy="839788"/>
          </a:xfrm>
          <a:prstGeom prst="rect">
            <a:avLst/>
          </a:prstGeom>
          <a:noFill/>
          <a:ln w="9525">
            <a:noFill/>
          </a:ln>
        </p:spPr>
      </p:pic>
      <p:sp>
        <p:nvSpPr>
          <p:cNvPr id="2057" name="Rectangle 4"/>
          <p:cNvSpPr>
            <a:spLocks noGrp="1"/>
          </p:cNvSpPr>
          <p:nvPr>
            <p:ph type="title" hasCustomPrompt="1"/>
          </p:nvPr>
        </p:nvSpPr>
        <p:spPr/>
        <p:txBody>
          <a:bodyPr vert="horz" wrap="square" lIns="91440" tIns="45720" rIns="91440" bIns="45720" anchor="b"/>
          <a:lstStyle/>
          <a:p>
            <a:pPr eaLnBrk="1" hangingPunct="1"/>
            <a:r>
              <a:rPr lang="en-US" altLang="x-none" dirty="0"/>
              <a:t>Data transfer to the mobile system</a:t>
            </a:r>
          </a:p>
        </p:txBody>
      </p:sp>
      <p:sp>
        <p:nvSpPr>
          <p:cNvPr id="2058" name="AutoShape 9"/>
          <p:cNvSpPr/>
          <p:nvPr/>
        </p:nvSpPr>
        <p:spPr>
          <a:xfrm>
            <a:off x="4114800" y="2363788"/>
            <a:ext cx="2590800" cy="2057400"/>
          </a:xfrm>
          <a:prstGeom prst="irregularSeal2">
            <a:avLst/>
          </a:prstGeom>
          <a:solidFill>
            <a:srgbClr val="DADAF6"/>
          </a:solidFill>
          <a:ln w="9525" cap="flat" cmpd="sng">
            <a:solidFill>
              <a:schemeClr val="tx1"/>
            </a:solidFill>
            <a:prstDash val="solid"/>
            <a:miter/>
            <a:headEnd type="none" w="med" len="med"/>
            <a:tailEnd type="none" w="med" len="med"/>
          </a:ln>
        </p:spPr>
        <p:txBody>
          <a:bodyPr wrap="none" anchor="ctr"/>
          <a:lstStyle/>
          <a:p>
            <a:pPr eaLnBrk="0" hangingPunct="0"/>
            <a:r>
              <a:rPr lang="en-US" altLang="x-none" sz="1600" dirty="0">
                <a:latin typeface="Arial" panose="020B0604020202020204" pitchFamily="34" charset="0"/>
              </a:rPr>
              <a:t>Internet</a:t>
            </a:r>
          </a:p>
        </p:txBody>
      </p:sp>
      <p:cxnSp>
        <p:nvCxnSpPr>
          <p:cNvPr id="2059" name="AutoShape 10"/>
          <p:cNvCxnSpPr>
            <a:endCxn id="2058" idx="2"/>
          </p:cNvCxnSpPr>
          <p:nvPr/>
        </p:nvCxnSpPr>
        <p:spPr>
          <a:xfrm flipV="1">
            <a:off x="5468938" y="4159250"/>
            <a:ext cx="38100" cy="795338"/>
          </a:xfrm>
          <a:prstGeom prst="straightConnector1">
            <a:avLst/>
          </a:prstGeom>
          <a:ln w="9525" cap="flat" cmpd="sng">
            <a:solidFill>
              <a:schemeClr val="tx1"/>
            </a:solidFill>
            <a:prstDash val="solid"/>
            <a:headEnd type="none" w="med" len="med"/>
            <a:tailEnd type="none" w="med" len="med"/>
          </a:ln>
        </p:spPr>
      </p:cxnSp>
      <p:cxnSp>
        <p:nvCxnSpPr>
          <p:cNvPr id="2060" name="AutoShape 11"/>
          <p:cNvCxnSpPr>
            <a:endCxn id="2058" idx="0"/>
          </p:cNvCxnSpPr>
          <p:nvPr/>
        </p:nvCxnSpPr>
        <p:spPr>
          <a:xfrm>
            <a:off x="4156075" y="2135188"/>
            <a:ext cx="1125538" cy="407987"/>
          </a:xfrm>
          <a:prstGeom prst="straightConnector1">
            <a:avLst/>
          </a:prstGeom>
          <a:ln w="9525" cap="flat" cmpd="sng">
            <a:solidFill>
              <a:schemeClr val="tx1"/>
            </a:solidFill>
            <a:prstDash val="solid"/>
            <a:headEnd type="none" w="med" len="med"/>
            <a:tailEnd type="none" w="med" len="med"/>
          </a:ln>
        </p:spPr>
      </p:cxnSp>
      <p:cxnSp>
        <p:nvCxnSpPr>
          <p:cNvPr id="2061" name="AutoShape 12"/>
          <p:cNvCxnSpPr>
            <a:stCxn id="2058" idx="3"/>
          </p:cNvCxnSpPr>
          <p:nvPr/>
        </p:nvCxnSpPr>
        <p:spPr>
          <a:xfrm>
            <a:off x="6705600" y="2997200"/>
            <a:ext cx="533400" cy="890588"/>
          </a:xfrm>
          <a:prstGeom prst="straightConnector1">
            <a:avLst/>
          </a:prstGeom>
          <a:ln w="9525" cap="flat" cmpd="sng">
            <a:solidFill>
              <a:schemeClr val="tx1"/>
            </a:solidFill>
            <a:prstDash val="solid"/>
            <a:headEnd type="none" w="med" len="med"/>
            <a:tailEnd type="none" w="med" len="med"/>
          </a:ln>
        </p:spPr>
      </p:cxnSp>
      <p:sp>
        <p:nvSpPr>
          <p:cNvPr id="2062" name="Line 13"/>
          <p:cNvSpPr/>
          <p:nvPr/>
        </p:nvSpPr>
        <p:spPr>
          <a:xfrm>
            <a:off x="4267200" y="4725988"/>
            <a:ext cx="0" cy="1371600"/>
          </a:xfrm>
          <a:prstGeom prst="line">
            <a:avLst/>
          </a:prstGeom>
          <a:ln w="38100" cap="flat" cmpd="sng">
            <a:solidFill>
              <a:schemeClr val="tx1"/>
            </a:solidFill>
            <a:prstDash val="solid"/>
            <a:headEnd type="none" w="med" len="med"/>
            <a:tailEnd type="none" w="med" len="med"/>
          </a:ln>
        </p:spPr>
      </p:sp>
      <p:sp>
        <p:nvSpPr>
          <p:cNvPr id="2063" name="Line 14"/>
          <p:cNvSpPr/>
          <p:nvPr/>
        </p:nvSpPr>
        <p:spPr>
          <a:xfrm>
            <a:off x="3581400" y="5564188"/>
            <a:ext cx="685800" cy="0"/>
          </a:xfrm>
          <a:prstGeom prst="line">
            <a:avLst/>
          </a:prstGeom>
          <a:ln w="9525" cap="flat" cmpd="sng">
            <a:solidFill>
              <a:schemeClr val="tx1"/>
            </a:solidFill>
            <a:prstDash val="solid"/>
            <a:headEnd type="none" w="med" len="med"/>
            <a:tailEnd type="none" w="med" len="med"/>
          </a:ln>
        </p:spPr>
      </p:sp>
      <p:sp>
        <p:nvSpPr>
          <p:cNvPr id="2064" name="Line 15"/>
          <p:cNvSpPr/>
          <p:nvPr/>
        </p:nvSpPr>
        <p:spPr>
          <a:xfrm flipH="1">
            <a:off x="4267200" y="5411788"/>
            <a:ext cx="762000" cy="0"/>
          </a:xfrm>
          <a:prstGeom prst="line">
            <a:avLst/>
          </a:prstGeom>
          <a:ln w="9525" cap="flat" cmpd="sng">
            <a:solidFill>
              <a:schemeClr val="tx1"/>
            </a:solidFill>
            <a:prstDash val="solid"/>
            <a:headEnd type="none" w="med" len="med"/>
            <a:tailEnd type="none" w="med" len="med"/>
          </a:ln>
        </p:spPr>
      </p:sp>
      <p:grpSp>
        <p:nvGrpSpPr>
          <p:cNvPr id="2065" name="Group 16"/>
          <p:cNvGrpSpPr/>
          <p:nvPr/>
        </p:nvGrpSpPr>
        <p:grpSpPr>
          <a:xfrm flipH="1">
            <a:off x="8153400" y="1449388"/>
            <a:ext cx="1066800" cy="609600"/>
            <a:chOff x="1248" y="2736"/>
            <a:chExt cx="240" cy="192"/>
          </a:xfrm>
        </p:grpSpPr>
        <p:sp>
          <p:nvSpPr>
            <p:cNvPr id="2091" name="Line 17"/>
            <p:cNvSpPr/>
            <p:nvPr/>
          </p:nvSpPr>
          <p:spPr>
            <a:xfrm flipV="1">
              <a:off x="1296" y="2736"/>
              <a:ext cx="192" cy="96"/>
            </a:xfrm>
            <a:prstGeom prst="line">
              <a:avLst/>
            </a:prstGeom>
            <a:ln w="38100" cap="flat" cmpd="sng">
              <a:solidFill>
                <a:schemeClr val="tx1"/>
              </a:solidFill>
              <a:prstDash val="solid"/>
              <a:headEnd type="none" w="med" len="med"/>
              <a:tailEnd type="triangle" w="med" len="med"/>
            </a:ln>
          </p:spPr>
        </p:sp>
        <p:sp>
          <p:nvSpPr>
            <p:cNvPr id="2092" name="Line 18"/>
            <p:cNvSpPr/>
            <p:nvPr/>
          </p:nvSpPr>
          <p:spPr>
            <a:xfrm flipH="1">
              <a:off x="1248" y="2832"/>
              <a:ext cx="192" cy="96"/>
            </a:xfrm>
            <a:prstGeom prst="line">
              <a:avLst/>
            </a:prstGeom>
            <a:ln w="38100" cap="flat" cmpd="sng">
              <a:solidFill>
                <a:schemeClr val="tx1"/>
              </a:solidFill>
              <a:prstDash val="solid"/>
              <a:headEnd type="none" w="med" len="med"/>
              <a:tailEnd type="triangle" w="med" len="med"/>
            </a:ln>
          </p:spPr>
        </p:sp>
        <p:sp>
          <p:nvSpPr>
            <p:cNvPr id="2093" name="Line 19"/>
            <p:cNvSpPr/>
            <p:nvPr/>
          </p:nvSpPr>
          <p:spPr>
            <a:xfrm>
              <a:off x="1296" y="2832"/>
              <a:ext cx="144" cy="0"/>
            </a:xfrm>
            <a:prstGeom prst="line">
              <a:avLst/>
            </a:prstGeom>
            <a:ln w="38100" cap="flat" cmpd="sng">
              <a:solidFill>
                <a:schemeClr val="tx1"/>
              </a:solidFill>
              <a:prstDash val="solid"/>
              <a:headEnd type="none" w="med" len="med"/>
              <a:tailEnd type="none" w="med" len="med"/>
            </a:ln>
          </p:spPr>
        </p:sp>
      </p:grpSp>
      <p:grpSp>
        <p:nvGrpSpPr>
          <p:cNvPr id="2066" name="Group 20"/>
          <p:cNvGrpSpPr/>
          <p:nvPr/>
        </p:nvGrpSpPr>
        <p:grpSpPr>
          <a:xfrm>
            <a:off x="7620000" y="1525588"/>
            <a:ext cx="979488" cy="901700"/>
            <a:chOff x="2491" y="1440"/>
            <a:chExt cx="617" cy="568"/>
          </a:xfrm>
        </p:grpSpPr>
        <p:graphicFrame>
          <p:nvGraphicFramePr>
            <p:cNvPr id="2053" name="Object 21"/>
            <p:cNvGraphicFramePr/>
            <p:nvPr/>
          </p:nvGraphicFramePr>
          <p:xfrm>
            <a:off x="2491" y="1776"/>
            <a:ext cx="617" cy="232"/>
          </p:xfrm>
          <a:graphic>
            <a:graphicData uri="http://schemas.openxmlformats.org/presentationml/2006/ole">
              <mc:AlternateContent xmlns:mc="http://schemas.openxmlformats.org/markup-compatibility/2006">
                <mc:Choice xmlns:v="urn:schemas-microsoft-com:vml" Requires="v">
                  <p:oleObj spid="_x0000_s3082" r:id="rId5" imgW="4396105" imgH="1652905" progId="MS_ClipArt_Gallery.2">
                    <p:embed/>
                  </p:oleObj>
                </mc:Choice>
                <mc:Fallback>
                  <p:oleObj r:id="rId5" imgW="4396105" imgH="1652905" progId="MS_ClipArt_Gallery.2">
                    <p:embed/>
                    <p:pic>
                      <p:nvPicPr>
                        <p:cNvPr id="0" name=""/>
                        <p:cNvPicPr/>
                        <p:nvPr/>
                      </p:nvPicPr>
                      <p:blipFill>
                        <a:blip r:embed="rId6"/>
                        <a:stretch>
                          <a:fillRect/>
                        </a:stretch>
                      </p:blipFill>
                      <p:spPr>
                        <a:xfrm>
                          <a:off x="2491" y="1776"/>
                          <a:ext cx="617" cy="232"/>
                        </a:xfrm>
                        <a:prstGeom prst="rect">
                          <a:avLst/>
                        </a:prstGeom>
                        <a:noFill/>
                        <a:ln w="38100">
                          <a:noFill/>
                          <a:miter/>
                        </a:ln>
                      </p:spPr>
                    </p:pic>
                  </p:oleObj>
                </mc:Fallback>
              </mc:AlternateContent>
            </a:graphicData>
          </a:graphic>
        </p:graphicFrame>
        <p:sp>
          <p:nvSpPr>
            <p:cNvPr id="2090" name="Line 22"/>
            <p:cNvSpPr/>
            <p:nvPr/>
          </p:nvSpPr>
          <p:spPr>
            <a:xfrm flipV="1">
              <a:off x="2587" y="1440"/>
              <a:ext cx="0" cy="336"/>
            </a:xfrm>
            <a:prstGeom prst="line">
              <a:avLst/>
            </a:prstGeom>
            <a:ln w="19050" cap="flat" cmpd="sng">
              <a:solidFill>
                <a:schemeClr val="tx1"/>
              </a:solidFill>
              <a:prstDash val="solid"/>
              <a:headEnd type="none" w="med" len="med"/>
              <a:tailEnd type="none" w="med" len="med"/>
            </a:ln>
          </p:spPr>
        </p:sp>
      </p:grpSp>
      <p:graphicFrame>
        <p:nvGraphicFramePr>
          <p:cNvPr id="2050" name="Object 580"/>
          <p:cNvGraphicFramePr/>
          <p:nvPr/>
        </p:nvGraphicFramePr>
        <p:xfrm>
          <a:off x="7239000" y="3430588"/>
          <a:ext cx="879475" cy="914400"/>
        </p:xfrm>
        <a:graphic>
          <a:graphicData uri="http://schemas.openxmlformats.org/presentationml/2006/ole">
            <mc:AlternateContent xmlns:mc="http://schemas.openxmlformats.org/markup-compatibility/2006">
              <mc:Choice xmlns:v="urn:schemas-microsoft-com:vml" Requires="v">
                <p:oleObj spid="_x0000_s3083" r:id="rId7" imgW="3986530" imgH="4144645" progId="MS_ClipArt_Gallery.2">
                  <p:embed/>
                </p:oleObj>
              </mc:Choice>
              <mc:Fallback>
                <p:oleObj r:id="rId7" imgW="3986530" imgH="4144645" progId="MS_ClipArt_Gallery.2">
                  <p:embed/>
                  <p:pic>
                    <p:nvPicPr>
                      <p:cNvPr id="0" name=""/>
                      <p:cNvPicPr/>
                      <p:nvPr/>
                    </p:nvPicPr>
                    <p:blipFill>
                      <a:blip r:embed="rId8"/>
                      <a:stretch>
                        <a:fillRect/>
                      </a:stretch>
                    </p:blipFill>
                    <p:spPr>
                      <a:xfrm>
                        <a:off x="7239000" y="3430588"/>
                        <a:ext cx="879475" cy="914400"/>
                      </a:xfrm>
                      <a:prstGeom prst="rect">
                        <a:avLst/>
                      </a:prstGeom>
                      <a:noFill/>
                      <a:ln w="38100">
                        <a:noFill/>
                        <a:miter/>
                      </a:ln>
                    </p:spPr>
                  </p:pic>
                </p:oleObj>
              </mc:Fallback>
            </mc:AlternateContent>
          </a:graphicData>
        </a:graphic>
      </p:graphicFrame>
      <p:graphicFrame>
        <p:nvGraphicFramePr>
          <p:cNvPr id="2051" name="Object 581"/>
          <p:cNvGraphicFramePr/>
          <p:nvPr/>
        </p:nvGraphicFramePr>
        <p:xfrm>
          <a:off x="5029200" y="4954588"/>
          <a:ext cx="879475" cy="914400"/>
        </p:xfrm>
        <a:graphic>
          <a:graphicData uri="http://schemas.openxmlformats.org/presentationml/2006/ole">
            <mc:AlternateContent xmlns:mc="http://schemas.openxmlformats.org/markup-compatibility/2006">
              <mc:Choice xmlns:v="urn:schemas-microsoft-com:vml" Requires="v">
                <p:oleObj spid="_x0000_s3084" r:id="rId9" imgW="3986530" imgH="4144645" progId="MS_ClipArt_Gallery.2">
                  <p:embed/>
                </p:oleObj>
              </mc:Choice>
              <mc:Fallback>
                <p:oleObj r:id="rId9" imgW="3986530" imgH="4144645" progId="MS_ClipArt_Gallery.2">
                  <p:embed/>
                  <p:pic>
                    <p:nvPicPr>
                      <p:cNvPr id="0" name=""/>
                      <p:cNvPicPr/>
                      <p:nvPr/>
                    </p:nvPicPr>
                    <p:blipFill>
                      <a:blip r:embed="rId8"/>
                      <a:stretch>
                        <a:fillRect/>
                      </a:stretch>
                    </p:blipFill>
                    <p:spPr>
                      <a:xfrm>
                        <a:off x="5029200" y="4954588"/>
                        <a:ext cx="879475" cy="914400"/>
                      </a:xfrm>
                      <a:prstGeom prst="rect">
                        <a:avLst/>
                      </a:prstGeom>
                      <a:noFill/>
                      <a:ln w="38100">
                        <a:noFill/>
                        <a:miter/>
                      </a:ln>
                    </p:spPr>
                  </p:pic>
                </p:oleObj>
              </mc:Fallback>
            </mc:AlternateContent>
          </a:graphicData>
        </a:graphic>
      </p:graphicFrame>
      <p:sp>
        <p:nvSpPr>
          <p:cNvPr id="2067" name="Line 582"/>
          <p:cNvSpPr/>
          <p:nvPr/>
        </p:nvSpPr>
        <p:spPr>
          <a:xfrm>
            <a:off x="7467600" y="2897188"/>
            <a:ext cx="1295400" cy="0"/>
          </a:xfrm>
          <a:prstGeom prst="line">
            <a:avLst/>
          </a:prstGeom>
          <a:ln w="38100" cap="flat" cmpd="sng">
            <a:solidFill>
              <a:schemeClr val="tx1"/>
            </a:solidFill>
            <a:prstDash val="solid"/>
            <a:headEnd type="none" w="med" len="med"/>
            <a:tailEnd type="none" w="med" len="med"/>
          </a:ln>
        </p:spPr>
      </p:sp>
      <p:sp>
        <p:nvSpPr>
          <p:cNvPr id="2068" name="Line 583"/>
          <p:cNvSpPr/>
          <p:nvPr/>
        </p:nvSpPr>
        <p:spPr>
          <a:xfrm flipV="1">
            <a:off x="7772400" y="2897188"/>
            <a:ext cx="0" cy="533400"/>
          </a:xfrm>
          <a:prstGeom prst="line">
            <a:avLst/>
          </a:prstGeom>
          <a:ln w="9525" cap="flat" cmpd="sng">
            <a:solidFill>
              <a:schemeClr val="tx1"/>
            </a:solidFill>
            <a:prstDash val="solid"/>
            <a:headEnd type="none" w="med" len="med"/>
            <a:tailEnd type="none" w="med" len="med"/>
          </a:ln>
        </p:spPr>
      </p:sp>
      <p:sp>
        <p:nvSpPr>
          <p:cNvPr id="2069" name="Line 584"/>
          <p:cNvSpPr/>
          <p:nvPr/>
        </p:nvSpPr>
        <p:spPr>
          <a:xfrm flipV="1">
            <a:off x="8077200" y="2363788"/>
            <a:ext cx="0" cy="533400"/>
          </a:xfrm>
          <a:prstGeom prst="line">
            <a:avLst/>
          </a:prstGeom>
          <a:ln w="9525" cap="flat" cmpd="sng">
            <a:solidFill>
              <a:schemeClr val="tx1"/>
            </a:solidFill>
            <a:prstDash val="solid"/>
            <a:headEnd type="none" w="med" len="med"/>
            <a:tailEnd type="none" w="med" len="med"/>
          </a:ln>
        </p:spPr>
      </p:sp>
      <p:graphicFrame>
        <p:nvGraphicFramePr>
          <p:cNvPr id="2052" name="Object 585"/>
          <p:cNvGraphicFramePr/>
          <p:nvPr/>
        </p:nvGraphicFramePr>
        <p:xfrm>
          <a:off x="3276600" y="1677988"/>
          <a:ext cx="879475" cy="914400"/>
        </p:xfrm>
        <a:graphic>
          <a:graphicData uri="http://schemas.openxmlformats.org/presentationml/2006/ole">
            <mc:AlternateContent xmlns:mc="http://schemas.openxmlformats.org/markup-compatibility/2006">
              <mc:Choice xmlns:v="urn:schemas-microsoft-com:vml" Requires="v">
                <p:oleObj spid="_x0000_s3085" r:id="rId10" imgW="3986530" imgH="4144645" progId="MS_ClipArt_Gallery.2">
                  <p:embed/>
                </p:oleObj>
              </mc:Choice>
              <mc:Fallback>
                <p:oleObj r:id="rId10" imgW="3986530" imgH="4144645" progId="MS_ClipArt_Gallery.2">
                  <p:embed/>
                  <p:pic>
                    <p:nvPicPr>
                      <p:cNvPr id="0" name=""/>
                      <p:cNvPicPr/>
                      <p:nvPr/>
                    </p:nvPicPr>
                    <p:blipFill>
                      <a:blip r:embed="rId8"/>
                      <a:stretch>
                        <a:fillRect/>
                      </a:stretch>
                    </p:blipFill>
                    <p:spPr>
                      <a:xfrm>
                        <a:off x="3276600" y="1677988"/>
                        <a:ext cx="879475" cy="914400"/>
                      </a:xfrm>
                      <a:prstGeom prst="rect">
                        <a:avLst/>
                      </a:prstGeom>
                      <a:noFill/>
                      <a:ln w="38100">
                        <a:noFill/>
                        <a:miter/>
                      </a:ln>
                    </p:spPr>
                  </p:pic>
                </p:oleObj>
              </mc:Fallback>
            </mc:AlternateContent>
          </a:graphicData>
        </a:graphic>
      </p:graphicFrame>
      <p:sp>
        <p:nvSpPr>
          <p:cNvPr id="2070" name="Line 586"/>
          <p:cNvSpPr/>
          <p:nvPr/>
        </p:nvSpPr>
        <p:spPr>
          <a:xfrm>
            <a:off x="2362200" y="1373188"/>
            <a:ext cx="0" cy="1371600"/>
          </a:xfrm>
          <a:prstGeom prst="line">
            <a:avLst/>
          </a:prstGeom>
          <a:ln w="38100" cap="flat" cmpd="sng">
            <a:solidFill>
              <a:schemeClr val="tx1"/>
            </a:solidFill>
            <a:prstDash val="solid"/>
            <a:headEnd type="none" w="med" len="med"/>
            <a:tailEnd type="none" w="med" len="med"/>
          </a:ln>
        </p:spPr>
      </p:sp>
      <p:sp>
        <p:nvSpPr>
          <p:cNvPr id="2071" name="Line 587"/>
          <p:cNvSpPr/>
          <p:nvPr/>
        </p:nvSpPr>
        <p:spPr>
          <a:xfrm flipH="1">
            <a:off x="2362200" y="2058988"/>
            <a:ext cx="914400" cy="0"/>
          </a:xfrm>
          <a:prstGeom prst="line">
            <a:avLst/>
          </a:prstGeom>
          <a:ln w="9525" cap="flat" cmpd="sng">
            <a:solidFill>
              <a:schemeClr val="tx1"/>
            </a:solidFill>
            <a:prstDash val="solid"/>
            <a:headEnd type="none" w="med" len="med"/>
            <a:tailEnd type="none" w="med" len="med"/>
          </a:ln>
        </p:spPr>
      </p:sp>
      <p:sp>
        <p:nvSpPr>
          <p:cNvPr id="2072" name="Text Box 591"/>
          <p:cNvSpPr txBox="1"/>
          <p:nvPr/>
        </p:nvSpPr>
        <p:spPr>
          <a:xfrm>
            <a:off x="2743200" y="5868988"/>
            <a:ext cx="804545" cy="337185"/>
          </a:xfrm>
          <a:prstGeom prst="rect">
            <a:avLst/>
          </a:prstGeom>
          <a:noFill/>
          <a:ln w="9525">
            <a:noFill/>
          </a:ln>
        </p:spPr>
        <p:txBody>
          <a:bodyPr wrap="none">
            <a:spAutoFit/>
          </a:bodyPr>
          <a:lstStyle/>
          <a:p>
            <a:pPr algn="l" eaLnBrk="0" hangingPunct="0"/>
            <a:r>
              <a:rPr lang="en-US" altLang="x-none" sz="1600" dirty="0">
                <a:latin typeface="Arial" panose="020B0604020202020204" pitchFamily="34" charset="0"/>
              </a:rPr>
              <a:t>sender</a:t>
            </a:r>
          </a:p>
        </p:txBody>
      </p:sp>
      <p:sp>
        <p:nvSpPr>
          <p:cNvPr id="2073" name="Text Box 592"/>
          <p:cNvSpPr txBox="1"/>
          <p:nvPr/>
        </p:nvSpPr>
        <p:spPr>
          <a:xfrm>
            <a:off x="8213725" y="3670300"/>
            <a:ext cx="521335"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FA</a:t>
            </a:r>
          </a:p>
        </p:txBody>
      </p:sp>
      <p:sp>
        <p:nvSpPr>
          <p:cNvPr id="2074" name="Text Box 593"/>
          <p:cNvSpPr txBox="1"/>
          <p:nvPr/>
        </p:nvSpPr>
        <p:spPr>
          <a:xfrm>
            <a:off x="3429000" y="1220788"/>
            <a:ext cx="549910"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HA</a:t>
            </a:r>
          </a:p>
        </p:txBody>
      </p:sp>
      <p:sp>
        <p:nvSpPr>
          <p:cNvPr id="2075" name="Text Box 594"/>
          <p:cNvSpPr txBox="1"/>
          <p:nvPr/>
        </p:nvSpPr>
        <p:spPr>
          <a:xfrm>
            <a:off x="9753600" y="1677988"/>
            <a:ext cx="577850"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MN</a:t>
            </a:r>
          </a:p>
        </p:txBody>
      </p:sp>
      <p:sp>
        <p:nvSpPr>
          <p:cNvPr id="2076" name="Text Box 595"/>
          <p:cNvSpPr txBox="1"/>
          <p:nvPr/>
        </p:nvSpPr>
        <p:spPr>
          <a:xfrm>
            <a:off x="2133600" y="2973388"/>
            <a:ext cx="1560195" cy="337185"/>
          </a:xfrm>
          <a:prstGeom prst="rect">
            <a:avLst/>
          </a:prstGeom>
          <a:noFill/>
          <a:ln w="9525">
            <a:noFill/>
          </a:ln>
        </p:spPr>
        <p:txBody>
          <a:bodyPr wrap="none">
            <a:spAutoFit/>
          </a:bodyPr>
          <a:lstStyle/>
          <a:p>
            <a:pPr algn="l" eaLnBrk="0" hangingPunct="0"/>
            <a:r>
              <a:rPr lang="en-US" altLang="x-none" sz="1600" b="1" dirty="0">
                <a:latin typeface="Arial" panose="020B0604020202020204" pitchFamily="34" charset="0"/>
              </a:rPr>
              <a:t>home network</a:t>
            </a:r>
          </a:p>
        </p:txBody>
      </p:sp>
      <p:sp>
        <p:nvSpPr>
          <p:cNvPr id="2077" name="Text Box 596"/>
          <p:cNvSpPr txBox="1"/>
          <p:nvPr/>
        </p:nvSpPr>
        <p:spPr>
          <a:xfrm>
            <a:off x="8839200" y="3659188"/>
            <a:ext cx="962025" cy="583565"/>
          </a:xfrm>
          <a:prstGeom prst="rect">
            <a:avLst/>
          </a:prstGeom>
          <a:noFill/>
          <a:ln w="9525">
            <a:noFill/>
          </a:ln>
        </p:spPr>
        <p:txBody>
          <a:bodyPr wrap="none">
            <a:spAutoFit/>
          </a:bodyPr>
          <a:lstStyle/>
          <a:p>
            <a:pPr algn="l" eaLnBrk="0" hangingPunct="0"/>
            <a:r>
              <a:rPr lang="en-US" altLang="x-none" sz="1600" b="1" dirty="0">
                <a:latin typeface="Arial" panose="020B0604020202020204" pitchFamily="34" charset="0"/>
              </a:rPr>
              <a:t>foreign</a:t>
            </a:r>
          </a:p>
          <a:p>
            <a:pPr algn="l" eaLnBrk="0" hangingPunct="0"/>
            <a:r>
              <a:rPr lang="en-US" altLang="x-none" sz="1600" b="1" dirty="0">
                <a:latin typeface="Arial" panose="020B0604020202020204" pitchFamily="34" charset="0"/>
              </a:rPr>
              <a:t>network</a:t>
            </a:r>
          </a:p>
        </p:txBody>
      </p:sp>
      <p:sp>
        <p:nvSpPr>
          <p:cNvPr id="2078" name="Freeform 599"/>
          <p:cNvSpPr/>
          <p:nvPr/>
        </p:nvSpPr>
        <p:spPr>
          <a:xfrm>
            <a:off x="3657600" y="2287588"/>
            <a:ext cx="1765300" cy="3073400"/>
          </a:xfrm>
          <a:custGeom>
            <a:avLst/>
            <a:gdLst>
              <a:gd name="txL" fmla="*/ 0 w 1112"/>
              <a:gd name="txT" fmla="*/ 0 h 1936"/>
              <a:gd name="txR" fmla="*/ 1112 w 1112"/>
              <a:gd name="txB" fmla="*/ 1936 h 1936"/>
            </a:gdLst>
            <a:ahLst/>
            <a:cxnLst>
              <a:cxn ang="0">
                <a:pos x="0" y="3048000"/>
              </a:cxn>
              <a:cxn ang="0">
                <a:pos x="1143000" y="2895600"/>
              </a:cxn>
              <a:cxn ang="0">
                <a:pos x="1676400" y="1981200"/>
              </a:cxn>
              <a:cxn ang="0">
                <a:pos x="1676400" y="990600"/>
              </a:cxn>
              <a:cxn ang="0">
                <a:pos x="1371600" y="304800"/>
              </a:cxn>
              <a:cxn ang="0">
                <a:pos x="152400" y="0"/>
              </a:cxn>
            </a:cxnLst>
            <a:rect l="txL" t="txT" r="txR" b="txB"/>
            <a:pathLst>
              <a:path w="1112" h="1936">
                <a:moveTo>
                  <a:pt x="0" y="1920"/>
                </a:moveTo>
                <a:cubicBezTo>
                  <a:pt x="272" y="1928"/>
                  <a:pt x="544" y="1936"/>
                  <a:pt x="720" y="1824"/>
                </a:cubicBezTo>
                <a:cubicBezTo>
                  <a:pt x="896" y="1712"/>
                  <a:pt x="1000" y="1448"/>
                  <a:pt x="1056" y="1248"/>
                </a:cubicBezTo>
                <a:cubicBezTo>
                  <a:pt x="1112" y="1048"/>
                  <a:pt x="1088" y="800"/>
                  <a:pt x="1056" y="624"/>
                </a:cubicBezTo>
                <a:cubicBezTo>
                  <a:pt x="1024" y="448"/>
                  <a:pt x="1024" y="296"/>
                  <a:pt x="864" y="192"/>
                </a:cubicBezTo>
                <a:cubicBezTo>
                  <a:pt x="704" y="88"/>
                  <a:pt x="400" y="44"/>
                  <a:pt x="96" y="0"/>
                </a:cubicBezTo>
              </a:path>
            </a:pathLst>
          </a:custGeom>
          <a:noFill/>
          <a:ln w="76200" cap="flat" cmpd="sng">
            <a:solidFill>
              <a:schemeClr val="tx2">
                <a:lumMod val="50000"/>
                <a:alpha val="100000"/>
              </a:schemeClr>
            </a:solidFill>
            <a:prstDash val="solid"/>
            <a:round/>
            <a:headEnd type="none" w="med" len="med"/>
            <a:tailEnd type="triangle" w="med" len="med"/>
          </a:ln>
        </p:spPr>
        <p:txBody>
          <a:bodyPr/>
          <a:lstStyle/>
          <a:p>
            <a:endParaRPr lang="en-US"/>
          </a:p>
        </p:txBody>
      </p:sp>
      <p:sp>
        <p:nvSpPr>
          <p:cNvPr id="2079" name="Freeform 601"/>
          <p:cNvSpPr/>
          <p:nvPr/>
        </p:nvSpPr>
        <p:spPr>
          <a:xfrm>
            <a:off x="7645400" y="1754188"/>
            <a:ext cx="1651000" cy="2133600"/>
          </a:xfrm>
          <a:custGeom>
            <a:avLst/>
            <a:gdLst>
              <a:gd name="txL" fmla="*/ 0 w 1040"/>
              <a:gd name="txT" fmla="*/ 0 h 1344"/>
              <a:gd name="txR" fmla="*/ 1040 w 1040"/>
              <a:gd name="txB" fmla="*/ 1344 h 1344"/>
            </a:gdLst>
            <a:ahLst/>
            <a:cxnLst>
              <a:cxn ang="0">
                <a:pos x="50800" y="2133600"/>
              </a:cxn>
              <a:cxn ang="0">
                <a:pos x="50800" y="1143000"/>
              </a:cxn>
              <a:cxn ang="0">
                <a:pos x="355600" y="1066800"/>
              </a:cxn>
              <a:cxn ang="0">
                <a:pos x="355600" y="457200"/>
              </a:cxn>
              <a:cxn ang="0">
                <a:pos x="355600" y="0"/>
              </a:cxn>
              <a:cxn ang="0">
                <a:pos x="1651000" y="457200"/>
              </a:cxn>
            </a:cxnLst>
            <a:rect l="txL" t="txT" r="txR" b="txB"/>
            <a:pathLst>
              <a:path w="1040" h="1344">
                <a:moveTo>
                  <a:pt x="32" y="1344"/>
                </a:moveTo>
                <a:cubicBezTo>
                  <a:pt x="16" y="1088"/>
                  <a:pt x="0" y="832"/>
                  <a:pt x="32" y="720"/>
                </a:cubicBezTo>
                <a:cubicBezTo>
                  <a:pt x="64" y="608"/>
                  <a:pt x="192" y="744"/>
                  <a:pt x="224" y="672"/>
                </a:cubicBezTo>
                <a:cubicBezTo>
                  <a:pt x="256" y="600"/>
                  <a:pt x="224" y="400"/>
                  <a:pt x="224" y="288"/>
                </a:cubicBezTo>
                <a:cubicBezTo>
                  <a:pt x="224" y="176"/>
                  <a:pt x="88" y="0"/>
                  <a:pt x="224" y="0"/>
                </a:cubicBezTo>
                <a:cubicBezTo>
                  <a:pt x="360" y="0"/>
                  <a:pt x="700" y="144"/>
                  <a:pt x="1040" y="288"/>
                </a:cubicBezTo>
              </a:path>
            </a:pathLst>
          </a:custGeom>
          <a:noFill/>
          <a:ln w="76200" cap="flat" cmpd="sng">
            <a:solidFill>
              <a:schemeClr val="tx2">
                <a:lumMod val="50000"/>
                <a:alpha val="100000"/>
              </a:schemeClr>
            </a:solidFill>
            <a:prstDash val="solid"/>
            <a:round/>
            <a:headEnd type="none" w="med" len="med"/>
            <a:tailEnd type="triangle" w="med" len="med"/>
          </a:ln>
        </p:spPr>
        <p:txBody>
          <a:bodyPr/>
          <a:lstStyle/>
          <a:p>
            <a:endParaRPr lang="en-US"/>
          </a:p>
        </p:txBody>
      </p:sp>
      <p:sp>
        <p:nvSpPr>
          <p:cNvPr id="2080" name="Text Box 602"/>
          <p:cNvSpPr txBox="1"/>
          <p:nvPr/>
        </p:nvSpPr>
        <p:spPr>
          <a:xfrm>
            <a:off x="9144000" y="2973388"/>
            <a:ext cx="906145" cy="337185"/>
          </a:xfrm>
          <a:prstGeom prst="rect">
            <a:avLst/>
          </a:prstGeom>
          <a:noFill/>
          <a:ln w="9525">
            <a:noFill/>
          </a:ln>
        </p:spPr>
        <p:txBody>
          <a:bodyPr wrap="none">
            <a:spAutoFit/>
          </a:bodyPr>
          <a:lstStyle/>
          <a:p>
            <a:pPr algn="l" eaLnBrk="0" hangingPunct="0"/>
            <a:r>
              <a:rPr lang="en-US" altLang="x-none" sz="1600" dirty="0">
                <a:latin typeface="Arial" panose="020B0604020202020204" pitchFamily="34" charset="0"/>
              </a:rPr>
              <a:t>receiver</a:t>
            </a:r>
          </a:p>
        </p:txBody>
      </p:sp>
      <p:sp>
        <p:nvSpPr>
          <p:cNvPr id="2081" name="Freeform 603"/>
          <p:cNvSpPr/>
          <p:nvPr/>
        </p:nvSpPr>
        <p:spPr>
          <a:xfrm>
            <a:off x="4070350" y="1830388"/>
            <a:ext cx="3505200" cy="2057400"/>
          </a:xfrm>
          <a:custGeom>
            <a:avLst/>
            <a:gdLst>
              <a:gd name="txL" fmla="*/ 0 w 2208"/>
              <a:gd name="txT" fmla="*/ 0 h 1296"/>
              <a:gd name="txR" fmla="*/ 2208 w 2208"/>
              <a:gd name="txB" fmla="*/ 1296 h 1296"/>
            </a:gdLst>
            <a:ahLst/>
            <a:cxnLst>
              <a:cxn ang="0">
                <a:pos x="0" y="0"/>
              </a:cxn>
              <a:cxn ang="0">
                <a:pos x="1371600" y="533400"/>
              </a:cxn>
              <a:cxn ang="0">
                <a:pos x="1600200" y="1219200"/>
              </a:cxn>
              <a:cxn ang="0">
                <a:pos x="2667000" y="1219200"/>
              </a:cxn>
              <a:cxn ang="0">
                <a:pos x="3505200" y="2057400"/>
              </a:cxn>
            </a:cxnLst>
            <a:rect l="txL" t="txT" r="txR" b="txB"/>
            <a:pathLst>
              <a:path w="2208" h="1296">
                <a:moveTo>
                  <a:pt x="0" y="0"/>
                </a:moveTo>
                <a:cubicBezTo>
                  <a:pt x="348" y="104"/>
                  <a:pt x="696" y="208"/>
                  <a:pt x="864" y="336"/>
                </a:cubicBezTo>
                <a:cubicBezTo>
                  <a:pt x="1032" y="464"/>
                  <a:pt x="872" y="696"/>
                  <a:pt x="1008" y="768"/>
                </a:cubicBezTo>
                <a:cubicBezTo>
                  <a:pt x="1144" y="840"/>
                  <a:pt x="1480" y="680"/>
                  <a:pt x="1680" y="768"/>
                </a:cubicBezTo>
                <a:cubicBezTo>
                  <a:pt x="1880" y="856"/>
                  <a:pt x="2044" y="1076"/>
                  <a:pt x="2208" y="1296"/>
                </a:cubicBezTo>
              </a:path>
            </a:pathLst>
          </a:custGeom>
          <a:noFill/>
          <a:ln w="76200" cap="flat" cmpd="sng">
            <a:solidFill>
              <a:schemeClr val="accent5">
                <a:alpha val="100000"/>
              </a:schemeClr>
            </a:solidFill>
            <a:prstDash val="solid"/>
            <a:round/>
            <a:headEnd type="none" w="med" len="med"/>
            <a:tailEnd type="none" w="med" len="med"/>
          </a:ln>
        </p:spPr>
        <p:txBody>
          <a:bodyPr/>
          <a:lstStyle/>
          <a:p>
            <a:endParaRPr lang="en-US"/>
          </a:p>
        </p:txBody>
      </p:sp>
      <p:sp>
        <p:nvSpPr>
          <p:cNvPr id="2082" name="Freeform 604"/>
          <p:cNvSpPr/>
          <p:nvPr/>
        </p:nvSpPr>
        <p:spPr>
          <a:xfrm>
            <a:off x="3886200" y="1982788"/>
            <a:ext cx="3505200" cy="2057400"/>
          </a:xfrm>
          <a:custGeom>
            <a:avLst/>
            <a:gdLst>
              <a:gd name="txL" fmla="*/ 0 w 2208"/>
              <a:gd name="txT" fmla="*/ 0 h 1296"/>
              <a:gd name="txR" fmla="*/ 2208 w 2208"/>
              <a:gd name="txB" fmla="*/ 1296 h 1296"/>
            </a:gdLst>
            <a:ahLst/>
            <a:cxnLst>
              <a:cxn ang="0">
                <a:pos x="0" y="0"/>
              </a:cxn>
              <a:cxn ang="0">
                <a:pos x="1371600" y="533400"/>
              </a:cxn>
              <a:cxn ang="0">
                <a:pos x="1600200" y="1219200"/>
              </a:cxn>
              <a:cxn ang="0">
                <a:pos x="2667000" y="1219200"/>
              </a:cxn>
              <a:cxn ang="0">
                <a:pos x="3505200" y="2057400"/>
              </a:cxn>
            </a:cxnLst>
            <a:rect l="txL" t="txT" r="txR" b="txB"/>
            <a:pathLst>
              <a:path w="2208" h="1296">
                <a:moveTo>
                  <a:pt x="0" y="0"/>
                </a:moveTo>
                <a:cubicBezTo>
                  <a:pt x="348" y="104"/>
                  <a:pt x="696" y="208"/>
                  <a:pt x="864" y="336"/>
                </a:cubicBezTo>
                <a:cubicBezTo>
                  <a:pt x="1032" y="464"/>
                  <a:pt x="872" y="696"/>
                  <a:pt x="1008" y="768"/>
                </a:cubicBezTo>
                <a:cubicBezTo>
                  <a:pt x="1144" y="840"/>
                  <a:pt x="1480" y="680"/>
                  <a:pt x="1680" y="768"/>
                </a:cubicBezTo>
                <a:cubicBezTo>
                  <a:pt x="1880" y="856"/>
                  <a:pt x="2044" y="1076"/>
                  <a:pt x="2208" y="1296"/>
                </a:cubicBezTo>
              </a:path>
            </a:pathLst>
          </a:custGeom>
          <a:noFill/>
          <a:ln w="76200" cap="flat" cmpd="sng">
            <a:solidFill>
              <a:schemeClr val="accent5">
                <a:alpha val="100000"/>
              </a:schemeClr>
            </a:solidFill>
            <a:prstDash val="solid"/>
            <a:round/>
            <a:headEnd type="none" w="med" len="med"/>
            <a:tailEnd type="none" w="med" len="med"/>
          </a:ln>
        </p:spPr>
        <p:txBody>
          <a:bodyPr/>
          <a:lstStyle/>
          <a:p>
            <a:endParaRPr lang="en-US"/>
          </a:p>
        </p:txBody>
      </p:sp>
      <p:sp>
        <p:nvSpPr>
          <p:cNvPr id="2083" name="Freeform 600"/>
          <p:cNvSpPr/>
          <p:nvPr/>
        </p:nvSpPr>
        <p:spPr>
          <a:xfrm>
            <a:off x="3962400" y="1906588"/>
            <a:ext cx="3505200" cy="2057400"/>
          </a:xfrm>
          <a:custGeom>
            <a:avLst/>
            <a:gdLst>
              <a:gd name="txL" fmla="*/ 0 w 2208"/>
              <a:gd name="txT" fmla="*/ 0 h 1296"/>
              <a:gd name="txR" fmla="*/ 2208 w 2208"/>
              <a:gd name="txB" fmla="*/ 1296 h 1296"/>
            </a:gdLst>
            <a:ahLst/>
            <a:cxnLst>
              <a:cxn ang="0">
                <a:pos x="0" y="0"/>
              </a:cxn>
              <a:cxn ang="0">
                <a:pos x="1371600" y="533400"/>
              </a:cxn>
              <a:cxn ang="0">
                <a:pos x="1600200" y="1219200"/>
              </a:cxn>
              <a:cxn ang="0">
                <a:pos x="2667000" y="1219200"/>
              </a:cxn>
              <a:cxn ang="0">
                <a:pos x="3505200" y="2057400"/>
              </a:cxn>
            </a:cxnLst>
            <a:rect l="txL" t="txT" r="txR" b="txB"/>
            <a:pathLst>
              <a:path w="2208" h="1296">
                <a:moveTo>
                  <a:pt x="0" y="0"/>
                </a:moveTo>
                <a:cubicBezTo>
                  <a:pt x="348" y="104"/>
                  <a:pt x="696" y="208"/>
                  <a:pt x="864" y="336"/>
                </a:cubicBezTo>
                <a:cubicBezTo>
                  <a:pt x="1032" y="464"/>
                  <a:pt x="872" y="696"/>
                  <a:pt x="1008" y="768"/>
                </a:cubicBezTo>
                <a:cubicBezTo>
                  <a:pt x="1144" y="840"/>
                  <a:pt x="1480" y="680"/>
                  <a:pt x="1680" y="768"/>
                </a:cubicBezTo>
                <a:cubicBezTo>
                  <a:pt x="1880" y="856"/>
                  <a:pt x="2044" y="1076"/>
                  <a:pt x="2208" y="1296"/>
                </a:cubicBezTo>
              </a:path>
            </a:pathLst>
          </a:custGeom>
          <a:noFill/>
          <a:ln w="76200" cap="flat" cmpd="sng">
            <a:solidFill>
              <a:schemeClr val="tx2">
                <a:lumMod val="50000"/>
                <a:alpha val="100000"/>
              </a:schemeClr>
            </a:solidFill>
            <a:prstDash val="solid"/>
            <a:round/>
            <a:headEnd type="none" w="med" len="med"/>
            <a:tailEnd type="triangle" w="med" len="med"/>
          </a:ln>
        </p:spPr>
        <p:txBody>
          <a:bodyPr/>
          <a:lstStyle/>
          <a:p>
            <a:endParaRPr lang="en-US"/>
          </a:p>
        </p:txBody>
      </p:sp>
      <p:sp>
        <p:nvSpPr>
          <p:cNvPr id="2084" name="Text Box 605"/>
          <p:cNvSpPr txBox="1"/>
          <p:nvPr/>
        </p:nvSpPr>
        <p:spPr>
          <a:xfrm>
            <a:off x="3717925" y="4841875"/>
            <a:ext cx="352425" cy="460375"/>
          </a:xfrm>
          <a:prstGeom prst="rect">
            <a:avLst/>
          </a:prstGeom>
          <a:noFill/>
          <a:ln w="9525">
            <a:noFill/>
          </a:ln>
        </p:spPr>
        <p:txBody>
          <a:bodyPr wrap="none">
            <a:spAutoFit/>
          </a:bodyPr>
          <a:lstStyle/>
          <a:p>
            <a:pPr algn="l" eaLnBrk="0" hangingPunct="0"/>
            <a:r>
              <a:rPr lang="en-US" altLang="x-none" sz="2400" b="1" dirty="0">
                <a:solidFill>
                  <a:srgbClr val="0066FF"/>
                </a:solidFill>
                <a:latin typeface="Arial" panose="020B0604020202020204" pitchFamily="34" charset="0"/>
              </a:rPr>
              <a:t>1</a:t>
            </a:r>
          </a:p>
        </p:txBody>
      </p:sp>
      <p:sp>
        <p:nvSpPr>
          <p:cNvPr id="2085" name="Text Box 606"/>
          <p:cNvSpPr txBox="1"/>
          <p:nvPr/>
        </p:nvSpPr>
        <p:spPr>
          <a:xfrm>
            <a:off x="4191000" y="1449388"/>
            <a:ext cx="352425" cy="460375"/>
          </a:xfrm>
          <a:prstGeom prst="rect">
            <a:avLst/>
          </a:prstGeom>
          <a:noFill/>
          <a:ln w="9525">
            <a:noFill/>
          </a:ln>
        </p:spPr>
        <p:txBody>
          <a:bodyPr wrap="none">
            <a:spAutoFit/>
          </a:bodyPr>
          <a:lstStyle/>
          <a:p>
            <a:pPr algn="l" eaLnBrk="0" hangingPunct="0"/>
            <a:r>
              <a:rPr lang="en-US" altLang="x-none" sz="2400" b="1" dirty="0">
                <a:solidFill>
                  <a:srgbClr val="0066FF"/>
                </a:solidFill>
                <a:latin typeface="Arial" panose="020B0604020202020204" pitchFamily="34" charset="0"/>
              </a:rPr>
              <a:t>2</a:t>
            </a:r>
          </a:p>
        </p:txBody>
      </p:sp>
      <p:sp>
        <p:nvSpPr>
          <p:cNvPr id="2086" name="Text Box 607"/>
          <p:cNvSpPr txBox="1"/>
          <p:nvPr/>
        </p:nvSpPr>
        <p:spPr>
          <a:xfrm>
            <a:off x="7315200" y="2973388"/>
            <a:ext cx="352425" cy="460375"/>
          </a:xfrm>
          <a:prstGeom prst="rect">
            <a:avLst/>
          </a:prstGeom>
          <a:noFill/>
          <a:ln w="9525">
            <a:noFill/>
          </a:ln>
        </p:spPr>
        <p:txBody>
          <a:bodyPr wrap="none">
            <a:spAutoFit/>
          </a:bodyPr>
          <a:lstStyle/>
          <a:p>
            <a:pPr algn="l" eaLnBrk="0" hangingPunct="0"/>
            <a:r>
              <a:rPr lang="en-US" altLang="x-none" sz="2400" b="1" dirty="0">
                <a:solidFill>
                  <a:srgbClr val="0066FF"/>
                </a:solidFill>
                <a:latin typeface="Arial" panose="020B0604020202020204" pitchFamily="34" charset="0"/>
              </a:rPr>
              <a:t>3</a:t>
            </a:r>
          </a:p>
        </p:txBody>
      </p:sp>
      <p:sp>
        <p:nvSpPr>
          <p:cNvPr id="2087" name="Text Box 608"/>
          <p:cNvSpPr txBox="1"/>
          <p:nvPr/>
        </p:nvSpPr>
        <p:spPr>
          <a:xfrm>
            <a:off x="6140450" y="4497388"/>
            <a:ext cx="3448685" cy="1383665"/>
          </a:xfrm>
          <a:prstGeom prst="rect">
            <a:avLst/>
          </a:prstGeom>
          <a:noFill/>
          <a:ln w="9525">
            <a:noFill/>
          </a:ln>
        </p:spPr>
        <p:txBody>
          <a:bodyPr wrap="none">
            <a:spAutoFit/>
          </a:bodyPr>
          <a:lstStyle/>
          <a:p>
            <a:pPr algn="l" eaLnBrk="0" hangingPunct="0"/>
            <a:r>
              <a:rPr lang="en-US" altLang="x-none" dirty="0">
                <a:latin typeface="Arial" panose="020B0604020202020204" pitchFamily="34" charset="0"/>
              </a:rPr>
              <a:t>1. Sender sends to the IP address of MN,</a:t>
            </a:r>
          </a:p>
          <a:p>
            <a:pPr algn="l" eaLnBrk="0" hangingPunct="0"/>
            <a:r>
              <a:rPr lang="en-US" altLang="x-none" dirty="0">
                <a:latin typeface="Arial" panose="020B0604020202020204" pitchFamily="34" charset="0"/>
              </a:rPr>
              <a:t>    HA intercepts packet (proxy ARP)</a:t>
            </a:r>
          </a:p>
          <a:p>
            <a:pPr algn="l" eaLnBrk="0" hangingPunct="0"/>
            <a:r>
              <a:rPr lang="en-US" altLang="x-none" dirty="0">
                <a:latin typeface="Arial" panose="020B0604020202020204" pitchFamily="34" charset="0"/>
              </a:rPr>
              <a:t>2. HA tunnels packet to COA, here FA, </a:t>
            </a:r>
          </a:p>
          <a:p>
            <a:pPr algn="l" eaLnBrk="0" hangingPunct="0"/>
            <a:r>
              <a:rPr lang="en-US" altLang="x-none" dirty="0">
                <a:latin typeface="Arial" panose="020B0604020202020204" pitchFamily="34" charset="0"/>
              </a:rPr>
              <a:t>    by encapsulation</a:t>
            </a:r>
          </a:p>
          <a:p>
            <a:pPr algn="l" eaLnBrk="0" hangingPunct="0"/>
            <a:r>
              <a:rPr lang="en-US" altLang="x-none" dirty="0">
                <a:latin typeface="Arial" panose="020B0604020202020204" pitchFamily="34" charset="0"/>
              </a:rPr>
              <a:t>3. FA forwards the packet </a:t>
            </a:r>
            <a:br>
              <a:rPr lang="en-US" altLang="x-none" dirty="0">
                <a:latin typeface="Arial" panose="020B0604020202020204" pitchFamily="34" charset="0"/>
              </a:rPr>
            </a:br>
            <a:r>
              <a:rPr lang="en-US" altLang="x-none" dirty="0">
                <a:latin typeface="Arial" panose="020B0604020202020204" pitchFamily="34" charset="0"/>
              </a:rPr>
              <a:t>    to the MN</a:t>
            </a:r>
          </a:p>
        </p:txBody>
      </p:sp>
      <p:sp>
        <p:nvSpPr>
          <p:cNvPr id="2088" name="Text Box 610"/>
          <p:cNvSpPr txBox="1"/>
          <p:nvPr/>
        </p:nvSpPr>
        <p:spPr>
          <a:xfrm>
            <a:off x="2286000" y="5106988"/>
            <a:ext cx="549910"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CN</a:t>
            </a:r>
          </a:p>
        </p:txBody>
      </p:sp>
      <p:pic>
        <p:nvPicPr>
          <p:cNvPr id="2089" name="Picture 612" descr="j0235962"/>
          <p:cNvPicPr>
            <a:picLocks noChangeAspect="1"/>
          </p:cNvPicPr>
          <p:nvPr/>
        </p:nvPicPr>
        <p:blipFill>
          <a:blip r:embed="rId11"/>
          <a:stretch>
            <a:fillRect/>
          </a:stretch>
        </p:blipFill>
        <p:spPr>
          <a:xfrm>
            <a:off x="8904288" y="1927225"/>
            <a:ext cx="1071562" cy="1081088"/>
          </a:xfrm>
          <a:prstGeom prst="rect">
            <a:avLst/>
          </a:prstGeom>
          <a:noFill/>
          <a:ln w="9525">
            <a:noFill/>
          </a:ln>
        </p:spPr>
      </p:pic>
    </p:spTree>
    <p:extLst>
      <p:ext uri="{BB962C8B-B14F-4D97-AF65-F5344CB8AC3E}">
        <p14:creationId xmlns:p14="http://schemas.microsoft.com/office/powerpoint/2010/main" val="3543020815"/>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06" descr="j0285750"/>
          <p:cNvPicPr>
            <a:picLocks noChangeAspect="1"/>
          </p:cNvPicPr>
          <p:nvPr/>
        </p:nvPicPr>
        <p:blipFill>
          <a:blip r:embed="rId3"/>
          <a:stretch>
            <a:fillRect/>
          </a:stretch>
        </p:blipFill>
        <p:spPr>
          <a:xfrm>
            <a:off x="2711450" y="5127625"/>
            <a:ext cx="1368425" cy="839788"/>
          </a:xfrm>
          <a:prstGeom prst="rect">
            <a:avLst/>
          </a:prstGeom>
          <a:noFill/>
          <a:ln w="9525">
            <a:noFill/>
          </a:ln>
        </p:spPr>
      </p:pic>
      <p:sp>
        <p:nvSpPr>
          <p:cNvPr id="3079" name="Freeform 2"/>
          <p:cNvSpPr/>
          <p:nvPr/>
        </p:nvSpPr>
        <p:spPr>
          <a:xfrm>
            <a:off x="7004050" y="1104900"/>
            <a:ext cx="2916238" cy="3551238"/>
          </a:xfrm>
          <a:custGeom>
            <a:avLst/>
            <a:gdLst>
              <a:gd name="txL" fmla="*/ 0 w 1837"/>
              <a:gd name="txT" fmla="*/ 0 h 2237"/>
              <a:gd name="txR" fmla="*/ 1837 w 1837"/>
              <a:gd name="txB" fmla="*/ 2237 h 2237"/>
            </a:gdLst>
            <a:ahLst/>
            <a:cxnLst>
              <a:cxn ang="0">
                <a:pos x="920750" y="71438"/>
              </a:cxn>
              <a:cxn ang="0">
                <a:pos x="234950" y="376237"/>
              </a:cxn>
              <a:cxn ang="0">
                <a:pos x="82550" y="1824038"/>
              </a:cxn>
              <a:cxn ang="0">
                <a:pos x="728663" y="2808287"/>
              </a:cxn>
              <a:cxn ang="0">
                <a:pos x="1422400" y="3467101"/>
              </a:cxn>
              <a:cxn ang="0">
                <a:pos x="2586038" y="3314701"/>
              </a:cxn>
              <a:cxn ang="0">
                <a:pos x="2892426" y="2327275"/>
              </a:cxn>
              <a:cxn ang="0">
                <a:pos x="2444751" y="376237"/>
              </a:cxn>
              <a:cxn ang="0">
                <a:pos x="920750" y="71438"/>
              </a:cxn>
            </a:cxnLst>
            <a:rect l="txL" t="txT" r="txR" b="txB"/>
            <a:pathLst>
              <a:path w="1837" h="2237">
                <a:moveTo>
                  <a:pt x="580" y="45"/>
                </a:moveTo>
                <a:cubicBezTo>
                  <a:pt x="348" y="45"/>
                  <a:pt x="236" y="53"/>
                  <a:pt x="148" y="237"/>
                </a:cubicBezTo>
                <a:cubicBezTo>
                  <a:pt x="60" y="421"/>
                  <a:pt x="0" y="894"/>
                  <a:pt x="52" y="1149"/>
                </a:cubicBezTo>
                <a:cubicBezTo>
                  <a:pt x="104" y="1404"/>
                  <a:pt x="318" y="1597"/>
                  <a:pt x="459" y="1769"/>
                </a:cubicBezTo>
                <a:cubicBezTo>
                  <a:pt x="600" y="1941"/>
                  <a:pt x="701" y="2131"/>
                  <a:pt x="896" y="2184"/>
                </a:cubicBezTo>
                <a:cubicBezTo>
                  <a:pt x="1091" y="2237"/>
                  <a:pt x="1475" y="2208"/>
                  <a:pt x="1629" y="2088"/>
                </a:cubicBezTo>
                <a:cubicBezTo>
                  <a:pt x="1783" y="1968"/>
                  <a:pt x="1837" y="1774"/>
                  <a:pt x="1822" y="1466"/>
                </a:cubicBezTo>
                <a:cubicBezTo>
                  <a:pt x="1807" y="1158"/>
                  <a:pt x="1747" y="474"/>
                  <a:pt x="1540" y="237"/>
                </a:cubicBezTo>
                <a:cubicBezTo>
                  <a:pt x="1333" y="0"/>
                  <a:pt x="812" y="45"/>
                  <a:pt x="580" y="45"/>
                </a:cubicBezTo>
                <a:close/>
              </a:path>
            </a:pathLst>
          </a:custGeom>
          <a:pattFill prst="pct30">
            <a:fgClr>
              <a:srgbClr val="F4EE00"/>
            </a:fgClr>
            <a:bgClr>
              <a:schemeClr val="bg1"/>
            </a:bgClr>
          </a:pattFill>
          <a:ln w="9525">
            <a:noFill/>
          </a:ln>
        </p:spPr>
        <p:txBody>
          <a:bodyPr/>
          <a:lstStyle/>
          <a:p>
            <a:endParaRPr lang="en-US"/>
          </a:p>
        </p:txBody>
      </p:sp>
      <p:sp>
        <p:nvSpPr>
          <p:cNvPr id="3080" name="Freeform 3"/>
          <p:cNvSpPr/>
          <p:nvPr/>
        </p:nvSpPr>
        <p:spPr>
          <a:xfrm>
            <a:off x="1765300" y="960438"/>
            <a:ext cx="2043113" cy="2797175"/>
          </a:xfrm>
          <a:custGeom>
            <a:avLst/>
            <a:gdLst>
              <a:gd name="txL" fmla="*/ 0 w 1287"/>
              <a:gd name="txT" fmla="*/ 0 h 1762"/>
              <a:gd name="txR" fmla="*/ 1287 w 1287"/>
              <a:gd name="txB" fmla="*/ 1762 h 1762"/>
            </a:gdLst>
            <a:ahLst/>
            <a:cxnLst>
              <a:cxn ang="0">
                <a:pos x="368300" y="215900"/>
              </a:cxn>
              <a:cxn ang="0">
                <a:pos x="1722438" y="212725"/>
              </a:cxn>
              <a:cxn ang="0">
                <a:pos x="2028826" y="1223963"/>
              </a:cxn>
              <a:cxn ang="0">
                <a:pos x="1804988" y="2365375"/>
              </a:cxn>
              <a:cxn ang="0">
                <a:pos x="749300" y="2654300"/>
              </a:cxn>
              <a:cxn ang="0">
                <a:pos x="63500" y="1511300"/>
              </a:cxn>
              <a:cxn ang="0">
                <a:pos x="368300" y="215900"/>
              </a:cxn>
            </a:cxnLst>
            <a:rect l="txL" t="txT" r="txR" b="txB"/>
            <a:pathLst>
              <a:path w="1287" h="1762">
                <a:moveTo>
                  <a:pt x="232" y="136"/>
                </a:moveTo>
                <a:cubicBezTo>
                  <a:pt x="406" y="0"/>
                  <a:pt x="911" y="28"/>
                  <a:pt x="1085" y="134"/>
                </a:cubicBezTo>
                <a:cubicBezTo>
                  <a:pt x="1259" y="240"/>
                  <a:pt x="1269" y="545"/>
                  <a:pt x="1278" y="771"/>
                </a:cubicBezTo>
                <a:cubicBezTo>
                  <a:pt x="1287" y="997"/>
                  <a:pt x="1271" y="1340"/>
                  <a:pt x="1137" y="1490"/>
                </a:cubicBezTo>
                <a:cubicBezTo>
                  <a:pt x="1003" y="1640"/>
                  <a:pt x="655" y="1762"/>
                  <a:pt x="472" y="1672"/>
                </a:cubicBezTo>
                <a:cubicBezTo>
                  <a:pt x="289" y="1582"/>
                  <a:pt x="80" y="1208"/>
                  <a:pt x="40" y="952"/>
                </a:cubicBezTo>
                <a:cubicBezTo>
                  <a:pt x="0" y="696"/>
                  <a:pt x="0" y="272"/>
                  <a:pt x="232" y="136"/>
                </a:cubicBezTo>
                <a:close/>
              </a:path>
            </a:pathLst>
          </a:custGeom>
          <a:blipFill rotWithShape="1">
            <a:blip r:embed="rId4"/>
            <a:tile tx="0" ty="0" sx="100000" sy="100000" flip="none" algn="tl"/>
          </a:blipFill>
          <a:ln w="9525">
            <a:noFill/>
          </a:ln>
        </p:spPr>
        <p:txBody>
          <a:bodyPr/>
          <a:lstStyle/>
          <a:p>
            <a:endParaRPr lang="en-US"/>
          </a:p>
        </p:txBody>
      </p:sp>
      <p:sp>
        <p:nvSpPr>
          <p:cNvPr id="3081" name="Rectangle 4"/>
          <p:cNvSpPr>
            <a:spLocks noGrp="1"/>
          </p:cNvSpPr>
          <p:nvPr>
            <p:ph type="title" hasCustomPrompt="1"/>
          </p:nvPr>
        </p:nvSpPr>
        <p:spPr/>
        <p:txBody>
          <a:bodyPr vert="horz" wrap="square" lIns="91440" tIns="45720" rIns="91440" bIns="45720" anchor="b"/>
          <a:lstStyle/>
          <a:p>
            <a:pPr eaLnBrk="1" hangingPunct="1"/>
            <a:r>
              <a:rPr lang="en-US" altLang="x-none" dirty="0"/>
              <a:t>Data transfer from the mobile system</a:t>
            </a:r>
          </a:p>
        </p:txBody>
      </p:sp>
      <p:sp>
        <p:nvSpPr>
          <p:cNvPr id="3082" name="AutoShape 8"/>
          <p:cNvSpPr/>
          <p:nvPr/>
        </p:nvSpPr>
        <p:spPr>
          <a:xfrm>
            <a:off x="4114800" y="2395538"/>
            <a:ext cx="2590800" cy="2057400"/>
          </a:xfrm>
          <a:prstGeom prst="irregularSeal2">
            <a:avLst/>
          </a:prstGeom>
          <a:solidFill>
            <a:srgbClr val="DADAF6"/>
          </a:solidFill>
          <a:ln w="9525" cap="flat" cmpd="sng">
            <a:solidFill>
              <a:schemeClr val="tx1"/>
            </a:solidFill>
            <a:prstDash val="solid"/>
            <a:miter/>
            <a:headEnd type="none" w="med" len="med"/>
            <a:tailEnd type="none" w="med" len="med"/>
          </a:ln>
        </p:spPr>
        <p:txBody>
          <a:bodyPr wrap="none" anchor="ctr"/>
          <a:lstStyle/>
          <a:p>
            <a:pPr eaLnBrk="0" hangingPunct="0"/>
            <a:r>
              <a:rPr lang="en-US" altLang="x-none" sz="1600" dirty="0">
                <a:latin typeface="Arial" panose="020B0604020202020204" pitchFamily="34" charset="0"/>
              </a:rPr>
              <a:t>Internet</a:t>
            </a:r>
          </a:p>
        </p:txBody>
      </p:sp>
      <p:cxnSp>
        <p:nvCxnSpPr>
          <p:cNvPr id="3083" name="AutoShape 9"/>
          <p:cNvCxnSpPr>
            <a:endCxn id="3082" idx="2"/>
          </p:cNvCxnSpPr>
          <p:nvPr/>
        </p:nvCxnSpPr>
        <p:spPr>
          <a:xfrm flipV="1">
            <a:off x="5468938" y="4191000"/>
            <a:ext cx="38100" cy="795338"/>
          </a:xfrm>
          <a:prstGeom prst="straightConnector1">
            <a:avLst/>
          </a:prstGeom>
          <a:ln w="9525" cap="flat" cmpd="sng">
            <a:solidFill>
              <a:schemeClr val="tx1"/>
            </a:solidFill>
            <a:prstDash val="solid"/>
            <a:headEnd type="none" w="med" len="med"/>
            <a:tailEnd type="none" w="med" len="med"/>
          </a:ln>
        </p:spPr>
      </p:cxnSp>
      <p:cxnSp>
        <p:nvCxnSpPr>
          <p:cNvPr id="3084" name="AutoShape 10"/>
          <p:cNvCxnSpPr>
            <a:endCxn id="3082" idx="0"/>
          </p:cNvCxnSpPr>
          <p:nvPr/>
        </p:nvCxnSpPr>
        <p:spPr>
          <a:xfrm>
            <a:off x="4156075" y="2166938"/>
            <a:ext cx="1125538" cy="407987"/>
          </a:xfrm>
          <a:prstGeom prst="straightConnector1">
            <a:avLst/>
          </a:prstGeom>
          <a:ln w="9525" cap="flat" cmpd="sng">
            <a:solidFill>
              <a:schemeClr val="tx1"/>
            </a:solidFill>
            <a:prstDash val="solid"/>
            <a:headEnd type="none" w="med" len="med"/>
            <a:tailEnd type="none" w="med" len="med"/>
          </a:ln>
        </p:spPr>
      </p:cxnSp>
      <p:cxnSp>
        <p:nvCxnSpPr>
          <p:cNvPr id="3085" name="AutoShape 11"/>
          <p:cNvCxnSpPr>
            <a:stCxn id="3082" idx="3"/>
          </p:cNvCxnSpPr>
          <p:nvPr/>
        </p:nvCxnSpPr>
        <p:spPr>
          <a:xfrm>
            <a:off x="6705600" y="3028950"/>
            <a:ext cx="533400" cy="890588"/>
          </a:xfrm>
          <a:prstGeom prst="straightConnector1">
            <a:avLst/>
          </a:prstGeom>
          <a:ln w="9525" cap="flat" cmpd="sng">
            <a:solidFill>
              <a:schemeClr val="tx1"/>
            </a:solidFill>
            <a:prstDash val="solid"/>
            <a:headEnd type="none" w="med" len="med"/>
            <a:tailEnd type="none" w="med" len="med"/>
          </a:ln>
        </p:spPr>
      </p:cxnSp>
      <p:sp>
        <p:nvSpPr>
          <p:cNvPr id="3086" name="Line 12"/>
          <p:cNvSpPr/>
          <p:nvPr/>
        </p:nvSpPr>
        <p:spPr>
          <a:xfrm>
            <a:off x="4267200" y="4757738"/>
            <a:ext cx="0" cy="1371600"/>
          </a:xfrm>
          <a:prstGeom prst="line">
            <a:avLst/>
          </a:prstGeom>
          <a:ln w="38100" cap="flat" cmpd="sng">
            <a:solidFill>
              <a:schemeClr val="tx1"/>
            </a:solidFill>
            <a:prstDash val="solid"/>
            <a:headEnd type="none" w="med" len="med"/>
            <a:tailEnd type="none" w="med" len="med"/>
          </a:ln>
        </p:spPr>
      </p:sp>
      <p:sp>
        <p:nvSpPr>
          <p:cNvPr id="3087" name="Line 13"/>
          <p:cNvSpPr/>
          <p:nvPr/>
        </p:nvSpPr>
        <p:spPr>
          <a:xfrm>
            <a:off x="3581400" y="5595938"/>
            <a:ext cx="685800" cy="0"/>
          </a:xfrm>
          <a:prstGeom prst="line">
            <a:avLst/>
          </a:prstGeom>
          <a:ln w="9525" cap="flat" cmpd="sng">
            <a:solidFill>
              <a:schemeClr val="tx1"/>
            </a:solidFill>
            <a:prstDash val="solid"/>
            <a:headEnd type="none" w="med" len="med"/>
            <a:tailEnd type="none" w="med" len="med"/>
          </a:ln>
        </p:spPr>
      </p:sp>
      <p:sp>
        <p:nvSpPr>
          <p:cNvPr id="3088" name="Line 14"/>
          <p:cNvSpPr/>
          <p:nvPr/>
        </p:nvSpPr>
        <p:spPr>
          <a:xfrm flipH="1">
            <a:off x="4267200" y="5443538"/>
            <a:ext cx="762000" cy="0"/>
          </a:xfrm>
          <a:prstGeom prst="line">
            <a:avLst/>
          </a:prstGeom>
          <a:ln w="9525" cap="flat" cmpd="sng">
            <a:solidFill>
              <a:schemeClr val="tx1"/>
            </a:solidFill>
            <a:prstDash val="solid"/>
            <a:headEnd type="none" w="med" len="med"/>
            <a:tailEnd type="none" w="med" len="med"/>
          </a:ln>
        </p:spPr>
      </p:sp>
      <p:grpSp>
        <p:nvGrpSpPr>
          <p:cNvPr id="3089" name="Group 15"/>
          <p:cNvGrpSpPr/>
          <p:nvPr/>
        </p:nvGrpSpPr>
        <p:grpSpPr>
          <a:xfrm flipH="1">
            <a:off x="8153400" y="1481138"/>
            <a:ext cx="1066800" cy="609600"/>
            <a:chOff x="1248" y="2736"/>
            <a:chExt cx="240" cy="192"/>
          </a:xfrm>
        </p:grpSpPr>
        <p:sp>
          <p:nvSpPr>
            <p:cNvPr id="3109" name="Line 16"/>
            <p:cNvSpPr/>
            <p:nvPr/>
          </p:nvSpPr>
          <p:spPr>
            <a:xfrm flipV="1">
              <a:off x="1296" y="2736"/>
              <a:ext cx="192" cy="96"/>
            </a:xfrm>
            <a:prstGeom prst="line">
              <a:avLst/>
            </a:prstGeom>
            <a:ln w="38100" cap="flat" cmpd="sng">
              <a:solidFill>
                <a:schemeClr val="tx1"/>
              </a:solidFill>
              <a:prstDash val="solid"/>
              <a:headEnd type="none" w="med" len="med"/>
              <a:tailEnd type="triangle" w="med" len="med"/>
            </a:ln>
          </p:spPr>
        </p:sp>
        <p:sp>
          <p:nvSpPr>
            <p:cNvPr id="3110" name="Line 17"/>
            <p:cNvSpPr/>
            <p:nvPr/>
          </p:nvSpPr>
          <p:spPr>
            <a:xfrm flipH="1">
              <a:off x="1248" y="2832"/>
              <a:ext cx="192" cy="96"/>
            </a:xfrm>
            <a:prstGeom prst="line">
              <a:avLst/>
            </a:prstGeom>
            <a:ln w="38100" cap="flat" cmpd="sng">
              <a:solidFill>
                <a:schemeClr val="tx1"/>
              </a:solidFill>
              <a:prstDash val="solid"/>
              <a:headEnd type="none" w="med" len="med"/>
              <a:tailEnd type="triangle" w="med" len="med"/>
            </a:ln>
          </p:spPr>
        </p:sp>
        <p:sp>
          <p:nvSpPr>
            <p:cNvPr id="3111" name="Line 18"/>
            <p:cNvSpPr/>
            <p:nvPr/>
          </p:nvSpPr>
          <p:spPr>
            <a:xfrm>
              <a:off x="1296" y="2832"/>
              <a:ext cx="144" cy="0"/>
            </a:xfrm>
            <a:prstGeom prst="line">
              <a:avLst/>
            </a:prstGeom>
            <a:ln w="38100" cap="flat" cmpd="sng">
              <a:solidFill>
                <a:schemeClr val="tx1"/>
              </a:solidFill>
              <a:prstDash val="solid"/>
              <a:headEnd type="none" w="med" len="med"/>
              <a:tailEnd type="none" w="med" len="med"/>
            </a:ln>
          </p:spPr>
        </p:sp>
      </p:grpSp>
      <p:grpSp>
        <p:nvGrpSpPr>
          <p:cNvPr id="3090" name="Group 19"/>
          <p:cNvGrpSpPr/>
          <p:nvPr/>
        </p:nvGrpSpPr>
        <p:grpSpPr>
          <a:xfrm>
            <a:off x="7620000" y="1557338"/>
            <a:ext cx="979488" cy="901700"/>
            <a:chOff x="2491" y="1440"/>
            <a:chExt cx="617" cy="568"/>
          </a:xfrm>
        </p:grpSpPr>
        <p:graphicFrame>
          <p:nvGraphicFramePr>
            <p:cNvPr id="3077" name="Object 20"/>
            <p:cNvGraphicFramePr/>
            <p:nvPr/>
          </p:nvGraphicFramePr>
          <p:xfrm>
            <a:off x="2491" y="1776"/>
            <a:ext cx="617" cy="232"/>
          </p:xfrm>
          <a:graphic>
            <a:graphicData uri="http://schemas.openxmlformats.org/presentationml/2006/ole">
              <mc:AlternateContent xmlns:mc="http://schemas.openxmlformats.org/markup-compatibility/2006">
                <mc:Choice xmlns:v="urn:schemas-microsoft-com:vml" Requires="v">
                  <p:oleObj spid="_x0000_s4106" r:id="rId5" imgW="4396105" imgH="1652905" progId="MS_ClipArt_Gallery.2">
                    <p:embed/>
                  </p:oleObj>
                </mc:Choice>
                <mc:Fallback>
                  <p:oleObj r:id="rId5" imgW="4396105" imgH="1652905" progId="MS_ClipArt_Gallery.2">
                    <p:embed/>
                    <p:pic>
                      <p:nvPicPr>
                        <p:cNvPr id="0" name=""/>
                        <p:cNvPicPr/>
                        <p:nvPr/>
                      </p:nvPicPr>
                      <p:blipFill>
                        <a:blip r:embed="rId6"/>
                        <a:stretch>
                          <a:fillRect/>
                        </a:stretch>
                      </p:blipFill>
                      <p:spPr>
                        <a:xfrm>
                          <a:off x="2491" y="1776"/>
                          <a:ext cx="617" cy="232"/>
                        </a:xfrm>
                        <a:prstGeom prst="rect">
                          <a:avLst/>
                        </a:prstGeom>
                        <a:noFill/>
                        <a:ln w="38100">
                          <a:noFill/>
                          <a:miter/>
                        </a:ln>
                      </p:spPr>
                    </p:pic>
                  </p:oleObj>
                </mc:Fallback>
              </mc:AlternateContent>
            </a:graphicData>
          </a:graphic>
        </p:graphicFrame>
        <p:sp>
          <p:nvSpPr>
            <p:cNvPr id="3108" name="Line 21"/>
            <p:cNvSpPr/>
            <p:nvPr/>
          </p:nvSpPr>
          <p:spPr>
            <a:xfrm flipV="1">
              <a:off x="2587" y="1440"/>
              <a:ext cx="0" cy="336"/>
            </a:xfrm>
            <a:prstGeom prst="line">
              <a:avLst/>
            </a:prstGeom>
            <a:ln w="19050" cap="flat" cmpd="sng">
              <a:solidFill>
                <a:schemeClr val="tx1"/>
              </a:solidFill>
              <a:prstDash val="solid"/>
              <a:headEnd type="none" w="med" len="med"/>
              <a:tailEnd type="none" w="med" len="med"/>
            </a:ln>
          </p:spPr>
        </p:sp>
      </p:grpSp>
      <p:graphicFrame>
        <p:nvGraphicFramePr>
          <p:cNvPr id="3074" name="Object 579"/>
          <p:cNvGraphicFramePr/>
          <p:nvPr/>
        </p:nvGraphicFramePr>
        <p:xfrm>
          <a:off x="7239000" y="3462338"/>
          <a:ext cx="879475" cy="914400"/>
        </p:xfrm>
        <a:graphic>
          <a:graphicData uri="http://schemas.openxmlformats.org/presentationml/2006/ole">
            <mc:AlternateContent xmlns:mc="http://schemas.openxmlformats.org/markup-compatibility/2006">
              <mc:Choice xmlns:v="urn:schemas-microsoft-com:vml" Requires="v">
                <p:oleObj spid="_x0000_s4107" r:id="rId7" imgW="3986530" imgH="4144645" progId="MS_ClipArt_Gallery.2">
                  <p:embed/>
                </p:oleObj>
              </mc:Choice>
              <mc:Fallback>
                <p:oleObj r:id="rId7" imgW="3986530" imgH="4144645" progId="MS_ClipArt_Gallery.2">
                  <p:embed/>
                  <p:pic>
                    <p:nvPicPr>
                      <p:cNvPr id="0" name=""/>
                      <p:cNvPicPr/>
                      <p:nvPr/>
                    </p:nvPicPr>
                    <p:blipFill>
                      <a:blip r:embed="rId8"/>
                      <a:stretch>
                        <a:fillRect/>
                      </a:stretch>
                    </p:blipFill>
                    <p:spPr>
                      <a:xfrm>
                        <a:off x="7239000" y="3462338"/>
                        <a:ext cx="879475" cy="914400"/>
                      </a:xfrm>
                      <a:prstGeom prst="rect">
                        <a:avLst/>
                      </a:prstGeom>
                      <a:noFill/>
                      <a:ln w="38100">
                        <a:noFill/>
                        <a:miter/>
                      </a:ln>
                    </p:spPr>
                  </p:pic>
                </p:oleObj>
              </mc:Fallback>
            </mc:AlternateContent>
          </a:graphicData>
        </a:graphic>
      </p:graphicFrame>
      <p:graphicFrame>
        <p:nvGraphicFramePr>
          <p:cNvPr id="3075" name="Object 580"/>
          <p:cNvGraphicFramePr/>
          <p:nvPr/>
        </p:nvGraphicFramePr>
        <p:xfrm>
          <a:off x="5029200" y="4986338"/>
          <a:ext cx="879475" cy="914400"/>
        </p:xfrm>
        <a:graphic>
          <a:graphicData uri="http://schemas.openxmlformats.org/presentationml/2006/ole">
            <mc:AlternateContent xmlns:mc="http://schemas.openxmlformats.org/markup-compatibility/2006">
              <mc:Choice xmlns:v="urn:schemas-microsoft-com:vml" Requires="v">
                <p:oleObj spid="_x0000_s4108" r:id="rId9" imgW="3986530" imgH="4144645" progId="MS_ClipArt_Gallery.2">
                  <p:embed/>
                </p:oleObj>
              </mc:Choice>
              <mc:Fallback>
                <p:oleObj r:id="rId9" imgW="3986530" imgH="4144645" progId="MS_ClipArt_Gallery.2">
                  <p:embed/>
                  <p:pic>
                    <p:nvPicPr>
                      <p:cNvPr id="0" name=""/>
                      <p:cNvPicPr/>
                      <p:nvPr/>
                    </p:nvPicPr>
                    <p:blipFill>
                      <a:blip r:embed="rId8"/>
                      <a:stretch>
                        <a:fillRect/>
                      </a:stretch>
                    </p:blipFill>
                    <p:spPr>
                      <a:xfrm>
                        <a:off x="5029200" y="4986338"/>
                        <a:ext cx="879475" cy="914400"/>
                      </a:xfrm>
                      <a:prstGeom prst="rect">
                        <a:avLst/>
                      </a:prstGeom>
                      <a:noFill/>
                      <a:ln w="38100">
                        <a:noFill/>
                        <a:miter/>
                      </a:ln>
                    </p:spPr>
                  </p:pic>
                </p:oleObj>
              </mc:Fallback>
            </mc:AlternateContent>
          </a:graphicData>
        </a:graphic>
      </p:graphicFrame>
      <p:sp>
        <p:nvSpPr>
          <p:cNvPr id="3091" name="Line 581"/>
          <p:cNvSpPr/>
          <p:nvPr/>
        </p:nvSpPr>
        <p:spPr>
          <a:xfrm>
            <a:off x="7467600" y="2928938"/>
            <a:ext cx="1295400" cy="0"/>
          </a:xfrm>
          <a:prstGeom prst="line">
            <a:avLst/>
          </a:prstGeom>
          <a:ln w="38100" cap="flat" cmpd="sng">
            <a:solidFill>
              <a:schemeClr val="tx1"/>
            </a:solidFill>
            <a:prstDash val="solid"/>
            <a:headEnd type="none" w="med" len="med"/>
            <a:tailEnd type="none" w="med" len="med"/>
          </a:ln>
        </p:spPr>
      </p:sp>
      <p:sp>
        <p:nvSpPr>
          <p:cNvPr id="3092" name="Line 582"/>
          <p:cNvSpPr/>
          <p:nvPr/>
        </p:nvSpPr>
        <p:spPr>
          <a:xfrm flipV="1">
            <a:off x="7772400" y="2928938"/>
            <a:ext cx="0" cy="533400"/>
          </a:xfrm>
          <a:prstGeom prst="line">
            <a:avLst/>
          </a:prstGeom>
          <a:ln w="9525" cap="flat" cmpd="sng">
            <a:solidFill>
              <a:schemeClr val="tx1"/>
            </a:solidFill>
            <a:prstDash val="solid"/>
            <a:headEnd type="none" w="med" len="med"/>
            <a:tailEnd type="none" w="med" len="med"/>
          </a:ln>
        </p:spPr>
      </p:sp>
      <p:sp>
        <p:nvSpPr>
          <p:cNvPr id="3093" name="Line 583"/>
          <p:cNvSpPr/>
          <p:nvPr/>
        </p:nvSpPr>
        <p:spPr>
          <a:xfrm flipV="1">
            <a:off x="8077200" y="2395538"/>
            <a:ext cx="0" cy="533400"/>
          </a:xfrm>
          <a:prstGeom prst="line">
            <a:avLst/>
          </a:prstGeom>
          <a:ln w="9525" cap="flat" cmpd="sng">
            <a:solidFill>
              <a:schemeClr val="tx1"/>
            </a:solidFill>
            <a:prstDash val="solid"/>
            <a:headEnd type="none" w="med" len="med"/>
            <a:tailEnd type="none" w="med" len="med"/>
          </a:ln>
        </p:spPr>
      </p:sp>
      <p:graphicFrame>
        <p:nvGraphicFramePr>
          <p:cNvPr id="3076" name="Object 584"/>
          <p:cNvGraphicFramePr/>
          <p:nvPr/>
        </p:nvGraphicFramePr>
        <p:xfrm>
          <a:off x="3276600" y="1709738"/>
          <a:ext cx="879475" cy="914400"/>
        </p:xfrm>
        <a:graphic>
          <a:graphicData uri="http://schemas.openxmlformats.org/presentationml/2006/ole">
            <mc:AlternateContent xmlns:mc="http://schemas.openxmlformats.org/markup-compatibility/2006">
              <mc:Choice xmlns:v="urn:schemas-microsoft-com:vml" Requires="v">
                <p:oleObj spid="_x0000_s4109" r:id="rId10" imgW="3986530" imgH="4144645" progId="MS_ClipArt_Gallery.2">
                  <p:embed/>
                </p:oleObj>
              </mc:Choice>
              <mc:Fallback>
                <p:oleObj r:id="rId10" imgW="3986530" imgH="4144645" progId="MS_ClipArt_Gallery.2">
                  <p:embed/>
                  <p:pic>
                    <p:nvPicPr>
                      <p:cNvPr id="0" name=""/>
                      <p:cNvPicPr/>
                      <p:nvPr/>
                    </p:nvPicPr>
                    <p:blipFill>
                      <a:blip r:embed="rId8"/>
                      <a:stretch>
                        <a:fillRect/>
                      </a:stretch>
                    </p:blipFill>
                    <p:spPr>
                      <a:xfrm>
                        <a:off x="3276600" y="1709738"/>
                        <a:ext cx="879475" cy="914400"/>
                      </a:xfrm>
                      <a:prstGeom prst="rect">
                        <a:avLst/>
                      </a:prstGeom>
                      <a:noFill/>
                      <a:ln w="38100">
                        <a:noFill/>
                        <a:miter/>
                      </a:ln>
                    </p:spPr>
                  </p:pic>
                </p:oleObj>
              </mc:Fallback>
            </mc:AlternateContent>
          </a:graphicData>
        </a:graphic>
      </p:graphicFrame>
      <p:sp>
        <p:nvSpPr>
          <p:cNvPr id="3094" name="Line 585"/>
          <p:cNvSpPr/>
          <p:nvPr/>
        </p:nvSpPr>
        <p:spPr>
          <a:xfrm>
            <a:off x="2362200" y="1404938"/>
            <a:ext cx="0" cy="1371600"/>
          </a:xfrm>
          <a:prstGeom prst="line">
            <a:avLst/>
          </a:prstGeom>
          <a:ln w="38100" cap="flat" cmpd="sng">
            <a:solidFill>
              <a:schemeClr val="tx1"/>
            </a:solidFill>
            <a:prstDash val="solid"/>
            <a:headEnd type="none" w="med" len="med"/>
            <a:tailEnd type="none" w="med" len="med"/>
          </a:ln>
        </p:spPr>
      </p:sp>
      <p:sp>
        <p:nvSpPr>
          <p:cNvPr id="3095" name="Line 586"/>
          <p:cNvSpPr/>
          <p:nvPr/>
        </p:nvSpPr>
        <p:spPr>
          <a:xfrm flipH="1">
            <a:off x="2362200" y="2090738"/>
            <a:ext cx="914400" cy="0"/>
          </a:xfrm>
          <a:prstGeom prst="line">
            <a:avLst/>
          </a:prstGeom>
          <a:ln w="9525" cap="flat" cmpd="sng">
            <a:solidFill>
              <a:schemeClr val="tx1"/>
            </a:solidFill>
            <a:prstDash val="solid"/>
            <a:headEnd type="none" w="med" len="med"/>
            <a:tailEnd type="none" w="med" len="med"/>
          </a:ln>
        </p:spPr>
      </p:sp>
      <p:sp>
        <p:nvSpPr>
          <p:cNvPr id="3096" name="Text Box 587"/>
          <p:cNvSpPr txBox="1"/>
          <p:nvPr/>
        </p:nvSpPr>
        <p:spPr>
          <a:xfrm>
            <a:off x="2743200" y="5900738"/>
            <a:ext cx="906145" cy="337185"/>
          </a:xfrm>
          <a:prstGeom prst="rect">
            <a:avLst/>
          </a:prstGeom>
          <a:noFill/>
          <a:ln w="9525">
            <a:noFill/>
          </a:ln>
        </p:spPr>
        <p:txBody>
          <a:bodyPr wrap="none">
            <a:spAutoFit/>
          </a:bodyPr>
          <a:lstStyle/>
          <a:p>
            <a:pPr algn="l" eaLnBrk="0" hangingPunct="0"/>
            <a:r>
              <a:rPr lang="en-US" altLang="x-none" sz="1600" dirty="0">
                <a:latin typeface="Arial" panose="020B0604020202020204" pitchFamily="34" charset="0"/>
              </a:rPr>
              <a:t>receiver</a:t>
            </a:r>
          </a:p>
        </p:txBody>
      </p:sp>
      <p:sp>
        <p:nvSpPr>
          <p:cNvPr id="3097" name="Text Box 588"/>
          <p:cNvSpPr txBox="1"/>
          <p:nvPr/>
        </p:nvSpPr>
        <p:spPr>
          <a:xfrm>
            <a:off x="8213725" y="3702050"/>
            <a:ext cx="521335"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FA</a:t>
            </a:r>
          </a:p>
        </p:txBody>
      </p:sp>
      <p:sp>
        <p:nvSpPr>
          <p:cNvPr id="3098" name="Text Box 589"/>
          <p:cNvSpPr txBox="1"/>
          <p:nvPr/>
        </p:nvSpPr>
        <p:spPr>
          <a:xfrm>
            <a:off x="3429000" y="1252538"/>
            <a:ext cx="549910"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HA</a:t>
            </a:r>
          </a:p>
        </p:txBody>
      </p:sp>
      <p:sp>
        <p:nvSpPr>
          <p:cNvPr id="3099" name="Text Box 590"/>
          <p:cNvSpPr txBox="1"/>
          <p:nvPr/>
        </p:nvSpPr>
        <p:spPr>
          <a:xfrm>
            <a:off x="9753600" y="1709738"/>
            <a:ext cx="577850"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MN</a:t>
            </a:r>
          </a:p>
        </p:txBody>
      </p:sp>
      <p:sp>
        <p:nvSpPr>
          <p:cNvPr id="3100" name="Text Box 591"/>
          <p:cNvSpPr txBox="1"/>
          <p:nvPr/>
        </p:nvSpPr>
        <p:spPr>
          <a:xfrm>
            <a:off x="2133600" y="3005138"/>
            <a:ext cx="1560195" cy="337185"/>
          </a:xfrm>
          <a:prstGeom prst="rect">
            <a:avLst/>
          </a:prstGeom>
          <a:noFill/>
          <a:ln w="9525">
            <a:noFill/>
          </a:ln>
        </p:spPr>
        <p:txBody>
          <a:bodyPr wrap="none">
            <a:spAutoFit/>
          </a:bodyPr>
          <a:lstStyle/>
          <a:p>
            <a:pPr algn="l" eaLnBrk="0" hangingPunct="0"/>
            <a:r>
              <a:rPr lang="en-US" altLang="x-none" sz="1600" b="1" dirty="0">
                <a:latin typeface="Arial" panose="020B0604020202020204" pitchFamily="34" charset="0"/>
              </a:rPr>
              <a:t>home network</a:t>
            </a:r>
          </a:p>
        </p:txBody>
      </p:sp>
      <p:sp>
        <p:nvSpPr>
          <p:cNvPr id="3101" name="Text Box 592"/>
          <p:cNvSpPr txBox="1"/>
          <p:nvPr/>
        </p:nvSpPr>
        <p:spPr>
          <a:xfrm>
            <a:off x="8839200" y="3767138"/>
            <a:ext cx="962025" cy="583565"/>
          </a:xfrm>
          <a:prstGeom prst="rect">
            <a:avLst/>
          </a:prstGeom>
          <a:noFill/>
          <a:ln w="9525">
            <a:noFill/>
          </a:ln>
        </p:spPr>
        <p:txBody>
          <a:bodyPr wrap="none">
            <a:spAutoFit/>
          </a:bodyPr>
          <a:lstStyle/>
          <a:p>
            <a:pPr algn="l" eaLnBrk="0" hangingPunct="0"/>
            <a:r>
              <a:rPr lang="en-US" altLang="x-none" sz="1600" b="1" dirty="0">
                <a:latin typeface="Arial" panose="020B0604020202020204" pitchFamily="34" charset="0"/>
              </a:rPr>
              <a:t>foreign</a:t>
            </a:r>
            <a:br>
              <a:rPr lang="en-US" altLang="x-none" sz="1600" b="1" dirty="0">
                <a:latin typeface="Arial" panose="020B0604020202020204" pitchFamily="34" charset="0"/>
              </a:rPr>
            </a:br>
            <a:r>
              <a:rPr lang="en-US" altLang="x-none" sz="1600" b="1" dirty="0">
                <a:latin typeface="Arial" panose="020B0604020202020204" pitchFamily="34" charset="0"/>
              </a:rPr>
              <a:t>network</a:t>
            </a:r>
          </a:p>
        </p:txBody>
      </p:sp>
      <p:sp>
        <p:nvSpPr>
          <p:cNvPr id="3102" name="Text Box 595"/>
          <p:cNvSpPr txBox="1"/>
          <p:nvPr/>
        </p:nvSpPr>
        <p:spPr>
          <a:xfrm>
            <a:off x="9144000" y="3005138"/>
            <a:ext cx="804545" cy="337185"/>
          </a:xfrm>
          <a:prstGeom prst="rect">
            <a:avLst/>
          </a:prstGeom>
          <a:noFill/>
          <a:ln w="9525">
            <a:noFill/>
          </a:ln>
        </p:spPr>
        <p:txBody>
          <a:bodyPr wrap="none">
            <a:spAutoFit/>
          </a:bodyPr>
          <a:lstStyle/>
          <a:p>
            <a:pPr algn="l" eaLnBrk="0" hangingPunct="0"/>
            <a:r>
              <a:rPr lang="en-US" altLang="x-none" sz="1600" dirty="0">
                <a:latin typeface="Arial" panose="020B0604020202020204" pitchFamily="34" charset="0"/>
              </a:rPr>
              <a:t>sender</a:t>
            </a:r>
          </a:p>
        </p:txBody>
      </p:sp>
      <p:sp>
        <p:nvSpPr>
          <p:cNvPr id="3103" name="Text Box 599"/>
          <p:cNvSpPr txBox="1"/>
          <p:nvPr/>
        </p:nvSpPr>
        <p:spPr>
          <a:xfrm>
            <a:off x="9144000" y="1633538"/>
            <a:ext cx="352425" cy="460375"/>
          </a:xfrm>
          <a:prstGeom prst="rect">
            <a:avLst/>
          </a:prstGeom>
          <a:noFill/>
          <a:ln w="9525">
            <a:noFill/>
          </a:ln>
        </p:spPr>
        <p:txBody>
          <a:bodyPr wrap="none">
            <a:spAutoFit/>
          </a:bodyPr>
          <a:lstStyle/>
          <a:p>
            <a:pPr algn="l" eaLnBrk="0" hangingPunct="0"/>
            <a:r>
              <a:rPr lang="en-US" altLang="x-none" sz="2400" b="1" dirty="0">
                <a:solidFill>
                  <a:srgbClr val="0066FF"/>
                </a:solidFill>
                <a:latin typeface="Arial" panose="020B0604020202020204" pitchFamily="34" charset="0"/>
              </a:rPr>
              <a:t>1</a:t>
            </a:r>
          </a:p>
        </p:txBody>
      </p:sp>
      <p:sp>
        <p:nvSpPr>
          <p:cNvPr id="3104" name="Text Box 602"/>
          <p:cNvSpPr txBox="1"/>
          <p:nvPr/>
        </p:nvSpPr>
        <p:spPr>
          <a:xfrm>
            <a:off x="6172200" y="4757738"/>
            <a:ext cx="2875280" cy="737235"/>
          </a:xfrm>
          <a:prstGeom prst="rect">
            <a:avLst/>
          </a:prstGeom>
          <a:noFill/>
          <a:ln w="9525">
            <a:noFill/>
          </a:ln>
        </p:spPr>
        <p:txBody>
          <a:bodyPr wrap="none">
            <a:spAutoFit/>
          </a:bodyPr>
          <a:lstStyle/>
          <a:p>
            <a:pPr algn="l" eaLnBrk="0" hangingPunct="0"/>
            <a:r>
              <a:rPr lang="en-US" altLang="x-none" dirty="0">
                <a:latin typeface="Arial" panose="020B0604020202020204" pitchFamily="34" charset="0"/>
              </a:rPr>
              <a:t>1. Sender sends to the IP address</a:t>
            </a:r>
            <a:br>
              <a:rPr lang="en-US" altLang="x-none" dirty="0">
                <a:latin typeface="Arial" panose="020B0604020202020204" pitchFamily="34" charset="0"/>
              </a:rPr>
            </a:br>
            <a:r>
              <a:rPr lang="en-US" altLang="x-none" dirty="0">
                <a:latin typeface="Arial" panose="020B0604020202020204" pitchFamily="34" charset="0"/>
              </a:rPr>
              <a:t>    of the receiver as usual,</a:t>
            </a:r>
            <a:br>
              <a:rPr lang="en-US" altLang="x-none" dirty="0">
                <a:latin typeface="Arial" panose="020B0604020202020204" pitchFamily="34" charset="0"/>
              </a:rPr>
            </a:br>
            <a:r>
              <a:rPr lang="en-US" altLang="x-none" dirty="0">
                <a:latin typeface="Arial" panose="020B0604020202020204" pitchFamily="34" charset="0"/>
              </a:rPr>
              <a:t>    FA works as default router</a:t>
            </a:r>
          </a:p>
        </p:txBody>
      </p:sp>
      <p:sp>
        <p:nvSpPr>
          <p:cNvPr id="3105" name="Freeform 603"/>
          <p:cNvSpPr/>
          <p:nvPr/>
        </p:nvSpPr>
        <p:spPr>
          <a:xfrm>
            <a:off x="3429000" y="1633538"/>
            <a:ext cx="6096000" cy="3962400"/>
          </a:xfrm>
          <a:custGeom>
            <a:avLst/>
            <a:gdLst>
              <a:gd name="txL" fmla="*/ 0 w 3840"/>
              <a:gd name="txT" fmla="*/ 0 h 2496"/>
              <a:gd name="txR" fmla="*/ 3840 w 3840"/>
              <a:gd name="txB" fmla="*/ 2496 h 2496"/>
            </a:gdLst>
            <a:ahLst/>
            <a:cxnLst>
              <a:cxn ang="0">
                <a:pos x="6096000" y="609600"/>
              </a:cxn>
              <a:cxn ang="0">
                <a:pos x="4648200" y="0"/>
              </a:cxn>
              <a:cxn ang="0">
                <a:pos x="4343400" y="609600"/>
              </a:cxn>
              <a:cxn ang="0">
                <a:pos x="4648200" y="1143000"/>
              </a:cxn>
              <a:cxn ang="0">
                <a:pos x="4343400" y="1371600"/>
              </a:cxn>
              <a:cxn ang="0">
                <a:pos x="4267200" y="2438400"/>
              </a:cxn>
              <a:cxn ang="0">
                <a:pos x="3124200" y="1447800"/>
              </a:cxn>
              <a:cxn ang="0">
                <a:pos x="2133600" y="1981200"/>
              </a:cxn>
              <a:cxn ang="0">
                <a:pos x="1981200" y="3505200"/>
              </a:cxn>
              <a:cxn ang="0">
                <a:pos x="914400" y="3733800"/>
              </a:cxn>
              <a:cxn ang="0">
                <a:pos x="762000" y="3886200"/>
              </a:cxn>
              <a:cxn ang="0">
                <a:pos x="0" y="3962400"/>
              </a:cxn>
            </a:cxnLst>
            <a:rect l="txL" t="txT" r="txR" b="txB"/>
            <a:pathLst>
              <a:path w="3840" h="2496">
                <a:moveTo>
                  <a:pt x="3840" y="384"/>
                </a:moveTo>
                <a:cubicBezTo>
                  <a:pt x="3476" y="192"/>
                  <a:pt x="3112" y="0"/>
                  <a:pt x="2928" y="0"/>
                </a:cubicBezTo>
                <a:cubicBezTo>
                  <a:pt x="2744" y="0"/>
                  <a:pt x="2736" y="264"/>
                  <a:pt x="2736" y="384"/>
                </a:cubicBezTo>
                <a:cubicBezTo>
                  <a:pt x="2736" y="504"/>
                  <a:pt x="2928" y="640"/>
                  <a:pt x="2928" y="720"/>
                </a:cubicBezTo>
                <a:cubicBezTo>
                  <a:pt x="2928" y="800"/>
                  <a:pt x="2776" y="728"/>
                  <a:pt x="2736" y="864"/>
                </a:cubicBezTo>
                <a:cubicBezTo>
                  <a:pt x="2696" y="1000"/>
                  <a:pt x="2816" y="1528"/>
                  <a:pt x="2688" y="1536"/>
                </a:cubicBezTo>
                <a:cubicBezTo>
                  <a:pt x="2560" y="1544"/>
                  <a:pt x="2192" y="960"/>
                  <a:pt x="1968" y="912"/>
                </a:cubicBezTo>
                <a:cubicBezTo>
                  <a:pt x="1744" y="864"/>
                  <a:pt x="1464" y="1032"/>
                  <a:pt x="1344" y="1248"/>
                </a:cubicBezTo>
                <a:cubicBezTo>
                  <a:pt x="1224" y="1464"/>
                  <a:pt x="1376" y="2024"/>
                  <a:pt x="1248" y="2208"/>
                </a:cubicBezTo>
                <a:cubicBezTo>
                  <a:pt x="1120" y="2392"/>
                  <a:pt x="704" y="2312"/>
                  <a:pt x="576" y="2352"/>
                </a:cubicBezTo>
                <a:cubicBezTo>
                  <a:pt x="448" y="2392"/>
                  <a:pt x="576" y="2424"/>
                  <a:pt x="480" y="2448"/>
                </a:cubicBezTo>
                <a:cubicBezTo>
                  <a:pt x="384" y="2472"/>
                  <a:pt x="192" y="2484"/>
                  <a:pt x="0" y="2496"/>
                </a:cubicBezTo>
              </a:path>
            </a:pathLst>
          </a:custGeom>
          <a:noFill/>
          <a:ln w="76200" cap="flat" cmpd="sng">
            <a:solidFill>
              <a:schemeClr val="tx2">
                <a:lumMod val="25000"/>
                <a:alpha val="100000"/>
              </a:schemeClr>
            </a:solidFill>
            <a:prstDash val="solid"/>
            <a:round/>
            <a:headEnd type="none" w="med" len="med"/>
            <a:tailEnd type="triangle" w="med" len="med"/>
          </a:ln>
        </p:spPr>
        <p:txBody>
          <a:bodyPr/>
          <a:lstStyle/>
          <a:p>
            <a:endParaRPr lang="en-US"/>
          </a:p>
        </p:txBody>
      </p:sp>
      <p:sp>
        <p:nvSpPr>
          <p:cNvPr id="3106" name="Text Box 605"/>
          <p:cNvSpPr txBox="1"/>
          <p:nvPr/>
        </p:nvSpPr>
        <p:spPr>
          <a:xfrm>
            <a:off x="2286000" y="5138738"/>
            <a:ext cx="549910" cy="398780"/>
          </a:xfrm>
          <a:prstGeom prst="rect">
            <a:avLst/>
          </a:prstGeom>
          <a:noFill/>
          <a:ln w="9525">
            <a:noFill/>
          </a:ln>
        </p:spPr>
        <p:txBody>
          <a:bodyPr wrap="none">
            <a:spAutoFit/>
          </a:bodyPr>
          <a:lstStyle/>
          <a:p>
            <a:pPr algn="l" eaLnBrk="0" hangingPunct="0"/>
            <a:r>
              <a:rPr lang="en-US" altLang="x-none" sz="2000" b="1" dirty="0">
                <a:latin typeface="Arial" panose="020B0604020202020204" pitchFamily="34" charset="0"/>
              </a:rPr>
              <a:t>CN</a:t>
            </a:r>
          </a:p>
        </p:txBody>
      </p:sp>
      <p:pic>
        <p:nvPicPr>
          <p:cNvPr id="3107" name="Picture 607" descr="j0235962"/>
          <p:cNvPicPr>
            <a:picLocks noChangeAspect="1"/>
          </p:cNvPicPr>
          <p:nvPr/>
        </p:nvPicPr>
        <p:blipFill>
          <a:blip r:embed="rId11"/>
          <a:stretch>
            <a:fillRect/>
          </a:stretch>
        </p:blipFill>
        <p:spPr>
          <a:xfrm>
            <a:off x="8904288" y="1958975"/>
            <a:ext cx="1071562" cy="1081088"/>
          </a:xfrm>
          <a:prstGeom prst="rect">
            <a:avLst/>
          </a:prstGeom>
          <a:noFill/>
          <a:ln w="9525">
            <a:noFill/>
          </a:ln>
        </p:spPr>
      </p:pic>
    </p:spTree>
    <p:extLst>
      <p:ext uri="{BB962C8B-B14F-4D97-AF65-F5344CB8AC3E}">
        <p14:creationId xmlns:p14="http://schemas.microsoft.com/office/powerpoint/2010/main" val="778988905"/>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hasCustomPrompt="1"/>
          </p:nvPr>
        </p:nvSpPr>
        <p:spPr>
          <a:xfrm>
            <a:off x="415600" y="440967"/>
            <a:ext cx="11360800" cy="763500"/>
          </a:xfrm>
        </p:spPr>
        <p:txBody>
          <a:bodyPr vert="horz" wrap="square" lIns="91440" tIns="45720" rIns="91440" bIns="45720" anchor="b"/>
          <a:lstStyle/>
          <a:p>
            <a:pPr eaLnBrk="1" hangingPunct="1"/>
            <a:r>
              <a:rPr lang="en-US" altLang="x-none" dirty="0"/>
              <a:t>Overview</a:t>
            </a:r>
          </a:p>
        </p:txBody>
      </p:sp>
      <p:sp>
        <p:nvSpPr>
          <p:cNvPr id="34819" name="Oval 3"/>
          <p:cNvSpPr/>
          <p:nvPr/>
        </p:nvSpPr>
        <p:spPr>
          <a:xfrm>
            <a:off x="2971800" y="5407025"/>
            <a:ext cx="533400" cy="5334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eaLnBrk="0" hangingPunct="0"/>
            <a:r>
              <a:rPr sz="1200" dirty="0">
                <a:latin typeface="Arial" panose="020B0604020202020204" pitchFamily="34" charset="0"/>
              </a:rPr>
              <a:t>CN</a:t>
            </a:r>
          </a:p>
        </p:txBody>
      </p:sp>
      <p:sp>
        <p:nvSpPr>
          <p:cNvPr id="34820" name="Rectangle 4"/>
          <p:cNvSpPr/>
          <p:nvPr/>
        </p:nvSpPr>
        <p:spPr>
          <a:xfrm>
            <a:off x="3886200" y="3959225"/>
            <a:ext cx="6096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eaLnBrk="0" hangingPunct="0"/>
            <a:r>
              <a:rPr sz="1200" dirty="0">
                <a:latin typeface="Arial" panose="020B0604020202020204" pitchFamily="34" charset="0"/>
              </a:rPr>
              <a:t>router</a:t>
            </a:r>
          </a:p>
          <a:p>
            <a:pPr eaLnBrk="0" hangingPunct="0"/>
            <a:r>
              <a:rPr sz="1200" dirty="0">
                <a:latin typeface="Arial" panose="020B0604020202020204" pitchFamily="34" charset="0"/>
              </a:rPr>
              <a:t>HA</a:t>
            </a:r>
          </a:p>
        </p:txBody>
      </p:sp>
      <p:sp>
        <p:nvSpPr>
          <p:cNvPr id="34821" name="Rectangle 5"/>
          <p:cNvSpPr/>
          <p:nvPr/>
        </p:nvSpPr>
        <p:spPr>
          <a:xfrm>
            <a:off x="6553200" y="3883025"/>
            <a:ext cx="6096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eaLnBrk="0" hangingPunct="0"/>
            <a:r>
              <a:rPr sz="1200" dirty="0">
                <a:latin typeface="Arial" panose="020B0604020202020204" pitchFamily="34" charset="0"/>
              </a:rPr>
              <a:t>router</a:t>
            </a:r>
          </a:p>
          <a:p>
            <a:pPr eaLnBrk="0" hangingPunct="0"/>
            <a:r>
              <a:rPr sz="1200" dirty="0">
                <a:latin typeface="Arial" panose="020B0604020202020204" pitchFamily="34" charset="0"/>
              </a:rPr>
              <a:t>FA</a:t>
            </a:r>
          </a:p>
        </p:txBody>
      </p:sp>
      <p:sp>
        <p:nvSpPr>
          <p:cNvPr id="34822" name="Oval 6"/>
          <p:cNvSpPr/>
          <p:nvPr/>
        </p:nvSpPr>
        <p:spPr>
          <a:xfrm>
            <a:off x="4572000" y="4416425"/>
            <a:ext cx="1981200" cy="7620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eaLnBrk="0" hangingPunct="0"/>
            <a:r>
              <a:rPr sz="1200" dirty="0">
                <a:latin typeface="Arial" panose="020B0604020202020204" pitchFamily="34" charset="0"/>
              </a:rPr>
              <a:t>Internet</a:t>
            </a:r>
          </a:p>
        </p:txBody>
      </p:sp>
      <p:sp>
        <p:nvSpPr>
          <p:cNvPr id="34823" name="Rectangle 7"/>
          <p:cNvSpPr/>
          <p:nvPr/>
        </p:nvSpPr>
        <p:spPr>
          <a:xfrm>
            <a:off x="3886200" y="5407025"/>
            <a:ext cx="6096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eaLnBrk="0" hangingPunct="0"/>
            <a:r>
              <a:rPr sz="1200" dirty="0">
                <a:latin typeface="Arial" panose="020B0604020202020204" pitchFamily="34" charset="0"/>
              </a:rPr>
              <a:t>router</a:t>
            </a:r>
          </a:p>
        </p:txBody>
      </p:sp>
      <p:cxnSp>
        <p:nvCxnSpPr>
          <p:cNvPr id="34824" name="AutoShape 8"/>
          <p:cNvCxnSpPr>
            <a:stCxn id="34823" idx="3"/>
            <a:endCxn id="34822" idx="3"/>
          </p:cNvCxnSpPr>
          <p:nvPr/>
        </p:nvCxnSpPr>
        <p:spPr>
          <a:xfrm flipV="1">
            <a:off x="4495800" y="5056505"/>
            <a:ext cx="366395" cy="607060"/>
          </a:xfrm>
          <a:prstGeom prst="straightConnector1">
            <a:avLst/>
          </a:prstGeom>
          <a:ln w="9525" cap="flat" cmpd="sng">
            <a:solidFill>
              <a:schemeClr val="tx1"/>
            </a:solidFill>
            <a:prstDash val="solid"/>
            <a:headEnd type="none" w="med" len="med"/>
            <a:tailEnd type="none" w="med" len="med"/>
          </a:ln>
        </p:spPr>
      </p:cxnSp>
      <p:cxnSp>
        <p:nvCxnSpPr>
          <p:cNvPr id="34825" name="AutoShape 9"/>
          <p:cNvCxnSpPr>
            <a:stCxn id="34820" idx="3"/>
            <a:endCxn id="34822" idx="1"/>
          </p:cNvCxnSpPr>
          <p:nvPr/>
        </p:nvCxnSpPr>
        <p:spPr>
          <a:xfrm>
            <a:off x="4495800" y="4215765"/>
            <a:ext cx="366395" cy="302260"/>
          </a:xfrm>
          <a:prstGeom prst="straightConnector1">
            <a:avLst/>
          </a:prstGeom>
          <a:ln w="9525" cap="flat" cmpd="sng">
            <a:solidFill>
              <a:schemeClr val="tx1"/>
            </a:solidFill>
            <a:prstDash val="solid"/>
            <a:headEnd type="none" w="med" len="med"/>
            <a:tailEnd type="none" w="med" len="med"/>
          </a:ln>
        </p:spPr>
      </p:cxnSp>
      <p:cxnSp>
        <p:nvCxnSpPr>
          <p:cNvPr id="34826" name="AutoShape 10"/>
          <p:cNvCxnSpPr>
            <a:stCxn id="34822" idx="7"/>
            <a:endCxn id="34821" idx="1"/>
          </p:cNvCxnSpPr>
          <p:nvPr/>
        </p:nvCxnSpPr>
        <p:spPr>
          <a:xfrm flipV="1">
            <a:off x="6262688" y="4139565"/>
            <a:ext cx="290195" cy="378460"/>
          </a:xfrm>
          <a:prstGeom prst="straightConnector1">
            <a:avLst/>
          </a:prstGeom>
          <a:ln w="9525" cap="flat" cmpd="sng">
            <a:solidFill>
              <a:schemeClr val="tx1"/>
            </a:solidFill>
            <a:prstDash val="solid"/>
            <a:headEnd type="none" w="med" len="med"/>
            <a:tailEnd type="none" w="med" len="med"/>
          </a:ln>
        </p:spPr>
      </p:cxnSp>
      <p:cxnSp>
        <p:nvCxnSpPr>
          <p:cNvPr id="34827" name="AutoShape 11"/>
          <p:cNvCxnSpPr>
            <a:stCxn id="34819" idx="6"/>
            <a:endCxn id="34823" idx="1"/>
          </p:cNvCxnSpPr>
          <p:nvPr/>
        </p:nvCxnSpPr>
        <p:spPr>
          <a:xfrm>
            <a:off x="3505200" y="5663565"/>
            <a:ext cx="381000" cy="0"/>
          </a:xfrm>
          <a:prstGeom prst="straightConnector1">
            <a:avLst/>
          </a:prstGeom>
          <a:ln w="9525" cap="flat" cmpd="sng">
            <a:solidFill>
              <a:schemeClr val="tx1"/>
            </a:solidFill>
            <a:prstDash val="solid"/>
            <a:headEnd type="none" w="med" len="med"/>
            <a:tailEnd type="none" w="med" len="med"/>
          </a:ln>
        </p:spPr>
      </p:cxnSp>
      <p:cxnSp>
        <p:nvCxnSpPr>
          <p:cNvPr id="34828" name="AutoShape 12"/>
          <p:cNvCxnSpPr>
            <a:stCxn id="34821" idx="3"/>
            <a:endCxn id="34836" idx="2"/>
          </p:cNvCxnSpPr>
          <p:nvPr/>
        </p:nvCxnSpPr>
        <p:spPr>
          <a:xfrm>
            <a:off x="7162800" y="4149725"/>
            <a:ext cx="533400" cy="0"/>
          </a:xfrm>
          <a:prstGeom prst="straightConnector1">
            <a:avLst/>
          </a:prstGeom>
          <a:ln w="9525" cap="flat" cmpd="sng">
            <a:solidFill>
              <a:schemeClr val="tx1"/>
            </a:solidFill>
            <a:prstDash val="solid"/>
            <a:headEnd type="none" w="med" len="med"/>
            <a:tailEnd type="none" w="med" len="med"/>
          </a:ln>
        </p:spPr>
      </p:cxnSp>
      <p:sp>
        <p:nvSpPr>
          <p:cNvPr id="34829" name="Freeform 13"/>
          <p:cNvSpPr/>
          <p:nvPr/>
        </p:nvSpPr>
        <p:spPr>
          <a:xfrm>
            <a:off x="3568700" y="4405313"/>
            <a:ext cx="1273175" cy="1165225"/>
          </a:xfrm>
          <a:custGeom>
            <a:avLst/>
            <a:gdLst>
              <a:gd name="txL" fmla="*/ 0 w 802"/>
              <a:gd name="txT" fmla="*/ 0 h 734"/>
              <a:gd name="txR" fmla="*/ 802 w 802"/>
              <a:gd name="txB" fmla="*/ 734 h 734"/>
            </a:gdLst>
            <a:ahLst/>
            <a:cxnLst>
              <a:cxn ang="0">
                <a:pos x="0" y="1116013"/>
              </a:cxn>
              <a:cxn ang="0">
                <a:pos x="812800" y="1052513"/>
              </a:cxn>
              <a:cxn ang="0">
                <a:pos x="1244600" y="442913"/>
              </a:cxn>
              <a:cxn ang="0">
                <a:pos x="984250" y="0"/>
              </a:cxn>
            </a:cxnLst>
            <a:rect l="txL" t="txT" r="txR" b="txB"/>
            <a:pathLst>
              <a:path w="802" h="734">
                <a:moveTo>
                  <a:pt x="0" y="703"/>
                </a:moveTo>
                <a:cubicBezTo>
                  <a:pt x="85" y="696"/>
                  <a:pt x="381" y="734"/>
                  <a:pt x="512" y="663"/>
                </a:cubicBezTo>
                <a:cubicBezTo>
                  <a:pt x="643" y="592"/>
                  <a:pt x="766" y="389"/>
                  <a:pt x="784" y="279"/>
                </a:cubicBezTo>
                <a:cubicBezTo>
                  <a:pt x="802" y="169"/>
                  <a:pt x="654" y="58"/>
                  <a:pt x="620" y="0"/>
                </a:cubicBezTo>
              </a:path>
            </a:pathLst>
          </a:custGeom>
          <a:noFill/>
          <a:ln w="12700" cap="flat" cmpd="sng">
            <a:solidFill>
              <a:schemeClr val="tx1">
                <a:alpha val="100000"/>
              </a:schemeClr>
            </a:solidFill>
            <a:prstDash val="dash"/>
            <a:round/>
            <a:headEnd type="none" w="med" len="med"/>
            <a:tailEnd type="triangle" w="med" len="med"/>
          </a:ln>
        </p:spPr>
        <p:txBody>
          <a:bodyPr/>
          <a:lstStyle/>
          <a:p>
            <a:endParaRPr lang="en-US"/>
          </a:p>
        </p:txBody>
      </p:sp>
      <p:sp>
        <p:nvSpPr>
          <p:cNvPr id="34830" name="Text Box 14"/>
          <p:cNvSpPr txBox="1"/>
          <p:nvPr/>
        </p:nvSpPr>
        <p:spPr>
          <a:xfrm>
            <a:off x="3581400" y="5251450"/>
            <a:ext cx="309880" cy="275590"/>
          </a:xfrm>
          <a:prstGeom prst="rect">
            <a:avLst/>
          </a:prstGeom>
          <a:noFill/>
          <a:ln w="9525">
            <a:noFill/>
          </a:ln>
        </p:spPr>
        <p:txBody>
          <a:bodyPr wrap="none">
            <a:spAutoFit/>
          </a:bodyPr>
          <a:lstStyle/>
          <a:p>
            <a:pPr algn="l" eaLnBrk="0" hangingPunct="0"/>
            <a:r>
              <a:rPr sz="1200" dirty="0">
                <a:latin typeface="Arial" panose="020B0604020202020204" pitchFamily="34" charset="0"/>
              </a:rPr>
              <a:t>1.</a:t>
            </a:r>
          </a:p>
        </p:txBody>
      </p:sp>
      <p:sp>
        <p:nvSpPr>
          <p:cNvPr id="34831" name="Freeform 15"/>
          <p:cNvSpPr/>
          <p:nvPr/>
        </p:nvSpPr>
        <p:spPr>
          <a:xfrm>
            <a:off x="4540250" y="4111625"/>
            <a:ext cx="1936750" cy="581025"/>
          </a:xfrm>
          <a:custGeom>
            <a:avLst/>
            <a:gdLst>
              <a:gd name="txL" fmla="*/ 0 w 1220"/>
              <a:gd name="txT" fmla="*/ 0 h 366"/>
              <a:gd name="txR" fmla="*/ 1220 w 1220"/>
              <a:gd name="txB" fmla="*/ 366 h 366"/>
            </a:gdLst>
            <a:ahLst/>
            <a:cxnLst>
              <a:cxn ang="0">
                <a:pos x="0" y="38100"/>
              </a:cxn>
              <a:cxn ang="0">
                <a:pos x="611187" y="477838"/>
              </a:cxn>
              <a:cxn ang="0">
                <a:pos x="1366837" y="501650"/>
              </a:cxn>
              <a:cxn ang="0">
                <a:pos x="1936750" y="0"/>
              </a:cxn>
            </a:cxnLst>
            <a:rect l="txL" t="txT" r="txR" b="txB"/>
            <a:pathLst>
              <a:path w="1220" h="366">
                <a:moveTo>
                  <a:pt x="0" y="24"/>
                </a:moveTo>
                <a:cubicBezTo>
                  <a:pt x="64" y="71"/>
                  <a:pt x="241" y="252"/>
                  <a:pt x="385" y="301"/>
                </a:cubicBezTo>
                <a:cubicBezTo>
                  <a:pt x="529" y="350"/>
                  <a:pt x="722" y="366"/>
                  <a:pt x="861" y="316"/>
                </a:cubicBezTo>
                <a:cubicBezTo>
                  <a:pt x="1000" y="266"/>
                  <a:pt x="1145" y="66"/>
                  <a:pt x="1220" y="0"/>
                </a:cubicBezTo>
              </a:path>
            </a:pathLst>
          </a:custGeom>
          <a:noFill/>
          <a:ln w="28575" cap="flat" cmpd="sng">
            <a:solidFill>
              <a:schemeClr val="tx1">
                <a:alpha val="100000"/>
              </a:schemeClr>
            </a:solidFill>
            <a:prstDash val="dash"/>
            <a:round/>
            <a:headEnd type="none" w="med" len="med"/>
            <a:tailEnd type="triangle" w="med" len="med"/>
          </a:ln>
        </p:spPr>
        <p:txBody>
          <a:bodyPr/>
          <a:lstStyle/>
          <a:p>
            <a:endParaRPr lang="en-US"/>
          </a:p>
        </p:txBody>
      </p:sp>
      <p:sp>
        <p:nvSpPr>
          <p:cNvPr id="34832" name="Line 16"/>
          <p:cNvSpPr/>
          <p:nvPr/>
        </p:nvSpPr>
        <p:spPr>
          <a:xfrm>
            <a:off x="7239000" y="4035425"/>
            <a:ext cx="457200" cy="0"/>
          </a:xfrm>
          <a:prstGeom prst="line">
            <a:avLst/>
          </a:prstGeom>
          <a:ln w="12700" cap="flat" cmpd="sng">
            <a:solidFill>
              <a:schemeClr val="tx1"/>
            </a:solidFill>
            <a:prstDash val="dash"/>
            <a:headEnd type="none" w="med" len="med"/>
            <a:tailEnd type="triangle" w="med" len="med"/>
          </a:ln>
        </p:spPr>
      </p:sp>
      <p:sp>
        <p:nvSpPr>
          <p:cNvPr id="34833" name="Text Box 17"/>
          <p:cNvSpPr txBox="1"/>
          <p:nvPr/>
        </p:nvSpPr>
        <p:spPr>
          <a:xfrm>
            <a:off x="4724400" y="4084638"/>
            <a:ext cx="309880" cy="275590"/>
          </a:xfrm>
          <a:prstGeom prst="rect">
            <a:avLst/>
          </a:prstGeom>
          <a:noFill/>
          <a:ln w="9525">
            <a:noFill/>
          </a:ln>
        </p:spPr>
        <p:txBody>
          <a:bodyPr wrap="none">
            <a:spAutoFit/>
          </a:bodyPr>
          <a:lstStyle/>
          <a:p>
            <a:pPr algn="l" eaLnBrk="0" hangingPunct="0"/>
            <a:r>
              <a:rPr sz="1200" dirty="0">
                <a:latin typeface="Arial" panose="020B0604020202020204" pitchFamily="34" charset="0"/>
              </a:rPr>
              <a:t>2.</a:t>
            </a:r>
          </a:p>
        </p:txBody>
      </p:sp>
      <p:sp>
        <p:nvSpPr>
          <p:cNvPr id="34834" name="Text Box 18"/>
          <p:cNvSpPr txBox="1"/>
          <p:nvPr/>
        </p:nvSpPr>
        <p:spPr>
          <a:xfrm>
            <a:off x="7239000" y="3779838"/>
            <a:ext cx="309880" cy="275590"/>
          </a:xfrm>
          <a:prstGeom prst="rect">
            <a:avLst/>
          </a:prstGeom>
          <a:noFill/>
          <a:ln w="9525">
            <a:noFill/>
          </a:ln>
        </p:spPr>
        <p:txBody>
          <a:bodyPr wrap="none">
            <a:spAutoFit/>
          </a:bodyPr>
          <a:lstStyle/>
          <a:p>
            <a:pPr algn="l" eaLnBrk="0" hangingPunct="0"/>
            <a:r>
              <a:rPr sz="1200" dirty="0">
                <a:latin typeface="Arial" panose="020B0604020202020204" pitchFamily="34" charset="0"/>
              </a:rPr>
              <a:t>3.</a:t>
            </a:r>
          </a:p>
        </p:txBody>
      </p:sp>
      <p:sp>
        <p:nvSpPr>
          <p:cNvPr id="34835" name="Oval 19"/>
          <p:cNvSpPr/>
          <p:nvPr/>
        </p:nvSpPr>
        <p:spPr>
          <a:xfrm>
            <a:off x="2667000" y="3959225"/>
            <a:ext cx="1066800" cy="533400"/>
          </a:xfrm>
          <a:prstGeom prst="ellipse">
            <a:avLst/>
          </a:prstGeom>
          <a:noFill/>
          <a:ln w="9525" cap="flat" cmpd="sng">
            <a:solidFill>
              <a:schemeClr val="tx1"/>
            </a:solidFill>
            <a:prstDash val="dash"/>
            <a:headEnd type="none" w="med" len="med"/>
            <a:tailEnd type="none" w="med" len="med"/>
          </a:ln>
        </p:spPr>
        <p:txBody>
          <a:bodyPr wrap="none" anchor="ctr"/>
          <a:lstStyle/>
          <a:p>
            <a:pPr eaLnBrk="0" hangingPunct="0"/>
            <a:r>
              <a:rPr sz="1200" dirty="0">
                <a:latin typeface="Arial" panose="020B0604020202020204" pitchFamily="34" charset="0"/>
              </a:rPr>
              <a:t>home</a:t>
            </a:r>
          </a:p>
          <a:p>
            <a:pPr eaLnBrk="0" hangingPunct="0"/>
            <a:r>
              <a:rPr sz="1200" dirty="0">
                <a:latin typeface="Arial" panose="020B0604020202020204" pitchFamily="34" charset="0"/>
              </a:rPr>
              <a:t>network</a:t>
            </a:r>
          </a:p>
        </p:txBody>
      </p:sp>
      <p:sp>
        <p:nvSpPr>
          <p:cNvPr id="34836" name="Oval 21"/>
          <p:cNvSpPr/>
          <p:nvPr/>
        </p:nvSpPr>
        <p:spPr>
          <a:xfrm>
            <a:off x="7696200" y="3883025"/>
            <a:ext cx="533400" cy="5334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eaLnBrk="0" hangingPunct="0"/>
            <a:r>
              <a:rPr sz="1200" dirty="0">
                <a:latin typeface="Arial" panose="020B0604020202020204" pitchFamily="34" charset="0"/>
              </a:rPr>
              <a:t>MN</a:t>
            </a:r>
          </a:p>
        </p:txBody>
      </p:sp>
      <p:sp>
        <p:nvSpPr>
          <p:cNvPr id="34837" name="Oval 22"/>
          <p:cNvSpPr/>
          <p:nvPr/>
        </p:nvSpPr>
        <p:spPr>
          <a:xfrm>
            <a:off x="7543800" y="3654425"/>
            <a:ext cx="1295400" cy="1524000"/>
          </a:xfrm>
          <a:prstGeom prst="ellipse">
            <a:avLst/>
          </a:prstGeom>
          <a:noFill/>
          <a:ln w="9525" cap="flat" cmpd="sng">
            <a:solidFill>
              <a:schemeClr val="tx1"/>
            </a:solidFill>
            <a:prstDash val="dash"/>
            <a:headEnd type="none" w="med" len="med"/>
            <a:tailEnd type="none" w="med" len="med"/>
          </a:ln>
        </p:spPr>
        <p:txBody>
          <a:bodyPr wrap="none" lIns="0" tIns="0" rIns="0" bIns="0" anchor="b" anchorCtr="1"/>
          <a:lstStyle/>
          <a:p>
            <a:pPr algn="r" eaLnBrk="0" hangingPunct="0"/>
            <a:r>
              <a:rPr sz="1200" dirty="0">
                <a:latin typeface="Arial" panose="020B0604020202020204" pitchFamily="34" charset="0"/>
              </a:rPr>
              <a:t>foreign</a:t>
            </a:r>
          </a:p>
          <a:p>
            <a:pPr algn="r" eaLnBrk="0" hangingPunct="0"/>
            <a:r>
              <a:rPr sz="1200" dirty="0">
                <a:latin typeface="Arial" panose="020B0604020202020204" pitchFamily="34" charset="0"/>
              </a:rPr>
              <a:t>network</a:t>
            </a:r>
          </a:p>
        </p:txBody>
      </p:sp>
      <p:cxnSp>
        <p:nvCxnSpPr>
          <p:cNvPr id="34838" name="AutoShape 23"/>
          <p:cNvCxnSpPr>
            <a:stCxn id="34835" idx="6"/>
            <a:endCxn id="34820" idx="1"/>
          </p:cNvCxnSpPr>
          <p:nvPr/>
        </p:nvCxnSpPr>
        <p:spPr>
          <a:xfrm>
            <a:off x="3733800" y="4215765"/>
            <a:ext cx="152400" cy="0"/>
          </a:xfrm>
          <a:prstGeom prst="straightConnector1">
            <a:avLst/>
          </a:prstGeom>
          <a:ln w="9525" cap="flat" cmpd="sng">
            <a:solidFill>
              <a:schemeClr val="tx1"/>
            </a:solidFill>
            <a:prstDash val="solid"/>
            <a:headEnd type="none" w="med" len="med"/>
            <a:tailEnd type="none" w="med" len="med"/>
          </a:ln>
        </p:spPr>
      </p:cxnSp>
      <p:sp>
        <p:nvSpPr>
          <p:cNvPr id="34839" name="Freeform 24"/>
          <p:cNvSpPr/>
          <p:nvPr/>
        </p:nvSpPr>
        <p:spPr>
          <a:xfrm>
            <a:off x="3530600" y="4289425"/>
            <a:ext cx="4127500" cy="1638300"/>
          </a:xfrm>
          <a:custGeom>
            <a:avLst/>
            <a:gdLst>
              <a:gd name="txL" fmla="*/ 0 w 2600"/>
              <a:gd name="txT" fmla="*/ 0 h 1032"/>
              <a:gd name="txR" fmla="*/ 2600 w 2600"/>
              <a:gd name="txB" fmla="*/ 1032 h 1032"/>
            </a:gdLst>
            <a:ahLst/>
            <a:cxnLst>
              <a:cxn ang="0">
                <a:pos x="4127500" y="0"/>
              </a:cxn>
              <a:cxn ang="0">
                <a:pos x="3213100" y="114300"/>
              </a:cxn>
              <a:cxn ang="0">
                <a:pos x="2641600" y="609600"/>
              </a:cxn>
              <a:cxn ang="0">
                <a:pos x="1562100" y="749300"/>
              </a:cxn>
              <a:cxn ang="0">
                <a:pos x="1054100" y="1498600"/>
              </a:cxn>
              <a:cxn ang="0">
                <a:pos x="0" y="1587500"/>
              </a:cxn>
            </a:cxnLst>
            <a:rect l="txL" t="txT" r="txR" b="txB"/>
            <a:pathLst>
              <a:path w="2600" h="1032">
                <a:moveTo>
                  <a:pt x="2600" y="0"/>
                </a:moveTo>
                <a:cubicBezTo>
                  <a:pt x="2503" y="12"/>
                  <a:pt x="2180" y="8"/>
                  <a:pt x="2024" y="72"/>
                </a:cubicBezTo>
                <a:cubicBezTo>
                  <a:pt x="1868" y="136"/>
                  <a:pt x="1837" y="317"/>
                  <a:pt x="1664" y="384"/>
                </a:cubicBezTo>
                <a:cubicBezTo>
                  <a:pt x="1491" y="451"/>
                  <a:pt x="1151" y="379"/>
                  <a:pt x="984" y="472"/>
                </a:cubicBezTo>
                <a:cubicBezTo>
                  <a:pt x="817" y="565"/>
                  <a:pt x="828" y="856"/>
                  <a:pt x="664" y="944"/>
                </a:cubicBezTo>
                <a:cubicBezTo>
                  <a:pt x="500" y="1032"/>
                  <a:pt x="138" y="988"/>
                  <a:pt x="0" y="1000"/>
                </a:cubicBezTo>
              </a:path>
            </a:pathLst>
          </a:custGeom>
          <a:noFill/>
          <a:ln w="12700" cap="flat" cmpd="sng">
            <a:solidFill>
              <a:schemeClr val="tx1">
                <a:alpha val="100000"/>
              </a:schemeClr>
            </a:solidFill>
            <a:prstDash val="dash"/>
            <a:round/>
            <a:headEnd type="none" w="med" len="med"/>
            <a:tailEnd type="triangle" w="med" len="med"/>
          </a:ln>
        </p:spPr>
        <p:txBody>
          <a:bodyPr/>
          <a:lstStyle/>
          <a:p>
            <a:endParaRPr lang="en-US"/>
          </a:p>
        </p:txBody>
      </p:sp>
      <p:sp>
        <p:nvSpPr>
          <p:cNvPr id="34840" name="Text Box 25"/>
          <p:cNvSpPr txBox="1"/>
          <p:nvPr/>
        </p:nvSpPr>
        <p:spPr>
          <a:xfrm>
            <a:off x="7239000" y="4260850"/>
            <a:ext cx="309880" cy="275590"/>
          </a:xfrm>
          <a:prstGeom prst="rect">
            <a:avLst/>
          </a:prstGeom>
          <a:noFill/>
          <a:ln w="9525">
            <a:noFill/>
          </a:ln>
        </p:spPr>
        <p:txBody>
          <a:bodyPr wrap="none">
            <a:spAutoFit/>
          </a:bodyPr>
          <a:lstStyle/>
          <a:p>
            <a:pPr algn="l" eaLnBrk="0" hangingPunct="0"/>
            <a:r>
              <a:rPr sz="1200" dirty="0">
                <a:latin typeface="Arial" panose="020B0604020202020204" pitchFamily="34" charset="0"/>
              </a:rPr>
              <a:t>4.</a:t>
            </a:r>
          </a:p>
        </p:txBody>
      </p:sp>
      <p:sp>
        <p:nvSpPr>
          <p:cNvPr id="34841" name="Oval 26"/>
          <p:cNvSpPr/>
          <p:nvPr/>
        </p:nvSpPr>
        <p:spPr>
          <a:xfrm>
            <a:off x="3048000" y="2816225"/>
            <a:ext cx="533400" cy="5334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eaLnBrk="0" hangingPunct="0"/>
            <a:r>
              <a:rPr sz="1200" dirty="0">
                <a:latin typeface="Arial" panose="020B0604020202020204" pitchFamily="34" charset="0"/>
              </a:rPr>
              <a:t>CN</a:t>
            </a:r>
          </a:p>
        </p:txBody>
      </p:sp>
      <p:sp>
        <p:nvSpPr>
          <p:cNvPr id="34842" name="Rectangle 27"/>
          <p:cNvSpPr/>
          <p:nvPr/>
        </p:nvSpPr>
        <p:spPr>
          <a:xfrm>
            <a:off x="3962400" y="1368425"/>
            <a:ext cx="6096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eaLnBrk="0" hangingPunct="0"/>
            <a:r>
              <a:rPr sz="1200" dirty="0">
                <a:latin typeface="Arial" panose="020B0604020202020204" pitchFamily="34" charset="0"/>
              </a:rPr>
              <a:t>router</a:t>
            </a:r>
          </a:p>
          <a:p>
            <a:pPr eaLnBrk="0" hangingPunct="0"/>
            <a:r>
              <a:rPr sz="1200" dirty="0">
                <a:latin typeface="Arial" panose="020B0604020202020204" pitchFamily="34" charset="0"/>
              </a:rPr>
              <a:t>HA</a:t>
            </a:r>
          </a:p>
        </p:txBody>
      </p:sp>
      <p:sp>
        <p:nvSpPr>
          <p:cNvPr id="34843" name="Rectangle 28"/>
          <p:cNvSpPr/>
          <p:nvPr/>
        </p:nvSpPr>
        <p:spPr>
          <a:xfrm>
            <a:off x="6629400" y="1292225"/>
            <a:ext cx="6096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eaLnBrk="0" hangingPunct="0"/>
            <a:r>
              <a:rPr sz="1200" dirty="0">
                <a:latin typeface="Arial" panose="020B0604020202020204" pitchFamily="34" charset="0"/>
              </a:rPr>
              <a:t>router</a:t>
            </a:r>
          </a:p>
          <a:p>
            <a:pPr eaLnBrk="0" hangingPunct="0"/>
            <a:r>
              <a:rPr sz="1200" dirty="0">
                <a:latin typeface="Arial" panose="020B0604020202020204" pitchFamily="34" charset="0"/>
              </a:rPr>
              <a:t>FA</a:t>
            </a:r>
          </a:p>
        </p:txBody>
      </p:sp>
      <p:sp>
        <p:nvSpPr>
          <p:cNvPr id="34844" name="Oval 29"/>
          <p:cNvSpPr/>
          <p:nvPr/>
        </p:nvSpPr>
        <p:spPr>
          <a:xfrm>
            <a:off x="4648200" y="1825625"/>
            <a:ext cx="1981200" cy="7620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eaLnBrk="0" hangingPunct="0"/>
            <a:r>
              <a:rPr sz="1200" dirty="0">
                <a:latin typeface="Arial" panose="020B0604020202020204" pitchFamily="34" charset="0"/>
              </a:rPr>
              <a:t>Internet</a:t>
            </a:r>
          </a:p>
        </p:txBody>
      </p:sp>
      <p:sp>
        <p:nvSpPr>
          <p:cNvPr id="34845" name="Rectangle 30"/>
          <p:cNvSpPr/>
          <p:nvPr/>
        </p:nvSpPr>
        <p:spPr>
          <a:xfrm>
            <a:off x="3962400" y="2816225"/>
            <a:ext cx="6096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eaLnBrk="0" hangingPunct="0"/>
            <a:r>
              <a:rPr sz="1200" dirty="0">
                <a:latin typeface="Arial" panose="020B0604020202020204" pitchFamily="34" charset="0"/>
              </a:rPr>
              <a:t>router</a:t>
            </a:r>
          </a:p>
        </p:txBody>
      </p:sp>
      <p:cxnSp>
        <p:nvCxnSpPr>
          <p:cNvPr id="34846" name="AutoShape 31"/>
          <p:cNvCxnSpPr>
            <a:stCxn id="34845" idx="3"/>
            <a:endCxn id="34844" idx="3"/>
          </p:cNvCxnSpPr>
          <p:nvPr/>
        </p:nvCxnSpPr>
        <p:spPr>
          <a:xfrm flipV="1">
            <a:off x="4572000" y="2465705"/>
            <a:ext cx="366395" cy="607060"/>
          </a:xfrm>
          <a:prstGeom prst="straightConnector1">
            <a:avLst/>
          </a:prstGeom>
          <a:ln w="9525" cap="flat" cmpd="sng">
            <a:solidFill>
              <a:schemeClr val="tx1"/>
            </a:solidFill>
            <a:prstDash val="solid"/>
            <a:headEnd type="none" w="med" len="med"/>
            <a:tailEnd type="none" w="med" len="med"/>
          </a:ln>
        </p:spPr>
      </p:cxnSp>
      <p:cxnSp>
        <p:nvCxnSpPr>
          <p:cNvPr id="34847" name="AutoShape 32"/>
          <p:cNvCxnSpPr>
            <a:stCxn id="34842" idx="3"/>
            <a:endCxn id="34844" idx="1"/>
          </p:cNvCxnSpPr>
          <p:nvPr/>
        </p:nvCxnSpPr>
        <p:spPr>
          <a:xfrm>
            <a:off x="4572000" y="1624965"/>
            <a:ext cx="366395" cy="302260"/>
          </a:xfrm>
          <a:prstGeom prst="straightConnector1">
            <a:avLst/>
          </a:prstGeom>
          <a:ln w="9525" cap="flat" cmpd="sng">
            <a:solidFill>
              <a:schemeClr val="tx1"/>
            </a:solidFill>
            <a:prstDash val="solid"/>
            <a:headEnd type="none" w="med" len="med"/>
            <a:tailEnd type="none" w="med" len="med"/>
          </a:ln>
        </p:spPr>
      </p:cxnSp>
      <p:cxnSp>
        <p:nvCxnSpPr>
          <p:cNvPr id="34848" name="AutoShape 33"/>
          <p:cNvCxnSpPr>
            <a:stCxn id="34844" idx="7"/>
            <a:endCxn id="34843" idx="1"/>
          </p:cNvCxnSpPr>
          <p:nvPr/>
        </p:nvCxnSpPr>
        <p:spPr>
          <a:xfrm flipV="1">
            <a:off x="6338888" y="1548765"/>
            <a:ext cx="290195" cy="378460"/>
          </a:xfrm>
          <a:prstGeom prst="straightConnector1">
            <a:avLst/>
          </a:prstGeom>
          <a:ln w="9525" cap="flat" cmpd="sng">
            <a:solidFill>
              <a:schemeClr val="tx1"/>
            </a:solidFill>
            <a:prstDash val="solid"/>
            <a:headEnd type="none" w="med" len="med"/>
            <a:tailEnd type="none" w="med" len="med"/>
          </a:ln>
        </p:spPr>
      </p:cxnSp>
      <p:cxnSp>
        <p:nvCxnSpPr>
          <p:cNvPr id="34849" name="AutoShape 34"/>
          <p:cNvCxnSpPr>
            <a:stCxn id="34841" idx="6"/>
            <a:endCxn id="34845" idx="1"/>
          </p:cNvCxnSpPr>
          <p:nvPr/>
        </p:nvCxnSpPr>
        <p:spPr>
          <a:xfrm>
            <a:off x="3581400" y="3072765"/>
            <a:ext cx="381000" cy="0"/>
          </a:xfrm>
          <a:prstGeom prst="straightConnector1">
            <a:avLst/>
          </a:prstGeom>
          <a:ln w="9525" cap="flat" cmpd="sng">
            <a:solidFill>
              <a:schemeClr val="tx1"/>
            </a:solidFill>
            <a:prstDash val="solid"/>
            <a:headEnd type="none" w="med" len="med"/>
            <a:tailEnd type="none" w="med" len="med"/>
          </a:ln>
        </p:spPr>
      </p:cxnSp>
      <p:cxnSp>
        <p:nvCxnSpPr>
          <p:cNvPr id="34850" name="AutoShape 35"/>
          <p:cNvCxnSpPr>
            <a:stCxn id="34843" idx="3"/>
            <a:endCxn id="34852" idx="2"/>
          </p:cNvCxnSpPr>
          <p:nvPr/>
        </p:nvCxnSpPr>
        <p:spPr>
          <a:xfrm>
            <a:off x="7239000" y="1558925"/>
            <a:ext cx="533400" cy="0"/>
          </a:xfrm>
          <a:prstGeom prst="straightConnector1">
            <a:avLst/>
          </a:prstGeom>
          <a:ln w="9525" cap="flat" cmpd="sng">
            <a:solidFill>
              <a:schemeClr val="tx1"/>
            </a:solidFill>
            <a:prstDash val="solid"/>
            <a:headEnd type="none" w="med" len="med"/>
            <a:tailEnd type="none" w="med" len="med"/>
          </a:ln>
        </p:spPr>
      </p:cxnSp>
      <p:sp>
        <p:nvSpPr>
          <p:cNvPr id="34851" name="Oval 42"/>
          <p:cNvSpPr/>
          <p:nvPr/>
        </p:nvSpPr>
        <p:spPr>
          <a:xfrm>
            <a:off x="2743200" y="1368425"/>
            <a:ext cx="1066800" cy="533400"/>
          </a:xfrm>
          <a:prstGeom prst="ellipse">
            <a:avLst/>
          </a:prstGeom>
          <a:noFill/>
          <a:ln w="9525" cap="flat" cmpd="sng">
            <a:solidFill>
              <a:schemeClr val="tx1"/>
            </a:solidFill>
            <a:prstDash val="dash"/>
            <a:headEnd type="none" w="med" len="med"/>
            <a:tailEnd type="none" w="med" len="med"/>
          </a:ln>
        </p:spPr>
        <p:txBody>
          <a:bodyPr wrap="none" anchor="ctr"/>
          <a:lstStyle/>
          <a:p>
            <a:pPr eaLnBrk="0" hangingPunct="0"/>
            <a:r>
              <a:rPr sz="1200" dirty="0">
                <a:latin typeface="Arial" panose="020B0604020202020204" pitchFamily="34" charset="0"/>
              </a:rPr>
              <a:t>home</a:t>
            </a:r>
          </a:p>
          <a:p>
            <a:pPr eaLnBrk="0" hangingPunct="0"/>
            <a:r>
              <a:rPr sz="1200" dirty="0">
                <a:latin typeface="Arial" panose="020B0604020202020204" pitchFamily="34" charset="0"/>
              </a:rPr>
              <a:t>network</a:t>
            </a:r>
          </a:p>
        </p:txBody>
      </p:sp>
      <p:sp>
        <p:nvSpPr>
          <p:cNvPr id="34852" name="Oval 43"/>
          <p:cNvSpPr/>
          <p:nvPr/>
        </p:nvSpPr>
        <p:spPr>
          <a:xfrm>
            <a:off x="7772400" y="1292225"/>
            <a:ext cx="533400" cy="5334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eaLnBrk="0" hangingPunct="0"/>
            <a:r>
              <a:rPr sz="1200" dirty="0">
                <a:latin typeface="Arial" panose="020B0604020202020204" pitchFamily="34" charset="0"/>
              </a:rPr>
              <a:t>MN</a:t>
            </a:r>
          </a:p>
        </p:txBody>
      </p:sp>
      <p:sp>
        <p:nvSpPr>
          <p:cNvPr id="34853" name="Oval 44"/>
          <p:cNvSpPr/>
          <p:nvPr/>
        </p:nvSpPr>
        <p:spPr>
          <a:xfrm>
            <a:off x="7620000" y="1063625"/>
            <a:ext cx="1295400" cy="1524000"/>
          </a:xfrm>
          <a:prstGeom prst="ellipse">
            <a:avLst/>
          </a:prstGeom>
          <a:noFill/>
          <a:ln w="9525" cap="flat" cmpd="sng">
            <a:solidFill>
              <a:schemeClr val="tx1"/>
            </a:solidFill>
            <a:prstDash val="dash"/>
            <a:headEnd type="none" w="med" len="med"/>
            <a:tailEnd type="none" w="med" len="med"/>
          </a:ln>
        </p:spPr>
        <p:txBody>
          <a:bodyPr wrap="none" lIns="0" tIns="0" rIns="0" bIns="0" anchor="b" anchorCtr="1"/>
          <a:lstStyle/>
          <a:p>
            <a:pPr algn="r" eaLnBrk="0" hangingPunct="0"/>
            <a:r>
              <a:rPr sz="1200" dirty="0">
                <a:latin typeface="Arial" panose="020B0604020202020204" pitchFamily="34" charset="0"/>
              </a:rPr>
              <a:t>foreign</a:t>
            </a:r>
          </a:p>
          <a:p>
            <a:pPr algn="r" eaLnBrk="0" hangingPunct="0"/>
            <a:r>
              <a:rPr sz="1200" dirty="0">
                <a:latin typeface="Arial" panose="020B0604020202020204" pitchFamily="34" charset="0"/>
              </a:rPr>
              <a:t>network</a:t>
            </a:r>
          </a:p>
        </p:txBody>
      </p:sp>
      <p:cxnSp>
        <p:nvCxnSpPr>
          <p:cNvPr id="34854" name="AutoShape 45"/>
          <p:cNvCxnSpPr>
            <a:stCxn id="34851" idx="6"/>
            <a:endCxn id="34842" idx="1"/>
          </p:cNvCxnSpPr>
          <p:nvPr/>
        </p:nvCxnSpPr>
        <p:spPr>
          <a:xfrm>
            <a:off x="3810000" y="1624965"/>
            <a:ext cx="152400" cy="0"/>
          </a:xfrm>
          <a:prstGeom prst="straightConnector1">
            <a:avLst/>
          </a:prstGeom>
          <a:ln w="9525" cap="flat" cmpd="sng">
            <a:solidFill>
              <a:schemeClr val="tx1"/>
            </a:solidFill>
            <a:prstDash val="solid"/>
            <a:headEnd type="none" w="med" len="med"/>
            <a:tailEnd type="none" w="med" len="med"/>
          </a:ln>
        </p:spPr>
      </p:cxnSp>
      <p:sp>
        <p:nvSpPr>
          <p:cNvPr id="34855" name="Freeform 48"/>
          <p:cNvSpPr/>
          <p:nvPr/>
        </p:nvSpPr>
        <p:spPr>
          <a:xfrm>
            <a:off x="4572000" y="1501775"/>
            <a:ext cx="2032000" cy="508000"/>
          </a:xfrm>
          <a:custGeom>
            <a:avLst/>
            <a:gdLst>
              <a:gd name="txL" fmla="*/ 0 w 1280"/>
              <a:gd name="txT" fmla="*/ 0 h 320"/>
              <a:gd name="txR" fmla="*/ 1280 w 1280"/>
              <a:gd name="txB" fmla="*/ 320 h 320"/>
            </a:gdLst>
            <a:ahLst/>
            <a:cxnLst>
              <a:cxn ang="0">
                <a:pos x="0" y="19050"/>
              </a:cxn>
              <a:cxn ang="0">
                <a:pos x="530225" y="414338"/>
              </a:cxn>
              <a:cxn ang="0">
                <a:pos x="1530350" y="439738"/>
              </a:cxn>
              <a:cxn ang="0">
                <a:pos x="2032000" y="0"/>
              </a:cxn>
            </a:cxnLst>
            <a:rect l="txL" t="txT" r="txR" b="txB"/>
            <a:pathLst>
              <a:path w="1280" h="320">
                <a:moveTo>
                  <a:pt x="0" y="12"/>
                </a:moveTo>
                <a:cubicBezTo>
                  <a:pt x="56" y="53"/>
                  <a:pt x="173" y="217"/>
                  <a:pt x="334" y="261"/>
                </a:cubicBezTo>
                <a:cubicBezTo>
                  <a:pt x="495" y="305"/>
                  <a:pt x="806" y="320"/>
                  <a:pt x="964" y="277"/>
                </a:cubicBezTo>
                <a:cubicBezTo>
                  <a:pt x="1122" y="234"/>
                  <a:pt x="1214" y="58"/>
                  <a:pt x="1280" y="0"/>
                </a:cubicBezTo>
              </a:path>
            </a:pathLst>
          </a:custGeom>
          <a:noFill/>
          <a:ln w="76200" cap="flat" cmpd="sng">
            <a:solidFill>
              <a:schemeClr val="bg2">
                <a:alpha val="100000"/>
              </a:schemeClr>
            </a:solidFill>
            <a:prstDash val="solid"/>
            <a:round/>
            <a:headEnd type="none" w="med" len="med"/>
            <a:tailEnd type="none" w="med" len="med"/>
          </a:ln>
        </p:spPr>
        <p:txBody>
          <a:bodyPr/>
          <a:lstStyle/>
          <a:p>
            <a:endParaRPr lang="en-US"/>
          </a:p>
        </p:txBody>
      </p:sp>
      <p:sp>
        <p:nvSpPr>
          <p:cNvPr id="34856" name="Text Box 49"/>
          <p:cNvSpPr txBox="1"/>
          <p:nvPr/>
        </p:nvSpPr>
        <p:spPr>
          <a:xfrm>
            <a:off x="5867400" y="987425"/>
            <a:ext cx="513080" cy="275590"/>
          </a:xfrm>
          <a:prstGeom prst="rect">
            <a:avLst/>
          </a:prstGeom>
          <a:noFill/>
          <a:ln w="9525">
            <a:noFill/>
          </a:ln>
        </p:spPr>
        <p:txBody>
          <a:bodyPr wrap="none">
            <a:spAutoFit/>
          </a:bodyPr>
          <a:lstStyle/>
          <a:p>
            <a:pPr algn="l" eaLnBrk="0" hangingPunct="0"/>
            <a:r>
              <a:rPr lang="en-US" altLang="x-none" sz="1200" dirty="0">
                <a:latin typeface="Arial" panose="020B0604020202020204" pitchFamily="34" charset="0"/>
              </a:rPr>
              <a:t>COA</a:t>
            </a:r>
          </a:p>
        </p:txBody>
      </p:sp>
      <p:cxnSp>
        <p:nvCxnSpPr>
          <p:cNvPr id="34857" name="AutoShape 50"/>
          <p:cNvCxnSpPr>
            <a:stCxn id="34856" idx="2"/>
            <a:endCxn id="34855" idx="3"/>
          </p:cNvCxnSpPr>
          <p:nvPr/>
        </p:nvCxnSpPr>
        <p:spPr>
          <a:xfrm>
            <a:off x="6123940" y="1252538"/>
            <a:ext cx="480060" cy="238760"/>
          </a:xfrm>
          <a:prstGeom prst="straightConnector1">
            <a:avLst/>
          </a:prstGeom>
          <a:ln w="9525" cap="flat" cmpd="sng">
            <a:solidFill>
              <a:schemeClr val="tx1"/>
            </a:solidFill>
            <a:prstDash val="solid"/>
            <a:headEnd type="none" w="med" len="med"/>
            <a:tailEnd type="triangle" w="med" len="med"/>
          </a:ln>
        </p:spPr>
      </p:cxnSp>
      <p:sp>
        <p:nvSpPr>
          <p:cNvPr id="2" name="Text Box 1"/>
          <p:cNvSpPr txBox="1"/>
          <p:nvPr/>
        </p:nvSpPr>
        <p:spPr>
          <a:xfrm>
            <a:off x="3746500" y="6076950"/>
            <a:ext cx="6376035" cy="306705"/>
          </a:xfrm>
          <a:prstGeom prst="rect">
            <a:avLst/>
          </a:prstGeom>
          <a:noFill/>
        </p:spPr>
        <p:txBody>
          <a:bodyPr wrap="square" rtlCol="0">
            <a:spAutoFit/>
          </a:bodyPr>
          <a:lstStyle/>
          <a:p>
            <a:r>
              <a:rPr lang="en-US"/>
              <a:t>Packet Delivery to and from the mobile node</a:t>
            </a:r>
          </a:p>
        </p:txBody>
      </p:sp>
    </p:spTree>
    <p:extLst>
      <p:ext uri="{BB962C8B-B14F-4D97-AF65-F5344CB8AC3E}">
        <p14:creationId xmlns:p14="http://schemas.microsoft.com/office/powerpoint/2010/main" val="1151300087"/>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Tunneling</a:t>
            </a:r>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45</a:t>
            </a:fld>
            <a:endParaRPr lang="en-GB"/>
          </a:p>
        </p:txBody>
      </p:sp>
      <p:pic>
        <p:nvPicPr>
          <p:cNvPr id="4" name="Picture 3"/>
          <p:cNvPicPr>
            <a:picLocks noChangeAspect="1"/>
          </p:cNvPicPr>
          <p:nvPr/>
        </p:nvPicPr>
        <p:blipFill>
          <a:blip r:embed="rId2"/>
          <a:stretch>
            <a:fillRect/>
          </a:stretch>
        </p:blipFill>
        <p:spPr>
          <a:xfrm>
            <a:off x="212094" y="1932495"/>
            <a:ext cx="5981022" cy="3272524"/>
          </a:xfrm>
          <a:prstGeom prst="rect">
            <a:avLst/>
          </a:prstGeom>
        </p:spPr>
      </p:pic>
      <p:sp>
        <p:nvSpPr>
          <p:cNvPr id="5" name="TextBox 4"/>
          <p:cNvSpPr txBox="1"/>
          <p:nvPr/>
        </p:nvSpPr>
        <p:spPr>
          <a:xfrm>
            <a:off x="6429080" y="752601"/>
            <a:ext cx="5082502" cy="5632311"/>
          </a:xfrm>
          <a:prstGeom prst="rect">
            <a:avLst/>
          </a:prstGeom>
          <a:noFill/>
        </p:spPr>
        <p:txBody>
          <a:bodyPr wrap="square" rtlCol="0">
            <a:spAutoFit/>
          </a:bodyPr>
          <a:lstStyle/>
          <a:p>
            <a:r>
              <a:rPr lang="en-US" sz="2000" dirty="0" smtClean="0"/>
              <a:t>Problems Associated:</a:t>
            </a:r>
          </a:p>
          <a:p>
            <a:pPr marL="457200" indent="-457200">
              <a:buAutoNum type="arabicPeriod"/>
            </a:pPr>
            <a:r>
              <a:rPr lang="en-US" sz="2000" dirty="0" smtClean="0"/>
              <a:t>Firewalls: </a:t>
            </a:r>
            <a:r>
              <a:rPr lang="en-IN" sz="2000" dirty="0"/>
              <a:t>firewalls </a:t>
            </a:r>
            <a:r>
              <a:rPr lang="en-IN" sz="2000" dirty="0" smtClean="0"/>
              <a:t>only </a:t>
            </a:r>
            <a:r>
              <a:rPr lang="en-US" sz="2000" dirty="0" smtClean="0"/>
              <a:t>allow </a:t>
            </a:r>
            <a:r>
              <a:rPr lang="en-US" sz="2000" dirty="0"/>
              <a:t>packets with topologically correct addresses to pass. This provides </a:t>
            </a:r>
            <a:r>
              <a:rPr lang="en-US" sz="2000" dirty="0" smtClean="0"/>
              <a:t>at least </a:t>
            </a:r>
            <a:r>
              <a:rPr lang="en-US" sz="2000" dirty="0"/>
              <a:t>a first and simple protection </a:t>
            </a:r>
            <a:r>
              <a:rPr lang="en-US" sz="2000" dirty="0" smtClean="0"/>
              <a:t>against </a:t>
            </a:r>
            <a:r>
              <a:rPr lang="en-US" sz="2000" dirty="0"/>
              <a:t>misconfigured systems </a:t>
            </a:r>
            <a:r>
              <a:rPr lang="en-US" sz="2000" dirty="0" smtClean="0"/>
              <a:t>of </a:t>
            </a:r>
            <a:r>
              <a:rPr lang="en-IN" sz="2000" dirty="0" smtClean="0"/>
              <a:t>unknown </a:t>
            </a:r>
            <a:r>
              <a:rPr lang="en-IN" sz="2000" dirty="0"/>
              <a:t>addresses</a:t>
            </a:r>
            <a:r>
              <a:rPr lang="en-IN" sz="2000" dirty="0" smtClean="0"/>
              <a:t>. </a:t>
            </a:r>
          </a:p>
          <a:p>
            <a:pPr marL="457200" indent="-457200">
              <a:buAutoNum type="arabicPeriod"/>
            </a:pPr>
            <a:r>
              <a:rPr lang="en-US" sz="2000" b="1" dirty="0" smtClean="0"/>
              <a:t>Multi-cast</a:t>
            </a:r>
            <a:r>
              <a:rPr lang="en-US" sz="2000" b="1" dirty="0"/>
              <a:t>: </a:t>
            </a:r>
            <a:r>
              <a:rPr lang="en-US" sz="2000" dirty="0"/>
              <a:t>Reverse tunnels are needed for the MN to participate in a </a:t>
            </a:r>
            <a:r>
              <a:rPr lang="en-US" sz="2000" dirty="0" smtClean="0"/>
              <a:t>multicast group</a:t>
            </a:r>
            <a:r>
              <a:rPr lang="en-US" sz="2000" dirty="0"/>
              <a:t>. </a:t>
            </a:r>
          </a:p>
          <a:p>
            <a:pPr marL="457200" indent="-457200">
              <a:buAutoNum type="arabicPeriod"/>
            </a:pPr>
            <a:r>
              <a:rPr lang="en-US" sz="2000" dirty="0" err="1" smtClean="0"/>
              <a:t>TTL:The</a:t>
            </a:r>
            <a:r>
              <a:rPr lang="en-US" sz="2000" dirty="0" smtClean="0"/>
              <a:t> </a:t>
            </a:r>
            <a:r>
              <a:rPr lang="en-US" sz="2000" dirty="0"/>
              <a:t>TTL might be low enough so that no packet is </a:t>
            </a:r>
            <a:r>
              <a:rPr lang="en-US" sz="2000" dirty="0" smtClean="0"/>
              <a:t>transmitted </a:t>
            </a:r>
            <a:r>
              <a:rPr lang="en-IN" sz="2000" dirty="0" smtClean="0"/>
              <a:t>outside </a:t>
            </a:r>
            <a:r>
              <a:rPr lang="en-IN" sz="2000" dirty="0"/>
              <a:t>a certain region</a:t>
            </a:r>
            <a:r>
              <a:rPr lang="en-IN" sz="2000" dirty="0" smtClean="0"/>
              <a:t>.</a:t>
            </a:r>
          </a:p>
          <a:p>
            <a:r>
              <a:rPr lang="en-US" sz="2000" b="1" dirty="0" smtClean="0"/>
              <a:t>Solution</a:t>
            </a:r>
            <a:endParaRPr lang="en-IN" sz="2000" b="1" dirty="0" smtClean="0"/>
          </a:p>
          <a:p>
            <a:r>
              <a:rPr lang="en-US" sz="2000" dirty="0" smtClean="0"/>
              <a:t>Reverse </a:t>
            </a:r>
            <a:r>
              <a:rPr lang="en-US" sz="2000" dirty="0"/>
              <a:t>tunneling now creates a triangular routing problem </a:t>
            </a:r>
            <a:r>
              <a:rPr lang="en-US" sz="2000" dirty="0" smtClean="0"/>
              <a:t>in the </a:t>
            </a:r>
            <a:r>
              <a:rPr lang="en-US" sz="2000" dirty="0"/>
              <a:t>reverse direction. All packets from an MN to a CN go through the HA.</a:t>
            </a:r>
            <a:endParaRPr lang="en-IN" sz="2000" dirty="0"/>
          </a:p>
        </p:txBody>
      </p:sp>
    </p:spTree>
    <p:extLst>
      <p:ext uri="{BB962C8B-B14F-4D97-AF65-F5344CB8AC3E}">
        <p14:creationId xmlns:p14="http://schemas.microsoft.com/office/powerpoint/2010/main" val="29737910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management and Mobile IP</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Mobile IP is a common standard to support global mobility of mobile hosts</a:t>
            </a:r>
          </a:p>
          <a:p>
            <a:r>
              <a:rPr lang="en-US" dirty="0" smtClean="0"/>
              <a:t>major problems for the Mobile IP is frequent location update and high signaling overhead</a:t>
            </a:r>
          </a:p>
          <a:p>
            <a:r>
              <a:rPr lang="en-US" dirty="0" smtClean="0"/>
              <a:t>To solve this problem, a regional registration scheme was proposed to employ the hierarchy of the foreign agents (FAs) and the gateway foreign agents (GFAs) to localize registration operation.</a:t>
            </a:r>
          </a:p>
          <a:p>
            <a:r>
              <a:rPr lang="en-IN" dirty="0" smtClean="0"/>
              <a:t>hierarchical IPv6 addressing for LM and uses specialized mechanisms for handoff management. It eliminates packet redirection along correspondent node (CN) - mobile node (MN) path, rendering greater scalability and simplifying routing.</a:t>
            </a:r>
          </a:p>
          <a:p>
            <a:r>
              <a:rPr lang="en-US" dirty="0" smtClean="0"/>
              <a:t>a Hierarchical Mobile IPv6 (HMIPv6) scheme to improve the performance capability of Mobile IPv6 at handover. In HMIPv6, local entities named Mobility Anchor Points (MAPs) are distributed throughout a network to localize the management of intra-domain mobility</a:t>
            </a:r>
            <a:endParaRPr lang="en-IN" dirty="0"/>
          </a:p>
        </p:txBody>
      </p:sp>
    </p:spTree>
    <p:extLst>
      <p:ext uri="{BB962C8B-B14F-4D97-AF65-F5344CB8AC3E}">
        <p14:creationId xmlns:p14="http://schemas.microsoft.com/office/powerpoint/2010/main" val="3559315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Handoff Management</a:t>
            </a:r>
            <a:endParaRPr lang="en-IN" dirty="0"/>
          </a:p>
        </p:txBody>
      </p:sp>
      <p:sp>
        <p:nvSpPr>
          <p:cNvPr id="3" name="Content Placeholder 2"/>
          <p:cNvSpPr>
            <a:spLocks noGrp="1"/>
          </p:cNvSpPr>
          <p:nvPr>
            <p:ph idx="1"/>
          </p:nvPr>
        </p:nvSpPr>
        <p:spPr/>
        <p:txBody>
          <a:bodyPr/>
          <a:lstStyle/>
          <a:p>
            <a:r>
              <a:rPr lang="en-US" dirty="0"/>
              <a:t>Overview of handoff process; </a:t>
            </a:r>
            <a:endParaRPr lang="en-US" dirty="0" smtClean="0"/>
          </a:p>
          <a:p>
            <a:r>
              <a:rPr lang="en-US" dirty="0" smtClean="0"/>
              <a:t>Factors </a:t>
            </a:r>
            <a:r>
              <a:rPr lang="en-US" dirty="0"/>
              <a:t>affecting handoffs and performance evaluation metrics; Handoff strategies; </a:t>
            </a:r>
            <a:endParaRPr lang="en-US" dirty="0" smtClean="0"/>
          </a:p>
          <a:p>
            <a:r>
              <a:rPr lang="en-US" dirty="0" smtClean="0"/>
              <a:t>Different </a:t>
            </a:r>
            <a:r>
              <a:rPr lang="en-US" dirty="0"/>
              <a:t>types of handoffs (soft, hard, horizontal, vertical)</a:t>
            </a:r>
            <a:endParaRPr lang="en-IN" dirty="0"/>
          </a:p>
        </p:txBody>
      </p:sp>
      <p:sp>
        <p:nvSpPr>
          <p:cNvPr id="4" name="Rectangle 3"/>
          <p:cNvSpPr/>
          <p:nvPr/>
        </p:nvSpPr>
        <p:spPr>
          <a:xfrm>
            <a:off x="6940664" y="6311900"/>
            <a:ext cx="4796313" cy="369332"/>
          </a:xfrm>
          <a:prstGeom prst="rect">
            <a:avLst/>
          </a:prstGeom>
        </p:spPr>
        <p:txBody>
          <a:bodyPr wrap="none">
            <a:spAutoFit/>
          </a:bodyPr>
          <a:lstStyle/>
          <a:p>
            <a:r>
              <a:rPr lang="en-IN" dirty="0" smtClean="0"/>
              <a:t>https://www.youtube.com/watch?v=vJcyC1tJvD0</a:t>
            </a:r>
            <a:endParaRPr lang="en-IN" dirty="0"/>
          </a:p>
        </p:txBody>
      </p:sp>
    </p:spTree>
    <p:extLst>
      <p:ext uri="{BB962C8B-B14F-4D97-AF65-F5344CB8AC3E}">
        <p14:creationId xmlns:p14="http://schemas.microsoft.com/office/powerpoint/2010/main" val="2182367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Handoff Process</a:t>
            </a:r>
            <a:endParaRPr lang="en-IN" dirty="0"/>
          </a:p>
        </p:txBody>
      </p:sp>
      <p:sp>
        <p:nvSpPr>
          <p:cNvPr id="3" name="Content Placeholder 2"/>
          <p:cNvSpPr>
            <a:spLocks noGrp="1"/>
          </p:cNvSpPr>
          <p:nvPr>
            <p:ph idx="1"/>
          </p:nvPr>
        </p:nvSpPr>
        <p:spPr/>
        <p:txBody>
          <a:bodyPr/>
          <a:lstStyle/>
          <a:p>
            <a:r>
              <a:rPr lang="en-US" dirty="0" smtClean="0"/>
              <a:t>The term “handover” or “handoff” as used in the context of mobile or cellular phone systems would be more appropriate as it is simply a change of the active cell.</a:t>
            </a:r>
          </a:p>
          <a:p>
            <a:r>
              <a:rPr lang="en-US" dirty="0" smtClean="0"/>
              <a:t>Prevents loss of interruption of service.</a:t>
            </a:r>
          </a:p>
          <a:p>
            <a:endParaRPr lang="en-IN" dirty="0"/>
          </a:p>
        </p:txBody>
      </p:sp>
      <p:pic>
        <p:nvPicPr>
          <p:cNvPr id="4" name="Picture 3"/>
          <p:cNvPicPr>
            <a:picLocks noChangeAspect="1"/>
          </p:cNvPicPr>
          <p:nvPr/>
        </p:nvPicPr>
        <p:blipFill>
          <a:blip r:embed="rId2"/>
          <a:stretch>
            <a:fillRect/>
          </a:stretch>
        </p:blipFill>
        <p:spPr>
          <a:xfrm>
            <a:off x="7054441" y="2826870"/>
            <a:ext cx="4676431" cy="3350093"/>
          </a:xfrm>
          <a:prstGeom prst="rect">
            <a:avLst/>
          </a:prstGeom>
        </p:spPr>
      </p:pic>
    </p:spTree>
    <p:extLst>
      <p:ext uri="{BB962C8B-B14F-4D97-AF65-F5344CB8AC3E}">
        <p14:creationId xmlns:p14="http://schemas.microsoft.com/office/powerpoint/2010/main" val="1334830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Handoff Scenarios</a:t>
            </a:r>
            <a:endParaRPr lang="en-IN" dirty="0"/>
          </a:p>
        </p:txBody>
      </p:sp>
      <p:sp>
        <p:nvSpPr>
          <p:cNvPr id="3" name="Content Placeholder 2"/>
          <p:cNvSpPr>
            <a:spLocks noGrp="1"/>
          </p:cNvSpPr>
          <p:nvPr>
            <p:ph idx="1"/>
          </p:nvPr>
        </p:nvSpPr>
        <p:spPr/>
        <p:txBody>
          <a:bodyPr>
            <a:normAutofit fontScale="77500" lnSpcReduction="20000"/>
          </a:bodyPr>
          <a:lstStyle/>
          <a:p>
            <a:r>
              <a:rPr lang="en-US" dirty="0"/>
              <a:t>If a subscriber who is in a call or a data session moves out of coverage of one cell and enters coverage area of another cell, a handoff is triggered for a continuum of service. The tasks that were being performed by the first cell are delineating to the latter cell.</a:t>
            </a:r>
          </a:p>
          <a:p>
            <a:r>
              <a:rPr lang="en-US" dirty="0"/>
              <a:t>Each cell has a pre-defined capacity, i.e. it can handle only a specific number of subscribers. If the number of users using a particular cell reaches its maximum capacity, then a handoff occurs. Some of the calls are transferred to adjoining cells, provided that the subscriber is in the overlapping coverage area of both the cells.</a:t>
            </a:r>
          </a:p>
          <a:p>
            <a:r>
              <a:rPr lang="en-US" dirty="0"/>
              <a:t>Cells are often sub-divided into microcells. A handoff may occur when there is a transfer of duties from the large cell to the smaller cell and vice versa. For example, there is a traveling user moving within the jurisdiction of a large cell. If the traveler stops, then the jurisdiction is transferred to a microcell to relieve the load on the large cell.</a:t>
            </a:r>
          </a:p>
          <a:p>
            <a:r>
              <a:rPr lang="en-US" dirty="0"/>
              <a:t>Handoffs may also occur when there is an interference of calls using the same frequency for communication.</a:t>
            </a:r>
          </a:p>
          <a:p>
            <a:endParaRPr lang="en-IN" dirty="0"/>
          </a:p>
        </p:txBody>
      </p:sp>
    </p:spTree>
    <p:extLst>
      <p:ext uri="{BB962C8B-B14F-4D97-AF65-F5344CB8AC3E}">
        <p14:creationId xmlns:p14="http://schemas.microsoft.com/office/powerpoint/2010/main" val="259207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Update Strategies</a:t>
            </a:r>
            <a:endParaRPr lang="en-IN" dirty="0"/>
          </a:p>
        </p:txBody>
      </p:sp>
      <p:pic>
        <p:nvPicPr>
          <p:cNvPr id="4" name="Content Placeholder 3"/>
          <p:cNvPicPr>
            <a:picLocks noGrp="1" noChangeAspect="1"/>
          </p:cNvPicPr>
          <p:nvPr>
            <p:ph idx="1"/>
          </p:nvPr>
        </p:nvPicPr>
        <p:blipFill>
          <a:blip r:embed="rId2"/>
          <a:stretch>
            <a:fillRect/>
          </a:stretch>
        </p:blipFill>
        <p:spPr>
          <a:xfrm>
            <a:off x="1900237" y="1839119"/>
            <a:ext cx="8391525" cy="4324350"/>
          </a:xfrm>
          <a:prstGeom prst="rect">
            <a:avLst/>
          </a:prstGeom>
        </p:spPr>
      </p:pic>
    </p:spTree>
    <p:extLst>
      <p:ext uri="{BB962C8B-B14F-4D97-AF65-F5344CB8AC3E}">
        <p14:creationId xmlns:p14="http://schemas.microsoft.com/office/powerpoint/2010/main" val="4146939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Handoff</a:t>
            </a:r>
            <a:endParaRPr lang="en-IN" dirty="0"/>
          </a:p>
        </p:txBody>
      </p:sp>
      <p:sp>
        <p:nvSpPr>
          <p:cNvPr id="3" name="Content Placeholder 2"/>
          <p:cNvSpPr>
            <a:spLocks noGrp="1"/>
          </p:cNvSpPr>
          <p:nvPr>
            <p:ph idx="1"/>
          </p:nvPr>
        </p:nvSpPr>
        <p:spPr>
          <a:xfrm>
            <a:off x="358219" y="1825625"/>
            <a:ext cx="6297105" cy="4351338"/>
          </a:xfrm>
        </p:spPr>
        <p:txBody>
          <a:bodyPr>
            <a:normAutofit fontScale="85000" lnSpcReduction="10000"/>
          </a:bodyPr>
          <a:lstStyle/>
          <a:p>
            <a:r>
              <a:rPr lang="en-US" b="1" dirty="0"/>
              <a:t>Hard Handoff</a:t>
            </a:r>
            <a:r>
              <a:rPr lang="en-US" dirty="0"/>
              <a:t> − In a hard handoff, an actual break in the connection occurs while switching from one cell to another. The radio links from the mobile station to the existing cell is broken before establishing a link with the next cell. It is generally an inter-frequency handoff. It is a “</a:t>
            </a:r>
            <a:r>
              <a:rPr lang="en-US" b="1" dirty="0"/>
              <a:t>break before make</a:t>
            </a:r>
            <a:r>
              <a:rPr lang="en-US" dirty="0"/>
              <a:t>” policy.</a:t>
            </a:r>
          </a:p>
          <a:p>
            <a:r>
              <a:rPr lang="en-US" b="1" dirty="0"/>
              <a:t>Soft Handoff</a:t>
            </a:r>
            <a:r>
              <a:rPr lang="en-US" dirty="0"/>
              <a:t> − In soft handoff, at least one of the links is kept when radio links are added and removed to the mobile station. This ensures that during the handoff, no break occurs. This is generally adopted in co-located sites. It is a “</a:t>
            </a:r>
            <a:r>
              <a:rPr lang="en-US" b="1" dirty="0"/>
              <a:t>make before break</a:t>
            </a:r>
            <a:r>
              <a:rPr lang="en-US" dirty="0"/>
              <a:t>” policy.</a:t>
            </a:r>
          </a:p>
          <a:p>
            <a:endParaRPr lang="en-IN" dirty="0"/>
          </a:p>
        </p:txBody>
      </p:sp>
      <p:pic>
        <p:nvPicPr>
          <p:cNvPr id="4" name="Picture 3"/>
          <p:cNvPicPr>
            <a:picLocks noChangeAspect="1"/>
          </p:cNvPicPr>
          <p:nvPr/>
        </p:nvPicPr>
        <p:blipFill>
          <a:blip r:embed="rId2"/>
          <a:stretch>
            <a:fillRect/>
          </a:stretch>
        </p:blipFill>
        <p:spPr>
          <a:xfrm>
            <a:off x="6893631" y="744717"/>
            <a:ext cx="4628868" cy="4265171"/>
          </a:xfrm>
          <a:prstGeom prst="rect">
            <a:avLst/>
          </a:prstGeom>
        </p:spPr>
      </p:pic>
    </p:spTree>
    <p:extLst>
      <p:ext uri="{BB962C8B-B14F-4D97-AF65-F5344CB8AC3E}">
        <p14:creationId xmlns:p14="http://schemas.microsoft.com/office/powerpoint/2010/main" val="3398853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Assisted Handoff</a:t>
            </a:r>
            <a:endParaRPr lang="en-IN" dirty="0"/>
          </a:p>
        </p:txBody>
      </p:sp>
      <p:sp>
        <p:nvSpPr>
          <p:cNvPr id="3" name="Content Placeholder 2"/>
          <p:cNvSpPr>
            <a:spLocks noGrp="1"/>
          </p:cNvSpPr>
          <p:nvPr>
            <p:ph idx="1"/>
          </p:nvPr>
        </p:nvSpPr>
        <p:spPr/>
        <p:txBody>
          <a:bodyPr/>
          <a:lstStyle/>
          <a:p>
            <a:r>
              <a:rPr lang="en-US" dirty="0"/>
              <a:t>Mobile Assisted Handoff (MAHO) is a technique in which the mobile devices assist the Base Station Controller (BSC) to transfer a call to another BSC. It is used in GSM cellular networks. In other systems, like AMPS, a handoff is solely the job of the BSC and the Mobile Switching Centre (MSC), without any participation of the mobile device.</a:t>
            </a:r>
            <a:endParaRPr lang="en-IN" dirty="0"/>
          </a:p>
        </p:txBody>
      </p:sp>
    </p:spTree>
    <p:extLst>
      <p:ext uri="{BB962C8B-B14F-4D97-AF65-F5344CB8AC3E}">
        <p14:creationId xmlns:p14="http://schemas.microsoft.com/office/powerpoint/2010/main" val="1621856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Handoff Types</a:t>
            </a:r>
            <a:endParaRPr lang="en-IN" dirty="0"/>
          </a:p>
        </p:txBody>
      </p:sp>
      <p:sp>
        <p:nvSpPr>
          <p:cNvPr id="3" name="Content Placeholder 2"/>
          <p:cNvSpPr>
            <a:spLocks noGrp="1"/>
          </p:cNvSpPr>
          <p:nvPr>
            <p:ph idx="1"/>
          </p:nvPr>
        </p:nvSpPr>
        <p:spPr>
          <a:xfrm>
            <a:off x="838200" y="1825625"/>
            <a:ext cx="5967953" cy="4351338"/>
          </a:xfrm>
        </p:spPr>
        <p:txBody>
          <a:bodyPr>
            <a:normAutofit fontScale="85000" lnSpcReduction="10000"/>
          </a:bodyPr>
          <a:lstStyle/>
          <a:p>
            <a:r>
              <a:rPr lang="en-US" dirty="0"/>
              <a:t>Depending on the movement of the mobile device, it may undergo various types of handoff. In a broad sense, handoffs may be of two types: (</a:t>
            </a:r>
            <a:r>
              <a:rPr lang="en-US" dirty="0" err="1"/>
              <a:t>i</a:t>
            </a:r>
            <a:r>
              <a:rPr lang="en-US" dirty="0"/>
              <a:t>) </a:t>
            </a:r>
            <a:r>
              <a:rPr lang="en-US" b="1" dirty="0"/>
              <a:t>intra-system handoff (horizontal handoff) and (ii) inter-system handoff (vertical handoff</a:t>
            </a:r>
            <a:r>
              <a:rPr lang="en-US" b="1" dirty="0" smtClean="0"/>
              <a:t>)</a:t>
            </a:r>
            <a:r>
              <a:rPr lang="en-US" dirty="0" smtClean="0"/>
              <a:t>.</a:t>
            </a:r>
          </a:p>
          <a:p>
            <a:r>
              <a:rPr lang="en-IN" dirty="0" smtClean="0"/>
              <a:t>Handover </a:t>
            </a:r>
            <a:r>
              <a:rPr lang="en-IN" dirty="0"/>
              <a:t>within same access networks (e.g., WLAN-to-WLAN) is referred to as horizontal handover or intra-domain handover, </a:t>
            </a:r>
            <a:endParaRPr lang="en-IN" dirty="0" smtClean="0"/>
          </a:p>
          <a:p>
            <a:r>
              <a:rPr lang="en-IN" dirty="0" smtClean="0"/>
              <a:t>Handover </a:t>
            </a:r>
            <a:r>
              <a:rPr lang="en-IN" dirty="0"/>
              <a:t>across heterogeneous access networks (e.g., GSM-to- WiMAX) is referred to as the vertical or Inter-domain handover.</a:t>
            </a:r>
          </a:p>
        </p:txBody>
      </p:sp>
      <p:pic>
        <p:nvPicPr>
          <p:cNvPr id="5" name="Picture 4"/>
          <p:cNvPicPr>
            <a:picLocks noChangeAspect="1"/>
          </p:cNvPicPr>
          <p:nvPr/>
        </p:nvPicPr>
        <p:blipFill>
          <a:blip r:embed="rId2"/>
          <a:stretch>
            <a:fillRect/>
          </a:stretch>
        </p:blipFill>
        <p:spPr>
          <a:xfrm>
            <a:off x="7062444" y="365125"/>
            <a:ext cx="4533900" cy="3228975"/>
          </a:xfrm>
          <a:prstGeom prst="rect">
            <a:avLst/>
          </a:prstGeom>
        </p:spPr>
      </p:pic>
      <p:pic>
        <p:nvPicPr>
          <p:cNvPr id="6" name="Picture 5"/>
          <p:cNvPicPr>
            <a:picLocks noChangeAspect="1"/>
          </p:cNvPicPr>
          <p:nvPr/>
        </p:nvPicPr>
        <p:blipFill>
          <a:blip r:embed="rId3"/>
          <a:stretch>
            <a:fillRect/>
          </a:stretch>
        </p:blipFill>
        <p:spPr>
          <a:xfrm>
            <a:off x="7153275" y="4153391"/>
            <a:ext cx="4200525" cy="2114550"/>
          </a:xfrm>
          <a:prstGeom prst="rect">
            <a:avLst/>
          </a:prstGeom>
        </p:spPr>
      </p:pic>
    </p:spTree>
    <p:extLst>
      <p:ext uri="{BB962C8B-B14F-4D97-AF65-F5344CB8AC3E}">
        <p14:creationId xmlns:p14="http://schemas.microsoft.com/office/powerpoint/2010/main" val="2696105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Influencing Handoffs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Transmitted </a:t>
            </a:r>
            <a:r>
              <a:rPr lang="en-US" dirty="0"/>
              <a:t>power: as we know that the transmission power is different for </a:t>
            </a:r>
            <a:r>
              <a:rPr lang="en-US" dirty="0" smtClean="0"/>
              <a:t>different cells</a:t>
            </a:r>
            <a:r>
              <a:rPr lang="en-US" dirty="0"/>
              <a:t>, the handoff threshold or the power margin varies from cell to cell</a:t>
            </a:r>
            <a:r>
              <a:rPr lang="en-US" dirty="0" smtClean="0"/>
              <a:t>.</a:t>
            </a:r>
          </a:p>
          <a:p>
            <a:r>
              <a:rPr lang="en-US" dirty="0" smtClean="0"/>
              <a:t>Received </a:t>
            </a:r>
            <a:r>
              <a:rPr lang="en-US" dirty="0"/>
              <a:t>power: the received power mostly depends on the Line of Sight (</a:t>
            </a:r>
            <a:r>
              <a:rPr lang="en-US" dirty="0" err="1"/>
              <a:t>LoS</a:t>
            </a:r>
            <a:r>
              <a:rPr lang="en-US" dirty="0"/>
              <a:t>) </a:t>
            </a:r>
            <a:r>
              <a:rPr lang="en-US" dirty="0" smtClean="0"/>
              <a:t>path between </a:t>
            </a:r>
            <a:r>
              <a:rPr lang="en-US" dirty="0"/>
              <a:t>the user and the BS. Especially when the user is on the boundary of the </a:t>
            </a:r>
            <a:r>
              <a:rPr lang="en-US" dirty="0" smtClean="0"/>
              <a:t>two cells</a:t>
            </a:r>
            <a:r>
              <a:rPr lang="en-US" dirty="0"/>
              <a:t>, the </a:t>
            </a:r>
            <a:r>
              <a:rPr lang="en-US" dirty="0" err="1"/>
              <a:t>LoS</a:t>
            </a:r>
            <a:r>
              <a:rPr lang="en-US" dirty="0"/>
              <a:t> path plays a critical role in handoffs and therefore the power </a:t>
            </a:r>
            <a:r>
              <a:rPr lang="en-US" dirty="0" smtClean="0"/>
              <a:t>margin depends </a:t>
            </a:r>
            <a:r>
              <a:rPr lang="en-US" dirty="0"/>
              <a:t>on the minimum received power value from cell to cell</a:t>
            </a:r>
            <a:r>
              <a:rPr lang="en-US" dirty="0" smtClean="0"/>
              <a:t>.</a:t>
            </a:r>
          </a:p>
          <a:p>
            <a:r>
              <a:rPr lang="en-US" dirty="0" smtClean="0"/>
              <a:t>Area </a:t>
            </a:r>
            <a:r>
              <a:rPr lang="en-US" dirty="0"/>
              <a:t>and shape of the cell: Apart from the power levels, the cell structure also a plays </a:t>
            </a:r>
            <a:r>
              <a:rPr lang="en-US" dirty="0" smtClean="0"/>
              <a:t>an important </a:t>
            </a:r>
            <a:r>
              <a:rPr lang="en-US" dirty="0"/>
              <a:t>role in the handoff process</a:t>
            </a:r>
            <a:r>
              <a:rPr lang="en-US" dirty="0" smtClean="0"/>
              <a:t>.</a:t>
            </a:r>
          </a:p>
          <a:p>
            <a:r>
              <a:rPr lang="en-US" dirty="0" smtClean="0"/>
              <a:t>Mobility </a:t>
            </a:r>
            <a:r>
              <a:rPr lang="en-US" dirty="0"/>
              <a:t>of users: The number of mobile users entering or going out of a particular cell</a:t>
            </a:r>
            <a:r>
              <a:rPr lang="en-US" dirty="0" smtClean="0"/>
              <a:t>, also </a:t>
            </a:r>
            <a:r>
              <a:rPr lang="en-US" dirty="0"/>
              <a:t>fixes the handoff strategy of a cell.</a:t>
            </a:r>
            <a:endParaRPr lang="en-IN" dirty="0"/>
          </a:p>
        </p:txBody>
      </p:sp>
    </p:spTree>
    <p:extLst>
      <p:ext uri="{BB962C8B-B14F-4D97-AF65-F5344CB8AC3E}">
        <p14:creationId xmlns:p14="http://schemas.microsoft.com/office/powerpoint/2010/main" val="157650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Location Management</a:t>
            </a:r>
            <a:endParaRPr lang="en-IN" dirty="0"/>
          </a:p>
        </p:txBody>
      </p:sp>
      <p:sp>
        <p:nvSpPr>
          <p:cNvPr id="3" name="Content Placeholder 2"/>
          <p:cNvSpPr>
            <a:spLocks noGrp="1"/>
          </p:cNvSpPr>
          <p:nvPr>
            <p:ph idx="1"/>
          </p:nvPr>
        </p:nvSpPr>
        <p:spPr/>
        <p:txBody>
          <a:bodyPr/>
          <a:lstStyle/>
          <a:p>
            <a:r>
              <a:rPr lang="en-US" dirty="0" smtClean="0"/>
              <a:t>database architecture design</a:t>
            </a:r>
          </a:p>
          <a:p>
            <a:r>
              <a:rPr lang="en-US" dirty="0" smtClean="0"/>
              <a:t>transmission of signaling between various components of a signaling network</a:t>
            </a:r>
          </a:p>
          <a:p>
            <a:r>
              <a:rPr lang="en-US" dirty="0" smtClean="0"/>
              <a:t>security, dynamic database updates</a:t>
            </a:r>
          </a:p>
          <a:p>
            <a:r>
              <a:rPr lang="en-US" dirty="0" smtClean="0"/>
              <a:t>querying delays</a:t>
            </a:r>
          </a:p>
          <a:p>
            <a:r>
              <a:rPr lang="en-US" dirty="0" smtClean="0"/>
              <a:t>terminal paging methods</a:t>
            </a:r>
          </a:p>
          <a:p>
            <a:r>
              <a:rPr lang="en-US" dirty="0" smtClean="0"/>
              <a:t>paging delays</a:t>
            </a:r>
            <a:endParaRPr lang="en-IN" dirty="0"/>
          </a:p>
        </p:txBody>
      </p:sp>
    </p:spTree>
    <p:extLst>
      <p:ext uri="{BB962C8B-B14F-4D97-AF65-F5344CB8AC3E}">
        <p14:creationId xmlns:p14="http://schemas.microsoft.com/office/powerpoint/2010/main" val="82434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Schemes</a:t>
            </a:r>
            <a:endParaRPr lang="en-IN" dirty="0"/>
          </a:p>
        </p:txBody>
      </p:sp>
      <p:sp>
        <p:nvSpPr>
          <p:cNvPr id="3" name="Content Placeholder 2"/>
          <p:cNvSpPr>
            <a:spLocks noGrp="1"/>
          </p:cNvSpPr>
          <p:nvPr>
            <p:ph idx="1"/>
          </p:nvPr>
        </p:nvSpPr>
        <p:spPr>
          <a:xfrm>
            <a:off x="838200" y="1470581"/>
            <a:ext cx="10515600" cy="4706382"/>
          </a:xfrm>
        </p:spPr>
        <p:txBody>
          <a:bodyPr>
            <a:normAutofit fontScale="62500" lnSpcReduction="20000"/>
          </a:bodyPr>
          <a:lstStyle/>
          <a:p>
            <a:pPr marL="0" indent="0">
              <a:buNone/>
            </a:pPr>
            <a:r>
              <a:rPr lang="en-US" b="1" dirty="0" smtClean="0"/>
              <a:t>Without Location Management</a:t>
            </a:r>
          </a:p>
          <a:p>
            <a:pPr marL="0" indent="0">
              <a:buNone/>
            </a:pPr>
            <a:r>
              <a:rPr lang="en-US" dirty="0" smtClean="0"/>
              <a:t>1. Is referred to as the Level 0 method.</a:t>
            </a:r>
          </a:p>
          <a:p>
            <a:pPr marL="0" indent="0">
              <a:buNone/>
            </a:pPr>
            <a:r>
              <a:rPr lang="en-US" dirty="0" smtClean="0"/>
              <a:t>2. The system doesn't track any mobile devices.</a:t>
            </a:r>
          </a:p>
          <a:p>
            <a:pPr marL="0" indent="0">
              <a:buNone/>
            </a:pPr>
            <a:r>
              <a:rPr lang="en-US" dirty="0" smtClean="0"/>
              <a:t>3. Searching for a user is done over the complete radio coverage area and within a specific time limit.</a:t>
            </a:r>
          </a:p>
          <a:p>
            <a:pPr marL="0" indent="0">
              <a:buNone/>
            </a:pPr>
            <a:r>
              <a:rPr lang="en-US" dirty="0" smtClean="0"/>
              <a:t>4. Is also referred to as the Flooding Algorithm.</a:t>
            </a:r>
          </a:p>
          <a:p>
            <a:pPr marL="0" indent="0">
              <a:buNone/>
            </a:pPr>
            <a:r>
              <a:rPr lang="en-US" dirty="0" smtClean="0"/>
              <a:t>5. It is used in paging</a:t>
            </a:r>
          </a:p>
          <a:p>
            <a:pPr marL="0" indent="0">
              <a:buNone/>
            </a:pPr>
            <a:r>
              <a:rPr lang="en-US" dirty="0" smtClean="0"/>
              <a:t>6. advantage-it is simple to implement because of the absence of a special database.</a:t>
            </a:r>
          </a:p>
          <a:p>
            <a:pPr marL="0" indent="0">
              <a:buNone/>
            </a:pPr>
            <a:r>
              <a:rPr lang="en-US" dirty="0" smtClean="0"/>
              <a:t>7disadvantage- is that it doesn't fit into large networks dealing with high number of users and high incoming data exchange rates.</a:t>
            </a:r>
          </a:p>
          <a:p>
            <a:pPr marL="0" indent="0">
              <a:buNone/>
            </a:pPr>
            <a:r>
              <a:rPr lang="en-US" b="1" dirty="0" smtClean="0"/>
              <a:t>Manual Registration in Location Management</a:t>
            </a:r>
          </a:p>
          <a:p>
            <a:pPr marL="0" indent="0">
              <a:buNone/>
            </a:pPr>
            <a:r>
              <a:rPr lang="en-US" dirty="0" smtClean="0"/>
              <a:t>1. Is referred to as the Level 1 method.</a:t>
            </a:r>
          </a:p>
          <a:p>
            <a:pPr marL="0" indent="0">
              <a:buNone/>
            </a:pPr>
            <a:r>
              <a:rPr lang="en-US" dirty="0" smtClean="0"/>
              <a:t>2. The system is simple to manage because it only requires the management of an indicator which stores the current location of the user.</a:t>
            </a:r>
          </a:p>
          <a:p>
            <a:pPr marL="0" indent="0">
              <a:buNone/>
            </a:pPr>
            <a:r>
              <a:rPr lang="en-US" dirty="0" smtClean="0"/>
              <a:t>3. The mobile is relatively simple since its task is limited to scanning the channels to detect paging messages. An example of such a system is </a:t>
            </a:r>
            <a:r>
              <a:rPr lang="en-US" dirty="0" err="1" smtClean="0"/>
              <a:t>telepoint</a:t>
            </a:r>
            <a:r>
              <a:rPr lang="en-US" dirty="0" smtClean="0"/>
              <a:t> cordless systems.</a:t>
            </a:r>
          </a:p>
          <a:p>
            <a:pPr marL="0" indent="0">
              <a:buNone/>
            </a:pPr>
            <a:r>
              <a:rPr lang="en-US" dirty="0" smtClean="0"/>
              <a:t>4. The main disadvantage of this method is that users have to re-register each time they move. </a:t>
            </a:r>
          </a:p>
        </p:txBody>
      </p:sp>
    </p:spTree>
    <p:extLst>
      <p:ext uri="{BB962C8B-B14F-4D97-AF65-F5344CB8AC3E}">
        <p14:creationId xmlns:p14="http://schemas.microsoft.com/office/powerpoint/2010/main" val="419742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Schemes</a:t>
            </a:r>
            <a:endParaRPr lang="en-IN" dirty="0"/>
          </a:p>
        </p:txBody>
      </p:sp>
      <p:sp>
        <p:nvSpPr>
          <p:cNvPr id="3" name="Content Placeholder 2"/>
          <p:cNvSpPr>
            <a:spLocks noGrp="1"/>
          </p:cNvSpPr>
          <p:nvPr>
            <p:ph idx="1"/>
          </p:nvPr>
        </p:nvSpPr>
        <p:spPr>
          <a:xfrm>
            <a:off x="838200" y="1366887"/>
            <a:ext cx="10515600" cy="5213022"/>
          </a:xfrm>
        </p:spPr>
        <p:txBody>
          <a:bodyPr>
            <a:normAutofit fontScale="55000" lnSpcReduction="20000"/>
          </a:bodyPr>
          <a:lstStyle/>
          <a:p>
            <a:pPr marL="0" indent="0">
              <a:buNone/>
            </a:pPr>
            <a:r>
              <a:rPr lang="en-US" b="1" dirty="0" smtClean="0"/>
              <a:t>Automatic Location Management using LAs</a:t>
            </a:r>
          </a:p>
          <a:p>
            <a:pPr marL="0" indent="0">
              <a:buNone/>
            </a:pPr>
            <a:r>
              <a:rPr lang="en-US" dirty="0" smtClean="0"/>
              <a:t>1. Is referred to as the Level 2 method.</a:t>
            </a:r>
          </a:p>
          <a:p>
            <a:pPr marL="0" indent="0">
              <a:buNone/>
            </a:pPr>
            <a:r>
              <a:rPr lang="en-US" dirty="0" smtClean="0"/>
              <a:t>2. Widely used and deployed in 1G and 2G cellular systems.</a:t>
            </a:r>
          </a:p>
          <a:p>
            <a:pPr marL="0" indent="0">
              <a:buNone/>
            </a:pPr>
            <a:r>
              <a:rPr lang="en-US" dirty="0" smtClean="0"/>
              <a:t>3. Since this method is a LA based method, a home database and several visitor databases are included in the network architecture.</a:t>
            </a:r>
          </a:p>
          <a:p>
            <a:pPr marL="0" indent="0">
              <a:buNone/>
            </a:pPr>
            <a:endParaRPr lang="en-US" dirty="0" smtClean="0"/>
          </a:p>
          <a:p>
            <a:pPr marL="0" indent="0">
              <a:buNone/>
            </a:pPr>
            <a:r>
              <a:rPr lang="en-US" b="1" dirty="0" smtClean="0"/>
              <a:t>Memoryless-Based Location Management Methods</a:t>
            </a:r>
          </a:p>
          <a:p>
            <a:r>
              <a:rPr lang="en-US" dirty="0" smtClean="0"/>
              <a:t>These methods depend mainly on the processing capabilities of the system. They are based on algorithms and the network architecture.</a:t>
            </a:r>
          </a:p>
          <a:p>
            <a:pPr marL="0" indent="0">
              <a:buNone/>
            </a:pPr>
            <a:r>
              <a:rPr lang="en-US" b="1" dirty="0" smtClean="0"/>
              <a:t>Memory-Based Location Management Methods</a:t>
            </a:r>
          </a:p>
          <a:p>
            <a:r>
              <a:rPr lang="en-US" dirty="0" smtClean="0"/>
              <a:t>The design of memory-based location management methods has been motivated by the fact that systems perform many repetitive actions which can be avoided</a:t>
            </a:r>
          </a:p>
          <a:p>
            <a:r>
              <a:rPr lang="en-US" dirty="0" smtClean="0"/>
              <a:t>if predicted.</a:t>
            </a:r>
          </a:p>
          <a:p>
            <a:pPr marL="0" indent="0">
              <a:buNone/>
            </a:pPr>
            <a:r>
              <a:rPr lang="en-US" b="1" dirty="0" smtClean="0"/>
              <a:t>Location Management in Next Generation Systems</a:t>
            </a:r>
          </a:p>
          <a:p>
            <a:r>
              <a:rPr lang="en-US" dirty="0" smtClean="0"/>
              <a:t>The next generation in mobility management will enable different mobile networks to interoperate with each other to ensure terminal and personal mobility and</a:t>
            </a:r>
          </a:p>
          <a:p>
            <a:r>
              <a:rPr lang="en-US" dirty="0" smtClean="0"/>
              <a:t>global portability of network services. However, in order to ensure global mobility, the deployment and integration of both wired and wireless components is necessary. </a:t>
            </a:r>
          </a:p>
          <a:p>
            <a:r>
              <a:rPr lang="en-US" dirty="0" smtClean="0"/>
              <a:t>These future systems will all depend on the usages of Mobile IP. For example, the aim of 4G cellular networks is to deploy Mobile IP in its infrastructure so that users can switch between different access technologies.</a:t>
            </a:r>
          </a:p>
        </p:txBody>
      </p:sp>
    </p:spTree>
    <p:extLst>
      <p:ext uri="{BB962C8B-B14F-4D97-AF65-F5344CB8AC3E}">
        <p14:creationId xmlns:p14="http://schemas.microsoft.com/office/powerpoint/2010/main" val="169116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Location Management</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most LM schemes are static, where LUs occur on either periodic intervals or upon every cell change.</a:t>
            </a:r>
          </a:p>
          <a:p>
            <a:r>
              <a:rPr lang="en-US" dirty="0" smtClean="0"/>
              <a:t>static LAs incur great costs with the ping-pong effect. </a:t>
            </a:r>
          </a:p>
          <a:p>
            <a:pPr lvl="1"/>
            <a:r>
              <a:rPr lang="en-US" dirty="0" smtClean="0"/>
              <a:t>When users repetitively move between two or more LAs, updates are continuously performed unnecessarily</a:t>
            </a:r>
            <a:endParaRPr lang="en-IN" dirty="0"/>
          </a:p>
          <a:p>
            <a:r>
              <a:rPr lang="en-US" dirty="0" smtClean="0"/>
              <a:t>cells are constant in size, uniform, and identical for each user</a:t>
            </a:r>
          </a:p>
          <a:p>
            <a:r>
              <a:rPr lang="en-US" dirty="0" smtClean="0"/>
              <a:t>Three simple static Location Update schemes </a:t>
            </a:r>
          </a:p>
          <a:p>
            <a:pPr lvl="1"/>
            <a:r>
              <a:rPr lang="en-US" dirty="0" smtClean="0"/>
              <a:t>being always-update : involves the user updating its location upon every inter-cell movement</a:t>
            </a:r>
          </a:p>
          <a:p>
            <a:pPr lvl="1"/>
            <a:r>
              <a:rPr lang="en-US" dirty="0" smtClean="0"/>
              <a:t>never-update : never require the user to inform the network of </a:t>
            </a:r>
            <a:r>
              <a:rPr lang="en-US" dirty="0" err="1" smtClean="0"/>
              <a:t>intercell</a:t>
            </a:r>
            <a:r>
              <a:rPr lang="en-US" dirty="0" smtClean="0"/>
              <a:t> movements, only updating on LA changes, and is named never-update</a:t>
            </a:r>
          </a:p>
          <a:p>
            <a:pPr lvl="1"/>
            <a:r>
              <a:rPr lang="en-US" dirty="0" smtClean="0"/>
              <a:t>static interval-based - each user within the network to update at static, uniform intervals.</a:t>
            </a:r>
            <a:endParaRPr lang="en-IN" dirty="0"/>
          </a:p>
        </p:txBody>
      </p:sp>
    </p:spTree>
    <p:extLst>
      <p:ext uri="{BB962C8B-B14F-4D97-AF65-F5344CB8AC3E}">
        <p14:creationId xmlns:p14="http://schemas.microsoft.com/office/powerpoint/2010/main" val="135811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4908</TotalTime>
  <Words>4361</Words>
  <Application>Microsoft Office PowerPoint</Application>
  <PresentationFormat>Widescreen</PresentationFormat>
  <Paragraphs>384</Paragraphs>
  <Slides>53</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8" baseType="lpstr">
      <vt:lpstr>Arial</vt:lpstr>
      <vt:lpstr>Calibri</vt:lpstr>
      <vt:lpstr>Calibri Light</vt:lpstr>
      <vt:lpstr>Office Theme</vt:lpstr>
      <vt:lpstr>MS_ClipArt_Gallery.2</vt:lpstr>
      <vt:lpstr>Location and Handoff Management</vt:lpstr>
      <vt:lpstr>Location Management</vt:lpstr>
      <vt:lpstr>Concept of LA and PA</vt:lpstr>
      <vt:lpstr>Location Management</vt:lpstr>
      <vt:lpstr>Location Update Strategies</vt:lpstr>
      <vt:lpstr>Issues in Location Management</vt:lpstr>
      <vt:lpstr>LM Schemes</vt:lpstr>
      <vt:lpstr>LM Schemes</vt:lpstr>
      <vt:lpstr>Static Location Management</vt:lpstr>
      <vt:lpstr>Static Location Update Scheme</vt:lpstr>
      <vt:lpstr>Static Location Update Scheme</vt:lpstr>
      <vt:lpstr>Static Location Update Scheme</vt:lpstr>
      <vt:lpstr>Static Location Areas</vt:lpstr>
      <vt:lpstr>Optimal LA size static Algorithm</vt:lpstr>
      <vt:lpstr>Static LM Standards/Implementation</vt:lpstr>
      <vt:lpstr>Two level hierarchical database scheme</vt:lpstr>
      <vt:lpstr>Communication on a call</vt:lpstr>
      <vt:lpstr>Call Delivery with the help of SS7 </vt:lpstr>
      <vt:lpstr>Location Management Parameters</vt:lpstr>
      <vt:lpstr>Mobility Models for Individual Node Movements</vt:lpstr>
      <vt:lpstr>Mobility Models for Individual Node Movements</vt:lpstr>
      <vt:lpstr>Mobility Models for Individual Node Movements</vt:lpstr>
      <vt:lpstr>Mobility Models for Individual Node Movements</vt:lpstr>
      <vt:lpstr>Mobility Models for Individual Node Movements</vt:lpstr>
      <vt:lpstr>Group based LM</vt:lpstr>
      <vt:lpstr>Mobility models characterizing the movement of groups of nodes</vt:lpstr>
      <vt:lpstr>Mobility models characterizing the movement of groups of nodes</vt:lpstr>
      <vt:lpstr>Design Features of Group Mobility Models</vt:lpstr>
      <vt:lpstr>Design Features of Group Mobility Models</vt:lpstr>
      <vt:lpstr>Dynamic Location Management</vt:lpstr>
      <vt:lpstr>1. Time-based Update </vt:lpstr>
      <vt:lpstr>2. Movement-based Update </vt:lpstr>
      <vt:lpstr>3. Distance-based Update</vt:lpstr>
      <vt:lpstr>4. Profile-based</vt:lpstr>
      <vt:lpstr>Adaptive</vt:lpstr>
      <vt:lpstr>Terminal Paging</vt:lpstr>
      <vt:lpstr>Simultaneous paging (blanket paging)</vt:lpstr>
      <vt:lpstr>Sequential Paging</vt:lpstr>
      <vt:lpstr>Intelligent Paging</vt:lpstr>
      <vt:lpstr>Basics of Mobile IP - Terminology</vt:lpstr>
      <vt:lpstr>Example network</vt:lpstr>
      <vt:lpstr>Data transfer to the mobile system</vt:lpstr>
      <vt:lpstr>Data transfer from the mobile system</vt:lpstr>
      <vt:lpstr>Overview</vt:lpstr>
      <vt:lpstr>Reverse Tunneling</vt:lpstr>
      <vt:lpstr>Location management and Mobile IP</vt:lpstr>
      <vt:lpstr>Handoff Management</vt:lpstr>
      <vt:lpstr>Handoff Process</vt:lpstr>
      <vt:lpstr>Handoff Scenarios</vt:lpstr>
      <vt:lpstr>Types of Handoff</vt:lpstr>
      <vt:lpstr>Mobile Assisted Handoff</vt:lpstr>
      <vt:lpstr>Handoff Types</vt:lpstr>
      <vt:lpstr>Factors Influencing Handoffs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and Handoff Management</dc:title>
  <dc:creator>preeti</dc:creator>
  <cp:lastModifiedBy>preeti</cp:lastModifiedBy>
  <cp:revision>40</cp:revision>
  <dcterms:created xsi:type="dcterms:W3CDTF">2022-08-04T05:51:32Z</dcterms:created>
  <dcterms:modified xsi:type="dcterms:W3CDTF">2022-08-07T15:40:06Z</dcterms:modified>
</cp:coreProperties>
</file>