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 name="Google Shape;2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0: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 name="Google Shape;3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3: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 name="Google Shape;3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 name="Google Shape;4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 name="Google Shape;6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 name="Google Shape;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 name="Shape 8"/>
        <p:cNvGrpSpPr/>
        <p:nvPr/>
      </p:nvGrpSpPr>
      <p:grpSpPr>
        <a:xfrm>
          <a:off x="0" y="0"/>
          <a:ext cx="0" cy="0"/>
          <a:chOff x="0" y="0"/>
          <a:chExt cx="0" cy="0"/>
        </a:xfrm>
      </p:grpSpPr>
      <p:sp>
        <p:nvSpPr>
          <p:cNvPr id="9" name="Google Shape;9;p2"/>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2"/>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 name="Google Shape;11;p2"/>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marR="0" rtl="0" algn="ctr">
              <a:lnSpc>
                <a:spcPct val="90000"/>
              </a:lnSpc>
              <a:spcBef>
                <a:spcPts val="0"/>
              </a:spcBef>
              <a:spcAft>
                <a:spcPts val="0"/>
              </a:spcAft>
              <a:buClr>
                <a:schemeClr val="dk1"/>
              </a:buClr>
              <a:buSzPts val="4500"/>
              <a:buFont typeface="Calibri"/>
              <a:buNone/>
              <a:defRPr b="0" i="0" sz="45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16" name="Google Shape;16;p4"/>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7" name="Google Shape;17;p4"/>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8" name="Google Shape;18;p4"/>
          <p:cNvSpPr txBox="1"/>
          <p:nvPr>
            <p:ph idx="12" type="sldNum"/>
          </p:nvPr>
        </p:nvSpPr>
        <p:spPr>
          <a:xfrm>
            <a:off x="6457950" y="4767263"/>
            <a:ext cx="2057400" cy="273844"/>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74140" y="64873"/>
            <a:ext cx="8998808" cy="5013754"/>
          </a:xfrm>
          <a:prstGeom prst="rect">
            <a:avLst/>
          </a:prstGeom>
          <a:noFill/>
          <a:ln cap="flat" cmpd="sng" w="28575">
            <a:solidFill>
              <a:srgbClr val="46B0F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7" name="Google Shape;7;p1"/>
          <p:cNvPicPr preferRelativeResize="0"/>
          <p:nvPr/>
        </p:nvPicPr>
        <p:blipFill rotWithShape="1">
          <a:blip r:embed="rId1">
            <a:alphaModFix/>
          </a:blip>
          <a:srcRect b="0" l="0" r="7454" t="12813"/>
          <a:stretch/>
        </p:blipFill>
        <p:spPr>
          <a:xfrm>
            <a:off x="8038567" y="95866"/>
            <a:ext cx="1002193" cy="4055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 name="Shape 22"/>
        <p:cNvGrpSpPr/>
        <p:nvPr/>
      </p:nvGrpSpPr>
      <p:grpSpPr>
        <a:xfrm>
          <a:off x="0" y="0"/>
          <a:ext cx="0" cy="0"/>
          <a:chOff x="0" y="0"/>
          <a:chExt cx="0" cy="0"/>
        </a:xfrm>
      </p:grpSpPr>
      <p:sp>
        <p:nvSpPr>
          <p:cNvPr id="23" name="Google Shape;23;p5"/>
          <p:cNvSpPr/>
          <p:nvPr/>
        </p:nvSpPr>
        <p:spPr>
          <a:xfrm>
            <a:off x="8001000" y="112853"/>
            <a:ext cx="1035935" cy="51218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sign, outdoor&#10;&#10;Description automatically generated" id="24" name="Google Shape;24;p5"/>
          <p:cNvPicPr preferRelativeResize="0"/>
          <p:nvPr/>
        </p:nvPicPr>
        <p:blipFill rotWithShape="1">
          <a:blip r:embed="rId3">
            <a:alphaModFix/>
          </a:blip>
          <a:srcRect b="0" l="0" r="0" t="0"/>
          <a:stretch/>
        </p:blipFill>
        <p:spPr>
          <a:xfrm>
            <a:off x="228622" y="94581"/>
            <a:ext cx="657128" cy="1118759"/>
          </a:xfrm>
          <a:prstGeom prst="rect">
            <a:avLst/>
          </a:prstGeom>
          <a:noFill/>
          <a:ln>
            <a:noFill/>
          </a:ln>
        </p:spPr>
      </p:pic>
      <p:pic>
        <p:nvPicPr>
          <p:cNvPr descr="A picture containing text, clipart&#10;&#10;Description automatically generated" id="25" name="Google Shape;25;p5"/>
          <p:cNvPicPr preferRelativeResize="0"/>
          <p:nvPr/>
        </p:nvPicPr>
        <p:blipFill rotWithShape="1">
          <a:blip r:embed="rId4">
            <a:alphaModFix/>
          </a:blip>
          <a:srcRect b="0" l="0" r="0" t="0"/>
          <a:stretch/>
        </p:blipFill>
        <p:spPr>
          <a:xfrm>
            <a:off x="5613763" y="107766"/>
            <a:ext cx="3423171" cy="1105573"/>
          </a:xfrm>
          <a:prstGeom prst="rect">
            <a:avLst/>
          </a:prstGeom>
          <a:noFill/>
          <a:ln>
            <a:noFill/>
          </a:ln>
        </p:spPr>
      </p:pic>
      <p:sp>
        <p:nvSpPr>
          <p:cNvPr id="26" name="Google Shape;26;p5"/>
          <p:cNvSpPr txBox="1"/>
          <p:nvPr/>
        </p:nvSpPr>
        <p:spPr>
          <a:xfrm>
            <a:off x="2885726" y="1213357"/>
            <a:ext cx="5025900" cy="7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4100"/>
              <a:buFont typeface="Arial"/>
              <a:buNone/>
            </a:pPr>
            <a:r>
              <a:rPr b="1" i="0" lang="en" sz="4100" u="none" cap="none" strike="noStrike">
                <a:solidFill>
                  <a:schemeClr val="dk1"/>
                </a:solidFill>
                <a:latin typeface="Calibri"/>
                <a:ea typeface="Calibri"/>
                <a:cs typeface="Calibri"/>
                <a:sym typeface="Calibri"/>
              </a:rPr>
              <a:t>Minor Project</a:t>
            </a:r>
            <a:endParaRPr b="1" i="0" sz="1100" u="none" cap="none" strike="noStrike">
              <a:solidFill>
                <a:srgbClr val="000000"/>
              </a:solidFill>
              <a:latin typeface="Arial"/>
              <a:ea typeface="Arial"/>
              <a:cs typeface="Arial"/>
              <a:sym typeface="Arial"/>
            </a:endParaRPr>
          </a:p>
        </p:txBody>
      </p:sp>
      <p:sp>
        <p:nvSpPr>
          <p:cNvPr id="27" name="Google Shape;27;p5"/>
          <p:cNvSpPr txBox="1"/>
          <p:nvPr/>
        </p:nvSpPr>
        <p:spPr>
          <a:xfrm>
            <a:off x="748670" y="1924171"/>
            <a:ext cx="7461300" cy="1593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Calibri"/>
                <a:ea typeface="Calibri"/>
                <a:cs typeface="Calibri"/>
                <a:sym typeface="Calibri"/>
              </a:rPr>
              <a:t>Title:</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700"/>
              <a:buFont typeface="Arial"/>
              <a:buNone/>
            </a:pPr>
            <a:r>
              <a:rPr b="1" i="0" lang="en" sz="2700" u="none" cap="none" strike="noStrike">
                <a:solidFill>
                  <a:schemeClr val="dk1"/>
                </a:solidFill>
                <a:latin typeface="Times New Roman"/>
                <a:ea typeface="Times New Roman"/>
                <a:cs typeface="Times New Roman"/>
                <a:sym typeface="Times New Roman"/>
              </a:rPr>
              <a:t>Predicting Human-Animal Conflict</a:t>
            </a:r>
            <a:endParaRPr b="1" i="0" sz="4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br>
              <a:rPr b="0" i="0" lang="en" sz="2400" u="none" cap="none" strike="noStrike">
                <a:solidFill>
                  <a:schemeClr val="dk1"/>
                </a:solidFill>
                <a:latin typeface="Calibri"/>
                <a:ea typeface="Calibri"/>
                <a:cs typeface="Calibri"/>
                <a:sym typeface="Calibri"/>
              </a:rPr>
            </a:br>
            <a:endParaRPr b="0" i="0" sz="2400" u="none" cap="none" strike="noStrike">
              <a:solidFill>
                <a:schemeClr val="dk1"/>
              </a:solidFill>
              <a:latin typeface="Calibri"/>
              <a:ea typeface="Calibri"/>
              <a:cs typeface="Calibri"/>
              <a:sym typeface="Calibri"/>
            </a:endParaRPr>
          </a:p>
        </p:txBody>
      </p:sp>
      <p:sp>
        <p:nvSpPr>
          <p:cNvPr id="28" name="Google Shape;28;p5"/>
          <p:cNvSpPr txBox="1"/>
          <p:nvPr/>
        </p:nvSpPr>
        <p:spPr>
          <a:xfrm>
            <a:off x="195325" y="3859150"/>
            <a:ext cx="5274900" cy="1577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Presented by:</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Panchika Gupta,R2142220121</a:t>
            </a:r>
            <a:r>
              <a:rPr b="0" i="0" lang="en" sz="1400" u="none" cap="none" strike="noStrike">
                <a:solidFill>
                  <a:schemeClr val="dk1"/>
                </a:solidFill>
                <a:latin typeface="Times New Roman"/>
                <a:ea typeface="Times New Roman"/>
                <a:cs typeface="Times New Roman"/>
                <a:sym typeface="Times New Roman"/>
              </a:rPr>
              <a:t>,B.tech CSE (CCVT)</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Rakshan Sharma,R2142220142,</a:t>
            </a:r>
            <a:r>
              <a:rPr b="0" i="0" lang="en" sz="1400" u="none" cap="none" strike="noStrike">
                <a:solidFill>
                  <a:schemeClr val="dk1"/>
                </a:solidFill>
                <a:latin typeface="Times New Roman"/>
                <a:ea typeface="Times New Roman"/>
                <a:cs typeface="Times New Roman"/>
                <a:sym typeface="Times New Roman"/>
              </a:rPr>
              <a:t>B.tech CSE (CCVT)</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Kunal Sinha,R2142220107,B.tech CSE (CCVT)</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Om Vats,R2142220269,</a:t>
            </a:r>
            <a:r>
              <a:rPr b="0" i="0" lang="en" sz="1400" u="none" cap="none" strike="noStrike">
                <a:solidFill>
                  <a:schemeClr val="dk1"/>
                </a:solidFill>
                <a:latin typeface="Times New Roman"/>
                <a:ea typeface="Times New Roman"/>
                <a:cs typeface="Times New Roman"/>
                <a:sym typeface="Times New Roman"/>
              </a:rPr>
              <a:t>,B.tech CSE (Dev-Ops)</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br>
              <a:rPr b="0" i="0" lang="en" sz="1400" u="none" cap="none" strike="noStrike">
                <a:solidFill>
                  <a:schemeClr val="dk1"/>
                </a:solidFill>
                <a:latin typeface="Calibri"/>
                <a:ea typeface="Calibri"/>
                <a:cs typeface="Calibri"/>
                <a:sym typeface="Calibri"/>
              </a:rPr>
            </a:br>
            <a:endParaRPr b="0" i="0" sz="1400" u="none" cap="none" strike="noStrike">
              <a:solidFill>
                <a:schemeClr val="dk1"/>
              </a:solidFill>
              <a:latin typeface="Calibri"/>
              <a:ea typeface="Calibri"/>
              <a:cs typeface="Calibri"/>
              <a:sym typeface="Calibri"/>
            </a:endParaRPr>
          </a:p>
        </p:txBody>
      </p:sp>
      <p:sp>
        <p:nvSpPr>
          <p:cNvPr id="29" name="Google Shape;29;p5"/>
          <p:cNvSpPr txBox="1"/>
          <p:nvPr/>
        </p:nvSpPr>
        <p:spPr>
          <a:xfrm>
            <a:off x="6883200" y="3859150"/>
            <a:ext cx="5025900" cy="1577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Times New Roman"/>
                <a:ea typeface="Times New Roman"/>
                <a:cs typeface="Times New Roman"/>
                <a:sym typeface="Times New Roman"/>
              </a:rPr>
              <a:t>Guided by:</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Times New Roman"/>
                <a:ea typeface="Times New Roman"/>
                <a:cs typeface="Times New Roman"/>
                <a:sym typeface="Times New Roman"/>
              </a:rPr>
              <a:t>Dr</a:t>
            </a:r>
            <a:r>
              <a:rPr b="0" i="0" lang="en" sz="1400" u="none" cap="none" strike="noStrike">
                <a:solidFill>
                  <a:srgbClr val="000000"/>
                </a:solidFill>
                <a:latin typeface="Times New Roman"/>
                <a:ea typeface="Times New Roman"/>
                <a:cs typeface="Times New Roman"/>
                <a:sym typeface="Times New Roman"/>
              </a:rPr>
              <a:t>. Saurabh Shanu</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Assistant Professor </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Selection Grade</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School of Computer Science</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br>
              <a:rPr b="0" i="0" lang="en" sz="1400" u="none" cap="none" strike="noStrike">
                <a:solidFill>
                  <a:schemeClr val="dk1"/>
                </a:solidFill>
                <a:latin typeface="Times New Roman"/>
                <a:ea typeface="Times New Roman"/>
                <a:cs typeface="Times New Roman"/>
                <a:sym typeface="Times New Roman"/>
              </a:rPr>
            </a:br>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4"/>
          <p:cNvSpPr txBox="1"/>
          <p:nvPr/>
        </p:nvSpPr>
        <p:spPr>
          <a:xfrm>
            <a:off x="244445" y="186469"/>
            <a:ext cx="5647772" cy="43858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46B0FA"/>
                </a:solidFill>
                <a:latin typeface="Arial"/>
                <a:ea typeface="Arial"/>
                <a:cs typeface="Arial"/>
                <a:sym typeface="Arial"/>
              </a:rPr>
              <a:t>6. Technology Stack</a:t>
            </a:r>
            <a:endParaRPr b="1" i="0" sz="2400" u="none" cap="none" strike="noStrike">
              <a:solidFill>
                <a:srgbClr val="46B0FA"/>
              </a:solidFill>
              <a:latin typeface="Arial"/>
              <a:ea typeface="Arial"/>
              <a:cs typeface="Arial"/>
              <a:sym typeface="Arial"/>
            </a:endParaRPr>
          </a:p>
        </p:txBody>
      </p:sp>
      <p:sp>
        <p:nvSpPr>
          <p:cNvPr id="89" name="Google Shape;89;p14"/>
          <p:cNvSpPr txBox="1"/>
          <p:nvPr/>
        </p:nvSpPr>
        <p:spPr>
          <a:xfrm>
            <a:off x="403775" y="724725"/>
            <a:ext cx="4783200" cy="421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Times New Roman"/>
                <a:ea typeface="Times New Roman"/>
                <a:cs typeface="Times New Roman"/>
                <a:sym typeface="Times New Roman"/>
              </a:rPr>
              <a:t>1. Cloud Computing &amp; Storage</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Cloud platforms store and process real-time and historical data on animal movements and conflicts, enabling quick decision-making and collaboration among conservationists and authorities.</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Times New Roman"/>
                <a:ea typeface="Times New Roman"/>
                <a:cs typeface="Times New Roman"/>
                <a:sym typeface="Times New Roman"/>
              </a:rPr>
              <a:t>2. IoT &amp; Data Collection</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IoT devices like GPS collars, sensors, and camera traps track wildlife movements and human interactions, transmitting real-time data for early detection and timely conflict prevention.</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Times New Roman"/>
                <a:ea typeface="Times New Roman"/>
                <a:cs typeface="Times New Roman"/>
                <a:sym typeface="Times New Roman"/>
              </a:rPr>
              <a:t>3. Machine Learning &amp; AI</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AI analyzes data to predict high-risk zones, generating early warnings based on patterns in animal behavior, weather, and past conflicts, enabling proactive mitigation measures.</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Times New Roman"/>
                <a:ea typeface="Times New Roman"/>
                <a:cs typeface="Times New Roman"/>
                <a:sym typeface="Times New Roman"/>
              </a:rPr>
              <a:t>4. DevOps &amp; Automation</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Times New Roman"/>
                <a:ea typeface="Times New Roman"/>
                <a:cs typeface="Times New Roman"/>
                <a:sym typeface="Times New Roman"/>
              </a:rPr>
              <a:t>DevOps automated data processing, model updates, and system monitoring, ensuring continuous accuracy, real-time alerts, and efficient resource deployment for conflict prevention.</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600"/>
              <a:buFont typeface="Arial"/>
              <a:buNone/>
            </a:pPr>
            <a:r>
              <a:t/>
            </a:r>
            <a:endParaRPr b="1"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Times New Roman"/>
              <a:ea typeface="Times New Roman"/>
              <a:cs typeface="Times New Roman"/>
              <a:sym typeface="Times New Roman"/>
            </a:endParaRPr>
          </a:p>
        </p:txBody>
      </p:sp>
      <p:pic>
        <p:nvPicPr>
          <p:cNvPr id="90" name="Google Shape;90;p14"/>
          <p:cNvPicPr preferRelativeResize="0"/>
          <p:nvPr/>
        </p:nvPicPr>
        <p:blipFill rotWithShape="1">
          <a:blip r:embed="rId3">
            <a:alphaModFix/>
          </a:blip>
          <a:srcRect b="3460" l="0" r="0" t="-3460"/>
          <a:stretch/>
        </p:blipFill>
        <p:spPr>
          <a:xfrm>
            <a:off x="5892225" y="385125"/>
            <a:ext cx="2393675" cy="2393675"/>
          </a:xfrm>
          <a:prstGeom prst="rect">
            <a:avLst/>
          </a:prstGeom>
          <a:noFill/>
          <a:ln>
            <a:noFill/>
          </a:ln>
        </p:spPr>
      </p:pic>
      <p:pic>
        <p:nvPicPr>
          <p:cNvPr id="91" name="Google Shape;91;p14"/>
          <p:cNvPicPr preferRelativeResize="0"/>
          <p:nvPr/>
        </p:nvPicPr>
        <p:blipFill rotWithShape="1">
          <a:blip r:embed="rId4">
            <a:alphaModFix/>
          </a:blip>
          <a:srcRect b="0" l="0" r="0" t="0"/>
          <a:stretch/>
        </p:blipFill>
        <p:spPr>
          <a:xfrm>
            <a:off x="5707938" y="3168050"/>
            <a:ext cx="2762250" cy="1657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nvSpPr>
        <p:spPr>
          <a:xfrm>
            <a:off x="244445" y="186469"/>
            <a:ext cx="5647772" cy="43858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46B0FA"/>
                </a:solidFill>
                <a:latin typeface="Arial"/>
                <a:ea typeface="Arial"/>
                <a:cs typeface="Arial"/>
                <a:sym typeface="Arial"/>
              </a:rPr>
              <a:t>7. PERT Chart</a:t>
            </a:r>
            <a:endParaRPr b="0" i="0" sz="1100" u="none" cap="none" strike="noStrike">
              <a:solidFill>
                <a:srgbClr val="000000"/>
              </a:solidFill>
              <a:latin typeface="Arial"/>
              <a:ea typeface="Arial"/>
              <a:cs typeface="Arial"/>
              <a:sym typeface="Arial"/>
            </a:endParaRPr>
          </a:p>
        </p:txBody>
      </p:sp>
      <p:sp>
        <p:nvSpPr>
          <p:cNvPr id="97" name="Google Shape;97;p15"/>
          <p:cNvSpPr txBox="1"/>
          <p:nvPr/>
        </p:nvSpPr>
        <p:spPr>
          <a:xfrm>
            <a:off x="2185986" y="4563351"/>
            <a:ext cx="4573200" cy="715800"/>
          </a:xfrm>
          <a:prstGeom prst="rect">
            <a:avLst/>
          </a:prstGeom>
          <a:noFill/>
          <a:ln>
            <a:noFill/>
          </a:ln>
        </p:spPr>
        <p:txBody>
          <a:bodyPr anchorCtr="0" anchor="t" bIns="34275" lIns="68575" spcFirstLastPara="1" rIns="68575" wrap="square" tIns="34275">
            <a:spAutoFit/>
          </a:bodyPr>
          <a:lstStyle/>
          <a:p>
            <a:pPr indent="0" lvl="0" marL="292100" marR="292100" rtl="0" algn="ctr">
              <a:lnSpc>
                <a:spcPct val="100000"/>
              </a:lnSpc>
              <a:spcBef>
                <a:spcPts val="0"/>
              </a:spcBef>
              <a:spcAft>
                <a:spcPts val="0"/>
              </a:spcAft>
              <a:buClr>
                <a:srgbClr val="000000"/>
              </a:buClr>
              <a:buSzPts val="1400"/>
              <a:buFont typeface="Arial"/>
              <a:buNone/>
            </a:pPr>
            <a:r>
              <a:rPr b="0" i="0" lang="en" sz="1400" u="sng" cap="none" strike="noStrike">
                <a:solidFill>
                  <a:srgbClr val="000000"/>
                </a:solidFill>
                <a:latin typeface="Times"/>
                <a:ea typeface="Times"/>
                <a:cs typeface="Times"/>
                <a:sym typeface="Times"/>
              </a:rPr>
              <a:t>Fig.4</a:t>
            </a:r>
            <a:r>
              <a:rPr b="0" i="0" lang="en" sz="1400" u="none" cap="none" strike="noStrike">
                <a:solidFill>
                  <a:srgbClr val="000000"/>
                </a:solidFill>
                <a:latin typeface="Times"/>
                <a:ea typeface="Times"/>
                <a:cs typeface="Times"/>
                <a:sym typeface="Times"/>
              </a:rPr>
              <a:t> </a:t>
            </a:r>
            <a:r>
              <a:rPr b="0" i="0" lang="en" sz="1400" u="sng" cap="none" strike="noStrike">
                <a:solidFill>
                  <a:srgbClr val="000000"/>
                </a:solidFill>
                <a:latin typeface="Times"/>
                <a:ea typeface="Times"/>
                <a:cs typeface="Times"/>
                <a:sym typeface="Times"/>
              </a:rPr>
              <a:t>Program Evaluation Review Technique Chart</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br>
              <a:rPr b="0" i="0" lang="en" sz="1400" u="none" cap="none" strike="noStrike">
                <a:solidFill>
                  <a:schemeClr val="dk1"/>
                </a:solidFill>
                <a:latin typeface="Calibri"/>
                <a:ea typeface="Calibri"/>
                <a:cs typeface="Calibri"/>
                <a:sym typeface="Calibri"/>
              </a:rPr>
            </a:br>
            <a:endParaRPr b="0" i="0" sz="1400" u="none" cap="none" strike="noStrike">
              <a:solidFill>
                <a:schemeClr val="dk1"/>
              </a:solidFill>
              <a:latin typeface="Calibri"/>
              <a:ea typeface="Calibri"/>
              <a:cs typeface="Calibri"/>
              <a:sym typeface="Calibri"/>
            </a:endParaRPr>
          </a:p>
        </p:txBody>
      </p:sp>
      <p:pic>
        <p:nvPicPr>
          <p:cNvPr id="98" name="Google Shape;98;p15"/>
          <p:cNvPicPr preferRelativeResize="0"/>
          <p:nvPr/>
        </p:nvPicPr>
        <p:blipFill rotWithShape="1">
          <a:blip r:embed="rId3">
            <a:alphaModFix/>
          </a:blip>
          <a:srcRect b="0" l="0" r="0" t="0"/>
          <a:stretch/>
        </p:blipFill>
        <p:spPr>
          <a:xfrm>
            <a:off x="693675" y="777450"/>
            <a:ext cx="7557877" cy="3785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nvSpPr>
        <p:spPr>
          <a:xfrm>
            <a:off x="244445" y="186469"/>
            <a:ext cx="5647772" cy="43858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lang="en" sz="2400">
                <a:solidFill>
                  <a:srgbClr val="46B0FA"/>
                </a:solidFill>
              </a:rPr>
              <a:t>8</a:t>
            </a:r>
            <a:r>
              <a:rPr b="1" i="0" lang="en" sz="2400" u="none" cap="none" strike="noStrike">
                <a:solidFill>
                  <a:srgbClr val="46B0FA"/>
                </a:solidFill>
                <a:latin typeface="Arial"/>
                <a:ea typeface="Arial"/>
                <a:cs typeface="Arial"/>
                <a:sym typeface="Arial"/>
              </a:rPr>
              <a:t>. References</a:t>
            </a:r>
            <a:endParaRPr b="0" i="0" sz="1100" u="none" cap="none" strike="noStrike">
              <a:solidFill>
                <a:srgbClr val="000000"/>
              </a:solidFill>
              <a:latin typeface="Arial"/>
              <a:ea typeface="Arial"/>
              <a:cs typeface="Arial"/>
              <a:sym typeface="Arial"/>
            </a:endParaRPr>
          </a:p>
        </p:txBody>
      </p:sp>
      <p:sp>
        <p:nvSpPr>
          <p:cNvPr id="104" name="Google Shape;104;p16"/>
          <p:cNvSpPr txBox="1"/>
          <p:nvPr/>
        </p:nvSpPr>
        <p:spPr>
          <a:xfrm>
            <a:off x="186350" y="801050"/>
            <a:ext cx="8957700" cy="446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Times New Roman"/>
                <a:ea typeface="Times New Roman"/>
                <a:cs typeface="Times New Roman"/>
                <a:sym typeface="Times New Roman"/>
              </a:rPr>
              <a:t>1. Joshi, A., &amp; Singh, P. (2018). GIS-based predictive modeling for human-animal conflict zones. Wildlife Conservation Journal, 12(3), 45-59.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Times New Roman"/>
                <a:ea typeface="Times New Roman"/>
                <a:cs typeface="Times New Roman"/>
                <a:sym typeface="Times New Roman"/>
              </a:rPr>
              <a:t>2. Kumar, R., Patel, S., &amp; Sharma, D. (2021). Integrating satellite imagery and tracking data for conflict prediction. Environmental Monitoring and Assessment, 189(4), 102-118.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Times New Roman"/>
                <a:ea typeface="Times New Roman"/>
                <a:cs typeface="Times New Roman"/>
                <a:sym typeface="Times New Roman"/>
              </a:rPr>
              <a:t>3. Sharma, V., &amp; Rao, M. (2022). Deep learning applications in wildlife movement and human encroachment analysis. International Journal of AI in Conservation, 9(1), 23-38.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Times New Roman"/>
                <a:ea typeface="Times New Roman"/>
                <a:cs typeface="Times New Roman"/>
                <a:sym typeface="Times New Roman"/>
              </a:rPr>
              <a:t>4. Patel, N., Verma, S., &amp; Rao, K. (2019). Cloud computing for real-time wildlife monitoring: A case study. Cloud and IoT Journal, 7(2), 54-69.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Times New Roman"/>
                <a:ea typeface="Times New Roman"/>
                <a:cs typeface="Times New Roman"/>
                <a:sym typeface="Times New Roman"/>
              </a:rPr>
              <a:t>5. Gupta, P., Mehta, R., &amp; Roy, L. (2020). Machine learning approaches for predicting wildlife movement and conflict risk. AI in Ecology Research, 6(4), 78-94.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Times New Roman"/>
                <a:ea typeface="Times New Roman"/>
                <a:cs typeface="Times New Roman"/>
                <a:sym typeface="Times New Roman"/>
              </a:rPr>
              <a:t>6. Desai, H., Banerjee, A., &amp; Choudhury, T. (2023). CNN-based wildlife species identification for conflict mitigation. Journal of Applied Machine Learning, 15(3), 112 130.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Times New Roman"/>
                <a:ea typeface="Times New Roman"/>
                <a:cs typeface="Times New Roman"/>
                <a:sym typeface="Times New Roman"/>
              </a:rPr>
              <a:t>7. Nair, K., &amp; Sharma, V. (2019). DevOps for efficient AI model deployment in conservation efforts. Computational Sustainability Review, 5(1), 29-45.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Times New Roman"/>
                <a:ea typeface="Times New Roman"/>
                <a:cs typeface="Times New Roman"/>
                <a:sym typeface="Times New Roman"/>
              </a:rPr>
              <a:t>8. Banerjee, S., &amp; Choudhury, P. (2021). Scalable wildlife data processing using containerization and cloud platforms. Journal of Cloud Computing in Ecology, 8(2), 37 52.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nvSpPr>
        <p:spPr>
          <a:xfrm>
            <a:off x="1421471" y="2701122"/>
            <a:ext cx="6301059" cy="900247"/>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5400"/>
              <a:buFont typeface="Arial"/>
              <a:buNone/>
            </a:pPr>
            <a:r>
              <a:rPr b="1" i="0" lang="en" sz="5400" u="none" cap="none" strike="noStrike">
                <a:solidFill>
                  <a:srgbClr val="46B0FA"/>
                </a:solidFill>
                <a:latin typeface="Arial"/>
                <a:ea typeface="Arial"/>
                <a:cs typeface="Arial"/>
                <a:sym typeface="Arial"/>
              </a:rPr>
              <a:t>Thank You</a:t>
            </a:r>
            <a:endParaRPr b="1" i="0" sz="5400" u="none" cap="none" strike="noStrike">
              <a:solidFill>
                <a:srgbClr val="46B0FA"/>
              </a:solidFill>
              <a:latin typeface="Arial"/>
              <a:ea typeface="Arial"/>
              <a:cs typeface="Arial"/>
              <a:sym typeface="Arial"/>
            </a:endParaRPr>
          </a:p>
        </p:txBody>
      </p:sp>
      <p:sp>
        <p:nvSpPr>
          <p:cNvPr id="110" name="Google Shape;110;p17"/>
          <p:cNvSpPr/>
          <p:nvPr/>
        </p:nvSpPr>
        <p:spPr>
          <a:xfrm>
            <a:off x="8001000" y="112853"/>
            <a:ext cx="1035935" cy="51218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A picture containing text, clipart&#10;&#10;Description automatically generated" id="111" name="Google Shape;111;p17"/>
          <p:cNvPicPr preferRelativeResize="0"/>
          <p:nvPr/>
        </p:nvPicPr>
        <p:blipFill rotWithShape="1">
          <a:blip r:embed="rId3">
            <a:alphaModFix/>
          </a:blip>
          <a:srcRect b="0" l="0" r="0" t="0"/>
          <a:stretch/>
        </p:blipFill>
        <p:spPr>
          <a:xfrm>
            <a:off x="2994660" y="1282490"/>
            <a:ext cx="3154680" cy="13551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6"/>
          <p:cNvSpPr txBox="1"/>
          <p:nvPr/>
        </p:nvSpPr>
        <p:spPr>
          <a:xfrm>
            <a:off x="244445" y="186469"/>
            <a:ext cx="5647772" cy="43858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46B0FA"/>
                </a:solidFill>
                <a:latin typeface="Arial"/>
                <a:ea typeface="Arial"/>
                <a:cs typeface="Arial"/>
                <a:sym typeface="Arial"/>
              </a:rPr>
              <a:t>Content</a:t>
            </a:r>
            <a:endParaRPr b="1" i="0" sz="2400" u="none" cap="none" strike="noStrike">
              <a:solidFill>
                <a:srgbClr val="46B0FA"/>
              </a:solidFill>
              <a:latin typeface="Arial"/>
              <a:ea typeface="Arial"/>
              <a:cs typeface="Arial"/>
              <a:sym typeface="Arial"/>
            </a:endParaRPr>
          </a:p>
        </p:txBody>
      </p:sp>
      <p:sp>
        <p:nvSpPr>
          <p:cNvPr id="35" name="Google Shape;35;p6"/>
          <p:cNvSpPr txBox="1"/>
          <p:nvPr/>
        </p:nvSpPr>
        <p:spPr>
          <a:xfrm>
            <a:off x="415751" y="1131950"/>
            <a:ext cx="3912000" cy="2763000"/>
          </a:xfrm>
          <a:prstGeom prst="rect">
            <a:avLst/>
          </a:prstGeom>
          <a:noFill/>
          <a:ln>
            <a:noFill/>
          </a:ln>
        </p:spPr>
        <p:txBody>
          <a:bodyPr anchorCtr="0" anchor="t" bIns="34275" lIns="68575" spcFirstLastPara="1" rIns="68575" wrap="square" tIns="34275">
            <a:spAutoFit/>
          </a:bodyPr>
          <a:lstStyle/>
          <a:p>
            <a:pPr indent="-342900" lvl="0" marL="342900" marR="0" rtl="0" algn="l">
              <a:lnSpc>
                <a:spcPct val="100000"/>
              </a:lnSpc>
              <a:spcBef>
                <a:spcPts val="0"/>
              </a:spcBef>
              <a:spcAft>
                <a:spcPts val="0"/>
              </a:spcAft>
              <a:buClr>
                <a:schemeClr val="dk1"/>
              </a:buClr>
              <a:buSzPts val="2000"/>
              <a:buFont typeface="Times New Roman"/>
              <a:buAutoNum type="arabicPeriod"/>
            </a:pPr>
            <a:r>
              <a:rPr b="0" i="0" lang="en" sz="2000" u="none" cap="none" strike="noStrike">
                <a:solidFill>
                  <a:schemeClr val="dk1"/>
                </a:solidFill>
                <a:latin typeface="Times New Roman"/>
                <a:ea typeface="Times New Roman"/>
                <a:cs typeface="Times New Roman"/>
                <a:sym typeface="Times New Roman"/>
              </a:rPr>
              <a:t>Introduction</a:t>
            </a:r>
            <a:endParaRPr b="0" i="0" sz="16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000"/>
              <a:buFont typeface="Times New Roman"/>
              <a:buAutoNum type="arabicPeriod"/>
            </a:pPr>
            <a:r>
              <a:rPr b="0" i="0" lang="en" sz="2000" u="none" cap="none" strike="noStrike">
                <a:solidFill>
                  <a:schemeClr val="dk1"/>
                </a:solidFill>
                <a:latin typeface="Times New Roman"/>
                <a:ea typeface="Times New Roman"/>
                <a:cs typeface="Times New Roman"/>
                <a:sym typeface="Times New Roman"/>
              </a:rPr>
              <a:t>Problem Statement</a:t>
            </a:r>
            <a:endParaRPr b="0" i="0" sz="16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000"/>
              <a:buFont typeface="Times New Roman"/>
              <a:buAutoNum type="arabicPeriod"/>
            </a:pPr>
            <a:r>
              <a:rPr b="0" i="0" lang="en" sz="2000" u="none" cap="none" strike="noStrike">
                <a:solidFill>
                  <a:schemeClr val="dk1"/>
                </a:solidFill>
                <a:latin typeface="Times New Roman"/>
                <a:ea typeface="Times New Roman"/>
                <a:cs typeface="Times New Roman"/>
                <a:sym typeface="Times New Roman"/>
              </a:rPr>
              <a:t>Motivation</a:t>
            </a:r>
            <a:endParaRPr b="0" i="0" sz="16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000"/>
              <a:buFont typeface="Times New Roman"/>
              <a:buAutoNum type="arabicPeriod"/>
            </a:pPr>
            <a:r>
              <a:rPr b="0" i="0" lang="en" sz="2000" u="none" cap="none" strike="noStrike">
                <a:solidFill>
                  <a:schemeClr val="dk1"/>
                </a:solidFill>
                <a:latin typeface="Times New Roman"/>
                <a:ea typeface="Times New Roman"/>
                <a:cs typeface="Times New Roman"/>
                <a:sym typeface="Times New Roman"/>
              </a:rPr>
              <a:t>Objective</a:t>
            </a:r>
            <a:endParaRPr b="0" i="0" sz="16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000"/>
              <a:buFont typeface="Times New Roman"/>
              <a:buAutoNum type="arabicPeriod"/>
            </a:pPr>
            <a:r>
              <a:rPr b="0" i="0" lang="en" sz="2000" u="none" cap="none" strike="noStrike">
                <a:solidFill>
                  <a:schemeClr val="dk1"/>
                </a:solidFill>
                <a:latin typeface="Times New Roman"/>
                <a:ea typeface="Times New Roman"/>
                <a:cs typeface="Times New Roman"/>
                <a:sym typeface="Times New Roman"/>
              </a:rPr>
              <a:t>Methodology</a:t>
            </a:r>
            <a:endParaRPr b="0" i="0" sz="16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000"/>
              <a:buFont typeface="Times New Roman"/>
              <a:buAutoNum type="arabicPeriod"/>
            </a:pPr>
            <a:r>
              <a:rPr b="0" i="0" lang="en" sz="2000" u="none" cap="none" strike="noStrike">
                <a:solidFill>
                  <a:schemeClr val="dk1"/>
                </a:solidFill>
                <a:latin typeface="Times New Roman"/>
                <a:ea typeface="Times New Roman"/>
                <a:cs typeface="Times New Roman"/>
                <a:sym typeface="Times New Roman"/>
              </a:rPr>
              <a:t>Technology Stack</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000"/>
              <a:buFont typeface="Times New Roman"/>
              <a:buAutoNum type="arabicPeriod"/>
            </a:pPr>
            <a:r>
              <a:rPr b="0" i="0" lang="en" sz="2000" u="none" cap="none" strike="noStrike">
                <a:solidFill>
                  <a:schemeClr val="dk1"/>
                </a:solidFill>
                <a:latin typeface="Times New Roman"/>
                <a:ea typeface="Times New Roman"/>
                <a:cs typeface="Times New Roman"/>
                <a:sym typeface="Times New Roman"/>
              </a:rPr>
              <a:t>PERT Chart</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000"/>
              <a:buFont typeface="Times New Roman"/>
              <a:buAutoNum type="arabicPeriod"/>
            </a:pPr>
            <a:r>
              <a:rPr b="0" i="0" lang="en" sz="2000" u="none" cap="none" strike="noStrike">
                <a:solidFill>
                  <a:schemeClr val="dk1"/>
                </a:solidFill>
                <a:latin typeface="Times New Roman"/>
                <a:ea typeface="Times New Roman"/>
                <a:cs typeface="Times New Roman"/>
                <a:sym typeface="Times New Roman"/>
              </a:rPr>
              <a:t>References </a:t>
            </a:r>
            <a:endParaRPr b="0" i="0" sz="1600" u="none" cap="none" strike="noStrike">
              <a:solidFill>
                <a:srgbClr val="000000"/>
              </a:solidFill>
              <a:latin typeface="Times New Roman"/>
              <a:ea typeface="Times New Roman"/>
              <a:cs typeface="Times New Roman"/>
              <a:sym typeface="Times New Roman"/>
            </a:endParaRPr>
          </a:p>
          <a:p>
            <a:pPr indent="-165100" lvl="0" marL="254000" marR="0" rtl="0" algn="l">
              <a:lnSpc>
                <a:spcPct val="100000"/>
              </a:lnSpc>
              <a:spcBef>
                <a:spcPts val="0"/>
              </a:spcBef>
              <a:spcAft>
                <a:spcPts val="0"/>
              </a:spcAft>
              <a:buClr>
                <a:schemeClr val="dk1"/>
              </a:buClr>
              <a:buSzPts val="1400"/>
              <a:buFont typeface="Calibri"/>
              <a:buNone/>
            </a:pPr>
            <a:r>
              <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7"/>
          <p:cNvSpPr txBox="1"/>
          <p:nvPr/>
        </p:nvSpPr>
        <p:spPr>
          <a:xfrm>
            <a:off x="244445" y="166875"/>
            <a:ext cx="5647772" cy="43858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46B0FA"/>
                </a:solidFill>
                <a:latin typeface="Arial"/>
                <a:ea typeface="Arial"/>
                <a:cs typeface="Arial"/>
                <a:sym typeface="Arial"/>
              </a:rPr>
              <a:t>1. Introduction</a:t>
            </a:r>
            <a:endParaRPr b="1" i="0" sz="2400" u="none" cap="none" strike="noStrike">
              <a:solidFill>
                <a:srgbClr val="46B0FA"/>
              </a:solidFill>
              <a:latin typeface="Arial"/>
              <a:ea typeface="Arial"/>
              <a:cs typeface="Arial"/>
              <a:sym typeface="Arial"/>
            </a:endParaRPr>
          </a:p>
        </p:txBody>
      </p:sp>
      <p:sp>
        <p:nvSpPr>
          <p:cNvPr id="41" name="Google Shape;41;p7"/>
          <p:cNvSpPr txBox="1"/>
          <p:nvPr/>
        </p:nvSpPr>
        <p:spPr>
          <a:xfrm>
            <a:off x="244450" y="733225"/>
            <a:ext cx="7200600" cy="4302000"/>
          </a:xfrm>
          <a:prstGeom prst="rect">
            <a:avLst/>
          </a:prstGeom>
          <a:noFill/>
          <a:ln>
            <a:noFill/>
          </a:ln>
        </p:spPr>
        <p:txBody>
          <a:bodyPr anchorCtr="0" anchor="t" bIns="34275" lIns="68575" spcFirstLastPara="1" rIns="68575" wrap="square" tIns="34275">
            <a:spAutoFit/>
          </a:bodyPr>
          <a:lstStyle/>
          <a:p>
            <a:pPr indent="-323850" lvl="0" marL="457200" marR="0" rtl="0" algn="l">
              <a:lnSpc>
                <a:spcPct val="100000"/>
              </a:lnSpc>
              <a:spcBef>
                <a:spcPts val="0"/>
              </a:spcBef>
              <a:spcAft>
                <a:spcPts val="0"/>
              </a:spcAft>
              <a:buClr>
                <a:srgbClr val="000000"/>
              </a:buClr>
              <a:buSzPts val="1500"/>
              <a:buFont typeface="Times New Roman"/>
              <a:buChar char="●"/>
            </a:pPr>
            <a:r>
              <a:rPr b="0" i="0" lang="en" sz="1500" u="none" cap="none" strike="noStrike">
                <a:solidFill>
                  <a:srgbClr val="000000"/>
                </a:solidFill>
                <a:latin typeface="Times New Roman"/>
                <a:ea typeface="Times New Roman"/>
                <a:cs typeface="Times New Roman"/>
                <a:sym typeface="Times New Roman"/>
              </a:rPr>
              <a:t>The project "Predicting Human-Animal Conflict Using DevOps, Cloud Computing, and Algorithm Design" aims to develop a robust and scalable system to predict and mitigate conflicts between humans and wildlife, particularly in regions surrounding national parks in India. As human settlements expand into wildlife habitats, incidents of human-animal conflict (HAC) have increased, leading to loss of human lives, wildlife casualties, and economic damage. The lack of real-time predictive mechanisms has made it difficult to implement proactive interventions, making an advanced, data-driven solution necessary. </a:t>
            </a:r>
            <a:endParaRPr b="0" i="0" sz="15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Char char="●"/>
            </a:pPr>
            <a:r>
              <a:rPr b="0" i="0" lang="en" sz="1500" u="none" cap="none" strike="noStrike">
                <a:solidFill>
                  <a:srgbClr val="000000"/>
                </a:solidFill>
                <a:latin typeface="Times New Roman"/>
                <a:ea typeface="Times New Roman"/>
                <a:cs typeface="Times New Roman"/>
                <a:sym typeface="Times New Roman"/>
              </a:rPr>
              <a:t>This project will integrate IoT-enabled sensors, GPS collars, and satellite imagery to collect real time data on animal movements, environmental conditions, and historical conflict patterns. This data will be stored and processed on cloud platforms like AWS or Azure, ensuring scalability, security, and real-time accessibility. Machine learning algorithms, including classification, clustering, and reinforcement learning techniques, will analyze the data to identify high-risk areas for human-animal conflict. These models will continuously learn and adapt based on new data, improving prediction accuracy over time. </a:t>
            </a:r>
            <a:endParaRPr b="0" i="0" sz="15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8"/>
          <p:cNvSpPr txBox="1"/>
          <p:nvPr/>
        </p:nvSpPr>
        <p:spPr>
          <a:xfrm>
            <a:off x="236991" y="211601"/>
            <a:ext cx="5647772" cy="43858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46B0FA"/>
                </a:solidFill>
                <a:latin typeface="Arial"/>
                <a:ea typeface="Arial"/>
                <a:cs typeface="Arial"/>
                <a:sym typeface="Arial"/>
              </a:rPr>
              <a:t>1. Introduction (contd.)</a:t>
            </a:r>
            <a:endParaRPr b="1" i="0" sz="2400" u="none" cap="none" strike="noStrike">
              <a:solidFill>
                <a:srgbClr val="46B0FA"/>
              </a:solidFill>
              <a:latin typeface="Arial"/>
              <a:ea typeface="Arial"/>
              <a:cs typeface="Arial"/>
              <a:sym typeface="Arial"/>
            </a:endParaRPr>
          </a:p>
        </p:txBody>
      </p:sp>
      <p:sp>
        <p:nvSpPr>
          <p:cNvPr id="47" name="Google Shape;47;p8"/>
          <p:cNvSpPr txBox="1"/>
          <p:nvPr/>
        </p:nvSpPr>
        <p:spPr>
          <a:xfrm>
            <a:off x="305050" y="900700"/>
            <a:ext cx="4809600" cy="5084700"/>
          </a:xfrm>
          <a:prstGeom prst="rect">
            <a:avLst/>
          </a:prstGeom>
          <a:noFill/>
          <a:ln>
            <a:noFill/>
          </a:ln>
        </p:spPr>
        <p:txBody>
          <a:bodyPr anchorCtr="0" anchor="t" bIns="34275" lIns="68575" spcFirstLastPara="1" rIns="68575" wrap="square" tIns="34275">
            <a:spAutoFit/>
          </a:bodyPr>
          <a:lstStyle/>
          <a:p>
            <a:pPr indent="-323850" lvl="0" marL="457200" marR="0" rtl="0" algn="l">
              <a:lnSpc>
                <a:spcPct val="100000"/>
              </a:lnSpc>
              <a:spcBef>
                <a:spcPts val="0"/>
              </a:spcBef>
              <a:spcAft>
                <a:spcPts val="0"/>
              </a:spcAft>
              <a:buClr>
                <a:schemeClr val="dk1"/>
              </a:buClr>
              <a:buSzPts val="1500"/>
              <a:buFont typeface="Times New Roman"/>
              <a:buChar char="●"/>
            </a:pPr>
            <a:r>
              <a:rPr b="0" i="0" lang="en" sz="1500" u="none" cap="none" strike="noStrike">
                <a:solidFill>
                  <a:schemeClr val="dk1"/>
                </a:solidFill>
                <a:latin typeface="Times New Roman"/>
                <a:ea typeface="Times New Roman"/>
                <a:cs typeface="Times New Roman"/>
                <a:sym typeface="Times New Roman"/>
              </a:rPr>
              <a:t>To ensure seamless deployment, scalability, and real-time updates, the project will incorporate DevOps practices, including CI/CD pipelines, containerization with Docker and Kubernetes, and monitoring tools for system reliability. A cloud-based dashboard and alert system will provide visual insights and notifications to park authorities, conservationists, and local communities, enabling early intervention strategies such as warning systems, controlled movements, and preventive measures. </a:t>
            </a:r>
            <a:endParaRPr b="0" i="0" sz="1500" u="none" cap="none" strike="noStrike">
              <a:solidFill>
                <a:schemeClr val="dk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b="0" i="0" lang="en" sz="1500" u="none" cap="none" strike="noStrike">
                <a:solidFill>
                  <a:schemeClr val="dk1"/>
                </a:solidFill>
                <a:latin typeface="Times New Roman"/>
                <a:ea typeface="Times New Roman"/>
                <a:cs typeface="Times New Roman"/>
                <a:sym typeface="Times New Roman"/>
              </a:rPr>
              <a:t>By leveraging cloud computing, DevOps methodologies, and advanced AI-driven algorithm design, this project will transform the management of human-animal conflicts, reducing casualties, preserving wildlife, and fostering harmony between human populations and nature.</a:t>
            </a:r>
            <a:br>
              <a:rPr b="0" i="0" lang="en" sz="2100" u="none" cap="none" strike="noStrike">
                <a:solidFill>
                  <a:schemeClr val="dk1"/>
                </a:solidFill>
                <a:latin typeface="Times New Roman"/>
                <a:ea typeface="Times New Roman"/>
                <a:cs typeface="Times New Roman"/>
                <a:sym typeface="Times New Roman"/>
              </a:rPr>
            </a:br>
            <a:endParaRPr b="0" i="0" sz="2100" u="none" cap="none" strike="noStrike">
              <a:solidFill>
                <a:schemeClr val="dk1"/>
              </a:solidFill>
              <a:latin typeface="Times New Roman"/>
              <a:ea typeface="Times New Roman"/>
              <a:cs typeface="Times New Roman"/>
              <a:sym typeface="Times New Roman"/>
            </a:endParaRPr>
          </a:p>
          <a:p>
            <a:pPr indent="0" lvl="0" marL="914400" marR="0" rtl="0" algn="just">
              <a:lnSpc>
                <a:spcPct val="100000"/>
              </a:lnSpc>
              <a:spcBef>
                <a:spcPts val="70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br>
              <a:rPr b="0" i="0" lang="en" sz="1600" u="none" cap="none" strike="noStrike">
                <a:solidFill>
                  <a:schemeClr val="dk1"/>
                </a:solidFill>
                <a:latin typeface="Times New Roman"/>
                <a:ea typeface="Times New Roman"/>
                <a:cs typeface="Times New Roman"/>
                <a:sym typeface="Times New Roman"/>
              </a:rPr>
            </a:br>
            <a:endParaRPr b="0" i="0" sz="1600" u="none" cap="none" strike="noStrike">
              <a:solidFill>
                <a:schemeClr val="dk1"/>
              </a:solidFill>
              <a:latin typeface="Times New Roman"/>
              <a:ea typeface="Times New Roman"/>
              <a:cs typeface="Times New Roman"/>
              <a:sym typeface="Times New Roman"/>
            </a:endParaRPr>
          </a:p>
        </p:txBody>
      </p:sp>
      <p:pic>
        <p:nvPicPr>
          <p:cNvPr id="48" name="Google Shape;48;p8"/>
          <p:cNvPicPr preferRelativeResize="0"/>
          <p:nvPr/>
        </p:nvPicPr>
        <p:blipFill rotWithShape="1">
          <a:blip r:embed="rId3">
            <a:alphaModFix/>
          </a:blip>
          <a:srcRect b="0" l="0" r="0" t="0"/>
          <a:stretch/>
        </p:blipFill>
        <p:spPr>
          <a:xfrm>
            <a:off x="5031700" y="900700"/>
            <a:ext cx="3882475" cy="2989175"/>
          </a:xfrm>
          <a:prstGeom prst="rect">
            <a:avLst/>
          </a:prstGeom>
          <a:noFill/>
          <a:ln>
            <a:noFill/>
          </a:ln>
        </p:spPr>
      </p:pic>
      <p:sp>
        <p:nvSpPr>
          <p:cNvPr id="49" name="Google Shape;49;p8"/>
          <p:cNvSpPr txBox="1"/>
          <p:nvPr/>
        </p:nvSpPr>
        <p:spPr>
          <a:xfrm>
            <a:off x="5394050" y="3889875"/>
            <a:ext cx="3364800" cy="72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100" u="sng" cap="none" strike="noStrike">
                <a:solidFill>
                  <a:schemeClr val="dk1"/>
                </a:solidFill>
                <a:latin typeface="Times New Roman"/>
                <a:ea typeface="Times New Roman"/>
                <a:cs typeface="Times New Roman"/>
                <a:sym typeface="Times New Roman"/>
              </a:rPr>
              <a:t>Figure 1: GPS plot of human-animal conflicts in the Bramhapuri Forest Division, India from 2014 to 2017</a:t>
            </a:r>
            <a:endParaRPr b="0" i="0" sz="1100" u="sng"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9"/>
          <p:cNvSpPr txBox="1"/>
          <p:nvPr/>
        </p:nvSpPr>
        <p:spPr>
          <a:xfrm>
            <a:off x="175865" y="186469"/>
            <a:ext cx="5647772" cy="43858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46B0FA"/>
                </a:solidFill>
                <a:latin typeface="Arial"/>
                <a:ea typeface="Arial"/>
                <a:cs typeface="Arial"/>
                <a:sym typeface="Arial"/>
              </a:rPr>
              <a:t>2. Problem Statement</a:t>
            </a:r>
            <a:endParaRPr b="0" i="0" sz="1100" u="none" cap="none" strike="noStrike">
              <a:solidFill>
                <a:srgbClr val="000000"/>
              </a:solidFill>
              <a:latin typeface="Arial"/>
              <a:ea typeface="Arial"/>
              <a:cs typeface="Arial"/>
              <a:sym typeface="Arial"/>
            </a:endParaRPr>
          </a:p>
        </p:txBody>
      </p:sp>
      <p:sp>
        <p:nvSpPr>
          <p:cNvPr id="55" name="Google Shape;55;p9"/>
          <p:cNvSpPr txBox="1"/>
          <p:nvPr/>
        </p:nvSpPr>
        <p:spPr>
          <a:xfrm>
            <a:off x="412499" y="782834"/>
            <a:ext cx="8319000" cy="1685400"/>
          </a:xfrm>
          <a:prstGeom prst="rect">
            <a:avLst/>
          </a:prstGeom>
          <a:noFill/>
          <a:ln>
            <a:noFill/>
          </a:ln>
        </p:spPr>
        <p:txBody>
          <a:bodyPr anchorCtr="0" anchor="t" bIns="34275" lIns="68575" spcFirstLastPara="1" rIns="68575" wrap="square" tIns="34275">
            <a:spAutoFit/>
          </a:bodyPr>
          <a:lstStyle/>
          <a:p>
            <a:pPr indent="-323850" lvl="0" marL="457200" marR="0" rtl="0" algn="l">
              <a:lnSpc>
                <a:spcPct val="100000"/>
              </a:lnSpc>
              <a:spcBef>
                <a:spcPts val="700"/>
              </a:spcBef>
              <a:spcAft>
                <a:spcPts val="0"/>
              </a:spcAft>
              <a:buClr>
                <a:srgbClr val="000000"/>
              </a:buClr>
              <a:buSzPts val="1500"/>
              <a:buFont typeface="Times New Roman"/>
              <a:buChar char="●"/>
            </a:pPr>
            <a:r>
              <a:rPr b="0" i="0" lang="en" sz="1500" u="none" cap="none" strike="noStrike">
                <a:solidFill>
                  <a:srgbClr val="000000"/>
                </a:solidFill>
                <a:latin typeface="Times New Roman"/>
                <a:ea typeface="Times New Roman"/>
                <a:cs typeface="Times New Roman"/>
                <a:sym typeface="Times New Roman"/>
              </a:rPr>
              <a:t>This project aims to develop a cloud-based predictive system using IoT sensors, GPS tracking, satellite imagery, and machine learning to identify high-risk zones. DevOps integration will ensure scalability, real-time updates, and automated alerts. The goal is to reduce conflicts, enhance early warning systems, and protect both humans and wildlife through data-driven decision-making.</a:t>
            </a:r>
            <a:endParaRPr b="0" i="0" sz="15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500"/>
              <a:buFont typeface="Arial"/>
              <a:buNone/>
            </a:pPr>
            <a:br>
              <a:rPr b="0" i="0" lang="en" sz="1500" u="none" cap="none" strike="noStrike">
                <a:solidFill>
                  <a:schemeClr val="dk1"/>
                </a:solidFill>
                <a:latin typeface="Calibri"/>
                <a:ea typeface="Calibri"/>
                <a:cs typeface="Calibri"/>
                <a:sym typeface="Calibri"/>
              </a:rPr>
            </a:br>
            <a:br>
              <a:rPr b="0" i="0" lang="en" sz="1500" u="none" cap="none" strike="noStrike">
                <a:solidFill>
                  <a:schemeClr val="dk1"/>
                </a:solidFill>
                <a:latin typeface="Calibri"/>
                <a:ea typeface="Calibri"/>
                <a:cs typeface="Calibri"/>
                <a:sym typeface="Calibri"/>
              </a:rPr>
            </a:br>
            <a:endParaRPr b="0" i="0" sz="1500" u="none" cap="none" strike="noStrike">
              <a:solidFill>
                <a:schemeClr val="dk1"/>
              </a:solidFill>
              <a:latin typeface="Calibri"/>
              <a:ea typeface="Calibri"/>
              <a:cs typeface="Calibri"/>
              <a:sym typeface="Calibri"/>
            </a:endParaRPr>
          </a:p>
        </p:txBody>
      </p:sp>
      <p:pic>
        <p:nvPicPr>
          <p:cNvPr id="56" name="Google Shape;56;p9"/>
          <p:cNvPicPr preferRelativeResize="0"/>
          <p:nvPr/>
        </p:nvPicPr>
        <p:blipFill rotWithShape="1">
          <a:blip r:embed="rId3">
            <a:alphaModFix/>
          </a:blip>
          <a:srcRect b="0" l="0" r="0" t="0"/>
          <a:stretch/>
        </p:blipFill>
        <p:spPr>
          <a:xfrm>
            <a:off x="2067775" y="1933017"/>
            <a:ext cx="5055275" cy="2064158"/>
          </a:xfrm>
          <a:prstGeom prst="rect">
            <a:avLst/>
          </a:prstGeom>
          <a:noFill/>
          <a:ln>
            <a:noFill/>
          </a:ln>
        </p:spPr>
      </p:pic>
      <p:sp>
        <p:nvSpPr>
          <p:cNvPr id="57" name="Google Shape;57;p9"/>
          <p:cNvSpPr txBox="1"/>
          <p:nvPr/>
        </p:nvSpPr>
        <p:spPr>
          <a:xfrm>
            <a:off x="2191500" y="3935075"/>
            <a:ext cx="4761000" cy="106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sng" cap="none" strike="noStrike">
                <a:solidFill>
                  <a:schemeClr val="dk1"/>
                </a:solidFill>
                <a:latin typeface="Times New Roman"/>
                <a:ea typeface="Times New Roman"/>
                <a:cs typeface="Times New Roman"/>
                <a:sym typeface="Times New Roman"/>
              </a:rPr>
              <a:t>Figure 2: Green dots highlight individual conflicts. </a:t>
            </a:r>
            <a:endParaRPr b="0" i="0" sz="1200" u="sng"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 sz="1200" u="sng" cap="none" strike="noStrike">
                <a:solidFill>
                  <a:schemeClr val="dk1"/>
                </a:solidFill>
                <a:latin typeface="Times New Roman"/>
                <a:ea typeface="Times New Roman"/>
                <a:cs typeface="Times New Roman"/>
                <a:sym typeface="Times New Roman"/>
              </a:rPr>
              <a:t>(a) Clustered conflicts (highlighted in red) appear near the intersection of terrains. The darker green areas denote dense forested areas, while the lighter areas have sparse vegetation. </a:t>
            </a:r>
            <a:endParaRPr b="0" i="0" sz="1200" u="sng"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0" i="0" lang="en" sz="1200" u="sng" cap="none" strike="noStrike">
                <a:solidFill>
                  <a:schemeClr val="dk1"/>
                </a:solidFill>
                <a:latin typeface="Times New Roman"/>
                <a:ea typeface="Times New Roman"/>
                <a:cs typeface="Times New Roman"/>
                <a:sym typeface="Times New Roman"/>
              </a:rPr>
              <a:t>(b) Conflicts at the boundary of human settlements and forests.</a:t>
            </a:r>
            <a:endParaRPr b="0" i="0" sz="1500" u="sng"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0"/>
          <p:cNvSpPr txBox="1"/>
          <p:nvPr/>
        </p:nvSpPr>
        <p:spPr>
          <a:xfrm>
            <a:off x="244445" y="186469"/>
            <a:ext cx="5647772" cy="43858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46B0FA"/>
                </a:solidFill>
                <a:latin typeface="Arial"/>
                <a:ea typeface="Arial"/>
                <a:cs typeface="Arial"/>
                <a:sym typeface="Arial"/>
              </a:rPr>
              <a:t>3. Motivation</a:t>
            </a:r>
            <a:endParaRPr b="1" i="0" sz="2400" u="none" cap="none" strike="noStrike">
              <a:solidFill>
                <a:srgbClr val="46B0FA"/>
              </a:solidFill>
              <a:latin typeface="Arial"/>
              <a:ea typeface="Arial"/>
              <a:cs typeface="Arial"/>
              <a:sym typeface="Arial"/>
            </a:endParaRPr>
          </a:p>
        </p:txBody>
      </p:sp>
      <p:sp>
        <p:nvSpPr>
          <p:cNvPr id="63" name="Google Shape;63;p10"/>
          <p:cNvSpPr txBox="1"/>
          <p:nvPr/>
        </p:nvSpPr>
        <p:spPr>
          <a:xfrm>
            <a:off x="380700" y="714750"/>
            <a:ext cx="6972000" cy="47754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Clr>
                <a:srgbClr val="000000"/>
              </a:buClr>
              <a:buSzPts val="1600"/>
              <a:buFont typeface="Arial"/>
              <a:buNone/>
            </a:pPr>
            <a:r>
              <a:rPr b="1" i="0" lang="en" sz="1600" u="none" cap="none" strike="noStrike">
                <a:solidFill>
                  <a:schemeClr val="dk1"/>
                </a:solidFill>
                <a:latin typeface="Times New Roman"/>
                <a:ea typeface="Times New Roman"/>
                <a:cs typeface="Times New Roman"/>
                <a:sym typeface="Times New Roman"/>
              </a:rPr>
              <a:t>The project aims to have the following features:-</a:t>
            </a:r>
            <a:endParaRPr b="1" i="0" sz="1200" u="none" cap="none" strike="noStrike">
              <a:solidFill>
                <a:srgbClr val="000000"/>
              </a:solidFill>
              <a:latin typeface="Arial"/>
              <a:ea typeface="Arial"/>
              <a:cs typeface="Arial"/>
              <a:sym typeface="Arial"/>
            </a:endParaRPr>
          </a:p>
          <a:p>
            <a:pPr indent="-323850" lvl="0" marL="457200" marR="0" rtl="0" algn="l">
              <a:lnSpc>
                <a:spcPct val="115000"/>
              </a:lnSpc>
              <a:spcBef>
                <a:spcPts val="1200"/>
              </a:spcBef>
              <a:spcAft>
                <a:spcPts val="0"/>
              </a:spcAft>
              <a:buClr>
                <a:schemeClr val="dk1"/>
              </a:buClr>
              <a:buSzPts val="1500"/>
              <a:buFont typeface="Times New Roman"/>
              <a:buChar char="●"/>
            </a:pPr>
            <a:r>
              <a:rPr b="0" i="0" lang="en" sz="1500" u="none" cap="none" strike="noStrike">
                <a:solidFill>
                  <a:schemeClr val="dk1"/>
                </a:solidFill>
                <a:latin typeface="Times New Roman"/>
                <a:ea typeface="Times New Roman"/>
                <a:cs typeface="Times New Roman"/>
                <a:sym typeface="Times New Roman"/>
              </a:rPr>
              <a:t>Human-animal conflict (HAC) in India is escalating due to deforestation, urbanization, and habitat fragmentation, leading to crop damage, livestock loss, and fatalities. These conflicts threaten both human lives and endangered species, often resulting in retaliatory killings and habitat destruction.</a:t>
            </a:r>
            <a:endParaRPr b="0" i="0" sz="1500" u="none" cap="none" strike="noStrike">
              <a:solidFill>
                <a:schemeClr val="dk1"/>
              </a:solidFill>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chemeClr val="dk1"/>
              </a:buClr>
              <a:buSzPts val="1500"/>
              <a:buFont typeface="Times New Roman"/>
              <a:buChar char="●"/>
            </a:pPr>
            <a:r>
              <a:rPr b="0" i="0" lang="en" sz="1500" u="none" cap="none" strike="noStrike">
                <a:solidFill>
                  <a:schemeClr val="dk1"/>
                </a:solidFill>
                <a:latin typeface="Times New Roman"/>
                <a:ea typeface="Times New Roman"/>
                <a:cs typeface="Times New Roman"/>
                <a:sym typeface="Times New Roman"/>
              </a:rPr>
              <a:t>This project aims to develop a technology-driven approach using cloud computing, IoT, satellite imagery, and machine learning to predict high-risk areas and enable proactive conflict mitigation. AI-driven analytics will help authorities issue alerts, deploy response teams, and implement preventive measures like fencing and controlled grazing.</a:t>
            </a:r>
            <a:endParaRPr b="0" i="0" sz="1500" u="none" cap="none" strike="noStrike">
              <a:solidFill>
                <a:schemeClr val="dk1"/>
              </a:solidFill>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chemeClr val="dk1"/>
              </a:buClr>
              <a:buSzPts val="1500"/>
              <a:buFont typeface="Times New Roman"/>
              <a:buChar char="●"/>
            </a:pPr>
            <a:r>
              <a:rPr b="0" i="0" lang="en" sz="1500" u="none" cap="none" strike="noStrike">
                <a:solidFill>
                  <a:schemeClr val="dk1"/>
                </a:solidFill>
                <a:latin typeface="Times New Roman"/>
                <a:ea typeface="Times New Roman"/>
                <a:cs typeface="Times New Roman"/>
                <a:sym typeface="Times New Roman"/>
              </a:rPr>
              <a:t>By integrating conservation efforts with real-time, cloud-based data, the system will enhance decision-making and adaptability. Reducing conflicts will protect both humans and wildlife, fostering coexistence and sustainable conservation while serving as a model for global biodiversity protection.</a:t>
            </a:r>
            <a:endParaRPr b="0" i="0" sz="1500" u="none" cap="none" strike="noStrike">
              <a:solidFill>
                <a:schemeClr val="dk1"/>
              </a:solidFill>
              <a:latin typeface="Times New Roman"/>
              <a:ea typeface="Times New Roman"/>
              <a:cs typeface="Times New Roman"/>
              <a:sym typeface="Times New Roman"/>
            </a:endParaRPr>
          </a:p>
          <a:p>
            <a:pPr indent="0" lvl="0" marL="457200" marR="0" rtl="0" algn="l">
              <a:lnSpc>
                <a:spcPct val="150000"/>
              </a:lnSpc>
              <a:spcBef>
                <a:spcPts val="1200"/>
              </a:spcBef>
              <a:spcAft>
                <a:spcPts val="0"/>
              </a:spcAft>
              <a:buClr>
                <a:srgbClr val="000000"/>
              </a:buClr>
              <a:buSzPts val="1500"/>
              <a:buFont typeface="Arial"/>
              <a:buNone/>
            </a:pPr>
            <a:br>
              <a:rPr b="0" i="0" lang="en" sz="1500" u="none" cap="none" strike="noStrike">
                <a:solidFill>
                  <a:schemeClr val="dk1"/>
                </a:solidFill>
                <a:latin typeface="Times New Roman"/>
                <a:ea typeface="Times New Roman"/>
                <a:cs typeface="Times New Roman"/>
                <a:sym typeface="Times New Roman"/>
              </a:rPr>
            </a:br>
            <a:endParaRPr b="0" i="0" sz="1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1"/>
          <p:cNvSpPr txBox="1"/>
          <p:nvPr/>
        </p:nvSpPr>
        <p:spPr>
          <a:xfrm>
            <a:off x="244445" y="186469"/>
            <a:ext cx="5647772" cy="43858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46B0FA"/>
                </a:solidFill>
                <a:latin typeface="Arial"/>
                <a:ea typeface="Arial"/>
                <a:cs typeface="Arial"/>
                <a:sym typeface="Arial"/>
              </a:rPr>
              <a:t>4. Objective</a:t>
            </a:r>
            <a:endParaRPr b="1" i="0" sz="2400" u="none" cap="none" strike="noStrike">
              <a:solidFill>
                <a:srgbClr val="46B0FA"/>
              </a:solidFill>
              <a:latin typeface="Arial"/>
              <a:ea typeface="Arial"/>
              <a:cs typeface="Arial"/>
              <a:sym typeface="Arial"/>
            </a:endParaRPr>
          </a:p>
        </p:txBody>
      </p:sp>
      <p:sp>
        <p:nvSpPr>
          <p:cNvPr id="69" name="Google Shape;69;p11"/>
          <p:cNvSpPr txBox="1"/>
          <p:nvPr/>
        </p:nvSpPr>
        <p:spPr>
          <a:xfrm>
            <a:off x="313625" y="766650"/>
            <a:ext cx="8830500" cy="10389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Clr>
                <a:srgbClr val="000000"/>
              </a:buClr>
              <a:buSzPts val="1600"/>
              <a:buFont typeface="Arial"/>
              <a:buNone/>
            </a:pPr>
            <a:r>
              <a:rPr b="1" i="0" lang="en" sz="1600" u="none" cap="none" strike="noStrike">
                <a:solidFill>
                  <a:srgbClr val="000000"/>
                </a:solidFill>
                <a:latin typeface="Times New Roman"/>
                <a:ea typeface="Times New Roman"/>
                <a:cs typeface="Times New Roman"/>
                <a:sym typeface="Times New Roman"/>
              </a:rPr>
              <a:t>To Develop a cloud-based, AI-driven predictive system to identify high-risk human-animal conflict zones and provide real-time alerts for mitigation.</a:t>
            </a:r>
            <a:endParaRPr b="1" i="0" sz="1600" u="none" cap="none" strike="noStrike">
              <a:solidFill>
                <a:srgbClr val="000000"/>
              </a:solidFill>
              <a:latin typeface="Times New Roman"/>
              <a:ea typeface="Times New Roman"/>
              <a:cs typeface="Times New Roman"/>
              <a:sym typeface="Times New Roman"/>
            </a:endParaRPr>
          </a:p>
          <a:p>
            <a:pPr indent="-114300" lvl="0" marL="215900" marR="0" rtl="0" algn="l">
              <a:lnSpc>
                <a:spcPct val="150000"/>
              </a:lnSpc>
              <a:spcBef>
                <a:spcPts val="0"/>
              </a:spcBef>
              <a:spcAft>
                <a:spcPts val="0"/>
              </a:spcAft>
              <a:buClr>
                <a:schemeClr val="dk1"/>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
        <p:nvSpPr>
          <p:cNvPr id="70" name="Google Shape;70;p11"/>
          <p:cNvSpPr txBox="1"/>
          <p:nvPr/>
        </p:nvSpPr>
        <p:spPr>
          <a:xfrm>
            <a:off x="313625" y="1495500"/>
            <a:ext cx="10222200" cy="364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sng" cap="none" strike="noStrike">
                <a:solidFill>
                  <a:schemeClr val="dk1"/>
                </a:solidFill>
                <a:latin typeface="Times New Roman"/>
                <a:ea typeface="Times New Roman"/>
                <a:cs typeface="Times New Roman"/>
                <a:sym typeface="Times New Roman"/>
              </a:rPr>
              <a:t>Sub-Objectives:</a:t>
            </a:r>
            <a:endParaRPr b="1" i="0" sz="1500" u="sng"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Times New Roman"/>
                <a:ea typeface="Times New Roman"/>
                <a:cs typeface="Times New Roman"/>
                <a:sym typeface="Times New Roman"/>
              </a:rPr>
              <a:t>1. Real-Time Data Collection:</a:t>
            </a:r>
            <a:r>
              <a:rPr b="0" i="0" lang="en" sz="1500" u="none" cap="none" strike="noStrike">
                <a:solidFill>
                  <a:schemeClr val="dk1"/>
                </a:solidFill>
                <a:latin typeface="Times New Roman"/>
                <a:ea typeface="Times New Roman"/>
                <a:cs typeface="Times New Roman"/>
                <a:sym typeface="Times New Roman"/>
              </a:rPr>
              <a:t> Deploy IoT sensors, GPS collars, and satellite imagery </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Times New Roman"/>
                <a:ea typeface="Times New Roman"/>
                <a:cs typeface="Times New Roman"/>
                <a:sym typeface="Times New Roman"/>
              </a:rPr>
              <a:t>to track animal movements and environmental changes affecting conflict probability. </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Times New Roman"/>
                <a:ea typeface="Times New Roman"/>
                <a:cs typeface="Times New Roman"/>
                <a:sym typeface="Times New Roman"/>
              </a:rPr>
              <a:t>2. Predictive Analytics Using Machine Learning:</a:t>
            </a:r>
            <a:r>
              <a:rPr b="0" i="0" lang="en" sz="1500" u="none" cap="none" strike="noStrike">
                <a:solidFill>
                  <a:schemeClr val="dk1"/>
                </a:solidFill>
                <a:latin typeface="Times New Roman"/>
                <a:ea typeface="Times New Roman"/>
                <a:cs typeface="Times New Roman"/>
                <a:sym typeface="Times New Roman"/>
              </a:rPr>
              <a:t> Use classification, clustering, and </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Times New Roman"/>
                <a:ea typeface="Times New Roman"/>
                <a:cs typeface="Times New Roman"/>
                <a:sym typeface="Times New Roman"/>
              </a:rPr>
              <a:t>reinforcement learning algorithms to detect patterns and forecast high-risk human</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Times New Roman"/>
                <a:ea typeface="Times New Roman"/>
                <a:cs typeface="Times New Roman"/>
                <a:sym typeface="Times New Roman"/>
              </a:rPr>
              <a:t>animal conflict areas. </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Times New Roman"/>
                <a:ea typeface="Times New Roman"/>
                <a:cs typeface="Times New Roman"/>
                <a:sym typeface="Times New Roman"/>
              </a:rPr>
              <a:t>3. Cloud-Based Data Processing &amp; Storage:</a:t>
            </a:r>
            <a:r>
              <a:rPr b="0" i="0" lang="en" sz="1500" u="none" cap="none" strike="noStrike">
                <a:solidFill>
                  <a:schemeClr val="dk1"/>
                </a:solidFill>
                <a:latin typeface="Times New Roman"/>
                <a:ea typeface="Times New Roman"/>
                <a:cs typeface="Times New Roman"/>
                <a:sym typeface="Times New Roman"/>
              </a:rPr>
              <a:t> Utilize AWS/Azure for scalable storage </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Times New Roman"/>
                <a:ea typeface="Times New Roman"/>
                <a:cs typeface="Times New Roman"/>
                <a:sym typeface="Times New Roman"/>
              </a:rPr>
              <a:t>and processing, ensuring secure, real-time access to conflict prediction data. </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Times New Roman"/>
                <a:ea typeface="Times New Roman"/>
                <a:cs typeface="Times New Roman"/>
                <a:sym typeface="Times New Roman"/>
              </a:rPr>
              <a:t>4. DevOps Integration for Scalability &amp; Reliability: </a:t>
            </a:r>
            <a:r>
              <a:rPr b="0" i="0" lang="en" sz="1500" u="none" cap="none" strike="noStrike">
                <a:solidFill>
                  <a:schemeClr val="dk1"/>
                </a:solidFill>
                <a:latin typeface="Times New Roman"/>
                <a:ea typeface="Times New Roman"/>
                <a:cs typeface="Times New Roman"/>
                <a:sym typeface="Times New Roman"/>
              </a:rPr>
              <a:t>Implement CI/CD pipelines, </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Times New Roman"/>
                <a:ea typeface="Times New Roman"/>
                <a:cs typeface="Times New Roman"/>
                <a:sym typeface="Times New Roman"/>
              </a:rPr>
              <a:t>containerization, and monitoring tools to ensure system scalability, reliability, and </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Times New Roman"/>
                <a:ea typeface="Times New Roman"/>
                <a:cs typeface="Times New Roman"/>
                <a:sym typeface="Times New Roman"/>
              </a:rPr>
              <a:t>continuous updates. </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Times New Roman"/>
                <a:ea typeface="Times New Roman"/>
                <a:cs typeface="Times New Roman"/>
                <a:sym typeface="Times New Roman"/>
              </a:rPr>
              <a:t>5. Community &amp; Government Collaboration: </a:t>
            </a:r>
            <a:r>
              <a:rPr b="0" i="0" lang="en" sz="1500" u="none" cap="none" strike="noStrike">
                <a:solidFill>
                  <a:schemeClr val="dk1"/>
                </a:solidFill>
                <a:latin typeface="Times New Roman"/>
                <a:ea typeface="Times New Roman"/>
                <a:cs typeface="Times New Roman"/>
                <a:sym typeface="Times New Roman"/>
              </a:rPr>
              <a:t>Provide data-driven insights to forest </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Times New Roman"/>
                <a:ea typeface="Times New Roman"/>
                <a:cs typeface="Times New Roman"/>
                <a:sym typeface="Times New Roman"/>
              </a:rPr>
              <a:t>officials, NGOs, and policymakers for improved conservation strategies and conflict </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Times New Roman"/>
                <a:ea typeface="Times New Roman"/>
                <a:cs typeface="Times New Roman"/>
                <a:sym typeface="Times New Roman"/>
              </a:rPr>
              <a:t>mitigation. </a:t>
            </a:r>
            <a:endParaRPr b="0" i="0" sz="1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2"/>
          <p:cNvSpPr txBox="1"/>
          <p:nvPr/>
        </p:nvSpPr>
        <p:spPr>
          <a:xfrm>
            <a:off x="244445" y="186469"/>
            <a:ext cx="5647772" cy="43858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46B0FA"/>
                </a:solidFill>
                <a:latin typeface="Arial"/>
                <a:ea typeface="Arial"/>
                <a:cs typeface="Arial"/>
                <a:sym typeface="Arial"/>
              </a:rPr>
              <a:t>5. Methodology</a:t>
            </a:r>
            <a:endParaRPr b="1" i="0" sz="2400" u="none" cap="none" strike="noStrike">
              <a:solidFill>
                <a:srgbClr val="46B0FA"/>
              </a:solidFill>
              <a:latin typeface="Arial"/>
              <a:ea typeface="Arial"/>
              <a:cs typeface="Arial"/>
              <a:sym typeface="Arial"/>
            </a:endParaRPr>
          </a:p>
        </p:txBody>
      </p:sp>
      <p:sp>
        <p:nvSpPr>
          <p:cNvPr id="76" name="Google Shape;76;p12"/>
          <p:cNvSpPr txBox="1"/>
          <p:nvPr/>
        </p:nvSpPr>
        <p:spPr>
          <a:xfrm>
            <a:off x="244445" y="485653"/>
            <a:ext cx="8283600" cy="51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400"/>
              </a:spcBef>
              <a:spcAft>
                <a:spcPts val="0"/>
              </a:spcAft>
              <a:buClr>
                <a:srgbClr val="000000"/>
              </a:buClr>
              <a:buSzPts val="1500"/>
              <a:buFont typeface="Arial"/>
              <a:buNone/>
            </a:pPr>
            <a:r>
              <a:rPr b="1" i="0" lang="en" sz="1500" u="none" cap="none" strike="noStrike">
                <a:solidFill>
                  <a:schemeClr val="dk1"/>
                </a:solidFill>
                <a:latin typeface="Times New Roman"/>
                <a:ea typeface="Times New Roman"/>
                <a:cs typeface="Times New Roman"/>
                <a:sym typeface="Times New Roman"/>
              </a:rPr>
              <a:t>1. Data Collection </a:t>
            </a:r>
            <a:endParaRPr b="1"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500"/>
              <a:buFont typeface="Arial"/>
              <a:buNone/>
            </a:pPr>
            <a:r>
              <a:rPr b="0" i="0" lang="en" sz="1500" u="none" cap="none" strike="noStrike">
                <a:solidFill>
                  <a:schemeClr val="dk1"/>
                </a:solidFill>
                <a:latin typeface="Times New Roman"/>
                <a:ea typeface="Times New Roman"/>
                <a:cs typeface="Times New Roman"/>
                <a:sym typeface="Times New Roman"/>
              </a:rPr>
              <a:t>• Deploy IoT-enabled sensors, camera traps, and GPS collars to monitor animal movements. </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500"/>
              <a:buFont typeface="Arial"/>
              <a:buNone/>
            </a:pPr>
            <a:r>
              <a:rPr b="1" i="0" lang="en" sz="1500" u="none" cap="none" strike="noStrike">
                <a:solidFill>
                  <a:schemeClr val="dk1"/>
                </a:solidFill>
                <a:latin typeface="Times New Roman"/>
                <a:ea typeface="Times New Roman"/>
                <a:cs typeface="Times New Roman"/>
                <a:sym typeface="Times New Roman"/>
              </a:rPr>
              <a:t>2. Data Processing &amp; Cloud Infrastructure </a:t>
            </a:r>
            <a:endParaRPr b="1"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500"/>
              <a:buFont typeface="Arial"/>
              <a:buNone/>
            </a:pPr>
            <a:r>
              <a:rPr b="0" i="0" lang="en" sz="1500" u="none" cap="none" strike="noStrike">
                <a:solidFill>
                  <a:schemeClr val="dk1"/>
                </a:solidFill>
                <a:latin typeface="Times New Roman"/>
                <a:ea typeface="Times New Roman"/>
                <a:cs typeface="Times New Roman"/>
                <a:sym typeface="Times New Roman"/>
              </a:rPr>
              <a:t>• Store and process data using AWS/Azure cloud services for scalability and security. </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500"/>
              <a:buFont typeface="Arial"/>
              <a:buNone/>
            </a:pPr>
            <a:r>
              <a:rPr b="0" i="0" lang="en" sz="1500" u="none" cap="none" strike="noStrike">
                <a:solidFill>
                  <a:schemeClr val="dk1"/>
                </a:solidFill>
                <a:latin typeface="Times New Roman"/>
                <a:ea typeface="Times New Roman"/>
                <a:cs typeface="Times New Roman"/>
                <a:sym typeface="Times New Roman"/>
              </a:rPr>
              <a:t>• Implement serverless computing (AWS Lambda, Azure Functions) for real-time event</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500"/>
              <a:buFont typeface="Arial"/>
              <a:buNone/>
            </a:pPr>
            <a:r>
              <a:rPr b="0" i="0" lang="en" sz="1500" u="none" cap="none" strike="noStrike">
                <a:solidFill>
                  <a:schemeClr val="dk1"/>
                </a:solidFill>
                <a:latin typeface="Times New Roman"/>
                <a:ea typeface="Times New Roman"/>
                <a:cs typeface="Times New Roman"/>
                <a:sym typeface="Times New Roman"/>
              </a:rPr>
              <a:t>driven processing. </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500"/>
              <a:buFont typeface="Arial"/>
              <a:buNone/>
            </a:pPr>
            <a:r>
              <a:rPr b="1" i="0" lang="en" sz="1500" u="none" cap="none" strike="noStrike">
                <a:solidFill>
                  <a:schemeClr val="dk1"/>
                </a:solidFill>
                <a:latin typeface="Times New Roman"/>
                <a:ea typeface="Times New Roman"/>
                <a:cs typeface="Times New Roman"/>
                <a:sym typeface="Times New Roman"/>
              </a:rPr>
              <a:t>3. Predictive Analytics &amp; Machine Learning </a:t>
            </a:r>
            <a:endParaRPr b="1"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500"/>
              <a:buFont typeface="Arial"/>
              <a:buNone/>
            </a:pPr>
            <a:r>
              <a:rPr b="0" i="0" lang="en" sz="1500" u="none" cap="none" strike="noStrike">
                <a:solidFill>
                  <a:schemeClr val="dk1"/>
                </a:solidFill>
                <a:latin typeface="Times New Roman"/>
                <a:ea typeface="Times New Roman"/>
                <a:cs typeface="Times New Roman"/>
                <a:sym typeface="Times New Roman"/>
              </a:rPr>
              <a:t>• Apply classification models to identify high-risk zones. </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500"/>
              <a:buFont typeface="Arial"/>
              <a:buNone/>
            </a:pPr>
            <a:r>
              <a:rPr b="0" i="0" lang="en" sz="1500" u="none" cap="none" strike="noStrike">
                <a:solidFill>
                  <a:schemeClr val="dk1"/>
                </a:solidFill>
                <a:latin typeface="Times New Roman"/>
                <a:ea typeface="Times New Roman"/>
                <a:cs typeface="Times New Roman"/>
                <a:sym typeface="Times New Roman"/>
              </a:rPr>
              <a:t>• Use clustering techniques (K-Means) to detect conflict hotspots. </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500"/>
              <a:buFont typeface="Arial"/>
              <a:buNone/>
            </a:pPr>
            <a:r>
              <a:rPr b="1" i="0" lang="en" sz="1500" u="none" cap="none" strike="noStrike">
                <a:solidFill>
                  <a:schemeClr val="dk1"/>
                </a:solidFill>
                <a:latin typeface="Times New Roman"/>
                <a:ea typeface="Times New Roman"/>
                <a:cs typeface="Times New Roman"/>
                <a:sym typeface="Times New Roman"/>
              </a:rPr>
              <a:t>4. Visualization &amp; Alert System </a:t>
            </a:r>
            <a:endParaRPr b="1"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500"/>
              <a:buFont typeface="Arial"/>
              <a:buNone/>
            </a:pPr>
            <a:r>
              <a:rPr b="0" i="0" lang="en" sz="1500" u="none" cap="none" strike="noStrike">
                <a:solidFill>
                  <a:schemeClr val="dk1"/>
                </a:solidFill>
                <a:latin typeface="Times New Roman"/>
                <a:ea typeface="Times New Roman"/>
                <a:cs typeface="Times New Roman"/>
                <a:sym typeface="Times New Roman"/>
              </a:rPr>
              <a:t>• Develop cloud-based dashboards (Power BI , Grafana) for real-time data visualization. </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500"/>
              <a:buFont typeface="Arial"/>
              <a:buNone/>
            </a:pPr>
            <a:r>
              <a:rPr b="1" i="0" lang="en" sz="1500" u="none" cap="none" strike="noStrike">
                <a:solidFill>
                  <a:schemeClr val="dk1"/>
                </a:solidFill>
                <a:latin typeface="Times New Roman"/>
                <a:ea typeface="Times New Roman"/>
                <a:cs typeface="Times New Roman"/>
                <a:sym typeface="Times New Roman"/>
              </a:rPr>
              <a:t>5. DevOps &amp; System Automation </a:t>
            </a:r>
            <a:endParaRPr b="1"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500"/>
              <a:buFont typeface="Arial"/>
              <a:buNone/>
            </a:pPr>
            <a:r>
              <a:rPr b="0" i="0" lang="en" sz="1500" u="none" cap="none" strike="noStrike">
                <a:solidFill>
                  <a:schemeClr val="dk1"/>
                </a:solidFill>
                <a:latin typeface="Times New Roman"/>
                <a:ea typeface="Times New Roman"/>
                <a:cs typeface="Times New Roman"/>
                <a:sym typeface="Times New Roman"/>
              </a:rPr>
              <a:t>• set up CI/CD pipelines (Jenkins, GitHub Actions) for continuous model updates and system </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500"/>
              <a:buFont typeface="Arial"/>
              <a:buNone/>
            </a:pPr>
            <a:r>
              <a:rPr b="0" i="0" lang="en" sz="1500" u="none" cap="none" strike="noStrike">
                <a:solidFill>
                  <a:schemeClr val="dk1"/>
                </a:solidFill>
                <a:latin typeface="Times New Roman"/>
                <a:ea typeface="Times New Roman"/>
                <a:cs typeface="Times New Roman"/>
                <a:sym typeface="Times New Roman"/>
              </a:rPr>
              <a:t>improvements. </a:t>
            </a:r>
            <a:endParaRPr b="0" i="0" sz="1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500"/>
              <a:buFont typeface="Arial"/>
              <a:buNone/>
            </a:pPr>
            <a:r>
              <a:rPr b="0" i="0" lang="en" sz="1500" u="none" cap="none" strike="noStrike">
                <a:solidFill>
                  <a:schemeClr val="dk1"/>
                </a:solidFill>
                <a:latin typeface="Times New Roman"/>
                <a:ea typeface="Times New Roman"/>
                <a:cs typeface="Times New Roman"/>
                <a:sym typeface="Times New Roman"/>
              </a:rPr>
              <a:t>• Use Docker and Kubernetes for scalable and efficient model deployment.</a:t>
            </a:r>
            <a:br>
              <a:rPr b="0" i="0" lang="en" sz="1500" u="none" cap="none" strike="noStrike">
                <a:solidFill>
                  <a:schemeClr val="dk1"/>
                </a:solidFill>
                <a:latin typeface="Times New Roman"/>
                <a:ea typeface="Times New Roman"/>
                <a:cs typeface="Times New Roman"/>
                <a:sym typeface="Times New Roman"/>
              </a:rPr>
            </a:br>
            <a:br>
              <a:rPr b="0" i="0" lang="en" sz="1500" u="none" cap="none" strike="noStrike">
                <a:solidFill>
                  <a:schemeClr val="dk1"/>
                </a:solidFill>
                <a:latin typeface="Calibri"/>
                <a:ea typeface="Calibri"/>
                <a:cs typeface="Calibri"/>
                <a:sym typeface="Calibri"/>
              </a:rPr>
            </a:br>
            <a:br>
              <a:rPr b="0" i="0" lang="en" sz="1400" u="none" cap="none" strike="noStrike">
                <a:solidFill>
                  <a:schemeClr val="dk1"/>
                </a:solidFill>
                <a:latin typeface="Calibri"/>
                <a:ea typeface="Calibri"/>
                <a:cs typeface="Calibri"/>
                <a:sym typeface="Calibri"/>
              </a:rPr>
            </a:b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3"/>
          <p:cNvSpPr txBox="1"/>
          <p:nvPr/>
        </p:nvSpPr>
        <p:spPr>
          <a:xfrm>
            <a:off x="244445" y="186469"/>
            <a:ext cx="5647772" cy="438581"/>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46B0FA"/>
                </a:solidFill>
                <a:latin typeface="Arial"/>
                <a:ea typeface="Arial"/>
                <a:cs typeface="Arial"/>
                <a:sym typeface="Arial"/>
              </a:rPr>
              <a:t>5. Methodology (contd.)</a:t>
            </a:r>
            <a:endParaRPr b="1" i="0" sz="2400" u="none" cap="none" strike="noStrike">
              <a:solidFill>
                <a:srgbClr val="46B0FA"/>
              </a:solidFill>
              <a:latin typeface="Arial"/>
              <a:ea typeface="Arial"/>
              <a:cs typeface="Arial"/>
              <a:sym typeface="Arial"/>
            </a:endParaRPr>
          </a:p>
        </p:txBody>
      </p:sp>
      <p:sp>
        <p:nvSpPr>
          <p:cNvPr id="82" name="Google Shape;82;p13"/>
          <p:cNvSpPr txBox="1"/>
          <p:nvPr/>
        </p:nvSpPr>
        <p:spPr>
          <a:xfrm>
            <a:off x="2425440" y="4565949"/>
            <a:ext cx="4573200" cy="731100"/>
          </a:xfrm>
          <a:prstGeom prst="rect">
            <a:avLst/>
          </a:prstGeom>
          <a:noFill/>
          <a:ln>
            <a:noFill/>
          </a:ln>
        </p:spPr>
        <p:txBody>
          <a:bodyPr anchorCtr="0" anchor="t" bIns="34275" lIns="68575" spcFirstLastPara="1" rIns="68575" wrap="square" tIns="34275">
            <a:spAutoFit/>
          </a:bodyPr>
          <a:lstStyle/>
          <a:p>
            <a:pPr indent="0" lvl="0" marL="292100" marR="292100" rtl="0" algn="ctr">
              <a:lnSpc>
                <a:spcPct val="100000"/>
              </a:lnSpc>
              <a:spcBef>
                <a:spcPts val="0"/>
              </a:spcBef>
              <a:spcAft>
                <a:spcPts val="0"/>
              </a:spcAft>
              <a:buClr>
                <a:srgbClr val="000000"/>
              </a:buClr>
              <a:buSzPts val="1500"/>
              <a:buFont typeface="Arial"/>
              <a:buNone/>
            </a:pPr>
            <a:r>
              <a:rPr b="0" i="0" lang="en" sz="1500" u="sng" cap="none" strike="noStrike">
                <a:solidFill>
                  <a:srgbClr val="000000"/>
                </a:solidFill>
                <a:latin typeface="Times"/>
                <a:ea typeface="Times"/>
                <a:cs typeface="Times"/>
                <a:sym typeface="Times"/>
              </a:rPr>
              <a:t>Fig.3</a:t>
            </a:r>
            <a:r>
              <a:rPr b="0" i="0" lang="en" sz="1500" u="none" cap="none" strike="noStrike">
                <a:solidFill>
                  <a:srgbClr val="000000"/>
                </a:solidFill>
                <a:latin typeface="Times"/>
                <a:ea typeface="Times"/>
                <a:cs typeface="Times"/>
                <a:sym typeface="Times"/>
              </a:rPr>
              <a:t> </a:t>
            </a:r>
            <a:r>
              <a:rPr b="0" i="0" lang="en" sz="1500" u="sng" cap="none" strike="noStrike">
                <a:solidFill>
                  <a:srgbClr val="000000"/>
                </a:solidFill>
                <a:latin typeface="Times"/>
                <a:ea typeface="Times"/>
                <a:cs typeface="Times"/>
                <a:sym typeface="Times"/>
              </a:rPr>
              <a:t>Methodology Chart</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br>
              <a:rPr b="0" i="0" lang="en" sz="1400" u="none" cap="none" strike="noStrike">
                <a:solidFill>
                  <a:schemeClr val="dk1"/>
                </a:solidFill>
                <a:latin typeface="Calibri"/>
                <a:ea typeface="Calibri"/>
                <a:cs typeface="Calibri"/>
                <a:sym typeface="Calibri"/>
              </a:rPr>
            </a:br>
            <a:endParaRPr b="0" i="0" sz="1400" u="none" cap="none" strike="noStrike">
              <a:solidFill>
                <a:schemeClr val="dk1"/>
              </a:solidFill>
              <a:latin typeface="Calibri"/>
              <a:ea typeface="Calibri"/>
              <a:cs typeface="Calibri"/>
              <a:sym typeface="Calibri"/>
            </a:endParaRPr>
          </a:p>
        </p:txBody>
      </p:sp>
      <p:pic>
        <p:nvPicPr>
          <p:cNvPr id="83" name="Google Shape;83;p13"/>
          <p:cNvPicPr preferRelativeResize="0"/>
          <p:nvPr/>
        </p:nvPicPr>
        <p:blipFill rotWithShape="1">
          <a:blip r:embed="rId3">
            <a:alphaModFix/>
          </a:blip>
          <a:srcRect b="0" l="0" r="0" t="0"/>
          <a:stretch/>
        </p:blipFill>
        <p:spPr>
          <a:xfrm>
            <a:off x="134750" y="498175"/>
            <a:ext cx="8874498" cy="4398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