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40" r:id="rId2"/>
    <p:sldId id="3694" r:id="rId3"/>
    <p:sldId id="3697" r:id="rId4"/>
    <p:sldId id="3707" r:id="rId5"/>
    <p:sldId id="3700" r:id="rId6"/>
    <p:sldId id="3701" r:id="rId7"/>
    <p:sldId id="3708" r:id="rId8"/>
    <p:sldId id="3702" r:id="rId9"/>
    <p:sldId id="3703" r:id="rId10"/>
    <p:sldId id="3710" r:id="rId11"/>
    <p:sldId id="3711" r:id="rId12"/>
    <p:sldId id="3712" r:id="rId13"/>
    <p:sldId id="3713" r:id="rId14"/>
    <p:sldId id="3714" r:id="rId15"/>
    <p:sldId id="3716" r:id="rId16"/>
    <p:sldId id="3715" r:id="rId17"/>
    <p:sldId id="3717" r:id="rId18"/>
    <p:sldId id="3718" r:id="rId19"/>
    <p:sldId id="3719" r:id="rId20"/>
    <p:sldId id="3720" r:id="rId21"/>
    <p:sldId id="3704" r:id="rId22"/>
    <p:sldId id="3705" r:id="rId23"/>
    <p:sldId id="3706" r:id="rId24"/>
    <p:sldId id="36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69" d="100"/>
          <a:sy n="69" d="100"/>
        </p:scale>
        <p:origin x="4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vmware.com/en/VMware-Tanzu-Kubernetes-Grid/index.html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vmware.github.io/clarity/documentation/v0.11/get-started" TargetMode="External"/><Relationship Id="rId2" Type="http://schemas.openxmlformats.org/officeDocument/2006/relationships/hyperlink" Target="https://docs.spring.io/spring-boot/docs/current/reference/htmlsing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uilder-design-pattern/" TargetMode="External"/><Relationship Id="rId5" Type="http://schemas.openxmlformats.org/officeDocument/2006/relationships/hyperlink" Target="https://app.pluralsight.com/paths/skills/spring-framework-core-spring" TargetMode="External"/><Relationship Id="rId4" Type="http://schemas.openxmlformats.org/officeDocument/2006/relationships/hyperlink" Target="https://reactjs.org/docs/thinking-in-react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0035" y="1575576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Minor </a:t>
            </a:r>
            <a:r>
              <a:rPr lang="en-IN" sz="5400" dirty="0"/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260" y="2689161"/>
            <a:ext cx="9948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</a:t>
            </a:r>
          </a:p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KeyStone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UVRMS Application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260430" y="5145530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Presented by: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Parth Miglani, R110218103, CSE CCVT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Amisha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Bansal, R172218011, CSE Big Data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9300541" y="514553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Guided by: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Ms.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Avita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Katal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Assistant Professor (SS)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Systemics Cluster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School of Computer Science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05;p15">
            <a:extLst>
              <a:ext uri="{FF2B5EF4-FFF2-40B4-BE49-F238E27FC236}">
                <a16:creationId xmlns:a16="http://schemas.microsoft.com/office/drawing/2014/main" id="{EA41ECDD-2945-F344-B9D4-970A529250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439" y="833401"/>
            <a:ext cx="7354675" cy="5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952C6-106C-954F-9798-7E100422429B}"/>
              </a:ext>
            </a:extLst>
          </p:cNvPr>
          <p:cNvSpPr txBox="1"/>
          <p:nvPr/>
        </p:nvSpPr>
        <p:spPr>
          <a:xfrm>
            <a:off x="2629886" y="594849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Methodology Chart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2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9E4F5-A354-304D-B946-AD26352FA9DC}"/>
              </a:ext>
            </a:extLst>
          </p:cNvPr>
          <p:cNvSpPr txBox="1"/>
          <p:nvPr/>
        </p:nvSpPr>
        <p:spPr>
          <a:xfrm>
            <a:off x="325927" y="1524652"/>
            <a:ext cx="10806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6.4 Triaging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vulnerabilities found in the artifacts that a developer is working on are listed on the developer’s UVRMS portal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Developer can either mark the vulnerabilities as remediated (solve the issue) or mark them a False Positive or Action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Depending on the Triage Action taken by the developer the status is updated and vulnerability is sent to application owner or security team for approval.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security team makes the final call for triaging a vulnerability.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EA26D-36F1-7B4D-9BD5-D748903C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833401"/>
            <a:ext cx="5744817" cy="5205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D59A0-7937-944C-B6DC-50E343DF8E93}"/>
              </a:ext>
            </a:extLst>
          </p:cNvPr>
          <p:cNvSpPr txBox="1"/>
          <p:nvPr/>
        </p:nvSpPr>
        <p:spPr>
          <a:xfrm>
            <a:off x="2703444" y="6147709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Triaging Workflow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086F0-5EB1-AD4E-AB17-40D7E47D9E60}"/>
              </a:ext>
            </a:extLst>
          </p:cNvPr>
          <p:cNvSpPr txBox="1"/>
          <p:nvPr/>
        </p:nvSpPr>
        <p:spPr>
          <a:xfrm>
            <a:off x="434835" y="1285769"/>
            <a:ext cx="10806321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7.1 Swagger Docs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According to requirement gathering APIs are designed.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Swagger helps to create documentation for APIs so that it becomes easier for the frontend team to consume APIs.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7.2 Test-Driven Development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JUnit test cases are written to unit test various APIs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Code Coverage is checked using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Jacoco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plugin.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Minimum 75% of code should be covered in test cases.</a:t>
            </a: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  <p:pic>
        <p:nvPicPr>
          <p:cNvPr id="7" name="Google Shape;113;p16">
            <a:extLst>
              <a:ext uri="{FF2B5EF4-FFF2-40B4-BE49-F238E27FC236}">
                <a16:creationId xmlns:a16="http://schemas.microsoft.com/office/drawing/2014/main" id="{E807BD9B-4327-9F4A-8B97-7A04834DD8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1310" y="4079435"/>
            <a:ext cx="4121249" cy="15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CD4EB-D6E9-1C4D-96E3-6FE883FA8012}"/>
              </a:ext>
            </a:extLst>
          </p:cNvPr>
          <p:cNvSpPr txBox="1"/>
          <p:nvPr/>
        </p:nvSpPr>
        <p:spPr>
          <a:xfrm>
            <a:off x="2613106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Code Coverage in unit test cases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8719A-C6C0-3F4D-84C6-DC759FCA87AB}"/>
              </a:ext>
            </a:extLst>
          </p:cNvPr>
          <p:cNvSpPr txBox="1"/>
          <p:nvPr/>
        </p:nvSpPr>
        <p:spPr>
          <a:xfrm>
            <a:off x="325927" y="1664105"/>
            <a:ext cx="9722955" cy="311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7.3 API building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API stubs are created first with dummy data so that the front-end development can progress smoothly.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Later, the actual code for APIs are written and tested.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7.4 Deployment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JAR file is created for the application and using the JAR file a docker image is generated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Later, the Docker image is deployed to Kubernetes deployment.</a:t>
            </a: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oogle Shape;128;p18">
            <a:extLst>
              <a:ext uri="{FF2B5EF4-FFF2-40B4-BE49-F238E27FC236}">
                <a16:creationId xmlns:a16="http://schemas.microsoft.com/office/drawing/2014/main" id="{F1FDA623-B03E-2F4B-8A7B-B70D5058D5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1338" y="1074522"/>
            <a:ext cx="7389324" cy="43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API success response example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3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E119-EA75-954A-BBFA-19DAEF56AF67}"/>
              </a:ext>
            </a:extLst>
          </p:cNvPr>
          <p:cNvSpPr txBox="1"/>
          <p:nvPr/>
        </p:nvSpPr>
        <p:spPr>
          <a:xfrm>
            <a:off x="325927" y="1518220"/>
            <a:ext cx="10696569" cy="382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7.5 RabbitMQ and Email Integration</a:t>
            </a:r>
            <a:endParaRPr lang="en-IN" b="0" dirty="0">
              <a:effectLst/>
            </a:endParaRP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A queue and an exchange is created which is </a:t>
            </a:r>
            <a:r>
              <a:rPr lang="en-IN" sz="20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binded</a:t>
            </a: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by the routing key in the RMQ config file.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Message is published from the controller to a queue.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Listener code has been implemented in email service which listens to the same queue.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To make the email notification process asynchronous we use </a:t>
            </a:r>
            <a:r>
              <a:rPr lang="en-IN" sz="18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rmq</a:t>
            </a: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to publish message from UVRMS service to the RMQ queue which will then be consumed by the email service that uses </a:t>
            </a:r>
            <a:r>
              <a:rPr lang="en-IN" sz="18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JavaMailSender</a:t>
            </a: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to send email to notifications to the user.</a:t>
            </a:r>
            <a:endParaRPr lang="en-IN" sz="14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email service we create a mail config file where the details regarding the host, username, password, etc. for the service are mentioned</a:t>
            </a:r>
            <a:endParaRPr lang="en-IN" sz="14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UVRMS Dashboard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1897AD-1110-3445-B755-19D8F1BD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4" y="1014205"/>
            <a:ext cx="10841107" cy="44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4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Triage Action Form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8878E4-22CF-1D43-8D0B-54A64237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7" y="905495"/>
            <a:ext cx="6757504" cy="4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5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SWOT Analysis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554319" y="1509262"/>
            <a:ext cx="46503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of the Project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 Covered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b="1" dirty="0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Application of </a:t>
            </a:r>
            <a:r>
              <a:rPr lang="en-US" sz="3200" b="1" smtClean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PERT 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E1B3A3-A7E6-264D-9DF6-CC61591F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9" y="1136474"/>
            <a:ext cx="7255565" cy="439731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61418DD-9725-C14A-87C5-05712D5F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69" y="1136474"/>
            <a:ext cx="196021" cy="121478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F41188C-F2FB-4242-BAA9-39176112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3" y="1089088"/>
            <a:ext cx="196021" cy="121478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7222568-F2BA-714B-A7F6-FA5099F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69" y="2730572"/>
            <a:ext cx="196021" cy="12147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C928FEF2-AFBA-0F4B-8D71-55D0FCC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74" y="2731877"/>
            <a:ext cx="196021" cy="12147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C08B0A48-175C-B843-BC37-A8D880EC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58" y="4529030"/>
            <a:ext cx="196021" cy="121478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4FEEA871-C86B-F142-88F2-BBA85067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67" y="4491583"/>
            <a:ext cx="196021" cy="121478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1A662587-2EE2-8C47-8E59-40B4B456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38" y="4481644"/>
            <a:ext cx="196021" cy="121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51A1C7-2677-C847-8710-F804B10E77EB}"/>
              </a:ext>
            </a:extLst>
          </p:cNvPr>
          <p:cNvSpPr txBox="1"/>
          <p:nvPr/>
        </p:nvSpPr>
        <p:spPr>
          <a:xfrm>
            <a:off x="2710898" y="58912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Fig.6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Program Evaluation Review Technique Chart</a:t>
            </a:r>
            <a:endParaRPr lang="en-IN" b="0" dirty="0">
              <a:effectLst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Objectives Covered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1F7CE-B459-5344-8956-B3D78E129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3552"/>
              </p:ext>
            </p:extLst>
          </p:nvPr>
        </p:nvGraphicFramePr>
        <p:xfrm>
          <a:off x="1731479" y="1621617"/>
          <a:ext cx="8222146" cy="2677352"/>
        </p:xfrm>
        <a:graphic>
          <a:graphicData uri="http://schemas.openxmlformats.org/drawingml/2006/table">
            <a:tbl>
              <a:tblPr/>
              <a:tblGrid>
                <a:gridCol w="4111073">
                  <a:extLst>
                    <a:ext uri="{9D8B030D-6E8A-4147-A177-3AD203B41FA5}">
                      <a16:colId xmlns:a16="http://schemas.microsoft.com/office/drawing/2014/main" val="3854352262"/>
                    </a:ext>
                  </a:extLst>
                </a:gridCol>
                <a:gridCol w="4111073">
                  <a:extLst>
                    <a:ext uri="{9D8B030D-6E8A-4147-A177-3AD203B41FA5}">
                      <a16:colId xmlns:a16="http://schemas.microsoft.com/office/drawing/2014/main" val="1363678286"/>
                    </a:ext>
                  </a:extLst>
                </a:gridCol>
              </a:tblGrid>
              <a:tr h="54016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Objectives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74390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Learning the technologies used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4355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Building a POC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5088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Developing Overall Risk Home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27264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Implementing Triage workflow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34722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Artifact Specific Dashboard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721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565A42-7608-1646-8497-F4569B2A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635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37D0-E94E-7146-8386-1A7FB5C0ABDC}"/>
              </a:ext>
            </a:extLst>
          </p:cNvPr>
          <p:cNvSpPr txBox="1"/>
          <p:nvPr/>
        </p:nvSpPr>
        <p:spPr>
          <a:xfrm>
            <a:off x="564044" y="1173242"/>
            <a:ext cx="100211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[1] Y. Li, "A Vulnerability Risk Assessment Method for Industrial Control System," 2020 International Conference on Computer Communication and Network Security (CCNS), 2020, pp. 146-152, </a:t>
            </a:r>
            <a:r>
              <a:rPr lang="en-IN" dirty="0" err="1"/>
              <a:t>doi</a:t>
            </a:r>
            <a:r>
              <a:rPr lang="en-IN" dirty="0"/>
              <a:t>: 10.1109/CCNS50731.2020.00040.</a:t>
            </a:r>
          </a:p>
          <a:p>
            <a:r>
              <a:rPr lang="en-IN" dirty="0"/>
              <a:t>[2] H. </a:t>
            </a:r>
            <a:r>
              <a:rPr lang="en-IN" dirty="0" err="1"/>
              <a:t>Teymourlouei</a:t>
            </a:r>
            <a:r>
              <a:rPr lang="en-IN" dirty="0"/>
              <a:t> and V. E. Harris, "Organization Risk Management on Network Vulnerability and Potential Data Breach," 2018 International Conference on Computational Science and Computational Intelligence (CSCI), 2018, pp. 106-111, </a:t>
            </a:r>
            <a:r>
              <a:rPr lang="en-IN" dirty="0" err="1"/>
              <a:t>doi</a:t>
            </a:r>
            <a:r>
              <a:rPr lang="en-IN" dirty="0"/>
              <a:t>: 10.1109/CSCI46756.2018.00027</a:t>
            </a:r>
          </a:p>
          <a:p>
            <a:r>
              <a:rPr lang="en-IN" dirty="0"/>
              <a:t>[3]</a:t>
            </a:r>
            <a:r>
              <a:rPr lang="en-IN" b="1" dirty="0">
                <a:hlinkClick r:id="rId2"/>
              </a:rPr>
              <a:t> </a:t>
            </a:r>
            <a:r>
              <a:rPr lang="en-IN" u="sng" dirty="0">
                <a:hlinkClick r:id="rId2"/>
              </a:rPr>
              <a:t>https://docs.spring.io/spring-boot/docs/current/reference/htmlsingle/</a:t>
            </a:r>
            <a:r>
              <a:rPr lang="en-IN" dirty="0"/>
              <a:t> (accessed on 20/02/2022)</a:t>
            </a:r>
          </a:p>
          <a:p>
            <a:r>
              <a:rPr lang="en-IN" dirty="0"/>
              <a:t>[4]</a:t>
            </a:r>
            <a:r>
              <a:rPr lang="en-IN" dirty="0">
                <a:hlinkClick r:id="rId3"/>
              </a:rPr>
              <a:t> </a:t>
            </a:r>
            <a:r>
              <a:rPr lang="en-IN" u="sng" dirty="0">
                <a:hlinkClick r:id="rId3"/>
              </a:rPr>
              <a:t>https://swagger.io/docs/specification/about/</a:t>
            </a:r>
            <a:r>
              <a:rPr lang="en-IN" dirty="0"/>
              <a:t> (accessed on 20/02/2022)</a:t>
            </a:r>
          </a:p>
          <a:p>
            <a:r>
              <a:rPr lang="en-IN" dirty="0"/>
              <a:t>[5]</a:t>
            </a:r>
            <a:r>
              <a:rPr lang="en-IN" dirty="0">
                <a:hlinkClick r:id="rId4"/>
              </a:rPr>
              <a:t> </a:t>
            </a:r>
            <a:r>
              <a:rPr lang="en-IN" u="sng" dirty="0">
                <a:hlinkClick r:id="rId4"/>
              </a:rPr>
              <a:t>https://reactjs.org/docs/thinking-in-react.html</a:t>
            </a:r>
            <a:r>
              <a:rPr lang="en-IN" dirty="0"/>
              <a:t> (accessed on 20/02/2022)</a:t>
            </a:r>
          </a:p>
          <a:p>
            <a:r>
              <a:rPr lang="en-IN" dirty="0"/>
              <a:t>[6]</a:t>
            </a:r>
            <a:r>
              <a:rPr lang="en-IN" dirty="0">
                <a:hlinkClick r:id="rId5"/>
              </a:rPr>
              <a:t> </a:t>
            </a:r>
            <a:r>
              <a:rPr lang="en-IN" u="sng" dirty="0">
                <a:hlinkClick r:id="rId5"/>
              </a:rPr>
              <a:t>https://app.pluralsight.com/paths/skills/spring-framework-core-spring</a:t>
            </a:r>
            <a:r>
              <a:rPr lang="en-IN" dirty="0"/>
              <a:t> (accessed on 20/02/2022)</a:t>
            </a:r>
          </a:p>
          <a:p>
            <a:r>
              <a:rPr lang="en-IN" dirty="0"/>
              <a:t>[7]</a:t>
            </a:r>
            <a:r>
              <a:rPr lang="en-IN" dirty="0">
                <a:hlinkClick r:id="rId6"/>
              </a:rPr>
              <a:t> </a:t>
            </a:r>
            <a:r>
              <a:rPr lang="en-IN" u="sng" dirty="0">
                <a:hlinkClick r:id="rId6"/>
              </a:rPr>
              <a:t>https://www.geeksforgeeks.org/builder-design-pattern/</a:t>
            </a:r>
            <a:r>
              <a:rPr lang="en-IN" dirty="0"/>
              <a:t> (accessed on 20/02/2022)</a:t>
            </a:r>
          </a:p>
          <a:p>
            <a:r>
              <a:rPr lang="en-IN" dirty="0"/>
              <a:t>[8]</a:t>
            </a:r>
            <a:r>
              <a:rPr lang="en-IN" dirty="0">
                <a:hlinkClick r:id="rId7"/>
              </a:rPr>
              <a:t> </a:t>
            </a:r>
            <a:r>
              <a:rPr lang="en-IN" u="sng" dirty="0">
                <a:hlinkClick r:id="rId7"/>
              </a:rPr>
              <a:t>https://vmware.github.io/clarity/documentation/v0.11/get-started</a:t>
            </a:r>
            <a:r>
              <a:rPr lang="en-IN" dirty="0"/>
              <a:t> (accessed on 20/02/2022)</a:t>
            </a:r>
          </a:p>
          <a:p>
            <a:r>
              <a:rPr lang="en-IN" dirty="0"/>
              <a:t>[9]</a:t>
            </a:r>
            <a:r>
              <a:rPr lang="en-IN" dirty="0">
                <a:hlinkClick r:id="rId8"/>
              </a:rPr>
              <a:t> </a:t>
            </a:r>
            <a:r>
              <a:rPr lang="en-IN" u="sng" dirty="0">
                <a:hlinkClick r:id="rId8"/>
              </a:rPr>
              <a:t>https://docs.vmware.com/en/VMware-Tanzu-Kubernetes-Grid/index.html</a:t>
            </a:r>
            <a:r>
              <a:rPr lang="en-IN" b="1" dirty="0"/>
              <a:t> </a:t>
            </a:r>
            <a:r>
              <a:rPr lang="en-IN" dirty="0"/>
              <a:t>(accessed on 20/02/2022)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735495" y="1262270"/>
            <a:ext cx="1071438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security of applications getting deployed is a </a:t>
            </a:r>
            <a:r>
              <a:rPr lang="en-IN" sz="20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tiresome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VMware follows an automated build process called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vRelease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Stream that automatically builds, tests and scans the application and builds a runnable artifact for the application. Whenever build is triggered, the security tools test and scan the application code for any possible risks and vulnerabilities.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elements that are inspected closely to find out any existing vulnerabilities and risks present are:-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Code (SAST)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Box (DAST)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Party Libraries (OSS)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Workloads (Containers, Images)</a:t>
            </a:r>
          </a:p>
          <a:p>
            <a:r>
              <a:rPr lang="en-IN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15988" y="28213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7D3C-EDDC-AD4D-BA74-B162EE933E32}"/>
              </a:ext>
            </a:extLst>
          </p:cNvPr>
          <p:cNvSpPr txBox="1"/>
          <p:nvPr/>
        </p:nvSpPr>
        <p:spPr>
          <a:xfrm>
            <a:off x="684143" y="1755140"/>
            <a:ext cx="10823713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vulnerabilities found in these scans are stored in a database by various scanning tools managed by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Jira ticket is created for the open vulnerabilities, so that developers can fix the issues found and enhance the security of the application.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brings on a demand for an application which can organize all the data collected of found vulnerabilities and display it in an analytical way.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can help various stakeholders take a risk based decision quickly.  </a:t>
            </a:r>
          </a:p>
          <a:p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549965" y="1847045"/>
            <a:ext cx="11092070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collected by all the risk and vulnerability scans is collected into a database and is currently scattered and there is no centralized platform which provides complete view of risks possessed by these vulnerabilities.</a:t>
            </a:r>
            <a:endParaRPr lang="en-IN" sz="2000" b="0" dirty="0">
              <a:effectLst/>
            </a:endParaRPr>
          </a:p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is a need to develop a Unified Vulnerability and Risk Management System (UVRMS) that would aggregate the scattered data and help the stakeholders to manage vulnerabilities and take risk based decision.</a:t>
            </a:r>
            <a:endParaRPr lang="en-IN" sz="2000" b="0" dirty="0">
              <a:effectLst/>
            </a:endParaRPr>
          </a:p>
          <a:p>
            <a:r>
              <a:rPr lang="en-IN" sz="2000" b="0" dirty="0">
                <a:effectLst/>
              </a:rPr>
              <a:t/>
            </a:r>
            <a:br>
              <a:rPr lang="en-IN" sz="2000" b="0" dirty="0">
                <a:effectLst/>
              </a:rPr>
            </a:br>
            <a:r>
              <a:rPr lang="en-IN" sz="2000" b="0" dirty="0">
                <a:effectLst/>
              </a:rPr>
              <a:t/>
            </a:r>
            <a:br>
              <a:rPr lang="en-IN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693467" y="1541549"/>
            <a:ext cx="9901002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have the following features:-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management – All the vulnerabilities present are listed and proper actions can be taken regarding the vulnerabilities using this project.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Triaging – Using the application, triage actions can be performed regarding various vulnerabilities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based decision – The stakeholders can take risk based decisions with the help of graph and statistical data provided by the application.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Deployments – The application ultimately aims to reduce risks and vulnerabilities which ultimately leads to secure deployments.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Objectives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21458" y="1591244"/>
            <a:ext cx="9901002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cater the data in an analytical format.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better visual to stakeholders using graphs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vulnerability triage functionality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overall risk home page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SSO (Single Sign On)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Technology Stack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F4C72-30E6-1C41-A563-244A86C44048}"/>
              </a:ext>
            </a:extLst>
          </p:cNvPr>
          <p:cNvSpPr txBox="1"/>
          <p:nvPr/>
        </p:nvSpPr>
        <p:spPr>
          <a:xfrm>
            <a:off x="663437" y="1909048"/>
            <a:ext cx="609765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Version Control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GitLabs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-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Spring Boot , Maven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Frontend 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ReactJS , Clarity Design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 Version 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 11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Database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DBeaver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/ MySQL Workbench</a:t>
            </a: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514C4-30FA-6043-89BA-B7447FCFE781}"/>
              </a:ext>
            </a:extLst>
          </p:cNvPr>
          <p:cNvSpPr txBox="1"/>
          <p:nvPr/>
        </p:nvSpPr>
        <p:spPr>
          <a:xfrm>
            <a:off x="6428132" y="1909048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Messaging Queue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Rabbit MQ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Deployment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Docker</a:t>
            </a: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TKG : VMware product built on</a:t>
            </a:r>
          </a:p>
          <a:p>
            <a:pPr marL="342900"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top of Kubernetes architecture</a:t>
            </a:r>
            <a:endParaRPr lang="en-IN" b="0" dirty="0">
              <a:effectLst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Management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Confluence</a:t>
            </a: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Jira</a:t>
            </a:r>
          </a:p>
          <a:p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EB08E-8565-4C41-9315-A4309B6F2CD6}"/>
              </a:ext>
            </a:extLst>
          </p:cNvPr>
          <p:cNvSpPr txBox="1"/>
          <p:nvPr/>
        </p:nvSpPr>
        <p:spPr>
          <a:xfrm>
            <a:off x="325927" y="1632071"/>
            <a:ext cx="1104485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6.1 Development Methodology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project focuses on building a Unified Vulnerability and Risk Management System using the latest Agile Methodology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6.2 Authorization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Creating a security framework : Integrating with VMware workspace 1 for authentication and authorization so that it adapts Single Sign On(SSO).</a:t>
            </a:r>
          </a:p>
          <a:p>
            <a:pPr>
              <a:spcBef>
                <a:spcPts val="500"/>
              </a:spcBef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6.3 Deployment</a:t>
            </a:r>
            <a:endParaRPr lang="en-IN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Following a complete CI/CD pipeline using Jenkins.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Not focusing on writing Jenkins file because the tool used by VMware implements it by itself.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Create a JAR file of the application, write a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dockerfile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and create a docker image.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Deployment for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kubernetes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cluster.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1284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Avita Katal</cp:lastModifiedBy>
  <cp:revision>576</cp:revision>
  <dcterms:created xsi:type="dcterms:W3CDTF">2021-05-06T09:42:21Z</dcterms:created>
  <dcterms:modified xsi:type="dcterms:W3CDTF">2022-08-13T06:44:18Z</dcterms:modified>
</cp:coreProperties>
</file>