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4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11" r:id="rId11"/>
    <p:sldId id="312" r:id="rId12"/>
    <p:sldId id="31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296" r:id="rId31"/>
    <p:sldId id="304" r:id="rId32"/>
    <p:sldId id="305" r:id="rId33"/>
    <p:sldId id="306" r:id="rId34"/>
    <p:sldId id="307" r:id="rId35"/>
    <p:sldId id="308" r:id="rId36"/>
    <p:sldId id="309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667" autoAdjust="0"/>
  </p:normalViewPr>
  <p:slideViewPr>
    <p:cSldViewPr>
      <p:cViewPr>
        <p:scale>
          <a:sx n="70" d="100"/>
          <a:sy n="70" d="100"/>
        </p:scale>
        <p:origin x="-13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33CE-88D1-4470-A5A1-1546DA274F1C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4233-E953-4F2E-9005-0338DDC648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4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4357718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Recap: </a:t>
            </a:r>
            <a:r>
              <a:rPr lang="en-IN" sz="360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IN" sz="3600">
                <a:latin typeface="Times New Roman" pitchFamily="18" charset="0"/>
                <a:cs typeface="Times New Roman" pitchFamily="18" charset="0"/>
              </a:rPr>
              <a:t>30, 27</a:t>
            </a:r>
            <a:r>
              <a:rPr lang="en-IN" sz="3600" baseline="3000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600">
                <a:latin typeface="Times New Roman" pitchFamily="18" charset="0"/>
                <a:cs typeface="Times New Roman" pitchFamily="18" charset="0"/>
              </a:rPr>
              <a:t> March 2014, 0930-1030 hrs.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Carnot vapour cycle</a:t>
            </a:r>
          </a:p>
          <a:p>
            <a:pPr lvl="1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cycle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cycle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Processes in the cycle</a:t>
            </a:r>
          </a:p>
          <a:p>
            <a:pPr lvl="2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Improving cycle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0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Improving efficiency of </a:t>
            </a:r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Lowering the condenser pressure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Superheating the steam to high temperatures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Increasing the boiler pressure</a:t>
            </a:r>
          </a:p>
          <a:p>
            <a:pPr lvl="1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Reheating, </a:t>
            </a:r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intercooling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regeneration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1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8307" t="2077" r="1038" b="7268"/>
          <a:stretch>
            <a:fillRect/>
          </a:stretch>
        </p:blipFill>
        <p:spPr bwMode="auto">
          <a:xfrm>
            <a:off x="500034" y="863726"/>
            <a:ext cx="3714776" cy="371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4578502"/>
            <a:ext cx="4071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effect of lowering the condenser pressure on the ideal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cycle.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l="4211" t="2166" r="8422" b="5415"/>
          <a:stretch>
            <a:fillRect/>
          </a:stretch>
        </p:blipFill>
        <p:spPr bwMode="auto">
          <a:xfrm>
            <a:off x="4857752" y="1026831"/>
            <a:ext cx="3500462" cy="359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857752" y="4623402"/>
            <a:ext cx="4000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effect of superheating the steam to higher temperatures on the ideal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cycle.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4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7833" t="7209" r="6854" b="4119"/>
          <a:stretch>
            <a:fillRect/>
          </a:stretch>
        </p:blipFill>
        <p:spPr bwMode="auto">
          <a:xfrm>
            <a:off x="428596" y="792288"/>
            <a:ext cx="3929090" cy="388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28596" y="4864254"/>
            <a:ext cx="3929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effect of increasing the boiler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pressure on the ideal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cycle.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l="4941" t="1762" r="5764" b="8810"/>
          <a:stretch>
            <a:fillRect/>
          </a:stretch>
        </p:blipFill>
        <p:spPr bwMode="auto">
          <a:xfrm>
            <a:off x="4714876" y="863726"/>
            <a:ext cx="4143404" cy="387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72066" y="4864254"/>
            <a:ext cx="341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ideal reheat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cycle.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381000" y="1600200"/>
            <a:ext cx="8458200" cy="419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Brayton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cycles differ from the ideal cycles in all the four processes.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compression process and expansion processes are non-isentropic.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Pressure drop during heat addition and heat rejection.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presence of irreversibilities causes the above deviations.</a:t>
            </a: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95600" y="4937579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401203" y="3443281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867400" y="4888468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216370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390635">
            <a:off x="2263192" y="2947730"/>
            <a:ext cx="5703514" cy="1071335"/>
          </a:xfrm>
          <a:prstGeom prst="arc">
            <a:avLst>
              <a:gd name="adj1" fmla="val 12087767"/>
              <a:gd name="adj2" fmla="val 21020063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V="1">
            <a:off x="5044209" y="3123983"/>
            <a:ext cx="1356134" cy="14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-120000" flipV="1">
            <a:off x="3313535" y="3889309"/>
            <a:ext cx="24217" cy="75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8428208">
            <a:off x="2541169" y="1697734"/>
            <a:ext cx="5717677" cy="711828"/>
          </a:xfrm>
          <a:prstGeom prst="arc">
            <a:avLst>
              <a:gd name="adj1" fmla="val 12695095"/>
              <a:gd name="adj2" fmla="val 214912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erge 10"/>
          <p:cNvSpPr>
            <a:spLocks noChangeAspect="1"/>
          </p:cNvSpPr>
          <p:nvPr/>
        </p:nvSpPr>
        <p:spPr>
          <a:xfrm rot="20700000">
            <a:off x="5827159" y="2931430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erge 11"/>
          <p:cNvSpPr>
            <a:spLocks noChangeAspect="1"/>
          </p:cNvSpPr>
          <p:nvPr/>
        </p:nvSpPr>
        <p:spPr>
          <a:xfrm rot="14340000">
            <a:off x="4335639" y="3272905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Merge 12"/>
          <p:cNvSpPr>
            <a:spLocks noChangeAspect="1"/>
          </p:cNvSpPr>
          <p:nvPr/>
        </p:nvSpPr>
        <p:spPr>
          <a:xfrm rot="4320000">
            <a:off x="4520786" y="4191205"/>
            <a:ext cx="85899" cy="18346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Merge 13"/>
          <p:cNvSpPr>
            <a:spLocks noChangeAspect="1"/>
          </p:cNvSpPr>
          <p:nvPr/>
        </p:nvSpPr>
        <p:spPr>
          <a:xfrm rot="11820000">
            <a:off x="3407734" y="4065267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261746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98906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6800" y="4458142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5210" y="231814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3531867"/>
            <a:ext cx="45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4s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5600" y="3662492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2s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18554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Pressure drop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>
            <a:endCxn id="21" idx="2"/>
          </p:cNvCxnSpPr>
          <p:nvPr/>
        </p:nvCxnSpPr>
        <p:spPr>
          <a:xfrm rot="16200000" flipV="1">
            <a:off x="4314855" y="2284122"/>
            <a:ext cx="165729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343400" y="2236469"/>
            <a:ext cx="1600201" cy="7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8612740">
            <a:off x="2652794" y="1815973"/>
            <a:ext cx="5717677" cy="711828"/>
          </a:xfrm>
          <a:prstGeom prst="arc">
            <a:avLst>
              <a:gd name="adj1" fmla="val 12762551"/>
              <a:gd name="adj2" fmla="val 2149123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rc 24"/>
          <p:cNvSpPr/>
          <p:nvPr/>
        </p:nvSpPr>
        <p:spPr>
          <a:xfrm rot="9654278">
            <a:off x="2357787" y="3100130"/>
            <a:ext cx="5703514" cy="1071335"/>
          </a:xfrm>
          <a:prstGeom prst="arc">
            <a:avLst>
              <a:gd name="adj1" fmla="val 12087767"/>
              <a:gd name="adj2" fmla="val 21020063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16200000" flipV="1">
            <a:off x="5295900" y="2884167"/>
            <a:ext cx="11430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27696" y="3475003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3026356" y="4141762"/>
            <a:ext cx="818773" cy="208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70896" y="3398803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4a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57278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Brayton cycle </a:t>
            </a:r>
            <a:r>
              <a:rPr lang="en-IN" sz="32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T-s</a:t>
            </a:r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diagram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2414356">
            <a:off x="4811322" y="4058101"/>
            <a:ext cx="533400" cy="228600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 rot="2654224">
            <a:off x="4595445" y="3016121"/>
            <a:ext cx="533400" cy="228600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00200"/>
            <a:ext cx="8458200" cy="472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deviation of actual compressors and turbines from the isentropic versions can be accounted for by using the isentropic efficiencies.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Where,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4a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are the actual states at the compressor and turbine exit and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2s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4s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are the corresponding isentropic states.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971800"/>
          <a:ext cx="4191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1" name="Equation" r:id="rId3" imgW="1955520" imgH="888840" progId="Equation.3">
                  <p:embed/>
                </p:oleObj>
              </mc:Choice>
              <mc:Fallback>
                <p:oleObj name="Equation" r:id="rId3" imgW="195552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1910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05768" y="1545608"/>
            <a:ext cx="89154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As a result of non-isentropic compression and expansion, the compressor needs more work than the ideal cycle and turbine generates less work.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efficiencies reflect the amount of deviation of the actual compression/expansion processes from the ideal.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pressure losses in the heat addition/rejection processes also need to be considered.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76400"/>
            <a:ext cx="84582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Other differences between ideal and actual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Brayton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Change of specific heats with temperature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exchanger effectiveness (in case of regenerative cycles)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Mass flow rate of fuel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efficiency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parameters are often used in actual cycle analysis.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4582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Variants of the simple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Brayton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Reheating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Intercooling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Regeneration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cycles with the above will be different from the ideal cycles in terms of the irreversibilities present.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efficiencies, total pressure losses, heat exchanger effectiveness for each additional components of the cycle.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285728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52396" y="1177984"/>
            <a:ext cx="84582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Brayton cycle with intercooling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efficiencies of each stage of intercooling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exchanger effectiveness of the intercooling duct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Brayton cycle with reheating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efficiencies of each stage of reheating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pressure loss and combustion efficiency during reheating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28850" y="1204913"/>
            <a:ext cx="4686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5857892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Case 2: Carnot cycle partially outside the saturation dome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54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Actual/Real Brayton cycle 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Brayton cycle with regeneration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exchanger effectiveness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Brayton cycle with all three of these modifications need to be analysed considering the above discussed irreversibilities.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20" y="357188"/>
            <a:ext cx="8501122" cy="5768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Jet Propulsion cycles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Slightly different from the ideal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Brayton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Gases are not completely expanded in a turbine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Partly in turbine and remainder in nozzle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 work output of the jet propulsion cycle is zero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 developed in a turbojet engine is the unbalanced force that is caused by the difference in the momentum of the low-velocity air entering the engine and the high-velocity exhaust gases leaving the engine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5750" y="1428750"/>
            <a:ext cx="8582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0"/>
            <a:ext cx="8229600" cy="5111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Types of jet engines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714356"/>
            <a:ext cx="5400684" cy="420086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Ramjet: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number range 1.5-3.0,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Scramjet: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3.0-10.0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Military, civil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Turbojet: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0-2.5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Military, civil?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Turbofan: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0-0.85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Civil, military?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Turboprop: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0-0.75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 Civil, military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Turboshaft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Mach 0-0.55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 Civil, military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/>
          <a:srcRect l="20625" t="63333" r="31250" b="10001"/>
          <a:stretch>
            <a:fillRect/>
          </a:stretch>
        </p:blipFill>
        <p:spPr bwMode="auto">
          <a:xfrm>
            <a:off x="1600200" y="914400"/>
            <a:ext cx="5867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429000"/>
            <a:ext cx="632936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8" y="833438"/>
            <a:ext cx="90662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 noChangeArrowheads="1"/>
          </p:cNvPicPr>
          <p:nvPr/>
        </p:nvPicPr>
        <p:blipFill>
          <a:blip r:embed="rId2"/>
          <a:srcRect l="31250" t="45833" r="20625" b="23334"/>
          <a:stretch>
            <a:fillRect/>
          </a:stretch>
        </p:blipFill>
        <p:spPr bwMode="auto">
          <a:xfrm>
            <a:off x="1524000" y="1828800"/>
            <a:ext cx="5867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620000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 l="20625" t="21666" r="26250" b="24412"/>
          <a:stretch>
            <a:fillRect/>
          </a:stretch>
        </p:blipFill>
        <p:spPr bwMode="auto">
          <a:xfrm>
            <a:off x="1143000" y="685800"/>
            <a:ext cx="6477000" cy="493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00166" y="6072206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Comparison between gas turbine engine and a piston engine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l="30624" t="39166" r="21251" b="29167"/>
          <a:stretch>
            <a:fillRect/>
          </a:stretch>
        </p:blipFill>
        <p:spPr bwMode="auto">
          <a:xfrm>
            <a:off x="1600200" y="457200"/>
            <a:ext cx="5867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/>
          <a:srcRect l="21875" t="24167" r="26875" b="40833"/>
          <a:stretch>
            <a:fillRect/>
          </a:stretch>
        </p:blipFill>
        <p:spPr bwMode="auto">
          <a:xfrm>
            <a:off x="1447800" y="3352800"/>
            <a:ext cx="624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071966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compression to extremely high pressures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 difficult to achieve</a:t>
            </a:r>
          </a:p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Not possible to have isothermal heat transfer at variable pressures.</a:t>
            </a:r>
          </a:p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 Carnot cycle cannot form a realistic model for vapour power cycles.</a:t>
            </a:r>
          </a:p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ideal cycle for vapour is the </a:t>
            </a:r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cycle.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7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cycles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371600"/>
            <a:ext cx="80010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engines operate on Brayton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Brayton cycle is a closed cycle, whereas gas turbines operate in the open cycle mode.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cycle assumes that there are no irreversibilities in the processes, air behaves like an ideal gas with constant specific heats, and that there are no frictional losses.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148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Thrust and efficiency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524000"/>
            <a:ext cx="80010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will now derive expressions for thrust and efficiency of air-breathing engines from the momentum and energy equations.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consider a generalized thrust producing device with a single inlet and single exhaust.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assume that the thrust and conditions at all points within the control volume do not change with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435522" y="3029803"/>
            <a:ext cx="2183642" cy="1084997"/>
          </a:xfrm>
          <a:custGeom>
            <a:avLst/>
            <a:gdLst>
              <a:gd name="connsiteX0" fmla="*/ 0 w 2183642"/>
              <a:gd name="connsiteY0" fmla="*/ 191068 h 1050877"/>
              <a:gd name="connsiteX1" fmla="*/ 272956 w 2183642"/>
              <a:gd name="connsiteY1" fmla="*/ 109182 h 1050877"/>
              <a:gd name="connsiteX2" fmla="*/ 586854 w 2183642"/>
              <a:gd name="connsiteY2" fmla="*/ 27295 h 1050877"/>
              <a:gd name="connsiteX3" fmla="*/ 900753 w 2183642"/>
              <a:gd name="connsiteY3" fmla="*/ 0 h 1050877"/>
              <a:gd name="connsiteX4" fmla="*/ 1173708 w 2183642"/>
              <a:gd name="connsiteY4" fmla="*/ 0 h 1050877"/>
              <a:gd name="connsiteX5" fmla="*/ 1433015 w 2183642"/>
              <a:gd name="connsiteY5" fmla="*/ 13648 h 1050877"/>
              <a:gd name="connsiteX6" fmla="*/ 1692323 w 2183642"/>
              <a:gd name="connsiteY6" fmla="*/ 54591 h 1050877"/>
              <a:gd name="connsiteX7" fmla="*/ 1869744 w 2183642"/>
              <a:gd name="connsiteY7" fmla="*/ 109182 h 1050877"/>
              <a:gd name="connsiteX8" fmla="*/ 2074460 w 2183642"/>
              <a:gd name="connsiteY8" fmla="*/ 163773 h 1050877"/>
              <a:gd name="connsiteX9" fmla="*/ 2169994 w 2183642"/>
              <a:gd name="connsiteY9" fmla="*/ 218364 h 1050877"/>
              <a:gd name="connsiteX10" fmla="*/ 2183642 w 2183642"/>
              <a:gd name="connsiteY10" fmla="*/ 832513 h 1050877"/>
              <a:gd name="connsiteX11" fmla="*/ 1978926 w 2183642"/>
              <a:gd name="connsiteY11" fmla="*/ 900752 h 1050877"/>
              <a:gd name="connsiteX12" fmla="*/ 1760562 w 2183642"/>
              <a:gd name="connsiteY12" fmla="*/ 968991 h 1050877"/>
              <a:gd name="connsiteX13" fmla="*/ 1501254 w 2183642"/>
              <a:gd name="connsiteY13" fmla="*/ 1009934 h 1050877"/>
              <a:gd name="connsiteX14" fmla="*/ 1214651 w 2183642"/>
              <a:gd name="connsiteY14" fmla="*/ 1050877 h 1050877"/>
              <a:gd name="connsiteX15" fmla="*/ 900753 w 2183642"/>
              <a:gd name="connsiteY15" fmla="*/ 1050877 h 1050877"/>
              <a:gd name="connsiteX16" fmla="*/ 627797 w 2183642"/>
              <a:gd name="connsiteY16" fmla="*/ 1009934 h 1050877"/>
              <a:gd name="connsiteX17" fmla="*/ 491320 w 2183642"/>
              <a:gd name="connsiteY17" fmla="*/ 996286 h 1050877"/>
              <a:gd name="connsiteX18" fmla="*/ 232012 w 2183642"/>
              <a:gd name="connsiteY18" fmla="*/ 928048 h 1050877"/>
              <a:gd name="connsiteX19" fmla="*/ 54591 w 2183642"/>
              <a:gd name="connsiteY19" fmla="*/ 873456 h 1050877"/>
              <a:gd name="connsiteX20" fmla="*/ 13648 w 2183642"/>
              <a:gd name="connsiteY20" fmla="*/ 846161 h 1050877"/>
              <a:gd name="connsiteX21" fmla="*/ 0 w 2183642"/>
              <a:gd name="connsiteY21" fmla="*/ 191068 h 105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3642" h="1050877">
                <a:moveTo>
                  <a:pt x="0" y="191068"/>
                </a:moveTo>
                <a:lnTo>
                  <a:pt x="272956" y="109182"/>
                </a:lnTo>
                <a:lnTo>
                  <a:pt x="586854" y="27295"/>
                </a:lnTo>
                <a:lnTo>
                  <a:pt x="900753" y="0"/>
                </a:lnTo>
                <a:lnTo>
                  <a:pt x="1173708" y="0"/>
                </a:lnTo>
                <a:lnTo>
                  <a:pt x="1433015" y="13648"/>
                </a:lnTo>
                <a:lnTo>
                  <a:pt x="1692323" y="54591"/>
                </a:lnTo>
                <a:lnTo>
                  <a:pt x="1869744" y="109182"/>
                </a:lnTo>
                <a:lnTo>
                  <a:pt x="2074460" y="163773"/>
                </a:lnTo>
                <a:lnTo>
                  <a:pt x="2169994" y="218364"/>
                </a:lnTo>
                <a:lnTo>
                  <a:pt x="2183642" y="832513"/>
                </a:lnTo>
                <a:lnTo>
                  <a:pt x="1978926" y="900752"/>
                </a:lnTo>
                <a:lnTo>
                  <a:pt x="1760562" y="968991"/>
                </a:lnTo>
                <a:lnTo>
                  <a:pt x="1501254" y="1009934"/>
                </a:lnTo>
                <a:lnTo>
                  <a:pt x="1214651" y="1050877"/>
                </a:lnTo>
                <a:lnTo>
                  <a:pt x="900753" y="1050877"/>
                </a:lnTo>
                <a:lnTo>
                  <a:pt x="627797" y="1009934"/>
                </a:lnTo>
                <a:lnTo>
                  <a:pt x="491320" y="996286"/>
                </a:lnTo>
                <a:lnTo>
                  <a:pt x="232012" y="928048"/>
                </a:lnTo>
                <a:lnTo>
                  <a:pt x="54591" y="873456"/>
                </a:lnTo>
                <a:lnTo>
                  <a:pt x="13648" y="846161"/>
                </a:lnTo>
                <a:lnTo>
                  <a:pt x="0" y="191068"/>
                </a:lnTo>
                <a:close/>
              </a:path>
            </a:pathLst>
          </a:cu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57661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057400"/>
            <a:ext cx="4495800" cy="31242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 flipV="1">
            <a:off x="4422977" y="3210012"/>
            <a:ext cx="10904" cy="707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715000" y="256350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800600" y="2286000"/>
            <a:ext cx="990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62600" y="2057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049672" y="2101755"/>
            <a:ext cx="1201003" cy="1023583"/>
          </a:xfrm>
          <a:custGeom>
            <a:avLst/>
            <a:gdLst>
              <a:gd name="connsiteX0" fmla="*/ 545910 w 1201003"/>
              <a:gd name="connsiteY0" fmla="*/ 0 h 1023583"/>
              <a:gd name="connsiteX1" fmla="*/ 941695 w 1201003"/>
              <a:gd name="connsiteY1" fmla="*/ 0 h 1023583"/>
              <a:gd name="connsiteX2" fmla="*/ 1201003 w 1201003"/>
              <a:gd name="connsiteY2" fmla="*/ 0 h 1023583"/>
              <a:gd name="connsiteX3" fmla="*/ 1201003 w 1201003"/>
              <a:gd name="connsiteY3" fmla="*/ 1023583 h 1023583"/>
              <a:gd name="connsiteX4" fmla="*/ 955343 w 1201003"/>
              <a:gd name="connsiteY4" fmla="*/ 955344 h 1023583"/>
              <a:gd name="connsiteX5" fmla="*/ 791570 w 1201003"/>
              <a:gd name="connsiteY5" fmla="*/ 914400 h 1023583"/>
              <a:gd name="connsiteX6" fmla="*/ 464024 w 1201003"/>
              <a:gd name="connsiteY6" fmla="*/ 900753 h 1023583"/>
              <a:gd name="connsiteX7" fmla="*/ 150125 w 1201003"/>
              <a:gd name="connsiteY7" fmla="*/ 928048 h 1023583"/>
              <a:gd name="connsiteX8" fmla="*/ 0 w 1201003"/>
              <a:gd name="connsiteY8" fmla="*/ 941696 h 1023583"/>
              <a:gd name="connsiteX9" fmla="*/ 545910 w 1201003"/>
              <a:gd name="connsiteY9" fmla="*/ 0 h 10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003" h="1023583">
                <a:moveTo>
                  <a:pt x="545910" y="0"/>
                </a:moveTo>
                <a:lnTo>
                  <a:pt x="941695" y="0"/>
                </a:lnTo>
                <a:lnTo>
                  <a:pt x="1201003" y="0"/>
                </a:lnTo>
                <a:lnTo>
                  <a:pt x="1201003" y="1023583"/>
                </a:lnTo>
                <a:lnTo>
                  <a:pt x="955343" y="955344"/>
                </a:lnTo>
                <a:lnTo>
                  <a:pt x="791570" y="914400"/>
                </a:lnTo>
                <a:lnTo>
                  <a:pt x="464024" y="900753"/>
                </a:lnTo>
                <a:lnTo>
                  <a:pt x="150125" y="928048"/>
                </a:lnTo>
                <a:lnTo>
                  <a:pt x="0" y="941696"/>
                </a:lnTo>
                <a:lnTo>
                  <a:pt x="545910" y="0"/>
                </a:lnTo>
                <a:close/>
              </a:path>
            </a:pathLst>
          </a:custGeom>
          <a:gradFill flip="none" rotWithShape="1">
            <a:gsLst>
              <a:gs pos="0">
                <a:srgbClr val="8488C4">
                  <a:alpha val="9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133600" y="3276600"/>
            <a:ext cx="20574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133601" y="3852088"/>
            <a:ext cx="20880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1000" y="3210012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5910" y="3844790"/>
            <a:ext cx="231977" cy="665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2362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0600" y="364395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0600" y="406589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0600" y="446850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48768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8992" y="3222008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6952" y="277845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29400" y="214156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7792" y="2974072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5752" y="2557816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43048" y="4155744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1440" y="50292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29400" y="4572000"/>
            <a:ext cx="11430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324930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29400" y="3886200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15752" y="3546144"/>
            <a:ext cx="16002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1945944"/>
            <a:ext cx="762000" cy="15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600700" y="1638300"/>
            <a:ext cx="534988" cy="158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14600" y="355979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0600" y="6142632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34194" y="5684638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3144" y="156494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(Reaction)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1200" y="1600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Control surface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5200" y="4267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Thrust producer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8728" y="3276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u, Pa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2400" y="2362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8600" y="4343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3504" y="2797792"/>
            <a:ext cx="381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9544" y="278414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29600" y="3200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5181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1200" y="5181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736" y="606870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352" y="50348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91200" y="4114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endParaRPr lang="en-IN" sz="20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276600" y="3298208"/>
          <a:ext cx="44026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7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98208"/>
                        <a:ext cx="44026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8243248" y="3477904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8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248" y="3477904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4191000" y="5257800"/>
          <a:ext cx="439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9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439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5410200" y="1358900"/>
          <a:ext cx="4667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0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58900"/>
                        <a:ext cx="46672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Connector 53"/>
          <p:cNvCxnSpPr/>
          <p:nvPr/>
        </p:nvCxnSpPr>
        <p:spPr>
          <a:xfrm flipV="1">
            <a:off x="4343400" y="4087504"/>
            <a:ext cx="762000" cy="2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2438400" y="31242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2438400" y="399765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773194" y="308815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7773194" y="40378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" idx="3"/>
          </p:cNvCxnSpPr>
          <p:nvPr/>
        </p:nvCxnSpPr>
        <p:spPr>
          <a:xfrm rot="5400000" flipH="1" flipV="1">
            <a:off x="6153150" y="3714750"/>
            <a:ext cx="5715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5970896" y="1550348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896" y="1550348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91232" y="1319280"/>
            <a:ext cx="837404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reaction to the thrust,   , is transmitted to the support. The engine thrust is thus the vector summation of all forces on the internal and external surfaces of the engine.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Considering the components of force and the momentum flux in the x-direction only,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199" y="3429000"/>
          <a:ext cx="2979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5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429000"/>
                        <a:ext cx="29791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48000" y="5445456"/>
          <a:ext cx="31861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" name="Equation" r:id="rId5" imgW="1371600" imgH="380880" progId="Equation.3">
                  <p:embed/>
                </p:oleObj>
              </mc:Choice>
              <mc:Fallback>
                <p:oleObj name="Equation" r:id="rId5" imgW="13716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45456"/>
                        <a:ext cx="318611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628" y="128586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1285860"/>
                        <a:ext cx="45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pressure and velocity can be assumed to be constant over the entire control surface, except over the exhaust area, A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  <a:endParaRPr kumimoji="0" lang="en-IN" sz="2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pressure force acting on this control volume is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–P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)A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only other force acting on the control volume is the reaction to the thrust, 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Adding up the forces in the x-direction,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5486400"/>
          <a:ext cx="3502025" cy="61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3" name="Equation" r:id="rId3" imgW="1434960" imgH="253800" progId="Equation.3">
                  <p:embed/>
                </p:oleObj>
              </mc:Choice>
              <mc:Fallback>
                <p:oleObj name="Equation" r:id="rId3" imgW="14349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3502025" cy="61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mass flow that enters the capture area, </a:t>
            </a:r>
            <a:r>
              <a:rPr kumimoji="0" lang="en-I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Similarly, the mass flow crossing the exhaust area </a:t>
            </a:r>
            <a:r>
              <a:rPr kumimoji="0" lang="en-IN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Also,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Or,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Continuity equation for the CV gives,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04100" y="1142984"/>
          <a:ext cx="1739900" cy="61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142984"/>
                        <a:ext cx="1739900" cy="614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28860" y="2143116"/>
          <a:ext cx="204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143116"/>
                        <a:ext cx="20478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428860" y="2643182"/>
          <a:ext cx="2247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1" name="Equation" r:id="rId7" imgW="825480" imgH="241200" progId="Equation.3">
                  <p:embed/>
                </p:oleObj>
              </mc:Choice>
              <mc:Fallback>
                <p:oleObj name="Equation" r:id="rId7" imgW="825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643182"/>
                        <a:ext cx="22479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71736" y="3714752"/>
          <a:ext cx="3271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2" name="Equation" r:id="rId9" imgW="1218960" imgH="241200" progId="Equation.3">
                  <p:embed/>
                </p:oleObj>
              </mc:Choice>
              <mc:Fallback>
                <p:oleObj name="Equation" r:id="rId9" imgW="12189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714752"/>
                        <a:ext cx="32718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559256" y="4433248"/>
          <a:ext cx="671353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3" name="Equation" r:id="rId11" imgW="2501640" imgH="711000" progId="Equation.3">
                  <p:embed/>
                </p:oleObj>
              </mc:Choice>
              <mc:Fallback>
                <p:oleObj name="Equation" r:id="rId11" imgW="250164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256" y="4433248"/>
                        <a:ext cx="671353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momentum balance across the CV,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net outward flux of x-momentum.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equation reduces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the force balance equation, we have,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828800"/>
          <a:ext cx="7696200" cy="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7" name="Equation" r:id="rId3" imgW="3797280" imgH="380880" progId="Equation.3">
                  <p:embed/>
                </p:oleObj>
              </mc:Choice>
              <mc:Fallback>
                <p:oleObj name="Equation" r:id="rId3" imgW="379728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96200" cy="772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819400" y="3657600"/>
          <a:ext cx="368808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8" name="Equation" r:id="rId5" imgW="1676160" imgH="380880" progId="Equation.3">
                  <p:embed/>
                </p:oleObj>
              </mc:Choice>
              <mc:Fallback>
                <p:oleObj name="Equation" r:id="rId5" imgW="167616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368808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286000" y="5181600"/>
          <a:ext cx="467427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9" name="Equation" r:id="rId7" imgW="1752480" imgH="228600" progId="Equation.3">
                  <p:embed/>
                </p:oleObj>
              </mc:Choice>
              <mc:Fallback>
                <p:oleObj name="Equation" r:id="rId7" imgW="1752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67427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thrust equation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219200"/>
            <a:ext cx="81534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we define fuel-air ratio,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the generalised thrust equation for air-breathing engines.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–P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)A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not zero only if the exhaust jet is supersonic and the nozzle does not expand the exhaust jet to ambient pressure.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 if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kumimoji="0" lang="en-I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« P</a:t>
            </a:r>
            <a:r>
              <a:rPr kumimoji="0" lang="en-I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it can be substantial contribution.</a:t>
            </a:r>
            <a:r>
              <a:rPr kumimoji="0" lang="en-I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752600" y="1828800"/>
          <a:ext cx="552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5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521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304800" y="1524000"/>
            <a:ext cx="8610600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 is the ideal cycle for vapour power cycles.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ideal Rankine cycle does not involve any internal irreversibilities.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ideal cycle consists of the following: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 Isentropic compression in a pump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2-3 Constant pressure heat addition in a boiler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3-4 Isentropic expansion in a turbine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4-1 Constant pressure heat rejection in a condenser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57158" y="285728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214414" y="1071546"/>
            <a:ext cx="6572296" cy="4771899"/>
            <a:chOff x="2195804" y="1802969"/>
            <a:chExt cx="4281196" cy="355105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576804" y="5012375"/>
              <a:ext cx="3528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1082407" y="3519481"/>
              <a:ext cx="2988000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548604" y="4964668"/>
              <a:ext cx="211137" cy="389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8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s</a:t>
              </a:r>
              <a:endParaRPr lang="en-IN" sz="28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5804" y="2239904"/>
              <a:ext cx="250816" cy="389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8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T</a:t>
              </a:r>
              <a:endParaRPr lang="en-IN" sz="28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874335" y="2285999"/>
              <a:ext cx="3069265" cy="2349795"/>
            </a:xfrm>
            <a:custGeom>
              <a:avLst/>
              <a:gdLst>
                <a:gd name="connsiteX0" fmla="*/ 0 w 2628014"/>
                <a:gd name="connsiteY0" fmla="*/ 2422450 h 2475613"/>
                <a:gd name="connsiteX1" fmla="*/ 914400 w 2628014"/>
                <a:gd name="connsiteY1" fmla="*/ 83288 h 2475613"/>
                <a:gd name="connsiteX2" fmla="*/ 2147777 w 2628014"/>
                <a:gd name="connsiteY2" fmla="*/ 1922720 h 2475613"/>
                <a:gd name="connsiteX3" fmla="*/ 2583712 w 2628014"/>
                <a:gd name="connsiteY3" fmla="*/ 2379920 h 2475613"/>
                <a:gd name="connsiteX4" fmla="*/ 2583712 w 2628014"/>
                <a:gd name="connsiteY4" fmla="*/ 2379920 h 2475613"/>
                <a:gd name="connsiteX5" fmla="*/ 2583712 w 2628014"/>
                <a:gd name="connsiteY5" fmla="*/ 2475613 h 2475613"/>
                <a:gd name="connsiteX0" fmla="*/ 0 w 2628014"/>
                <a:gd name="connsiteY0" fmla="*/ 2422450 h 2475613"/>
                <a:gd name="connsiteX1" fmla="*/ 914400 w 2628014"/>
                <a:gd name="connsiteY1" fmla="*/ 83288 h 2475613"/>
                <a:gd name="connsiteX2" fmla="*/ 2147777 w 2628014"/>
                <a:gd name="connsiteY2" fmla="*/ 1922720 h 2475613"/>
                <a:gd name="connsiteX3" fmla="*/ 2583712 w 2628014"/>
                <a:gd name="connsiteY3" fmla="*/ 2379920 h 2475613"/>
                <a:gd name="connsiteX4" fmla="*/ 2583712 w 2628014"/>
                <a:gd name="connsiteY4" fmla="*/ 2379920 h 2475613"/>
                <a:gd name="connsiteX5" fmla="*/ 2583712 w 2628014"/>
                <a:gd name="connsiteY5" fmla="*/ 2475613 h 2475613"/>
                <a:gd name="connsiteX0" fmla="*/ 0 w 2628014"/>
                <a:gd name="connsiteY0" fmla="*/ 2422450 h 2422450"/>
                <a:gd name="connsiteX1" fmla="*/ 914400 w 2628014"/>
                <a:gd name="connsiteY1" fmla="*/ 83288 h 2422450"/>
                <a:gd name="connsiteX2" fmla="*/ 2147777 w 2628014"/>
                <a:gd name="connsiteY2" fmla="*/ 1922720 h 2422450"/>
                <a:gd name="connsiteX3" fmla="*/ 2583712 w 2628014"/>
                <a:gd name="connsiteY3" fmla="*/ 2379920 h 2422450"/>
                <a:gd name="connsiteX4" fmla="*/ 2583712 w 2628014"/>
                <a:gd name="connsiteY4" fmla="*/ 2379920 h 2422450"/>
                <a:gd name="connsiteX5" fmla="*/ 2583712 w 2628014"/>
                <a:gd name="connsiteY5" fmla="*/ 2399413 h 242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014" h="2422450">
                  <a:moveTo>
                    <a:pt x="0" y="2422450"/>
                  </a:moveTo>
                  <a:cubicBezTo>
                    <a:pt x="278218" y="1294513"/>
                    <a:pt x="556437" y="166576"/>
                    <a:pt x="914400" y="83288"/>
                  </a:cubicBezTo>
                  <a:cubicBezTo>
                    <a:pt x="1272363" y="0"/>
                    <a:pt x="1869558" y="1539948"/>
                    <a:pt x="2147777" y="1922720"/>
                  </a:cubicBezTo>
                  <a:cubicBezTo>
                    <a:pt x="2425996" y="2305492"/>
                    <a:pt x="2583712" y="2379920"/>
                    <a:pt x="2583712" y="2379920"/>
                  </a:cubicBezTo>
                  <a:lnTo>
                    <a:pt x="2583712" y="2379920"/>
                  </a:lnTo>
                  <a:cubicBezTo>
                    <a:pt x="2583712" y="2395869"/>
                    <a:pt x="2628014" y="2392325"/>
                    <a:pt x="2583712" y="2399413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2868000" y="3903740"/>
              <a:ext cx="360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0" y="4038600"/>
              <a:ext cx="2286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3657600"/>
              <a:ext cx="45720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3124200"/>
              <a:ext cx="13716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2191528">
              <a:off x="2368626" y="2582127"/>
              <a:ext cx="609600" cy="2286000"/>
            </a:xfrm>
            <a:prstGeom prst="arc">
              <a:avLst>
                <a:gd name="adj1" fmla="val 16942667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rc 12"/>
            <p:cNvSpPr/>
            <p:nvPr/>
          </p:nvSpPr>
          <p:spPr>
            <a:xfrm rot="2191528">
              <a:off x="4175948" y="1802969"/>
              <a:ext cx="609600" cy="2286000"/>
            </a:xfrm>
            <a:prstGeom prst="arc">
              <a:avLst>
                <a:gd name="adj1" fmla="val 16942667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 flipH="1" flipV="1">
              <a:off x="4324714" y="3276600"/>
              <a:ext cx="152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erge 14"/>
            <p:cNvSpPr>
              <a:spLocks noChangeAspect="1"/>
            </p:cNvSpPr>
            <p:nvPr/>
          </p:nvSpPr>
          <p:spPr>
            <a:xfrm rot="5400000">
              <a:off x="4011184" y="3948120"/>
              <a:ext cx="85899" cy="183467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4038600"/>
              <a:ext cx="1295400" cy="3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2800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pump,in</a:t>
              </a:r>
              <a:endParaRPr lang="en-IN" sz="28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1000" y="4183808"/>
              <a:ext cx="685800" cy="3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q</a:t>
              </a:r>
              <a:r>
                <a:rPr lang="en-IN" sz="2800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out</a:t>
              </a:r>
              <a:endParaRPr lang="en-IN" sz="28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2141845">
              <a:off x="3068253" y="3071459"/>
              <a:ext cx="533400" cy="228600"/>
            </a:xfrm>
            <a:prstGeom prst="rightArrow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7667607">
              <a:off x="4101861" y="3976498"/>
              <a:ext cx="533400" cy="228600"/>
            </a:xfrm>
            <a:prstGeom prst="rightArrow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lowchart: Merge 19"/>
            <p:cNvSpPr>
              <a:spLocks noChangeAspect="1"/>
            </p:cNvSpPr>
            <p:nvPr/>
          </p:nvSpPr>
          <p:spPr>
            <a:xfrm rot="21600000">
              <a:off x="5042150" y="3352800"/>
              <a:ext cx="95159" cy="184934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 rot="21244085">
              <a:off x="4887185" y="2998751"/>
              <a:ext cx="533400" cy="228600"/>
            </a:xfrm>
            <a:prstGeom prst="rightArrow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rot="21374076">
              <a:off x="2978899" y="3756188"/>
              <a:ext cx="377473" cy="228600"/>
            </a:xfrm>
            <a:prstGeom prst="rightArrow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5948" y="2734574"/>
              <a:ext cx="609600" cy="3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q</a:t>
              </a:r>
              <a:r>
                <a:rPr lang="en-IN" sz="2800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endParaRPr lang="en-IN" sz="28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81600" y="2667000"/>
              <a:ext cx="1295400" cy="38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2800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turb,out</a:t>
              </a:r>
              <a:endParaRPr lang="en-IN" sz="28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5" name="Flowchart: Merge 24"/>
            <p:cNvSpPr>
              <a:spLocks noChangeAspect="1"/>
            </p:cNvSpPr>
            <p:nvPr/>
          </p:nvSpPr>
          <p:spPr>
            <a:xfrm rot="16200000">
              <a:off x="4011184" y="3025094"/>
              <a:ext cx="85899" cy="183467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3962400"/>
              <a:ext cx="381000" cy="38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1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09226" y="2310444"/>
              <a:ext cx="237241" cy="389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3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8496" y="3976784"/>
              <a:ext cx="277504" cy="38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4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51826" y="3463504"/>
              <a:ext cx="381000" cy="38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2</a:t>
              </a:r>
              <a:endParaRPr lang="en-IN" sz="2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57422" y="6072206"/>
            <a:ext cx="374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ideal </a:t>
            </a:r>
            <a:r>
              <a:rPr lang="en-IN" sz="28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 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524000"/>
            <a:ext cx="8610600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the components are steady flow systems.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balance for each sub-system can be expressed as:</a:t>
            </a: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95400" y="3048000"/>
          <a:ext cx="6116638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6" name="Equation" r:id="rId3" imgW="2184120" imgH="1168200" progId="Equation.3">
                  <p:embed/>
                </p:oleObj>
              </mc:Choice>
              <mc:Fallback>
                <p:oleObj name="Equation" r:id="rId3" imgW="2184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6116638" cy="326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9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295400"/>
            <a:ext cx="8458200" cy="3928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thermal efficiency of the ideal Rankine cycle under the cold air standard assumptions becomes: </a:t>
            </a:r>
            <a:endParaRPr kumimoji="0" lang="en-I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3352800"/>
          <a:ext cx="62261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0" name="Equation" r:id="rId3" imgW="2489040" imgH="685800" progId="Equation.3">
                  <p:embed/>
                </p:oleObj>
              </mc:Choice>
              <mc:Fallback>
                <p:oleObj name="Equation" r:id="rId3" imgW="2489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62261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34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cycle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524000"/>
            <a:ext cx="8610600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Rankine cycles can also be operated with reheat and regeneration.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average temperature during the reheat process can be increased by increasing the number of expansion and reheat stages.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Rankine cycle with reheat and regeneration offer substantially higher efficiencies as compared to a simple Rankine cycle.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4784" t="2449" r="6379" b="9796"/>
          <a:stretch>
            <a:fillRect/>
          </a:stretch>
        </p:blipFill>
        <p:spPr bwMode="auto">
          <a:xfrm>
            <a:off x="214282" y="1214422"/>
            <a:ext cx="858809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14678" y="5572140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Rankine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cycle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1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1189</Words>
  <Application>Microsoft Office PowerPoint</Application>
  <PresentationFormat>On-screen Show (4:3)</PresentationFormat>
  <Paragraphs>192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103</cp:revision>
  <dcterms:created xsi:type="dcterms:W3CDTF">2011-01-24T05:13:06Z</dcterms:created>
  <dcterms:modified xsi:type="dcterms:W3CDTF">2014-04-01T03:15:32Z</dcterms:modified>
</cp:coreProperties>
</file>