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9"/>
  </p:notesMasterIdLst>
  <p:sldIdLst>
    <p:sldId id="284" r:id="rId2"/>
    <p:sldId id="326" r:id="rId3"/>
    <p:sldId id="327" r:id="rId4"/>
    <p:sldId id="328" r:id="rId5"/>
    <p:sldId id="329" r:id="rId6"/>
    <p:sldId id="330" r:id="rId7"/>
    <p:sldId id="331" r:id="rId8"/>
    <p:sldId id="332" r:id="rId9"/>
    <p:sldId id="333" r:id="rId10"/>
    <p:sldId id="334" r:id="rId11"/>
    <p:sldId id="335" r:id="rId12"/>
    <p:sldId id="336" r:id="rId13"/>
    <p:sldId id="337" r:id="rId14"/>
    <p:sldId id="338" r:id="rId15"/>
    <p:sldId id="339" r:id="rId16"/>
    <p:sldId id="340" r:id="rId17"/>
    <p:sldId id="296" r:id="rId18"/>
    <p:sldId id="304" r:id="rId19"/>
    <p:sldId id="305" r:id="rId20"/>
    <p:sldId id="306" r:id="rId21"/>
    <p:sldId id="307" r:id="rId22"/>
    <p:sldId id="308" r:id="rId23"/>
    <p:sldId id="309" r:id="rId24"/>
    <p:sldId id="310" r:id="rId25"/>
    <p:sldId id="311" r:id="rId26"/>
    <p:sldId id="312" r:id="rId27"/>
    <p:sldId id="313" r:id="rId28"/>
    <p:sldId id="314" r:id="rId29"/>
    <p:sldId id="315" r:id="rId30"/>
    <p:sldId id="316" r:id="rId31"/>
    <p:sldId id="317" r:id="rId32"/>
    <p:sldId id="318" r:id="rId33"/>
    <p:sldId id="319" r:id="rId34"/>
    <p:sldId id="320" r:id="rId35"/>
    <p:sldId id="321" r:id="rId36"/>
    <p:sldId id="322" r:id="rId37"/>
    <p:sldId id="323" r:id="rId38"/>
    <p:sldId id="324" r:id="rId39"/>
    <p:sldId id="325" r:id="rId40"/>
    <p:sldId id="341" r:id="rId41"/>
    <p:sldId id="342" r:id="rId42"/>
    <p:sldId id="343" r:id="rId43"/>
    <p:sldId id="344" r:id="rId44"/>
    <p:sldId id="345" r:id="rId45"/>
    <p:sldId id="346" r:id="rId46"/>
    <p:sldId id="347" r:id="rId47"/>
    <p:sldId id="348" r:id="rId48"/>
    <p:sldId id="349" r:id="rId49"/>
    <p:sldId id="350" r:id="rId50"/>
    <p:sldId id="351" r:id="rId51"/>
    <p:sldId id="352" r:id="rId52"/>
    <p:sldId id="353" r:id="rId53"/>
    <p:sldId id="354" r:id="rId54"/>
    <p:sldId id="355" r:id="rId55"/>
    <p:sldId id="356" r:id="rId56"/>
    <p:sldId id="357" r:id="rId57"/>
    <p:sldId id="358" r:id="rId5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425" autoAdjust="0"/>
    <p:restoredTop sz="94667" autoAdjust="0"/>
  </p:normalViewPr>
  <p:slideViewPr>
    <p:cSldViewPr>
      <p:cViewPr>
        <p:scale>
          <a:sx n="70" d="100"/>
          <a:sy n="70" d="100"/>
        </p:scale>
        <p:origin x="-1302" y="-19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5" Type="http://schemas.openxmlformats.org/officeDocument/2006/relationships/image" Target="../media/image13.wmf"/><Relationship Id="rId4" Type="http://schemas.openxmlformats.org/officeDocument/2006/relationships/image" Target="../media/image12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5" Type="http://schemas.openxmlformats.org/officeDocument/2006/relationships/image" Target="../media/image21.wmf"/><Relationship Id="rId4" Type="http://schemas.openxmlformats.org/officeDocument/2006/relationships/image" Target="../media/image20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32.wmf"/><Relationship Id="rId1" Type="http://schemas.openxmlformats.org/officeDocument/2006/relationships/image" Target="../media/image40.wmf"/><Relationship Id="rId4" Type="http://schemas.openxmlformats.org/officeDocument/2006/relationships/image" Target="../media/image41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w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w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5" Type="http://schemas.openxmlformats.org/officeDocument/2006/relationships/image" Target="../media/image21.wmf"/><Relationship Id="rId4" Type="http://schemas.openxmlformats.org/officeDocument/2006/relationships/image" Target="../media/image20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5" Type="http://schemas.openxmlformats.org/officeDocument/2006/relationships/image" Target="../media/image13.wmf"/><Relationship Id="rId4" Type="http://schemas.openxmlformats.org/officeDocument/2006/relationships/image" Target="../media/image12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0A33CE-88D1-4470-A5A1-1546DA274F1C}" type="datetimeFigureOut">
              <a:rPr lang="en-US" smtClean="0"/>
              <a:pPr/>
              <a:t>4/8/2014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274233-E953-4F2E-9005-0338DDC648C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70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4CD0D-8731-4FD7-B7E1-12ECE0E69854}" type="datetimeFigureOut">
              <a:rPr lang="en-US" smtClean="0"/>
              <a:pPr/>
              <a:t>4/8/2014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90FB7-1DD7-4C2E-B55D-69741CBE4DF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4CD0D-8731-4FD7-B7E1-12ECE0E69854}" type="datetimeFigureOut">
              <a:rPr lang="en-US" smtClean="0"/>
              <a:pPr/>
              <a:t>4/8/2014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90FB7-1DD7-4C2E-B55D-69741CBE4DF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4CD0D-8731-4FD7-B7E1-12ECE0E69854}" type="datetimeFigureOut">
              <a:rPr lang="en-US" smtClean="0"/>
              <a:pPr/>
              <a:t>4/8/2014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90FB7-1DD7-4C2E-B55D-69741CBE4DF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4CD0D-8731-4FD7-B7E1-12ECE0E69854}" type="datetimeFigureOut">
              <a:rPr lang="en-US" smtClean="0"/>
              <a:pPr/>
              <a:t>4/8/2014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90FB7-1DD7-4C2E-B55D-69741CBE4DF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4CD0D-8731-4FD7-B7E1-12ECE0E69854}" type="datetimeFigureOut">
              <a:rPr lang="en-US" smtClean="0"/>
              <a:pPr/>
              <a:t>4/8/2014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90FB7-1DD7-4C2E-B55D-69741CBE4DF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4CD0D-8731-4FD7-B7E1-12ECE0E69854}" type="datetimeFigureOut">
              <a:rPr lang="en-US" smtClean="0"/>
              <a:pPr/>
              <a:t>4/8/2014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90FB7-1DD7-4C2E-B55D-69741CBE4DF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4CD0D-8731-4FD7-B7E1-12ECE0E69854}" type="datetimeFigureOut">
              <a:rPr lang="en-US" smtClean="0"/>
              <a:pPr/>
              <a:t>4/8/2014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90FB7-1DD7-4C2E-B55D-69741CBE4DF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4CD0D-8731-4FD7-B7E1-12ECE0E69854}" type="datetimeFigureOut">
              <a:rPr lang="en-US" smtClean="0"/>
              <a:pPr/>
              <a:t>4/8/2014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90FB7-1DD7-4C2E-B55D-69741CBE4DF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4CD0D-8731-4FD7-B7E1-12ECE0E69854}" type="datetimeFigureOut">
              <a:rPr lang="en-US" smtClean="0"/>
              <a:pPr/>
              <a:t>4/8/2014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90FB7-1DD7-4C2E-B55D-69741CBE4DF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4CD0D-8731-4FD7-B7E1-12ECE0E69854}" type="datetimeFigureOut">
              <a:rPr lang="en-US" smtClean="0"/>
              <a:pPr/>
              <a:t>4/8/2014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90FB7-1DD7-4C2E-B55D-69741CBE4DF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4CD0D-8731-4FD7-B7E1-12ECE0E69854}" type="datetimeFigureOut">
              <a:rPr lang="en-US" smtClean="0"/>
              <a:pPr/>
              <a:t>4/8/2014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90FB7-1DD7-4C2E-B55D-69741CBE4DF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C4CD0D-8731-4FD7-B7E1-12ECE0E69854}" type="datetimeFigureOut">
              <a:rPr lang="en-US" smtClean="0"/>
              <a:pPr/>
              <a:t>4/8/2014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290FB7-1DD7-4C2E-B55D-69741CBE4DF7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1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0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12.wmf"/><Relationship Id="rId4" Type="http://schemas.openxmlformats.org/officeDocument/2006/relationships/image" Target="../media/image9.wmf"/><Relationship Id="rId9" Type="http://schemas.openxmlformats.org/officeDocument/2006/relationships/oleObject" Target="../embeddings/oleObject4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14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6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12" Type="http://schemas.openxmlformats.org/officeDocument/2006/relationships/image" Target="../media/image2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8.wmf"/><Relationship Id="rId11" Type="http://schemas.openxmlformats.org/officeDocument/2006/relationships/oleObject" Target="../embeddings/oleObject14.bin"/><Relationship Id="rId5" Type="http://schemas.openxmlformats.org/officeDocument/2006/relationships/oleObject" Target="../embeddings/oleObject11.bin"/><Relationship Id="rId10" Type="http://schemas.openxmlformats.org/officeDocument/2006/relationships/image" Target="../media/image20.wmf"/><Relationship Id="rId4" Type="http://schemas.openxmlformats.org/officeDocument/2006/relationships/image" Target="../media/image17.wmf"/><Relationship Id="rId9" Type="http://schemas.openxmlformats.org/officeDocument/2006/relationships/oleObject" Target="../embeddings/oleObject13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22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25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12" Type="http://schemas.openxmlformats.org/officeDocument/2006/relationships/image" Target="../media/image1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0.wmf"/><Relationship Id="rId11" Type="http://schemas.openxmlformats.org/officeDocument/2006/relationships/oleObject" Target="../embeddings/oleObject23.bin"/><Relationship Id="rId5" Type="http://schemas.openxmlformats.org/officeDocument/2006/relationships/oleObject" Target="../embeddings/oleObject20.bin"/><Relationship Id="rId10" Type="http://schemas.openxmlformats.org/officeDocument/2006/relationships/image" Target="../media/image12.wmf"/><Relationship Id="rId4" Type="http://schemas.openxmlformats.org/officeDocument/2006/relationships/image" Target="../media/image9.wmf"/><Relationship Id="rId9" Type="http://schemas.openxmlformats.org/officeDocument/2006/relationships/oleObject" Target="../embeddings/oleObject22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oleObject" Target="../embeddings/oleObject24.bin"/><Relationship Id="rId7" Type="http://schemas.openxmlformats.org/officeDocument/2006/relationships/oleObject" Target="../embeddings/oleObject2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14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6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oleObject" Target="../embeddings/oleObject28.bin"/><Relationship Id="rId7" Type="http://schemas.openxmlformats.org/officeDocument/2006/relationships/oleObject" Target="../embeddings/oleObject30.bin"/><Relationship Id="rId12" Type="http://schemas.openxmlformats.org/officeDocument/2006/relationships/image" Target="../media/image2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8.wmf"/><Relationship Id="rId11" Type="http://schemas.openxmlformats.org/officeDocument/2006/relationships/oleObject" Target="../embeddings/oleObject32.bin"/><Relationship Id="rId5" Type="http://schemas.openxmlformats.org/officeDocument/2006/relationships/oleObject" Target="../embeddings/oleObject29.bin"/><Relationship Id="rId10" Type="http://schemas.openxmlformats.org/officeDocument/2006/relationships/image" Target="../media/image20.wmf"/><Relationship Id="rId4" Type="http://schemas.openxmlformats.org/officeDocument/2006/relationships/image" Target="../media/image17.wmf"/><Relationship Id="rId9" Type="http://schemas.openxmlformats.org/officeDocument/2006/relationships/oleObject" Target="../embeddings/oleObject31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oleObject" Target="../embeddings/oleObject33.bin"/><Relationship Id="rId7" Type="http://schemas.openxmlformats.org/officeDocument/2006/relationships/oleObject" Target="../embeddings/oleObject3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34.bin"/><Relationship Id="rId4" Type="http://schemas.openxmlformats.org/officeDocument/2006/relationships/image" Target="../media/image22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25.w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38.bin"/><Relationship Id="rId4" Type="http://schemas.openxmlformats.org/officeDocument/2006/relationships/image" Target="../media/image26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40.bin"/><Relationship Id="rId4" Type="http://schemas.openxmlformats.org/officeDocument/2006/relationships/image" Target="../media/image28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42.bin"/><Relationship Id="rId4" Type="http://schemas.openxmlformats.org/officeDocument/2006/relationships/image" Target="../media/image30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3" Type="http://schemas.openxmlformats.org/officeDocument/2006/relationships/oleObject" Target="../embeddings/oleObject43.bin"/><Relationship Id="rId7" Type="http://schemas.openxmlformats.org/officeDocument/2006/relationships/oleObject" Target="../embeddings/oleObject4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33.wmf"/><Relationship Id="rId5" Type="http://schemas.openxmlformats.org/officeDocument/2006/relationships/oleObject" Target="../embeddings/oleObject44.bin"/><Relationship Id="rId4" Type="http://schemas.openxmlformats.org/officeDocument/2006/relationships/image" Target="../media/image32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35.w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37.wmf"/><Relationship Id="rId5" Type="http://schemas.openxmlformats.org/officeDocument/2006/relationships/oleObject" Target="../embeddings/oleObject48.bin"/><Relationship Id="rId4" Type="http://schemas.openxmlformats.org/officeDocument/2006/relationships/image" Target="../media/image36.w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38.w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39.wm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3" Type="http://schemas.openxmlformats.org/officeDocument/2006/relationships/oleObject" Target="../embeddings/oleObject51.bin"/><Relationship Id="rId7" Type="http://schemas.openxmlformats.org/officeDocument/2006/relationships/oleObject" Target="../embeddings/oleObject5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32.wmf"/><Relationship Id="rId5" Type="http://schemas.openxmlformats.org/officeDocument/2006/relationships/oleObject" Target="../embeddings/oleObject52.bin"/><Relationship Id="rId10" Type="http://schemas.openxmlformats.org/officeDocument/2006/relationships/image" Target="../media/image41.wmf"/><Relationship Id="rId4" Type="http://schemas.openxmlformats.org/officeDocument/2006/relationships/image" Target="../media/image40.wmf"/><Relationship Id="rId9" Type="http://schemas.openxmlformats.org/officeDocument/2006/relationships/oleObject" Target="../embeddings/oleObject54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4" Type="http://schemas.openxmlformats.org/officeDocument/2006/relationships/image" Target="../media/image42.w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4" Type="http://schemas.openxmlformats.org/officeDocument/2006/relationships/image" Target="../media/image43.wmf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3" Type="http://schemas.openxmlformats.org/officeDocument/2006/relationships/oleObject" Target="../embeddings/oleObject57.bin"/><Relationship Id="rId7" Type="http://schemas.openxmlformats.org/officeDocument/2006/relationships/oleObject" Target="../embeddings/oleObject5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45.wmf"/><Relationship Id="rId5" Type="http://schemas.openxmlformats.org/officeDocument/2006/relationships/oleObject" Target="../embeddings/oleObject58.bin"/><Relationship Id="rId4" Type="http://schemas.openxmlformats.org/officeDocument/2006/relationships/image" Target="../media/image44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37.wmf"/><Relationship Id="rId5" Type="http://schemas.openxmlformats.org/officeDocument/2006/relationships/oleObject" Target="../embeddings/oleObject61.bin"/><Relationship Id="rId4" Type="http://schemas.openxmlformats.org/officeDocument/2006/relationships/image" Target="../media/image36.wmf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4" Type="http://schemas.openxmlformats.org/officeDocument/2006/relationships/image" Target="../media/image47.wmf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4" Type="http://schemas.openxmlformats.org/officeDocument/2006/relationships/image" Target="../media/image48.wmf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Relationship Id="rId4" Type="http://schemas.openxmlformats.org/officeDocument/2006/relationships/image" Target="../media/image39.wmf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9.vml"/><Relationship Id="rId4" Type="http://schemas.openxmlformats.org/officeDocument/2006/relationships/image" Target="../media/image49.wmf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0.vml"/><Relationship Id="rId4" Type="http://schemas.openxmlformats.org/officeDocument/2006/relationships/image" Target="../media/image50.wmf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71480"/>
            <a:ext cx="8229600" cy="4357718"/>
          </a:xfrm>
        </p:spPr>
        <p:txBody>
          <a:bodyPr>
            <a:noAutofit/>
          </a:bodyPr>
          <a:lstStyle/>
          <a:p>
            <a:r>
              <a:rPr lang="en-IN" sz="3600" dirty="0" smtClean="0">
                <a:latin typeface="Times New Roman" pitchFamily="18" charset="0"/>
                <a:cs typeface="Times New Roman" pitchFamily="18" charset="0"/>
              </a:rPr>
              <a:t>Recap: Lecture </a:t>
            </a:r>
            <a:r>
              <a:rPr lang="en-IN" sz="3600" dirty="0" smtClean="0">
                <a:latin typeface="Times New Roman" pitchFamily="18" charset="0"/>
                <a:cs typeface="Times New Roman" pitchFamily="18" charset="0"/>
              </a:rPr>
              <a:t>32, 2</a:t>
            </a:r>
            <a:r>
              <a:rPr lang="en-IN" sz="3600" baseline="30000" dirty="0" smtClean="0">
                <a:latin typeface="Times New Roman" pitchFamily="18" charset="0"/>
                <a:cs typeface="Times New Roman" pitchFamily="18" charset="0"/>
              </a:rPr>
              <a:t>nd</a:t>
            </a:r>
            <a:r>
              <a:rPr lang="en-IN" sz="3600" dirty="0" smtClean="0">
                <a:latin typeface="Times New Roman" pitchFamily="18" charset="0"/>
                <a:cs typeface="Times New Roman" pitchFamily="18" charset="0"/>
              </a:rPr>
              <a:t> April 2014, 0830-0930 </a:t>
            </a:r>
            <a:r>
              <a:rPr lang="en-IN" sz="3600" dirty="0" smtClean="0">
                <a:latin typeface="Times New Roman" pitchFamily="18" charset="0"/>
                <a:cs typeface="Times New Roman" pitchFamily="18" charset="0"/>
              </a:rPr>
              <a:t>hrs.</a:t>
            </a:r>
          </a:p>
          <a:p>
            <a:pPr lvl="1"/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Actual/real </a:t>
            </a:r>
            <a:r>
              <a:rPr lang="en-IN" sz="3200" dirty="0" err="1" smtClean="0">
                <a:latin typeface="Times New Roman" pitchFamily="18" charset="0"/>
                <a:cs typeface="Times New Roman" pitchFamily="18" charset="0"/>
              </a:rPr>
              <a:t>Brayton</a:t>
            </a:r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 cycle</a:t>
            </a:r>
          </a:p>
          <a:p>
            <a:pPr lvl="2"/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Compressor and turbine efficiencies</a:t>
            </a:r>
          </a:p>
          <a:p>
            <a:pPr lvl="2"/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Variants of </a:t>
            </a:r>
            <a:r>
              <a:rPr lang="en-IN" sz="2800" dirty="0" err="1" smtClean="0">
                <a:latin typeface="Times New Roman" pitchFamily="18" charset="0"/>
                <a:cs typeface="Times New Roman" pitchFamily="18" charset="0"/>
              </a:rPr>
              <a:t>Brayton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cycle</a:t>
            </a:r>
          </a:p>
          <a:p>
            <a:pPr lvl="1"/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Ideal jet propulsion cycles</a:t>
            </a:r>
          </a:p>
          <a:p>
            <a:pPr lvl="1"/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Types of jet engines</a:t>
            </a:r>
          </a:p>
          <a:p>
            <a:pPr lvl="1"/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Gas turbine cycles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2"/>
          <p:cNvSpPr txBox="1">
            <a:spLocks/>
          </p:cNvSpPr>
          <p:nvPr/>
        </p:nvSpPr>
        <p:spPr>
          <a:xfrm>
            <a:off x="457200" y="571480"/>
            <a:ext cx="8229600" cy="685800"/>
          </a:xfrm>
          <a:prstGeom prst="rect">
            <a:avLst/>
          </a:prstGeom>
        </p:spPr>
        <p:txBody>
          <a:bodyPr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Thrust and efficiency</a:t>
            </a:r>
            <a:endParaRPr kumimoji="0" lang="en-IN" sz="3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3" name="Content Placeholder 13"/>
          <p:cNvSpPr txBox="1">
            <a:spLocks/>
          </p:cNvSpPr>
          <p:nvPr/>
        </p:nvSpPr>
        <p:spPr>
          <a:xfrm>
            <a:off x="609600" y="1524000"/>
            <a:ext cx="8001000" cy="41148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We will now derive expressions for thrust and efficiency of air-breathing engines from the momentum and energy equations.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We shall consider a generalized thrust producing device with a single inlet and single exhaust.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We assume that the thrust and conditions at all points within the control volume do not change with time.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I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3900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>
            <a:off x="4435522" y="3029803"/>
            <a:ext cx="2183642" cy="1084997"/>
          </a:xfrm>
          <a:custGeom>
            <a:avLst/>
            <a:gdLst>
              <a:gd name="connsiteX0" fmla="*/ 0 w 2183642"/>
              <a:gd name="connsiteY0" fmla="*/ 191068 h 1050877"/>
              <a:gd name="connsiteX1" fmla="*/ 272956 w 2183642"/>
              <a:gd name="connsiteY1" fmla="*/ 109182 h 1050877"/>
              <a:gd name="connsiteX2" fmla="*/ 586854 w 2183642"/>
              <a:gd name="connsiteY2" fmla="*/ 27295 h 1050877"/>
              <a:gd name="connsiteX3" fmla="*/ 900753 w 2183642"/>
              <a:gd name="connsiteY3" fmla="*/ 0 h 1050877"/>
              <a:gd name="connsiteX4" fmla="*/ 1173708 w 2183642"/>
              <a:gd name="connsiteY4" fmla="*/ 0 h 1050877"/>
              <a:gd name="connsiteX5" fmla="*/ 1433015 w 2183642"/>
              <a:gd name="connsiteY5" fmla="*/ 13648 h 1050877"/>
              <a:gd name="connsiteX6" fmla="*/ 1692323 w 2183642"/>
              <a:gd name="connsiteY6" fmla="*/ 54591 h 1050877"/>
              <a:gd name="connsiteX7" fmla="*/ 1869744 w 2183642"/>
              <a:gd name="connsiteY7" fmla="*/ 109182 h 1050877"/>
              <a:gd name="connsiteX8" fmla="*/ 2074460 w 2183642"/>
              <a:gd name="connsiteY8" fmla="*/ 163773 h 1050877"/>
              <a:gd name="connsiteX9" fmla="*/ 2169994 w 2183642"/>
              <a:gd name="connsiteY9" fmla="*/ 218364 h 1050877"/>
              <a:gd name="connsiteX10" fmla="*/ 2183642 w 2183642"/>
              <a:gd name="connsiteY10" fmla="*/ 832513 h 1050877"/>
              <a:gd name="connsiteX11" fmla="*/ 1978926 w 2183642"/>
              <a:gd name="connsiteY11" fmla="*/ 900752 h 1050877"/>
              <a:gd name="connsiteX12" fmla="*/ 1760562 w 2183642"/>
              <a:gd name="connsiteY12" fmla="*/ 968991 h 1050877"/>
              <a:gd name="connsiteX13" fmla="*/ 1501254 w 2183642"/>
              <a:gd name="connsiteY13" fmla="*/ 1009934 h 1050877"/>
              <a:gd name="connsiteX14" fmla="*/ 1214651 w 2183642"/>
              <a:gd name="connsiteY14" fmla="*/ 1050877 h 1050877"/>
              <a:gd name="connsiteX15" fmla="*/ 900753 w 2183642"/>
              <a:gd name="connsiteY15" fmla="*/ 1050877 h 1050877"/>
              <a:gd name="connsiteX16" fmla="*/ 627797 w 2183642"/>
              <a:gd name="connsiteY16" fmla="*/ 1009934 h 1050877"/>
              <a:gd name="connsiteX17" fmla="*/ 491320 w 2183642"/>
              <a:gd name="connsiteY17" fmla="*/ 996286 h 1050877"/>
              <a:gd name="connsiteX18" fmla="*/ 232012 w 2183642"/>
              <a:gd name="connsiteY18" fmla="*/ 928048 h 1050877"/>
              <a:gd name="connsiteX19" fmla="*/ 54591 w 2183642"/>
              <a:gd name="connsiteY19" fmla="*/ 873456 h 1050877"/>
              <a:gd name="connsiteX20" fmla="*/ 13648 w 2183642"/>
              <a:gd name="connsiteY20" fmla="*/ 846161 h 1050877"/>
              <a:gd name="connsiteX21" fmla="*/ 0 w 2183642"/>
              <a:gd name="connsiteY21" fmla="*/ 191068 h 1050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183642" h="1050877">
                <a:moveTo>
                  <a:pt x="0" y="191068"/>
                </a:moveTo>
                <a:lnTo>
                  <a:pt x="272956" y="109182"/>
                </a:lnTo>
                <a:lnTo>
                  <a:pt x="586854" y="27295"/>
                </a:lnTo>
                <a:lnTo>
                  <a:pt x="900753" y="0"/>
                </a:lnTo>
                <a:lnTo>
                  <a:pt x="1173708" y="0"/>
                </a:lnTo>
                <a:lnTo>
                  <a:pt x="1433015" y="13648"/>
                </a:lnTo>
                <a:lnTo>
                  <a:pt x="1692323" y="54591"/>
                </a:lnTo>
                <a:lnTo>
                  <a:pt x="1869744" y="109182"/>
                </a:lnTo>
                <a:lnTo>
                  <a:pt x="2074460" y="163773"/>
                </a:lnTo>
                <a:lnTo>
                  <a:pt x="2169994" y="218364"/>
                </a:lnTo>
                <a:lnTo>
                  <a:pt x="2183642" y="832513"/>
                </a:lnTo>
                <a:lnTo>
                  <a:pt x="1978926" y="900752"/>
                </a:lnTo>
                <a:lnTo>
                  <a:pt x="1760562" y="968991"/>
                </a:lnTo>
                <a:lnTo>
                  <a:pt x="1501254" y="1009934"/>
                </a:lnTo>
                <a:lnTo>
                  <a:pt x="1214651" y="1050877"/>
                </a:lnTo>
                <a:lnTo>
                  <a:pt x="900753" y="1050877"/>
                </a:lnTo>
                <a:lnTo>
                  <a:pt x="627797" y="1009934"/>
                </a:lnTo>
                <a:lnTo>
                  <a:pt x="491320" y="996286"/>
                </a:lnTo>
                <a:lnTo>
                  <a:pt x="232012" y="928048"/>
                </a:lnTo>
                <a:lnTo>
                  <a:pt x="54591" y="873456"/>
                </a:lnTo>
                <a:lnTo>
                  <a:pt x="13648" y="846161"/>
                </a:lnTo>
                <a:lnTo>
                  <a:pt x="0" y="191068"/>
                </a:lnTo>
                <a:close/>
              </a:path>
            </a:pathLst>
          </a:custGeom>
          <a:gradFill flip="none" rotWithShape="1"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16200000" scaled="0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12"/>
          <p:cNvSpPr txBox="1">
            <a:spLocks/>
          </p:cNvSpPr>
          <p:nvPr/>
        </p:nvSpPr>
        <p:spPr>
          <a:xfrm>
            <a:off x="457200" y="576616"/>
            <a:ext cx="8229600" cy="6858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The thrust equation</a:t>
            </a:r>
            <a:endParaRPr kumimoji="0" lang="en-IN" sz="3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133600" y="2057400"/>
            <a:ext cx="4495800" cy="3124200"/>
          </a:xfrm>
          <a:prstGeom prst="rect">
            <a:avLst/>
          </a:prstGeom>
          <a:noFill/>
          <a:ln w="222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rot="10800000" flipH="1" flipV="1">
            <a:off x="4422977" y="3210012"/>
            <a:ext cx="10904" cy="70791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rot="5400000">
            <a:off x="5715000" y="2563504"/>
            <a:ext cx="1066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rot="5400000">
            <a:off x="4800600" y="2286000"/>
            <a:ext cx="99060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562600" y="2057400"/>
            <a:ext cx="685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reeform 8"/>
          <p:cNvSpPr/>
          <p:nvPr/>
        </p:nvSpPr>
        <p:spPr>
          <a:xfrm>
            <a:off x="5049672" y="2101755"/>
            <a:ext cx="1201003" cy="1023583"/>
          </a:xfrm>
          <a:custGeom>
            <a:avLst/>
            <a:gdLst>
              <a:gd name="connsiteX0" fmla="*/ 545910 w 1201003"/>
              <a:gd name="connsiteY0" fmla="*/ 0 h 1023583"/>
              <a:gd name="connsiteX1" fmla="*/ 941695 w 1201003"/>
              <a:gd name="connsiteY1" fmla="*/ 0 h 1023583"/>
              <a:gd name="connsiteX2" fmla="*/ 1201003 w 1201003"/>
              <a:gd name="connsiteY2" fmla="*/ 0 h 1023583"/>
              <a:gd name="connsiteX3" fmla="*/ 1201003 w 1201003"/>
              <a:gd name="connsiteY3" fmla="*/ 1023583 h 1023583"/>
              <a:gd name="connsiteX4" fmla="*/ 955343 w 1201003"/>
              <a:gd name="connsiteY4" fmla="*/ 955344 h 1023583"/>
              <a:gd name="connsiteX5" fmla="*/ 791570 w 1201003"/>
              <a:gd name="connsiteY5" fmla="*/ 914400 h 1023583"/>
              <a:gd name="connsiteX6" fmla="*/ 464024 w 1201003"/>
              <a:gd name="connsiteY6" fmla="*/ 900753 h 1023583"/>
              <a:gd name="connsiteX7" fmla="*/ 150125 w 1201003"/>
              <a:gd name="connsiteY7" fmla="*/ 928048 h 1023583"/>
              <a:gd name="connsiteX8" fmla="*/ 0 w 1201003"/>
              <a:gd name="connsiteY8" fmla="*/ 941696 h 1023583"/>
              <a:gd name="connsiteX9" fmla="*/ 545910 w 1201003"/>
              <a:gd name="connsiteY9" fmla="*/ 0 h 1023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01003" h="1023583">
                <a:moveTo>
                  <a:pt x="545910" y="0"/>
                </a:moveTo>
                <a:lnTo>
                  <a:pt x="941695" y="0"/>
                </a:lnTo>
                <a:lnTo>
                  <a:pt x="1201003" y="0"/>
                </a:lnTo>
                <a:lnTo>
                  <a:pt x="1201003" y="1023583"/>
                </a:lnTo>
                <a:lnTo>
                  <a:pt x="955343" y="955344"/>
                </a:lnTo>
                <a:lnTo>
                  <a:pt x="791570" y="914400"/>
                </a:lnTo>
                <a:lnTo>
                  <a:pt x="464024" y="900753"/>
                </a:lnTo>
                <a:lnTo>
                  <a:pt x="150125" y="928048"/>
                </a:lnTo>
                <a:lnTo>
                  <a:pt x="0" y="941696"/>
                </a:lnTo>
                <a:lnTo>
                  <a:pt x="545910" y="0"/>
                </a:lnTo>
                <a:close/>
              </a:path>
            </a:pathLst>
          </a:custGeom>
          <a:gradFill flip="none" rotWithShape="1">
            <a:gsLst>
              <a:gs pos="0">
                <a:srgbClr val="8488C4">
                  <a:alpha val="9000"/>
                </a:srgbClr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16200000" scaled="0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rot="10800000">
            <a:off x="2133600" y="3276600"/>
            <a:ext cx="2057400" cy="1588"/>
          </a:xfrm>
          <a:prstGeom prst="line">
            <a:avLst/>
          </a:prstGeom>
          <a:ln w="158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10800000">
            <a:off x="2133601" y="3852088"/>
            <a:ext cx="2088000" cy="1588"/>
          </a:xfrm>
          <a:prstGeom prst="line">
            <a:avLst/>
          </a:prstGeom>
          <a:ln w="158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4191000" y="3210012"/>
            <a:ext cx="231977" cy="66589"/>
          </a:xfrm>
          <a:prstGeom prst="line">
            <a:avLst/>
          </a:prstGeom>
          <a:ln w="158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205910" y="3844790"/>
            <a:ext cx="231977" cy="66589"/>
          </a:xfrm>
          <a:prstGeom prst="line">
            <a:avLst/>
          </a:prstGeom>
          <a:ln w="158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990600" y="2362200"/>
            <a:ext cx="1143000" cy="1588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990600" y="3643952"/>
            <a:ext cx="1143000" cy="1588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990600" y="4065896"/>
            <a:ext cx="1143000" cy="1588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990600" y="4468504"/>
            <a:ext cx="1143000" cy="1588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990600" y="4876800"/>
            <a:ext cx="1143000" cy="1588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968992" y="3222008"/>
            <a:ext cx="1143000" cy="1588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976952" y="2778456"/>
            <a:ext cx="1143000" cy="1588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6629400" y="2141560"/>
            <a:ext cx="1143000" cy="1588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6607792" y="2974072"/>
            <a:ext cx="1143000" cy="1588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6615752" y="2557816"/>
            <a:ext cx="1143000" cy="1588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6643048" y="4155744"/>
            <a:ext cx="1143000" cy="1588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6621440" y="5029200"/>
            <a:ext cx="1143000" cy="1588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6629400" y="4572000"/>
            <a:ext cx="1143000" cy="1588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6629400" y="3249304"/>
            <a:ext cx="1600200" cy="1588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6629400" y="3886200"/>
            <a:ext cx="1600200" cy="1588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6615752" y="3546144"/>
            <a:ext cx="1600200" cy="1588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5410200" y="1945944"/>
            <a:ext cx="762000" cy="1588"/>
          </a:xfrm>
          <a:prstGeom prst="straightConnector1">
            <a:avLst/>
          </a:prstGeom>
          <a:ln w="2857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rot="5400000">
            <a:off x="5600700" y="1638300"/>
            <a:ext cx="534988" cy="1588"/>
          </a:xfrm>
          <a:prstGeom prst="straightConnector1">
            <a:avLst/>
          </a:prstGeom>
          <a:ln w="190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2514600" y="3559792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3352800" y="4953000"/>
            <a:ext cx="8382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990600" y="6142632"/>
            <a:ext cx="1143000" cy="1588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rot="5400000" flipH="1" flipV="1">
            <a:off x="534194" y="5684638"/>
            <a:ext cx="914400" cy="1588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213144" y="1564944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(Reaction)</a:t>
            </a:r>
            <a:endParaRPr lang="en-IN" sz="2400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981200" y="1600200"/>
            <a:ext cx="1905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Control surface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505200" y="4267200"/>
            <a:ext cx="1905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Thrust producer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78728" y="3276600"/>
            <a:ext cx="76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u, Pa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772400" y="2362200"/>
            <a:ext cx="38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u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848600" y="4343400"/>
            <a:ext cx="38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u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563504" y="2797792"/>
            <a:ext cx="381000" cy="60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A</a:t>
            </a:r>
            <a:r>
              <a:rPr lang="en-IN" sz="2000" baseline="-25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i</a:t>
            </a:r>
            <a:endParaRPr lang="en-IN" sz="2000" baseline="-25000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889544" y="2784144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err="1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A</a:t>
            </a:r>
            <a:r>
              <a:rPr lang="en-IN" sz="2000" baseline="-25000" dirty="0" err="1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e</a:t>
            </a:r>
            <a:endParaRPr lang="en-IN" sz="2000" baseline="-25000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229600" y="3200400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IN" sz="2000" baseline="-25000" dirty="0" err="1" smtClean="0">
                <a:latin typeface="Times New Roman" pitchFamily="18" charset="0"/>
                <a:cs typeface="Times New Roman" pitchFamily="18" charset="0"/>
              </a:rPr>
              <a:t>e</a:t>
            </a:r>
            <a:endParaRPr lang="en-IN" sz="20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400800" y="5181600"/>
            <a:ext cx="38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981200" y="5181600"/>
            <a:ext cx="38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811736" y="6068704"/>
            <a:ext cx="38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x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48352" y="5034888"/>
            <a:ext cx="38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y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791200" y="4114800"/>
            <a:ext cx="121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err="1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A</a:t>
            </a:r>
            <a:r>
              <a:rPr lang="en-IN" sz="2000" baseline="-25000" dirty="0" err="1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e</a:t>
            </a:r>
            <a:r>
              <a:rPr lang="en-IN" sz="2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, </a:t>
            </a:r>
            <a:r>
              <a:rPr lang="en-IN" sz="2000" dirty="0" err="1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P</a:t>
            </a:r>
            <a:r>
              <a:rPr lang="en-IN" sz="2000" baseline="-25000" dirty="0" err="1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e</a:t>
            </a:r>
            <a:endParaRPr lang="en-IN" sz="2000" baseline="-25000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graphicFrame>
        <p:nvGraphicFramePr>
          <p:cNvPr id="50" name="Object 49"/>
          <p:cNvGraphicFramePr>
            <a:graphicFrameLocks noChangeAspect="1"/>
          </p:cNvGraphicFramePr>
          <p:nvPr/>
        </p:nvGraphicFramePr>
        <p:xfrm>
          <a:off x="3276600" y="3298208"/>
          <a:ext cx="440267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575" name="Equation" r:id="rId3" imgW="203040" imgH="228600" progId="Equation.3">
                  <p:embed/>
                </p:oleObj>
              </mc:Choice>
              <mc:Fallback>
                <p:oleObj name="Equation" r:id="rId3" imgW="2030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3298208"/>
                        <a:ext cx="440267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Object 3"/>
          <p:cNvGraphicFramePr>
            <a:graphicFrameLocks noChangeAspect="1"/>
          </p:cNvGraphicFramePr>
          <p:nvPr/>
        </p:nvGraphicFramePr>
        <p:xfrm>
          <a:off x="8243248" y="3477904"/>
          <a:ext cx="439738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576" name="Equation" r:id="rId5" imgW="203040" imgH="228600" progId="Equation.3">
                  <p:embed/>
                </p:oleObj>
              </mc:Choice>
              <mc:Fallback>
                <p:oleObj name="Equation" r:id="rId5" imgW="2030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43248" y="3477904"/>
                        <a:ext cx="439738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Object 4"/>
          <p:cNvGraphicFramePr>
            <a:graphicFrameLocks noChangeAspect="1"/>
          </p:cNvGraphicFramePr>
          <p:nvPr/>
        </p:nvGraphicFramePr>
        <p:xfrm>
          <a:off x="4191000" y="5257800"/>
          <a:ext cx="439738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577" name="Equation" r:id="rId7" imgW="203040" imgH="228600" progId="Equation.3">
                  <p:embed/>
                </p:oleObj>
              </mc:Choice>
              <mc:Fallback>
                <p:oleObj name="Equation" r:id="rId7" imgW="2030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5257800"/>
                        <a:ext cx="439738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" name="Object 5"/>
          <p:cNvGraphicFramePr>
            <a:graphicFrameLocks noChangeAspect="1"/>
          </p:cNvGraphicFramePr>
          <p:nvPr/>
        </p:nvGraphicFramePr>
        <p:xfrm>
          <a:off x="5410200" y="1358900"/>
          <a:ext cx="466725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578" name="Equation" r:id="rId9" imgW="215640" imgH="241200" progId="Equation.3">
                  <p:embed/>
                </p:oleObj>
              </mc:Choice>
              <mc:Fallback>
                <p:oleObj name="Equation" r:id="rId9" imgW="21564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1358900"/>
                        <a:ext cx="466725" cy="522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4" name="Straight Connector 53"/>
          <p:cNvCxnSpPr/>
          <p:nvPr/>
        </p:nvCxnSpPr>
        <p:spPr>
          <a:xfrm flipV="1">
            <a:off x="4343400" y="4087504"/>
            <a:ext cx="762000" cy="2558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rot="5400000">
            <a:off x="2438400" y="3124200"/>
            <a:ext cx="3048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rot="5400000" flipH="1" flipV="1">
            <a:off x="2438400" y="3997656"/>
            <a:ext cx="3048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rot="5400000">
            <a:off x="7773194" y="3088150"/>
            <a:ext cx="3048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rot="5400000" flipH="1" flipV="1">
            <a:off x="7773194" y="4037806"/>
            <a:ext cx="3048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endCxn id="4" idx="3"/>
          </p:cNvCxnSpPr>
          <p:nvPr/>
        </p:nvCxnSpPr>
        <p:spPr>
          <a:xfrm rot="5400000" flipH="1" flipV="1">
            <a:off x="6153150" y="3714750"/>
            <a:ext cx="57150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0" name="Object 59"/>
          <p:cNvGraphicFramePr>
            <a:graphicFrameLocks noChangeAspect="1"/>
          </p:cNvGraphicFramePr>
          <p:nvPr/>
        </p:nvGraphicFramePr>
        <p:xfrm>
          <a:off x="5970896" y="1550348"/>
          <a:ext cx="381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579" name="Equation" r:id="rId11" imgW="152280" imgH="177480" progId="Equation.3">
                  <p:embed/>
                </p:oleObj>
              </mc:Choice>
              <mc:Fallback>
                <p:oleObj name="Equation" r:id="rId11" imgW="15228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70896" y="1550348"/>
                        <a:ext cx="3810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42561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2"/>
          <p:cNvSpPr txBox="1">
            <a:spLocks/>
          </p:cNvSpPr>
          <p:nvPr/>
        </p:nvSpPr>
        <p:spPr>
          <a:xfrm>
            <a:off x="357158" y="428604"/>
            <a:ext cx="8229600" cy="6858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The thrust equation</a:t>
            </a:r>
            <a:endParaRPr kumimoji="0" lang="en-IN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3" name="Content Placeholder 13"/>
          <p:cNvSpPr txBox="1">
            <a:spLocks/>
          </p:cNvSpPr>
          <p:nvPr/>
        </p:nvSpPr>
        <p:spPr>
          <a:xfrm>
            <a:off x="391232" y="1319280"/>
            <a:ext cx="8374040" cy="41148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The reaction to the thrust,   , is transmitted to the support. The engine thrust is thus the vector summation of all forces on the internal and external surfaces of the engine.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Therefore,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I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Considering the components of force and the momentum flux in the x-direction only,  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I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I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3124199" y="3429000"/>
          <a:ext cx="2979175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597" name="Equation" r:id="rId3" imgW="1282680" imgH="393480" progId="Equation.3">
                  <p:embed/>
                </p:oleObj>
              </mc:Choice>
              <mc:Fallback>
                <p:oleObj name="Equation" r:id="rId3" imgW="128268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199" y="3429000"/>
                        <a:ext cx="2979175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3"/>
          <p:cNvGraphicFramePr>
            <a:graphicFrameLocks noChangeAspect="1"/>
          </p:cNvGraphicFramePr>
          <p:nvPr/>
        </p:nvGraphicFramePr>
        <p:xfrm>
          <a:off x="3048000" y="5445456"/>
          <a:ext cx="3186112" cy="884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598" name="Equation" r:id="rId5" imgW="1371600" imgH="380880" progId="Equation.3">
                  <p:embed/>
                </p:oleObj>
              </mc:Choice>
              <mc:Fallback>
                <p:oleObj name="Equation" r:id="rId5" imgW="1371600" imgH="380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5445456"/>
                        <a:ext cx="3186112" cy="884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5000628" y="1285860"/>
          <a:ext cx="4572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599" name="Equation" r:id="rId7" imgW="152280" imgH="177480" progId="Equation.3">
                  <p:embed/>
                </p:oleObj>
              </mc:Choice>
              <mc:Fallback>
                <p:oleObj name="Equation" r:id="rId7" imgW="15228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0628" y="1285860"/>
                        <a:ext cx="4572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44706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2"/>
          <p:cNvSpPr txBox="1">
            <a:spLocks/>
          </p:cNvSpPr>
          <p:nvPr/>
        </p:nvSpPr>
        <p:spPr>
          <a:xfrm>
            <a:off x="457200" y="574344"/>
            <a:ext cx="8229600" cy="6858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The thrust equation</a:t>
            </a:r>
            <a:endParaRPr kumimoji="0" lang="en-IN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3" name="Content Placeholder 13"/>
          <p:cNvSpPr txBox="1">
            <a:spLocks/>
          </p:cNvSpPr>
          <p:nvPr/>
        </p:nvSpPr>
        <p:spPr>
          <a:xfrm>
            <a:off x="533400" y="1219200"/>
            <a:ext cx="8153400" cy="41148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The pressure and velocity can be assumed to be constant over the entire control surface, except over the exhaust area, A</a:t>
            </a:r>
            <a:r>
              <a:rPr kumimoji="0" lang="en-IN" sz="2800" b="0" i="0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e</a:t>
            </a:r>
            <a:r>
              <a:rPr kumimoji="0" lang="en-IN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.</a:t>
            </a:r>
            <a:endParaRPr kumimoji="0" lang="en-IN" sz="2800" b="0" i="0" u="none" strike="noStrike" kern="1200" cap="none" spc="0" normalizeH="0" baseline="-2500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The net pressure force acting on this control volume is </a:t>
            </a:r>
            <a:r>
              <a:rPr kumimoji="0" lang="en-IN" sz="28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(P</a:t>
            </a:r>
            <a:r>
              <a:rPr kumimoji="0" lang="en-IN" sz="2800" b="0" i="1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a</a:t>
            </a:r>
            <a:r>
              <a:rPr kumimoji="0" lang="en-IN" sz="28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–P</a:t>
            </a:r>
            <a:r>
              <a:rPr kumimoji="0" lang="en-IN" sz="2800" b="0" i="1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e</a:t>
            </a:r>
            <a:r>
              <a:rPr kumimoji="0" lang="en-IN" sz="28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)A</a:t>
            </a:r>
            <a:r>
              <a:rPr kumimoji="0" lang="en-IN" sz="2800" b="0" i="1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e</a:t>
            </a:r>
            <a:r>
              <a:rPr kumimoji="0" lang="en-IN" sz="28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The only other force acting on the control volume is the reaction to the thrust,  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Adding up the forces in the x-direction,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IN" sz="2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I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2667000" y="5486400"/>
          <a:ext cx="3502025" cy="6186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619" name="Equation" r:id="rId3" imgW="1434960" imgH="253800" progId="Equation.3">
                  <p:embed/>
                </p:oleObj>
              </mc:Choice>
              <mc:Fallback>
                <p:oleObj name="Equation" r:id="rId3" imgW="143496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5486400"/>
                        <a:ext cx="3502025" cy="61869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00973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2"/>
          <p:cNvSpPr txBox="1">
            <a:spLocks/>
          </p:cNvSpPr>
          <p:nvPr/>
        </p:nvSpPr>
        <p:spPr>
          <a:xfrm>
            <a:off x="457200" y="574344"/>
            <a:ext cx="8229600" cy="6858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The thrust equation</a:t>
            </a:r>
            <a:endParaRPr kumimoji="0" lang="en-IN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3" name="Content Placeholder 13"/>
          <p:cNvSpPr txBox="1">
            <a:spLocks/>
          </p:cNvSpPr>
          <p:nvPr/>
        </p:nvSpPr>
        <p:spPr>
          <a:xfrm>
            <a:off x="533400" y="1219200"/>
            <a:ext cx="8153400" cy="41148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The mass flow that enters the capture area, </a:t>
            </a:r>
            <a:r>
              <a:rPr kumimoji="0" lang="en-IN" sz="2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A</a:t>
            </a:r>
            <a:r>
              <a:rPr kumimoji="0" lang="en-IN" sz="2600" b="0" i="1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i</a:t>
            </a:r>
            <a:r>
              <a:rPr kumimoji="0" lang="en-IN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, is 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Similarly, the mass flow crossing the exhaust area </a:t>
            </a:r>
            <a:r>
              <a:rPr kumimoji="0" lang="en-IN" sz="26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A</a:t>
            </a:r>
            <a:r>
              <a:rPr kumimoji="0" lang="en-IN" sz="2600" b="0" i="1" u="none" strike="noStrike" kern="120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e</a:t>
            </a:r>
            <a:r>
              <a:rPr kumimoji="0" lang="en-IN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, is,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Also,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       Or,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Continuity equation for the CV gives,   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7404100" y="1142984"/>
          <a:ext cx="1739900" cy="6140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647" name="Equation" r:id="rId3" imgW="647640" imgH="228600" progId="Equation.3">
                  <p:embed/>
                </p:oleObj>
              </mc:Choice>
              <mc:Fallback>
                <p:oleObj name="Equation" r:id="rId3" imgW="6476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04100" y="1142984"/>
                        <a:ext cx="1739900" cy="61408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"/>
          <p:cNvGraphicFramePr>
            <a:graphicFrameLocks noChangeAspect="1"/>
          </p:cNvGraphicFramePr>
          <p:nvPr/>
        </p:nvGraphicFramePr>
        <p:xfrm>
          <a:off x="2428860" y="2143116"/>
          <a:ext cx="2047875" cy="614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648" name="Equation" r:id="rId5" imgW="761760" imgH="228600" progId="Equation.3">
                  <p:embed/>
                </p:oleObj>
              </mc:Choice>
              <mc:Fallback>
                <p:oleObj name="Equation" r:id="rId5" imgW="7617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8860" y="2143116"/>
                        <a:ext cx="2047875" cy="614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7"/>
          <p:cNvGraphicFramePr>
            <a:graphicFrameLocks noChangeAspect="1"/>
          </p:cNvGraphicFramePr>
          <p:nvPr/>
        </p:nvGraphicFramePr>
        <p:xfrm>
          <a:off x="2428860" y="2643182"/>
          <a:ext cx="2247912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649" name="Equation" r:id="rId7" imgW="825480" imgH="241200" progId="Equation.3">
                  <p:embed/>
                </p:oleObj>
              </mc:Choice>
              <mc:Fallback>
                <p:oleObj name="Equation" r:id="rId7" imgW="82548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8860" y="2643182"/>
                        <a:ext cx="2247912" cy="647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9"/>
          <p:cNvGraphicFramePr>
            <a:graphicFrameLocks noChangeAspect="1"/>
          </p:cNvGraphicFramePr>
          <p:nvPr/>
        </p:nvGraphicFramePr>
        <p:xfrm>
          <a:off x="2571736" y="3714752"/>
          <a:ext cx="3271838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650" name="Equation" r:id="rId9" imgW="1218960" imgH="241200" progId="Equation.3">
                  <p:embed/>
                </p:oleObj>
              </mc:Choice>
              <mc:Fallback>
                <p:oleObj name="Equation" r:id="rId9" imgW="121896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1736" y="3714752"/>
                        <a:ext cx="3271838" cy="647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0"/>
          <p:cNvGraphicFramePr>
            <a:graphicFrameLocks noChangeAspect="1"/>
          </p:cNvGraphicFramePr>
          <p:nvPr/>
        </p:nvGraphicFramePr>
        <p:xfrm>
          <a:off x="1559256" y="4433248"/>
          <a:ext cx="6713538" cy="1909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651" name="Equation" r:id="rId11" imgW="2501640" imgH="711000" progId="Equation.3">
                  <p:embed/>
                </p:oleObj>
              </mc:Choice>
              <mc:Fallback>
                <p:oleObj name="Equation" r:id="rId11" imgW="250164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9256" y="4433248"/>
                        <a:ext cx="6713538" cy="1909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63594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2"/>
          <p:cNvSpPr txBox="1">
            <a:spLocks/>
          </p:cNvSpPr>
          <p:nvPr/>
        </p:nvSpPr>
        <p:spPr>
          <a:xfrm>
            <a:off x="457200" y="574344"/>
            <a:ext cx="8229600" cy="6858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The thrust equation</a:t>
            </a:r>
            <a:endParaRPr kumimoji="0" lang="en-IN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3" name="Content Placeholder 13"/>
          <p:cNvSpPr txBox="1">
            <a:spLocks/>
          </p:cNvSpPr>
          <p:nvPr/>
        </p:nvSpPr>
        <p:spPr>
          <a:xfrm>
            <a:off x="533400" y="1219200"/>
            <a:ext cx="8153400" cy="41148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From the momentum balance across the CV,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IN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IN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This is the net outward flux of x-momentum.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This equation reduces to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IN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IN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From the force balance equation, we have,   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762000" y="1828800"/>
          <a:ext cx="7696200" cy="7721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669" name="Equation" r:id="rId3" imgW="3797280" imgH="380880" progId="Equation.3">
                  <p:embed/>
                </p:oleObj>
              </mc:Choice>
              <mc:Fallback>
                <p:oleObj name="Equation" r:id="rId3" imgW="3797280" imgH="380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828800"/>
                        <a:ext cx="7696200" cy="77219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8"/>
          <p:cNvGraphicFramePr>
            <a:graphicFrameLocks noChangeAspect="1"/>
          </p:cNvGraphicFramePr>
          <p:nvPr/>
        </p:nvGraphicFramePr>
        <p:xfrm>
          <a:off x="2819400" y="3657600"/>
          <a:ext cx="3688082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670" name="Equation" r:id="rId5" imgW="1676160" imgH="380880" progId="Equation.3">
                  <p:embed/>
                </p:oleObj>
              </mc:Choice>
              <mc:Fallback>
                <p:oleObj name="Equation" r:id="rId5" imgW="1676160" imgH="380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657600"/>
                        <a:ext cx="3688082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9"/>
          <p:cNvGraphicFramePr>
            <a:graphicFrameLocks noChangeAspect="1"/>
          </p:cNvGraphicFramePr>
          <p:nvPr/>
        </p:nvGraphicFramePr>
        <p:xfrm>
          <a:off x="2286000" y="5181600"/>
          <a:ext cx="467427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671" name="Equation" r:id="rId7" imgW="1752480" imgH="228600" progId="Equation.3">
                  <p:embed/>
                </p:oleObj>
              </mc:Choice>
              <mc:Fallback>
                <p:oleObj name="Equation" r:id="rId7" imgW="17524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5181600"/>
                        <a:ext cx="4674270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65130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2"/>
          <p:cNvSpPr txBox="1">
            <a:spLocks/>
          </p:cNvSpPr>
          <p:nvPr/>
        </p:nvSpPr>
        <p:spPr>
          <a:xfrm>
            <a:off x="500034" y="357166"/>
            <a:ext cx="8229600" cy="6858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The thrust equation</a:t>
            </a:r>
            <a:endParaRPr kumimoji="0" lang="en-IN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3" name="Content Placeholder 13"/>
          <p:cNvSpPr txBox="1">
            <a:spLocks/>
          </p:cNvSpPr>
          <p:nvPr/>
        </p:nvSpPr>
        <p:spPr>
          <a:xfrm>
            <a:off x="533400" y="1219200"/>
            <a:ext cx="8153400" cy="51054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If we define fuel-air ratio,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IN" sz="26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IN" sz="26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This is the generalised thrust equation for air-breathing engines.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The term </a:t>
            </a:r>
            <a:r>
              <a:rPr kumimoji="0" lang="en-IN" sz="26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(P</a:t>
            </a:r>
            <a:r>
              <a:rPr kumimoji="0" lang="en-IN" sz="2600" b="0" i="1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e</a:t>
            </a:r>
            <a:r>
              <a:rPr kumimoji="0" lang="en-IN" sz="26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–P</a:t>
            </a:r>
            <a:r>
              <a:rPr kumimoji="0" lang="en-IN" sz="2600" b="0" i="1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a</a:t>
            </a:r>
            <a:r>
              <a:rPr kumimoji="0" lang="en-IN" sz="26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)A</a:t>
            </a:r>
            <a:r>
              <a:rPr kumimoji="0" lang="en-IN" sz="2600" b="0" i="1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e </a:t>
            </a:r>
            <a:r>
              <a:rPr kumimoji="0" lang="en-IN" sz="26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 </a:t>
            </a:r>
            <a:r>
              <a:rPr kumimoji="0" lang="en-IN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is not zero only if the exhaust jet is supersonic and the nozzle does not expand the exhaust jet to ambient pressure.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However if </a:t>
            </a:r>
            <a:r>
              <a:rPr kumimoji="0" lang="en-IN" sz="26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P</a:t>
            </a:r>
            <a:r>
              <a:rPr kumimoji="0" lang="en-IN" sz="2600" b="0" i="1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a </a:t>
            </a:r>
            <a:r>
              <a:rPr kumimoji="0" lang="en-IN" sz="26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« P</a:t>
            </a:r>
            <a:r>
              <a:rPr kumimoji="0" lang="en-IN" sz="2600" b="0" i="1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e</a:t>
            </a:r>
            <a:r>
              <a:rPr kumimoji="0" lang="en-IN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, it can be substantial contribution.</a:t>
            </a:r>
            <a:r>
              <a:rPr kumimoji="0" lang="en-IN" sz="2600" b="0" i="0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 </a:t>
            </a:r>
            <a:endParaRPr kumimoji="0" lang="en-IN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graphicFrame>
        <p:nvGraphicFramePr>
          <p:cNvPr id="4" name="Object 9"/>
          <p:cNvGraphicFramePr>
            <a:graphicFrameLocks noChangeAspect="1"/>
          </p:cNvGraphicFramePr>
          <p:nvPr/>
        </p:nvGraphicFramePr>
        <p:xfrm>
          <a:off x="1752600" y="1828800"/>
          <a:ext cx="5521325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691" name="Equation" r:id="rId3" imgW="2070000" imgH="228600" progId="Equation.3">
                  <p:embed/>
                </p:oleObj>
              </mc:Choice>
              <mc:Fallback>
                <p:oleObj name="Equation" r:id="rId3" imgW="20700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1828800"/>
                        <a:ext cx="5521325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8324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2"/>
          <p:cNvSpPr txBox="1">
            <a:spLocks/>
          </p:cNvSpPr>
          <p:nvPr/>
        </p:nvSpPr>
        <p:spPr>
          <a:xfrm>
            <a:off x="428596" y="428604"/>
            <a:ext cx="8229600" cy="685800"/>
          </a:xfrm>
          <a:prstGeom prst="rect">
            <a:avLst/>
          </a:prstGeom>
        </p:spPr>
        <p:txBody>
          <a:bodyPr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Gas turbine cycles</a:t>
            </a:r>
            <a:endParaRPr kumimoji="0" lang="en-IN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3" name="Content Placeholder 13"/>
          <p:cNvSpPr txBox="1">
            <a:spLocks/>
          </p:cNvSpPr>
          <p:nvPr/>
        </p:nvSpPr>
        <p:spPr>
          <a:xfrm>
            <a:off x="609600" y="1371600"/>
            <a:ext cx="8001000" cy="48006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Gas turbine engines operate on Brayton cycles.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Ideal Brayton cycle is a closed cycle, whereas gas turbines operate in the open cycle mode.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Ideal cycle assumes that there are no irreversibilities in the processes, air behaves like an ideal gas with constant specific heats, and that there are no frictional losses.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IN" sz="2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I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2"/>
          <p:cNvSpPr txBox="1">
            <a:spLocks/>
          </p:cNvSpPr>
          <p:nvPr/>
        </p:nvSpPr>
        <p:spPr>
          <a:xfrm>
            <a:off x="457200" y="571480"/>
            <a:ext cx="8229600" cy="6858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Thrust and efficiency</a:t>
            </a:r>
            <a:endParaRPr kumimoji="0" lang="en-IN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3" name="Content Placeholder 13"/>
          <p:cNvSpPr txBox="1">
            <a:spLocks/>
          </p:cNvSpPr>
          <p:nvPr/>
        </p:nvSpPr>
        <p:spPr>
          <a:xfrm>
            <a:off x="609600" y="1524000"/>
            <a:ext cx="8001000" cy="41148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We will now derive expressions for thrust and efficiency of air-breathing engines from the momentum and energy equations.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We shall consider a generalized thrust producing device with a single inlet and single exhaust.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We assume that the thrust and conditions at all points within the control volume do not change with time.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I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>
            <a:off x="4435522" y="3029803"/>
            <a:ext cx="2183642" cy="1084997"/>
          </a:xfrm>
          <a:custGeom>
            <a:avLst/>
            <a:gdLst>
              <a:gd name="connsiteX0" fmla="*/ 0 w 2183642"/>
              <a:gd name="connsiteY0" fmla="*/ 191068 h 1050877"/>
              <a:gd name="connsiteX1" fmla="*/ 272956 w 2183642"/>
              <a:gd name="connsiteY1" fmla="*/ 109182 h 1050877"/>
              <a:gd name="connsiteX2" fmla="*/ 586854 w 2183642"/>
              <a:gd name="connsiteY2" fmla="*/ 27295 h 1050877"/>
              <a:gd name="connsiteX3" fmla="*/ 900753 w 2183642"/>
              <a:gd name="connsiteY3" fmla="*/ 0 h 1050877"/>
              <a:gd name="connsiteX4" fmla="*/ 1173708 w 2183642"/>
              <a:gd name="connsiteY4" fmla="*/ 0 h 1050877"/>
              <a:gd name="connsiteX5" fmla="*/ 1433015 w 2183642"/>
              <a:gd name="connsiteY5" fmla="*/ 13648 h 1050877"/>
              <a:gd name="connsiteX6" fmla="*/ 1692323 w 2183642"/>
              <a:gd name="connsiteY6" fmla="*/ 54591 h 1050877"/>
              <a:gd name="connsiteX7" fmla="*/ 1869744 w 2183642"/>
              <a:gd name="connsiteY7" fmla="*/ 109182 h 1050877"/>
              <a:gd name="connsiteX8" fmla="*/ 2074460 w 2183642"/>
              <a:gd name="connsiteY8" fmla="*/ 163773 h 1050877"/>
              <a:gd name="connsiteX9" fmla="*/ 2169994 w 2183642"/>
              <a:gd name="connsiteY9" fmla="*/ 218364 h 1050877"/>
              <a:gd name="connsiteX10" fmla="*/ 2183642 w 2183642"/>
              <a:gd name="connsiteY10" fmla="*/ 832513 h 1050877"/>
              <a:gd name="connsiteX11" fmla="*/ 1978926 w 2183642"/>
              <a:gd name="connsiteY11" fmla="*/ 900752 h 1050877"/>
              <a:gd name="connsiteX12" fmla="*/ 1760562 w 2183642"/>
              <a:gd name="connsiteY12" fmla="*/ 968991 h 1050877"/>
              <a:gd name="connsiteX13" fmla="*/ 1501254 w 2183642"/>
              <a:gd name="connsiteY13" fmla="*/ 1009934 h 1050877"/>
              <a:gd name="connsiteX14" fmla="*/ 1214651 w 2183642"/>
              <a:gd name="connsiteY14" fmla="*/ 1050877 h 1050877"/>
              <a:gd name="connsiteX15" fmla="*/ 900753 w 2183642"/>
              <a:gd name="connsiteY15" fmla="*/ 1050877 h 1050877"/>
              <a:gd name="connsiteX16" fmla="*/ 627797 w 2183642"/>
              <a:gd name="connsiteY16" fmla="*/ 1009934 h 1050877"/>
              <a:gd name="connsiteX17" fmla="*/ 491320 w 2183642"/>
              <a:gd name="connsiteY17" fmla="*/ 996286 h 1050877"/>
              <a:gd name="connsiteX18" fmla="*/ 232012 w 2183642"/>
              <a:gd name="connsiteY18" fmla="*/ 928048 h 1050877"/>
              <a:gd name="connsiteX19" fmla="*/ 54591 w 2183642"/>
              <a:gd name="connsiteY19" fmla="*/ 873456 h 1050877"/>
              <a:gd name="connsiteX20" fmla="*/ 13648 w 2183642"/>
              <a:gd name="connsiteY20" fmla="*/ 846161 h 1050877"/>
              <a:gd name="connsiteX21" fmla="*/ 0 w 2183642"/>
              <a:gd name="connsiteY21" fmla="*/ 191068 h 1050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183642" h="1050877">
                <a:moveTo>
                  <a:pt x="0" y="191068"/>
                </a:moveTo>
                <a:lnTo>
                  <a:pt x="272956" y="109182"/>
                </a:lnTo>
                <a:lnTo>
                  <a:pt x="586854" y="27295"/>
                </a:lnTo>
                <a:lnTo>
                  <a:pt x="900753" y="0"/>
                </a:lnTo>
                <a:lnTo>
                  <a:pt x="1173708" y="0"/>
                </a:lnTo>
                <a:lnTo>
                  <a:pt x="1433015" y="13648"/>
                </a:lnTo>
                <a:lnTo>
                  <a:pt x="1692323" y="54591"/>
                </a:lnTo>
                <a:lnTo>
                  <a:pt x="1869744" y="109182"/>
                </a:lnTo>
                <a:lnTo>
                  <a:pt x="2074460" y="163773"/>
                </a:lnTo>
                <a:lnTo>
                  <a:pt x="2169994" y="218364"/>
                </a:lnTo>
                <a:lnTo>
                  <a:pt x="2183642" y="832513"/>
                </a:lnTo>
                <a:lnTo>
                  <a:pt x="1978926" y="900752"/>
                </a:lnTo>
                <a:lnTo>
                  <a:pt x="1760562" y="968991"/>
                </a:lnTo>
                <a:lnTo>
                  <a:pt x="1501254" y="1009934"/>
                </a:lnTo>
                <a:lnTo>
                  <a:pt x="1214651" y="1050877"/>
                </a:lnTo>
                <a:lnTo>
                  <a:pt x="900753" y="1050877"/>
                </a:lnTo>
                <a:lnTo>
                  <a:pt x="627797" y="1009934"/>
                </a:lnTo>
                <a:lnTo>
                  <a:pt x="491320" y="996286"/>
                </a:lnTo>
                <a:lnTo>
                  <a:pt x="232012" y="928048"/>
                </a:lnTo>
                <a:lnTo>
                  <a:pt x="54591" y="873456"/>
                </a:lnTo>
                <a:lnTo>
                  <a:pt x="13648" y="846161"/>
                </a:lnTo>
                <a:lnTo>
                  <a:pt x="0" y="191068"/>
                </a:lnTo>
                <a:close/>
              </a:path>
            </a:pathLst>
          </a:custGeom>
          <a:gradFill flip="none" rotWithShape="1"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16200000" scaled="0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12"/>
          <p:cNvSpPr txBox="1">
            <a:spLocks/>
          </p:cNvSpPr>
          <p:nvPr/>
        </p:nvSpPr>
        <p:spPr>
          <a:xfrm>
            <a:off x="457200" y="576616"/>
            <a:ext cx="8229600" cy="6858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The thrust equation</a:t>
            </a:r>
            <a:endParaRPr kumimoji="0" lang="en-IN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133600" y="2057400"/>
            <a:ext cx="4495800" cy="3124200"/>
          </a:xfrm>
          <a:prstGeom prst="rect">
            <a:avLst/>
          </a:prstGeom>
          <a:noFill/>
          <a:ln w="222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" name="Straight Connector 4"/>
          <p:cNvCxnSpPr/>
          <p:nvPr/>
        </p:nvCxnSpPr>
        <p:spPr>
          <a:xfrm rot="10800000" flipH="1" flipV="1">
            <a:off x="4422977" y="3210012"/>
            <a:ext cx="10904" cy="70791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rot="5400000">
            <a:off x="5715000" y="2563504"/>
            <a:ext cx="1066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rot="5400000">
            <a:off x="4800600" y="2286000"/>
            <a:ext cx="99060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562600" y="2057400"/>
            <a:ext cx="685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reeform 8"/>
          <p:cNvSpPr/>
          <p:nvPr/>
        </p:nvSpPr>
        <p:spPr>
          <a:xfrm>
            <a:off x="5049672" y="2101755"/>
            <a:ext cx="1201003" cy="1023583"/>
          </a:xfrm>
          <a:custGeom>
            <a:avLst/>
            <a:gdLst>
              <a:gd name="connsiteX0" fmla="*/ 545910 w 1201003"/>
              <a:gd name="connsiteY0" fmla="*/ 0 h 1023583"/>
              <a:gd name="connsiteX1" fmla="*/ 941695 w 1201003"/>
              <a:gd name="connsiteY1" fmla="*/ 0 h 1023583"/>
              <a:gd name="connsiteX2" fmla="*/ 1201003 w 1201003"/>
              <a:gd name="connsiteY2" fmla="*/ 0 h 1023583"/>
              <a:gd name="connsiteX3" fmla="*/ 1201003 w 1201003"/>
              <a:gd name="connsiteY3" fmla="*/ 1023583 h 1023583"/>
              <a:gd name="connsiteX4" fmla="*/ 955343 w 1201003"/>
              <a:gd name="connsiteY4" fmla="*/ 955344 h 1023583"/>
              <a:gd name="connsiteX5" fmla="*/ 791570 w 1201003"/>
              <a:gd name="connsiteY5" fmla="*/ 914400 h 1023583"/>
              <a:gd name="connsiteX6" fmla="*/ 464024 w 1201003"/>
              <a:gd name="connsiteY6" fmla="*/ 900753 h 1023583"/>
              <a:gd name="connsiteX7" fmla="*/ 150125 w 1201003"/>
              <a:gd name="connsiteY7" fmla="*/ 928048 h 1023583"/>
              <a:gd name="connsiteX8" fmla="*/ 0 w 1201003"/>
              <a:gd name="connsiteY8" fmla="*/ 941696 h 1023583"/>
              <a:gd name="connsiteX9" fmla="*/ 545910 w 1201003"/>
              <a:gd name="connsiteY9" fmla="*/ 0 h 1023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01003" h="1023583">
                <a:moveTo>
                  <a:pt x="545910" y="0"/>
                </a:moveTo>
                <a:lnTo>
                  <a:pt x="941695" y="0"/>
                </a:lnTo>
                <a:lnTo>
                  <a:pt x="1201003" y="0"/>
                </a:lnTo>
                <a:lnTo>
                  <a:pt x="1201003" y="1023583"/>
                </a:lnTo>
                <a:lnTo>
                  <a:pt x="955343" y="955344"/>
                </a:lnTo>
                <a:lnTo>
                  <a:pt x="791570" y="914400"/>
                </a:lnTo>
                <a:lnTo>
                  <a:pt x="464024" y="900753"/>
                </a:lnTo>
                <a:lnTo>
                  <a:pt x="150125" y="928048"/>
                </a:lnTo>
                <a:lnTo>
                  <a:pt x="0" y="941696"/>
                </a:lnTo>
                <a:lnTo>
                  <a:pt x="545910" y="0"/>
                </a:lnTo>
                <a:close/>
              </a:path>
            </a:pathLst>
          </a:custGeom>
          <a:gradFill flip="none" rotWithShape="1">
            <a:gsLst>
              <a:gs pos="0">
                <a:srgbClr val="8488C4">
                  <a:alpha val="9000"/>
                </a:srgbClr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16200000" scaled="0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 rot="10800000">
            <a:off x="2133600" y="3276600"/>
            <a:ext cx="2057400" cy="1588"/>
          </a:xfrm>
          <a:prstGeom prst="line">
            <a:avLst/>
          </a:prstGeom>
          <a:ln w="158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10800000">
            <a:off x="2133601" y="3852088"/>
            <a:ext cx="2088000" cy="1588"/>
          </a:xfrm>
          <a:prstGeom prst="line">
            <a:avLst/>
          </a:prstGeom>
          <a:ln w="158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4191000" y="3210012"/>
            <a:ext cx="231977" cy="66589"/>
          </a:xfrm>
          <a:prstGeom prst="line">
            <a:avLst/>
          </a:prstGeom>
          <a:ln w="158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205910" y="3844790"/>
            <a:ext cx="231977" cy="66589"/>
          </a:xfrm>
          <a:prstGeom prst="line">
            <a:avLst/>
          </a:prstGeom>
          <a:ln w="158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990600" y="2362200"/>
            <a:ext cx="1143000" cy="1588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990600" y="3643952"/>
            <a:ext cx="1143000" cy="1588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990600" y="4065896"/>
            <a:ext cx="1143000" cy="1588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990600" y="4468504"/>
            <a:ext cx="1143000" cy="1588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990600" y="4876800"/>
            <a:ext cx="1143000" cy="1588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968992" y="3222008"/>
            <a:ext cx="1143000" cy="1588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976952" y="2778456"/>
            <a:ext cx="1143000" cy="1588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6629400" y="2141560"/>
            <a:ext cx="1143000" cy="1588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6607792" y="2974072"/>
            <a:ext cx="1143000" cy="1588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6615752" y="2557816"/>
            <a:ext cx="1143000" cy="1588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6643048" y="4155744"/>
            <a:ext cx="1143000" cy="1588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6621440" y="5029200"/>
            <a:ext cx="1143000" cy="1588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6629400" y="4572000"/>
            <a:ext cx="1143000" cy="1588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6629400" y="3249304"/>
            <a:ext cx="1600200" cy="1588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6629400" y="3886200"/>
            <a:ext cx="1600200" cy="1588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6615752" y="3546144"/>
            <a:ext cx="1600200" cy="1588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5410200" y="1945944"/>
            <a:ext cx="762000" cy="1588"/>
          </a:xfrm>
          <a:prstGeom prst="straightConnector1">
            <a:avLst/>
          </a:prstGeom>
          <a:ln w="2857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rot="5400000">
            <a:off x="5600700" y="1638300"/>
            <a:ext cx="534988" cy="1588"/>
          </a:xfrm>
          <a:prstGeom prst="straightConnector1">
            <a:avLst/>
          </a:prstGeom>
          <a:ln w="190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2514600" y="3559792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3352800" y="4953000"/>
            <a:ext cx="8382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990600" y="6142632"/>
            <a:ext cx="1143000" cy="1588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rot="5400000" flipH="1" flipV="1">
            <a:off x="534194" y="5684638"/>
            <a:ext cx="914400" cy="1588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213144" y="1564944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(Reaction)</a:t>
            </a:r>
            <a:endParaRPr lang="en-IN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981200" y="1600200"/>
            <a:ext cx="1905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Control surface</a:t>
            </a:r>
            <a:endParaRPr lang="en-IN" dirty="0"/>
          </a:p>
        </p:txBody>
      </p:sp>
      <p:sp>
        <p:nvSpPr>
          <p:cNvPr id="38" name="TextBox 37"/>
          <p:cNvSpPr txBox="1"/>
          <p:nvPr/>
        </p:nvSpPr>
        <p:spPr>
          <a:xfrm>
            <a:off x="3505200" y="4267200"/>
            <a:ext cx="1905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Thrust producer</a:t>
            </a:r>
            <a:endParaRPr lang="en-IN" dirty="0"/>
          </a:p>
        </p:txBody>
      </p:sp>
      <p:sp>
        <p:nvSpPr>
          <p:cNvPr id="39" name="TextBox 38"/>
          <p:cNvSpPr txBox="1"/>
          <p:nvPr/>
        </p:nvSpPr>
        <p:spPr>
          <a:xfrm>
            <a:off x="378728" y="3276600"/>
            <a:ext cx="762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u, Pa</a:t>
            </a:r>
            <a:endParaRPr lang="en-IN" dirty="0"/>
          </a:p>
        </p:txBody>
      </p:sp>
      <p:sp>
        <p:nvSpPr>
          <p:cNvPr id="40" name="TextBox 39"/>
          <p:cNvSpPr txBox="1"/>
          <p:nvPr/>
        </p:nvSpPr>
        <p:spPr>
          <a:xfrm>
            <a:off x="7772400" y="2362200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u</a:t>
            </a:r>
            <a:endParaRPr lang="en-IN" dirty="0"/>
          </a:p>
        </p:txBody>
      </p:sp>
      <p:sp>
        <p:nvSpPr>
          <p:cNvPr id="41" name="TextBox 40"/>
          <p:cNvSpPr txBox="1"/>
          <p:nvPr/>
        </p:nvSpPr>
        <p:spPr>
          <a:xfrm>
            <a:off x="7848600" y="4343400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u</a:t>
            </a:r>
            <a:endParaRPr lang="en-IN" dirty="0"/>
          </a:p>
        </p:txBody>
      </p:sp>
      <p:sp>
        <p:nvSpPr>
          <p:cNvPr id="42" name="TextBox 41"/>
          <p:cNvSpPr txBox="1"/>
          <p:nvPr/>
        </p:nvSpPr>
        <p:spPr>
          <a:xfrm>
            <a:off x="2563504" y="2797792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</a:t>
            </a:r>
            <a:r>
              <a:rPr lang="en-IN" baseline="-25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</a:t>
            </a:r>
            <a:endParaRPr lang="en-IN" baseline="-25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889544" y="278414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A</a:t>
            </a:r>
            <a:r>
              <a:rPr lang="en-IN" baseline="-25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e</a:t>
            </a:r>
            <a:endParaRPr lang="en-IN" baseline="-25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229600" y="32004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 smtClean="0"/>
              <a:t>u</a:t>
            </a:r>
            <a:r>
              <a:rPr lang="en-IN" baseline="-25000" dirty="0" err="1" smtClean="0"/>
              <a:t>e</a:t>
            </a:r>
            <a:endParaRPr lang="en-IN" baseline="-25000" dirty="0"/>
          </a:p>
        </p:txBody>
      </p:sp>
      <p:sp>
        <p:nvSpPr>
          <p:cNvPr id="45" name="TextBox 44"/>
          <p:cNvSpPr txBox="1"/>
          <p:nvPr/>
        </p:nvSpPr>
        <p:spPr>
          <a:xfrm>
            <a:off x="6400800" y="5181600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2</a:t>
            </a:r>
            <a:endParaRPr lang="en-IN" dirty="0"/>
          </a:p>
        </p:txBody>
      </p:sp>
      <p:sp>
        <p:nvSpPr>
          <p:cNvPr id="46" name="TextBox 45"/>
          <p:cNvSpPr txBox="1"/>
          <p:nvPr/>
        </p:nvSpPr>
        <p:spPr>
          <a:xfrm>
            <a:off x="1981200" y="5181600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47" name="TextBox 46"/>
          <p:cNvSpPr txBox="1"/>
          <p:nvPr/>
        </p:nvSpPr>
        <p:spPr>
          <a:xfrm>
            <a:off x="1811736" y="6068704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x</a:t>
            </a:r>
            <a:endParaRPr lang="en-IN" dirty="0"/>
          </a:p>
        </p:txBody>
      </p:sp>
      <p:sp>
        <p:nvSpPr>
          <p:cNvPr id="48" name="TextBox 47"/>
          <p:cNvSpPr txBox="1"/>
          <p:nvPr/>
        </p:nvSpPr>
        <p:spPr>
          <a:xfrm>
            <a:off x="748352" y="5034888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y</a:t>
            </a:r>
            <a:endParaRPr lang="en-IN" dirty="0"/>
          </a:p>
        </p:txBody>
      </p:sp>
      <p:sp>
        <p:nvSpPr>
          <p:cNvPr id="49" name="TextBox 48"/>
          <p:cNvSpPr txBox="1"/>
          <p:nvPr/>
        </p:nvSpPr>
        <p:spPr>
          <a:xfrm>
            <a:off x="5791200" y="41148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A</a:t>
            </a:r>
            <a:r>
              <a:rPr lang="en-IN" baseline="-25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e</a:t>
            </a:r>
            <a:r>
              <a:rPr lang="en-IN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en-IN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P</a:t>
            </a:r>
            <a:r>
              <a:rPr lang="en-IN" baseline="-25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e</a:t>
            </a:r>
            <a:endParaRPr lang="en-IN" baseline="-25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graphicFrame>
        <p:nvGraphicFramePr>
          <p:cNvPr id="50" name="Object 49"/>
          <p:cNvGraphicFramePr>
            <a:graphicFrameLocks noChangeAspect="1"/>
          </p:cNvGraphicFramePr>
          <p:nvPr/>
        </p:nvGraphicFramePr>
        <p:xfrm>
          <a:off x="3276600" y="3298208"/>
          <a:ext cx="440267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457" name="Equation" r:id="rId3" imgW="203040" imgH="228600" progId="Equation.3">
                  <p:embed/>
                </p:oleObj>
              </mc:Choice>
              <mc:Fallback>
                <p:oleObj name="Equation" r:id="rId3" imgW="203040" imgH="2286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3298208"/>
                        <a:ext cx="440267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Object 3"/>
          <p:cNvGraphicFramePr>
            <a:graphicFrameLocks noChangeAspect="1"/>
          </p:cNvGraphicFramePr>
          <p:nvPr/>
        </p:nvGraphicFramePr>
        <p:xfrm>
          <a:off x="8243248" y="3477904"/>
          <a:ext cx="439738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458" name="Equation" r:id="rId5" imgW="203040" imgH="228600" progId="Equation.3">
                  <p:embed/>
                </p:oleObj>
              </mc:Choice>
              <mc:Fallback>
                <p:oleObj name="Equation" r:id="rId5" imgW="203040" imgH="2286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43248" y="3477904"/>
                        <a:ext cx="439738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Object 4"/>
          <p:cNvGraphicFramePr>
            <a:graphicFrameLocks noChangeAspect="1"/>
          </p:cNvGraphicFramePr>
          <p:nvPr/>
        </p:nvGraphicFramePr>
        <p:xfrm>
          <a:off x="4191000" y="5257800"/>
          <a:ext cx="439738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459" name="Equation" r:id="rId7" imgW="203040" imgH="228600" progId="Equation.3">
                  <p:embed/>
                </p:oleObj>
              </mc:Choice>
              <mc:Fallback>
                <p:oleObj name="Equation" r:id="rId7" imgW="203040" imgH="2286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5257800"/>
                        <a:ext cx="439738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" name="Object 5"/>
          <p:cNvGraphicFramePr>
            <a:graphicFrameLocks noChangeAspect="1"/>
          </p:cNvGraphicFramePr>
          <p:nvPr/>
        </p:nvGraphicFramePr>
        <p:xfrm>
          <a:off x="5410200" y="1358900"/>
          <a:ext cx="466725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460" name="Equation" r:id="rId9" imgW="215640" imgH="241200" progId="Equation.3">
                  <p:embed/>
                </p:oleObj>
              </mc:Choice>
              <mc:Fallback>
                <p:oleObj name="Equation" r:id="rId9" imgW="215640" imgH="2412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1358900"/>
                        <a:ext cx="466725" cy="522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4" name="Straight Connector 53"/>
          <p:cNvCxnSpPr/>
          <p:nvPr/>
        </p:nvCxnSpPr>
        <p:spPr>
          <a:xfrm flipV="1">
            <a:off x="4343400" y="4087504"/>
            <a:ext cx="762000" cy="2558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rot="5400000">
            <a:off x="2438400" y="3124200"/>
            <a:ext cx="3048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rot="5400000" flipH="1" flipV="1">
            <a:off x="2438400" y="3997656"/>
            <a:ext cx="3048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rot="5400000">
            <a:off x="7773194" y="3088150"/>
            <a:ext cx="3048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rot="5400000" flipH="1" flipV="1">
            <a:off x="7773194" y="4037806"/>
            <a:ext cx="3048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endCxn id="4" idx="3"/>
          </p:cNvCxnSpPr>
          <p:nvPr/>
        </p:nvCxnSpPr>
        <p:spPr>
          <a:xfrm rot="5400000" flipH="1" flipV="1">
            <a:off x="6153150" y="3714750"/>
            <a:ext cx="57150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0" name="Object 59"/>
          <p:cNvGraphicFramePr>
            <a:graphicFrameLocks noChangeAspect="1"/>
          </p:cNvGraphicFramePr>
          <p:nvPr/>
        </p:nvGraphicFramePr>
        <p:xfrm>
          <a:off x="5970896" y="1550348"/>
          <a:ext cx="381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461" name="Equation" r:id="rId11" imgW="152280" imgH="177480" progId="Equation.3">
                  <p:embed/>
                </p:oleObj>
              </mc:Choice>
              <mc:Fallback>
                <p:oleObj name="Equation" r:id="rId11" imgW="152280" imgH="17748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70896" y="1550348"/>
                        <a:ext cx="3810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428596" y="0"/>
            <a:ext cx="8229600" cy="511156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Types of jet engines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714348" y="714356"/>
            <a:ext cx="5400684" cy="4200868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Ramjet: </a:t>
            </a:r>
          </a:p>
          <a:p>
            <a:pPr marL="742950" marR="0" lvl="1" indent="-28575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Mach number range 1.5-3.0, </a:t>
            </a:r>
          </a:p>
          <a:p>
            <a:pPr marL="742950" marR="0" lvl="1" indent="-28575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Application: Military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Scramjet: </a:t>
            </a:r>
          </a:p>
          <a:p>
            <a:pPr marL="742950" marR="0" lvl="1" indent="-28575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Mach 3.0-10.0</a:t>
            </a:r>
          </a:p>
          <a:p>
            <a:pPr marL="742950" marR="0" lvl="1" indent="-28575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Application: Military, civil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Turbojet: </a:t>
            </a:r>
          </a:p>
          <a:p>
            <a:pPr marL="742950" marR="0" lvl="1" indent="-28575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Mach 0-2.5</a:t>
            </a:r>
          </a:p>
          <a:p>
            <a:pPr marL="742950" marR="0" lvl="1" indent="-28575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Application: Military, civil?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Turbofan: </a:t>
            </a:r>
          </a:p>
          <a:p>
            <a:pPr marL="742950" marR="0" lvl="1" indent="-28575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Mach 0-0.85</a:t>
            </a:r>
          </a:p>
          <a:p>
            <a:pPr marL="742950" marR="0" lvl="1" indent="-28575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Application: Civil, military?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Turboprop: </a:t>
            </a:r>
          </a:p>
          <a:p>
            <a:pPr marL="742950" marR="0" lvl="1" indent="-28575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Mach 0-0.75</a:t>
            </a:r>
          </a:p>
          <a:p>
            <a:pPr marL="742950" marR="0" lvl="1" indent="-28575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Application Civil, military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Turboshaft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pPr marL="742950" marR="0" lvl="1" indent="-28575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Mach 0-0.55</a:t>
            </a:r>
          </a:p>
          <a:p>
            <a:pPr marL="742950" marR="0" lvl="1" indent="-28575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Application: Civil, military</a:t>
            </a:r>
          </a:p>
        </p:txBody>
      </p:sp>
    </p:spTree>
    <p:extLst>
      <p:ext uri="{BB962C8B-B14F-4D97-AF65-F5344CB8AC3E}">
        <p14:creationId xmlns:p14="http://schemas.microsoft.com/office/powerpoint/2010/main" val="1897748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2"/>
          <p:cNvSpPr txBox="1">
            <a:spLocks/>
          </p:cNvSpPr>
          <p:nvPr/>
        </p:nvSpPr>
        <p:spPr>
          <a:xfrm>
            <a:off x="357158" y="428604"/>
            <a:ext cx="8229600" cy="6858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The thrust equation</a:t>
            </a:r>
            <a:endParaRPr kumimoji="0" lang="en-IN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3" name="Content Placeholder 13"/>
          <p:cNvSpPr txBox="1">
            <a:spLocks/>
          </p:cNvSpPr>
          <p:nvPr/>
        </p:nvSpPr>
        <p:spPr>
          <a:xfrm>
            <a:off x="391232" y="1319280"/>
            <a:ext cx="8374040" cy="41148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The reaction to the thrust,   , is transmitted to the support. The engine thrust is thus the vector summation of all forces on the internal and external surfaces of the engine.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Therefore,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I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Considering the components of force and the momentum flux in the x-direction only, 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I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I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3124199" y="3429000"/>
          <a:ext cx="2979175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475" name="Equation" r:id="rId3" imgW="1282680" imgH="393480" progId="Equation.3">
                  <p:embed/>
                </p:oleObj>
              </mc:Choice>
              <mc:Fallback>
                <p:oleObj name="Equation" r:id="rId3" imgW="1282680" imgH="3934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199" y="3429000"/>
                        <a:ext cx="2979175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3"/>
          <p:cNvGraphicFramePr>
            <a:graphicFrameLocks noChangeAspect="1"/>
          </p:cNvGraphicFramePr>
          <p:nvPr/>
        </p:nvGraphicFramePr>
        <p:xfrm>
          <a:off x="3048000" y="5445456"/>
          <a:ext cx="3186112" cy="884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476" name="Equation" r:id="rId5" imgW="1371600" imgH="380880" progId="Equation.3">
                  <p:embed/>
                </p:oleObj>
              </mc:Choice>
              <mc:Fallback>
                <p:oleObj name="Equation" r:id="rId5" imgW="1371600" imgH="38088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5445456"/>
                        <a:ext cx="3186112" cy="884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4357686" y="1285860"/>
          <a:ext cx="4572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477" name="Equation" r:id="rId7" imgW="152280" imgH="177480" progId="Equation.3">
                  <p:embed/>
                </p:oleObj>
              </mc:Choice>
              <mc:Fallback>
                <p:oleObj name="Equation" r:id="rId7" imgW="152280" imgH="17748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7686" y="1285860"/>
                        <a:ext cx="4572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2"/>
          <p:cNvSpPr txBox="1">
            <a:spLocks/>
          </p:cNvSpPr>
          <p:nvPr/>
        </p:nvSpPr>
        <p:spPr>
          <a:xfrm>
            <a:off x="457200" y="574344"/>
            <a:ext cx="8229600" cy="6858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The thrust equation</a:t>
            </a:r>
            <a:endParaRPr kumimoji="0" lang="en-IN" sz="3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3" name="Content Placeholder 13"/>
          <p:cNvSpPr txBox="1">
            <a:spLocks/>
          </p:cNvSpPr>
          <p:nvPr/>
        </p:nvSpPr>
        <p:spPr>
          <a:xfrm>
            <a:off x="533400" y="1219200"/>
            <a:ext cx="8153400" cy="41148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The pressure and velocity can be assumed to be constant over the entire control surface, except over the exhaust area, </a:t>
            </a:r>
            <a:r>
              <a:rPr kumimoji="0" lang="en-I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A</a:t>
            </a:r>
            <a:r>
              <a:rPr kumimoji="0" lang="en-IN" sz="3200" b="0" i="0" u="none" strike="noStrike" kern="120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e</a:t>
            </a: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.</a:t>
            </a:r>
            <a:endParaRPr kumimoji="0" lang="en-IN" sz="3200" b="0" i="0" u="none" strike="noStrike" kern="1200" cap="none" spc="0" normalizeH="0" baseline="-2500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The net pressure force acting on this control volume is </a:t>
            </a:r>
            <a:r>
              <a:rPr kumimoji="0" lang="en-IN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(P</a:t>
            </a:r>
            <a:r>
              <a:rPr kumimoji="0" lang="en-IN" sz="3200" b="0" i="1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a</a:t>
            </a:r>
            <a:r>
              <a:rPr kumimoji="0" lang="en-IN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–</a:t>
            </a:r>
            <a:r>
              <a:rPr kumimoji="0" lang="en-IN" sz="32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P</a:t>
            </a:r>
            <a:r>
              <a:rPr kumimoji="0" lang="en-IN" sz="3200" b="0" i="1" u="none" strike="noStrike" kern="120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e</a:t>
            </a:r>
            <a:r>
              <a:rPr kumimoji="0" lang="en-IN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)</a:t>
            </a:r>
            <a:r>
              <a:rPr kumimoji="0" lang="en-IN" sz="32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A</a:t>
            </a:r>
            <a:r>
              <a:rPr kumimoji="0" lang="en-IN" sz="3200" b="0" i="1" u="none" strike="noStrike" kern="120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e</a:t>
            </a:r>
            <a:r>
              <a:rPr kumimoji="0" lang="en-IN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The only other force acting on the control volume is the reaction to the thrust,  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Adding up the forces in the x-direction,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I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I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2786050" y="5643578"/>
          <a:ext cx="3502025" cy="6186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493" name="Equation" r:id="rId3" imgW="1434960" imgH="253800" progId="Equation.3">
                  <p:embed/>
                </p:oleObj>
              </mc:Choice>
              <mc:Fallback>
                <p:oleObj name="Equation" r:id="rId3" imgW="1434960" imgH="2538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6050" y="5643578"/>
                        <a:ext cx="3502025" cy="61869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2"/>
          <p:cNvSpPr txBox="1">
            <a:spLocks/>
          </p:cNvSpPr>
          <p:nvPr/>
        </p:nvSpPr>
        <p:spPr>
          <a:xfrm>
            <a:off x="457200" y="574344"/>
            <a:ext cx="8229600" cy="6858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The thrust equation</a:t>
            </a:r>
            <a:endParaRPr kumimoji="0" lang="en-IN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3" name="Content Placeholder 13"/>
          <p:cNvSpPr txBox="1">
            <a:spLocks/>
          </p:cNvSpPr>
          <p:nvPr/>
        </p:nvSpPr>
        <p:spPr>
          <a:xfrm>
            <a:off x="533400" y="1219200"/>
            <a:ext cx="8153400" cy="41148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The mass flow that enters the capture area, </a:t>
            </a:r>
            <a:r>
              <a:rPr kumimoji="0" lang="en-IN" sz="26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A</a:t>
            </a:r>
            <a:r>
              <a:rPr kumimoji="0" lang="en-IN" sz="2600" b="0" i="1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i</a:t>
            </a:r>
            <a:r>
              <a:rPr kumimoji="0" lang="en-IN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, is 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Similarly, the mass flow crossing the exhaust area </a:t>
            </a:r>
            <a:r>
              <a:rPr kumimoji="0" lang="en-IN" sz="26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A</a:t>
            </a:r>
            <a:r>
              <a:rPr kumimoji="0" lang="en-IN" sz="2600" b="0" i="1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e</a:t>
            </a:r>
            <a:r>
              <a:rPr kumimoji="0" lang="en-IN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, is,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Also,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       Or,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Continuity equation for the CV gives,   </a:t>
            </a:r>
            <a:endParaRPr kumimoji="0" lang="en-IN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7404100" y="1071546"/>
          <a:ext cx="1739900" cy="6140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529" name="Equation" r:id="rId3" imgW="647640" imgH="228600" progId="Equation.3">
                  <p:embed/>
                </p:oleObj>
              </mc:Choice>
              <mc:Fallback>
                <p:oleObj name="Equation" r:id="rId3" imgW="647640" imgH="2286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04100" y="1071546"/>
                        <a:ext cx="1739900" cy="61408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"/>
          <p:cNvGraphicFramePr>
            <a:graphicFrameLocks noChangeAspect="1"/>
          </p:cNvGraphicFramePr>
          <p:nvPr/>
        </p:nvGraphicFramePr>
        <p:xfrm>
          <a:off x="2857488" y="2143116"/>
          <a:ext cx="2047875" cy="614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530" name="Equation" r:id="rId5" imgW="761760" imgH="228600" progId="Equation.3">
                  <p:embed/>
                </p:oleObj>
              </mc:Choice>
              <mc:Fallback>
                <p:oleObj name="Equation" r:id="rId5" imgW="761760" imgH="2286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488" y="2143116"/>
                        <a:ext cx="2047875" cy="614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7"/>
          <p:cNvGraphicFramePr>
            <a:graphicFrameLocks noChangeAspect="1"/>
          </p:cNvGraphicFramePr>
          <p:nvPr/>
        </p:nvGraphicFramePr>
        <p:xfrm>
          <a:off x="2857488" y="2643182"/>
          <a:ext cx="221615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531" name="Equation" r:id="rId7" imgW="825480" imgH="241200" progId="Equation.3">
                  <p:embed/>
                </p:oleObj>
              </mc:Choice>
              <mc:Fallback>
                <p:oleObj name="Equation" r:id="rId7" imgW="825480" imgH="2412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488" y="2643182"/>
                        <a:ext cx="2216150" cy="647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9"/>
          <p:cNvGraphicFramePr>
            <a:graphicFrameLocks noChangeAspect="1"/>
          </p:cNvGraphicFramePr>
          <p:nvPr/>
        </p:nvGraphicFramePr>
        <p:xfrm>
          <a:off x="2857488" y="3571876"/>
          <a:ext cx="3271838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532" name="Equation" r:id="rId9" imgW="1218960" imgH="241200" progId="Equation.3">
                  <p:embed/>
                </p:oleObj>
              </mc:Choice>
              <mc:Fallback>
                <p:oleObj name="Equation" r:id="rId9" imgW="1218960" imgH="2412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488" y="3571876"/>
                        <a:ext cx="3271838" cy="647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0"/>
          <p:cNvGraphicFramePr>
            <a:graphicFrameLocks noChangeAspect="1"/>
          </p:cNvGraphicFramePr>
          <p:nvPr/>
        </p:nvGraphicFramePr>
        <p:xfrm>
          <a:off x="1559256" y="4433248"/>
          <a:ext cx="6713538" cy="1909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533" name="Equation" r:id="rId11" imgW="2501640" imgH="711000" progId="Equation.3">
                  <p:embed/>
                </p:oleObj>
              </mc:Choice>
              <mc:Fallback>
                <p:oleObj name="Equation" r:id="rId11" imgW="2501640" imgH="7110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9256" y="4433248"/>
                        <a:ext cx="6713538" cy="1909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2"/>
          <p:cNvSpPr txBox="1">
            <a:spLocks/>
          </p:cNvSpPr>
          <p:nvPr/>
        </p:nvSpPr>
        <p:spPr>
          <a:xfrm>
            <a:off x="457200" y="574344"/>
            <a:ext cx="8229600" cy="6858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The thrust equation</a:t>
            </a:r>
            <a:endParaRPr kumimoji="0" lang="en-IN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3" name="Content Placeholder 13"/>
          <p:cNvSpPr txBox="1">
            <a:spLocks/>
          </p:cNvSpPr>
          <p:nvPr/>
        </p:nvSpPr>
        <p:spPr>
          <a:xfrm>
            <a:off x="533400" y="1219200"/>
            <a:ext cx="8153400" cy="41148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From the momentum balance across the CV,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IN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IN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This is the net outward flux of x-momentum.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This equation reduces to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IN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IN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From the force balance equation, we have,   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762000" y="1828800"/>
          <a:ext cx="7696200" cy="7721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547" name="Equation" r:id="rId3" imgW="3797280" imgH="380880" progId="Equation.3">
                  <p:embed/>
                </p:oleObj>
              </mc:Choice>
              <mc:Fallback>
                <p:oleObj name="Equation" r:id="rId3" imgW="3797280" imgH="3808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828800"/>
                        <a:ext cx="7696200" cy="77219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8"/>
          <p:cNvGraphicFramePr>
            <a:graphicFrameLocks noChangeAspect="1"/>
          </p:cNvGraphicFramePr>
          <p:nvPr/>
        </p:nvGraphicFramePr>
        <p:xfrm>
          <a:off x="2819400" y="3657600"/>
          <a:ext cx="3688082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548" name="Equation" r:id="rId5" imgW="1676160" imgH="380880" progId="Equation.3">
                  <p:embed/>
                </p:oleObj>
              </mc:Choice>
              <mc:Fallback>
                <p:oleObj name="Equation" r:id="rId5" imgW="1676160" imgH="38088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657600"/>
                        <a:ext cx="3688082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9"/>
          <p:cNvGraphicFramePr>
            <a:graphicFrameLocks noChangeAspect="1"/>
          </p:cNvGraphicFramePr>
          <p:nvPr/>
        </p:nvGraphicFramePr>
        <p:xfrm>
          <a:off x="2286000" y="5181600"/>
          <a:ext cx="467427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549" name="Equation" r:id="rId7" imgW="1752480" imgH="228600" progId="Equation.3">
                  <p:embed/>
                </p:oleObj>
              </mc:Choice>
              <mc:Fallback>
                <p:oleObj name="Equation" r:id="rId7" imgW="1752480" imgH="2286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5181600"/>
                        <a:ext cx="4674270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2"/>
          <p:cNvSpPr txBox="1">
            <a:spLocks/>
          </p:cNvSpPr>
          <p:nvPr/>
        </p:nvSpPr>
        <p:spPr>
          <a:xfrm>
            <a:off x="500034" y="357166"/>
            <a:ext cx="8229600" cy="6858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The thrust equation</a:t>
            </a:r>
            <a:endParaRPr kumimoji="0" lang="en-IN" sz="3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3" name="Content Placeholder 13"/>
          <p:cNvSpPr txBox="1">
            <a:spLocks/>
          </p:cNvSpPr>
          <p:nvPr/>
        </p:nvSpPr>
        <p:spPr>
          <a:xfrm>
            <a:off x="533400" y="1219200"/>
            <a:ext cx="8153400" cy="51054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If we define fuel-air ratio,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IN" sz="2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IN" sz="2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This is the generalised thrust equation for air-breathing engines.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The term </a:t>
            </a:r>
            <a:r>
              <a:rPr kumimoji="0" lang="en-IN" sz="28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(P</a:t>
            </a:r>
            <a:r>
              <a:rPr kumimoji="0" lang="en-IN" sz="2800" b="0" i="1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e</a:t>
            </a:r>
            <a:r>
              <a:rPr kumimoji="0" lang="en-IN" sz="28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–P</a:t>
            </a:r>
            <a:r>
              <a:rPr kumimoji="0" lang="en-IN" sz="2800" b="0" i="1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a</a:t>
            </a:r>
            <a:r>
              <a:rPr kumimoji="0" lang="en-IN" sz="28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)A</a:t>
            </a:r>
            <a:r>
              <a:rPr kumimoji="0" lang="en-IN" sz="2800" b="0" i="1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e </a:t>
            </a:r>
            <a:r>
              <a:rPr kumimoji="0" lang="en-IN" sz="28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 </a:t>
            </a:r>
            <a:r>
              <a:rPr kumimoji="0" lang="en-IN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is not zero only if the exhaust jet is supersonic and the nozzle does not expand the exhaust jet to ambient pressure.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However if </a:t>
            </a:r>
            <a:r>
              <a:rPr kumimoji="0" lang="en-IN" sz="28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P</a:t>
            </a:r>
            <a:r>
              <a:rPr kumimoji="0" lang="en-IN" sz="2800" b="0" i="1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a </a:t>
            </a:r>
            <a:r>
              <a:rPr kumimoji="0" lang="en-IN" sz="28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« P</a:t>
            </a:r>
            <a:r>
              <a:rPr kumimoji="0" lang="en-IN" sz="2800" b="0" i="1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e</a:t>
            </a:r>
            <a:r>
              <a:rPr kumimoji="0" lang="en-IN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, it can be substantial contribution.</a:t>
            </a:r>
            <a:r>
              <a:rPr kumimoji="0" lang="en-IN" sz="2800" b="0" i="0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 </a:t>
            </a:r>
            <a:endParaRPr kumimoji="0" lang="en-I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graphicFrame>
        <p:nvGraphicFramePr>
          <p:cNvPr id="4" name="Object 9"/>
          <p:cNvGraphicFramePr>
            <a:graphicFrameLocks noChangeAspect="1"/>
          </p:cNvGraphicFramePr>
          <p:nvPr/>
        </p:nvGraphicFramePr>
        <p:xfrm>
          <a:off x="1752600" y="1828800"/>
          <a:ext cx="5521325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65" name="Equation" r:id="rId3" imgW="2070000" imgH="228600" progId="Equation.3">
                  <p:embed/>
                </p:oleObj>
              </mc:Choice>
              <mc:Fallback>
                <p:oleObj name="Equation" r:id="rId3" imgW="2070000" imgH="2286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1828800"/>
                        <a:ext cx="5521325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2"/>
          <p:cNvSpPr txBox="1">
            <a:spLocks/>
          </p:cNvSpPr>
          <p:nvPr/>
        </p:nvSpPr>
        <p:spPr>
          <a:xfrm>
            <a:off x="457200" y="574344"/>
            <a:ext cx="8229600" cy="6858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Engine performance parameters</a:t>
            </a:r>
            <a:endParaRPr kumimoji="0" lang="en-IN" sz="3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3" name="Content Placeholder 13"/>
          <p:cNvSpPr txBox="1">
            <a:spLocks/>
          </p:cNvSpPr>
          <p:nvPr/>
        </p:nvSpPr>
        <p:spPr>
          <a:xfrm>
            <a:off x="533400" y="1447800"/>
            <a:ext cx="8153400" cy="47244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The engine performance is described by different efficiency definitions, thrust and the fuel consumption.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The efficiency definitions that we shall now be discussing are applicable to an engine with a single propellant stream (turbojets or ramjets). 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For other types of jet engines (turbofan, turboprop) the equations need to be appropriately modified.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2"/>
          <p:cNvSpPr txBox="1">
            <a:spLocks/>
          </p:cNvSpPr>
          <p:nvPr/>
        </p:nvSpPr>
        <p:spPr>
          <a:xfrm>
            <a:off x="457200" y="574344"/>
            <a:ext cx="8229600" cy="6858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Engine performance parameters</a:t>
            </a:r>
            <a:endParaRPr kumimoji="0" lang="en-IN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3" name="Content Placeholder 13"/>
          <p:cNvSpPr txBox="1">
            <a:spLocks/>
          </p:cNvSpPr>
          <p:nvPr/>
        </p:nvSpPr>
        <p:spPr>
          <a:xfrm>
            <a:off x="533400" y="1447800"/>
            <a:ext cx="8153400" cy="47244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Propulsion efficiency: The ratio of thrust power to the rate of production of propellant kinetic energy. 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IN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IN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If we assume that f«1 and the pressure thrust term is negligible, 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				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2643174" y="2428868"/>
          <a:ext cx="3980336" cy="9144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360" name="Equation" r:id="rId3" imgW="1879560" imgH="431640" progId="Equation.3">
                  <p:embed/>
                </p:oleObj>
              </mc:Choice>
              <mc:Fallback>
                <p:oleObj name="Equation" r:id="rId3" imgW="1879560" imgH="431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3174" y="2428868"/>
                        <a:ext cx="3980336" cy="91440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3"/>
          <p:cNvGraphicFramePr>
            <a:graphicFrameLocks noChangeAspect="1"/>
          </p:cNvGraphicFramePr>
          <p:nvPr/>
        </p:nvGraphicFramePr>
        <p:xfrm>
          <a:off x="2589213" y="4724400"/>
          <a:ext cx="4138421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361" name="Equation" r:id="rId5" imgW="1803240" imgH="431640" progId="Equation.3">
                  <p:embed/>
                </p:oleObj>
              </mc:Choice>
              <mc:Fallback>
                <p:oleObj name="Equation" r:id="rId5" imgW="1803240" imgH="4316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9213" y="4724400"/>
                        <a:ext cx="4138421" cy="99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2"/>
          <p:cNvSpPr txBox="1">
            <a:spLocks/>
          </p:cNvSpPr>
          <p:nvPr/>
        </p:nvSpPr>
        <p:spPr>
          <a:xfrm>
            <a:off x="457200" y="574344"/>
            <a:ext cx="8229600" cy="6858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Engine performance parameters</a:t>
            </a:r>
            <a:endParaRPr kumimoji="0" lang="en-IN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3" name="Content Placeholder 13"/>
          <p:cNvSpPr txBox="1">
            <a:spLocks/>
          </p:cNvSpPr>
          <p:nvPr/>
        </p:nvSpPr>
        <p:spPr>
          <a:xfrm>
            <a:off x="533400" y="1447800"/>
            <a:ext cx="8153400" cy="47244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Thermal efficiency: The ratio of the rate of production of propellant kinetic energy to the total energy consumption rate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IN" sz="26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IN" sz="26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IN" sz="26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IN" sz="26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For a turboprop or turboshaft engine, the output is largely shaft power. In this case,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				</a:t>
            </a:r>
            <a:endParaRPr kumimoji="0" lang="en-IN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838200" y="2819400"/>
          <a:ext cx="7720796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384" name="Equation" r:id="rId3" imgW="3429000" imgH="711000" progId="Equation.3">
                  <p:embed/>
                </p:oleObj>
              </mc:Choice>
              <mc:Fallback>
                <p:oleObj name="Equation" r:id="rId3" imgW="3429000" imgH="7110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819400"/>
                        <a:ext cx="7720796" cy="160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2"/>
          <p:cNvGraphicFramePr>
            <a:graphicFrameLocks noChangeAspect="1"/>
          </p:cNvGraphicFramePr>
          <p:nvPr/>
        </p:nvGraphicFramePr>
        <p:xfrm>
          <a:off x="838200" y="5410200"/>
          <a:ext cx="7988300" cy="941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385" name="Equation" r:id="rId5" imgW="3771720" imgH="444240" progId="Equation.3">
                  <p:embed/>
                </p:oleObj>
              </mc:Choice>
              <mc:Fallback>
                <p:oleObj name="Equation" r:id="rId5" imgW="3771720" imgH="4442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5410200"/>
                        <a:ext cx="7988300" cy="941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2"/>
          <p:cNvSpPr txBox="1">
            <a:spLocks/>
          </p:cNvSpPr>
          <p:nvPr/>
        </p:nvSpPr>
        <p:spPr>
          <a:xfrm>
            <a:off x="457200" y="574344"/>
            <a:ext cx="8229600" cy="6858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Engine performance parameters</a:t>
            </a:r>
            <a:endParaRPr kumimoji="0" lang="en-IN" sz="3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3" name="Content Placeholder 13"/>
          <p:cNvSpPr txBox="1">
            <a:spLocks/>
          </p:cNvSpPr>
          <p:nvPr/>
        </p:nvSpPr>
        <p:spPr>
          <a:xfrm>
            <a:off x="533400" y="1447800"/>
            <a:ext cx="8153400" cy="47244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Overall efficiency: The product of thermal efficiency and propulsion efficiency.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IN" sz="2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IN" sz="2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In the case of aircraft that generate thrust using propellers, 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				</a:t>
            </a:r>
            <a:endParaRPr kumimoji="0" lang="en-I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3200400" y="2362200"/>
          <a:ext cx="142875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408" name="Equation" r:id="rId3" imgW="634680" imgH="241200" progId="Equation.3">
                  <p:embed/>
                </p:oleObj>
              </mc:Choice>
              <mc:Fallback>
                <p:oleObj name="Equation" r:id="rId3" imgW="634680" imgH="241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2362200"/>
                        <a:ext cx="1428750" cy="542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2"/>
          <p:cNvGraphicFramePr>
            <a:graphicFrameLocks noChangeAspect="1"/>
          </p:cNvGraphicFramePr>
          <p:nvPr/>
        </p:nvGraphicFramePr>
        <p:xfrm>
          <a:off x="1981200" y="4343400"/>
          <a:ext cx="5172075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409" name="Equation" r:id="rId5" imgW="2298600" imgH="482400" progId="Equation.3">
                  <p:embed/>
                </p:oleObj>
              </mc:Choice>
              <mc:Fallback>
                <p:oleObj name="Equation" r:id="rId5" imgW="2298600" imgH="4824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4343400"/>
                        <a:ext cx="5172075" cy="1085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2"/>
          <p:cNvSpPr txBox="1">
            <a:spLocks/>
          </p:cNvSpPr>
          <p:nvPr/>
        </p:nvSpPr>
        <p:spPr>
          <a:xfrm>
            <a:off x="457200" y="574344"/>
            <a:ext cx="8229600" cy="6858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Engine performance parameters</a:t>
            </a:r>
            <a:endParaRPr kumimoji="0" lang="en-IN" sz="3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3" name="Content Placeholder 13"/>
          <p:cNvSpPr txBox="1">
            <a:spLocks/>
          </p:cNvSpPr>
          <p:nvPr/>
        </p:nvSpPr>
        <p:spPr>
          <a:xfrm>
            <a:off x="381000" y="1371600"/>
            <a:ext cx="8305800" cy="47244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Thrust specific fuel consumption, TSFC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I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I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For turbine engines that produce shaft power, brake specific fuel consumption, BSFC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I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I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For engine (like turboprop) that produce both, equivalent brake specific fuel consumption,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				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2209800" y="1828800"/>
          <a:ext cx="4371975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435" name="Equation" r:id="rId3" imgW="1942920" imgH="457200" progId="Equation.3">
                  <p:embed/>
                </p:oleObj>
              </mc:Choice>
              <mc:Fallback>
                <p:oleObj name="Equation" r:id="rId3" imgW="1942920" imgH="457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1828800"/>
                        <a:ext cx="4371975" cy="1028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2"/>
          <p:cNvGraphicFramePr>
            <a:graphicFrameLocks noChangeAspect="1"/>
          </p:cNvGraphicFramePr>
          <p:nvPr/>
        </p:nvGraphicFramePr>
        <p:xfrm>
          <a:off x="3000364" y="3857628"/>
          <a:ext cx="177165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436" name="Equation" r:id="rId5" imgW="787320" imgH="457200" progId="Equation.3">
                  <p:embed/>
                </p:oleObj>
              </mc:Choice>
              <mc:Fallback>
                <p:oleObj name="Equation" r:id="rId5" imgW="787320" imgH="4572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0364" y="3857628"/>
                        <a:ext cx="1771650" cy="1028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2"/>
          <p:cNvGraphicFramePr>
            <a:graphicFrameLocks noChangeAspect="1"/>
          </p:cNvGraphicFramePr>
          <p:nvPr/>
        </p:nvGraphicFramePr>
        <p:xfrm>
          <a:off x="2357422" y="5643578"/>
          <a:ext cx="348615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437" name="Equation" r:id="rId7" imgW="1549080" imgH="457200" progId="Equation.3">
                  <p:embed/>
                </p:oleObj>
              </mc:Choice>
              <mc:Fallback>
                <p:oleObj name="Equation" r:id="rId7" imgW="1549080" imgH="4572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7422" y="5643578"/>
                        <a:ext cx="3486150" cy="1028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4"/>
          <p:cNvPicPr>
            <a:picLocks noChangeAspect="1" noChangeArrowheads="1"/>
          </p:cNvPicPr>
          <p:nvPr/>
        </p:nvPicPr>
        <p:blipFill>
          <a:blip r:embed="rId2"/>
          <a:srcRect l="20625" t="63333" r="31250" b="10001"/>
          <a:stretch>
            <a:fillRect/>
          </a:stretch>
        </p:blipFill>
        <p:spPr bwMode="auto">
          <a:xfrm>
            <a:off x="1600200" y="914400"/>
            <a:ext cx="58674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39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0" y="3429000"/>
            <a:ext cx="6329363" cy="3132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25297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2"/>
          <p:cNvSpPr txBox="1">
            <a:spLocks/>
          </p:cNvSpPr>
          <p:nvPr/>
        </p:nvSpPr>
        <p:spPr>
          <a:xfrm>
            <a:off x="457200" y="574344"/>
            <a:ext cx="8229600" cy="6858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Ideal cycle for jet engines</a:t>
            </a:r>
            <a:endParaRPr kumimoji="0" lang="en-IN" sz="3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3" name="Content Placeholder 13"/>
          <p:cNvSpPr txBox="1">
            <a:spLocks/>
          </p:cNvSpPr>
          <p:nvPr/>
        </p:nvSpPr>
        <p:spPr>
          <a:xfrm>
            <a:off x="381000" y="1371600"/>
            <a:ext cx="8305800" cy="47244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All air-breathing jet engines operate on the </a:t>
            </a:r>
            <a:r>
              <a:rPr kumimoji="0" lang="en-IN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Brayton</a:t>
            </a: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 cycle (open cycle mode).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The most basic form of a jet engine is a turbojet engine. 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Some of the parameters of a jet engine cycle are usually design parameters and hence often fixed </a:t>
            </a:r>
            <a:r>
              <a:rPr kumimoji="0" lang="en-IN" sz="28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a priori</a:t>
            </a: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: </a:t>
            </a:r>
            <a:r>
              <a:rPr kumimoji="0" lang="en-IN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eg</a:t>
            </a: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. compressor pressure ratio, turbine inlet temperature etc.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Cycle analysis involves determining the performance parameters of the cycle with the known design parameters.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			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2"/>
          <p:cNvSpPr txBox="1">
            <a:spLocks/>
          </p:cNvSpPr>
          <p:nvPr/>
        </p:nvSpPr>
        <p:spPr>
          <a:xfrm>
            <a:off x="457200" y="574344"/>
            <a:ext cx="8229600" cy="6858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Ideal cycle for jet engines</a:t>
            </a:r>
            <a:endParaRPr kumimoji="0" lang="en-IN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2598760" y="2286000"/>
            <a:ext cx="4500000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Arc 3"/>
          <p:cNvSpPr/>
          <p:nvPr/>
        </p:nvSpPr>
        <p:spPr>
          <a:xfrm rot="16360900">
            <a:off x="2394690" y="2066315"/>
            <a:ext cx="381000" cy="838200"/>
          </a:xfrm>
          <a:prstGeom prst="arc">
            <a:avLst>
              <a:gd name="adj1" fmla="val 16824706"/>
              <a:gd name="adj2" fmla="val 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7089025" y="2290549"/>
            <a:ext cx="736979" cy="95535"/>
          </a:xfrm>
          <a:custGeom>
            <a:avLst/>
            <a:gdLst>
              <a:gd name="connsiteX0" fmla="*/ 0 w 736979"/>
              <a:gd name="connsiteY0" fmla="*/ 0 h 95535"/>
              <a:gd name="connsiteX1" fmla="*/ 259307 w 736979"/>
              <a:gd name="connsiteY1" fmla="*/ 13648 h 95535"/>
              <a:gd name="connsiteX2" fmla="*/ 436728 w 736979"/>
              <a:gd name="connsiteY2" fmla="*/ 81887 h 95535"/>
              <a:gd name="connsiteX3" fmla="*/ 736979 w 736979"/>
              <a:gd name="connsiteY3" fmla="*/ 95534 h 95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6979" h="95535">
                <a:moveTo>
                  <a:pt x="0" y="0"/>
                </a:moveTo>
                <a:cubicBezTo>
                  <a:pt x="93259" y="0"/>
                  <a:pt x="186519" y="0"/>
                  <a:pt x="259307" y="13648"/>
                </a:cubicBezTo>
                <a:cubicBezTo>
                  <a:pt x="332095" y="27296"/>
                  <a:pt x="357116" y="68239"/>
                  <a:pt x="436728" y="81887"/>
                </a:cubicBezTo>
                <a:cubicBezTo>
                  <a:pt x="516340" y="95535"/>
                  <a:pt x="626659" y="95534"/>
                  <a:pt x="736979" y="95534"/>
                </a:cubicBezTo>
              </a:path>
            </a:pathLst>
          </a:cu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2602020" y="3980717"/>
            <a:ext cx="4500000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rc 6"/>
          <p:cNvSpPr/>
          <p:nvPr/>
        </p:nvSpPr>
        <p:spPr>
          <a:xfrm rot="5239100" flipV="1">
            <a:off x="2397950" y="3377888"/>
            <a:ext cx="381000" cy="838200"/>
          </a:xfrm>
          <a:prstGeom prst="arc">
            <a:avLst>
              <a:gd name="adj1" fmla="val 16824706"/>
              <a:gd name="adj2" fmla="val 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Freeform 7"/>
          <p:cNvSpPr/>
          <p:nvPr/>
        </p:nvSpPr>
        <p:spPr>
          <a:xfrm flipV="1">
            <a:off x="7092285" y="3889730"/>
            <a:ext cx="736979" cy="95535"/>
          </a:xfrm>
          <a:custGeom>
            <a:avLst/>
            <a:gdLst>
              <a:gd name="connsiteX0" fmla="*/ 0 w 736979"/>
              <a:gd name="connsiteY0" fmla="*/ 0 h 95535"/>
              <a:gd name="connsiteX1" fmla="*/ 259307 w 736979"/>
              <a:gd name="connsiteY1" fmla="*/ 13648 h 95535"/>
              <a:gd name="connsiteX2" fmla="*/ 436728 w 736979"/>
              <a:gd name="connsiteY2" fmla="*/ 81887 h 95535"/>
              <a:gd name="connsiteX3" fmla="*/ 736979 w 736979"/>
              <a:gd name="connsiteY3" fmla="*/ 95534 h 95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6979" h="95535">
                <a:moveTo>
                  <a:pt x="0" y="0"/>
                </a:moveTo>
                <a:cubicBezTo>
                  <a:pt x="93259" y="0"/>
                  <a:pt x="186519" y="0"/>
                  <a:pt x="259307" y="13648"/>
                </a:cubicBezTo>
                <a:cubicBezTo>
                  <a:pt x="332095" y="27296"/>
                  <a:pt x="357116" y="68239"/>
                  <a:pt x="436728" y="81887"/>
                </a:cubicBezTo>
                <a:cubicBezTo>
                  <a:pt x="516340" y="95535"/>
                  <a:pt x="626659" y="95534"/>
                  <a:pt x="736979" y="95534"/>
                </a:cubicBezTo>
              </a:path>
            </a:pathLst>
          </a:cu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9" name="Straight Connector 8"/>
          <p:cNvCxnSpPr>
            <a:stCxn id="7" idx="0"/>
            <a:endCxn id="4" idx="0"/>
          </p:cNvCxnSpPr>
          <p:nvPr/>
        </p:nvCxnSpPr>
        <p:spPr>
          <a:xfrm rot="16200000" flipV="1">
            <a:off x="1456750" y="3139572"/>
            <a:ext cx="1490567" cy="326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5" idx="3"/>
            <a:endCxn id="8" idx="3"/>
          </p:cNvCxnSpPr>
          <p:nvPr/>
        </p:nvCxnSpPr>
        <p:spPr>
          <a:xfrm>
            <a:off x="7826004" y="2386083"/>
            <a:ext cx="3260" cy="150364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rapezoid 10"/>
          <p:cNvSpPr/>
          <p:nvPr/>
        </p:nvSpPr>
        <p:spPr>
          <a:xfrm rot="5400000">
            <a:off x="2765944" y="2439536"/>
            <a:ext cx="1646832" cy="1371600"/>
          </a:xfrm>
          <a:prstGeom prst="trapezoid">
            <a:avLst>
              <a:gd name="adj" fmla="val 15050"/>
            </a:avLst>
          </a:prstGeom>
          <a:gradFill flip="none" rotWithShape="1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1"/>
            <a:tileRect/>
          </a:gra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rapezoid 11"/>
          <p:cNvSpPr/>
          <p:nvPr/>
        </p:nvSpPr>
        <p:spPr>
          <a:xfrm rot="16200000">
            <a:off x="4822208" y="2930856"/>
            <a:ext cx="1586552" cy="394648"/>
          </a:xfrm>
          <a:prstGeom prst="trapezoid">
            <a:avLst/>
          </a:prstGeom>
          <a:gradFill flip="none" rotWithShape="1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16200000" scaled="0"/>
            <a:tileRect/>
          </a:gra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275160" y="3048000"/>
            <a:ext cx="1143000" cy="152400"/>
          </a:xfrm>
          <a:prstGeom prst="rect">
            <a:avLst/>
          </a:prstGeom>
          <a:gradFill flip="none" rotWithShape="1">
            <a:gsLst>
              <a:gs pos="0">
                <a:srgbClr val="FFFFFF"/>
              </a:gs>
              <a:gs pos="7001">
                <a:srgbClr val="E6E6E6"/>
              </a:gs>
              <a:gs pos="32001">
                <a:srgbClr val="7D8496"/>
              </a:gs>
              <a:gs pos="47000">
                <a:srgbClr val="E6E6E6"/>
              </a:gs>
              <a:gs pos="85001">
                <a:srgbClr val="7D8496"/>
              </a:gs>
              <a:gs pos="100000">
                <a:srgbClr val="E6E6E6"/>
              </a:gs>
            </a:gsLst>
            <a:lin ang="16200000" scaled="0"/>
            <a:tileRect/>
          </a:gra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Isosceles Triangle 13"/>
          <p:cNvSpPr/>
          <p:nvPr/>
        </p:nvSpPr>
        <p:spPr>
          <a:xfrm rot="5400000">
            <a:off x="5826456" y="2958152"/>
            <a:ext cx="381000" cy="381000"/>
          </a:xfrm>
          <a:prstGeom prst="triangle">
            <a:avLst/>
          </a:prstGeom>
          <a:gradFill flip="none" rotWithShape="1">
            <a:gsLst>
              <a:gs pos="0">
                <a:srgbClr val="FFFFFF"/>
              </a:gs>
              <a:gs pos="7001">
                <a:srgbClr val="E6E6E6"/>
              </a:gs>
              <a:gs pos="32001">
                <a:srgbClr val="7D8496"/>
              </a:gs>
              <a:gs pos="47000">
                <a:srgbClr val="E6E6E6"/>
              </a:gs>
              <a:gs pos="85001">
                <a:srgbClr val="7D8496"/>
              </a:gs>
              <a:gs pos="100000">
                <a:srgbClr val="E6E6E6"/>
              </a:gs>
            </a:gsLst>
            <a:lin ang="16200000" scaled="0"/>
            <a:tileRect/>
          </a:gra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4280848" y="2313296"/>
            <a:ext cx="1143000" cy="3810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0" scaled="1"/>
            <a:tileRect/>
          </a:gra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4275160" y="3559792"/>
            <a:ext cx="1143000" cy="3810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0" scaled="1"/>
            <a:tileRect/>
          </a:gra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Flowchart: Delay 16"/>
          <p:cNvSpPr/>
          <p:nvPr/>
        </p:nvSpPr>
        <p:spPr>
          <a:xfrm rot="10800000">
            <a:off x="2515538" y="2980167"/>
            <a:ext cx="381000" cy="304800"/>
          </a:xfrm>
          <a:prstGeom prst="flowChartDelay">
            <a:avLst/>
          </a:prstGeom>
          <a:gradFill flip="none" rotWithShape="1">
            <a:gsLst>
              <a:gs pos="0">
                <a:srgbClr val="FFFFFF"/>
              </a:gs>
              <a:gs pos="7001">
                <a:srgbClr val="E6E6E6"/>
              </a:gs>
              <a:gs pos="32001">
                <a:srgbClr val="7D8496"/>
              </a:gs>
              <a:gs pos="47000">
                <a:srgbClr val="E6E6E6"/>
              </a:gs>
              <a:gs pos="85001">
                <a:srgbClr val="7D8496"/>
              </a:gs>
              <a:gs pos="100000">
                <a:srgbClr val="E6E6E6"/>
              </a:gs>
            </a:gsLst>
            <a:lin ang="0" scaled="1"/>
            <a:tileRect/>
          </a:gra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6408760" y="2585112"/>
            <a:ext cx="152400" cy="11430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FBEAC7"/>
              </a:gs>
              <a:gs pos="17999">
                <a:srgbClr val="FEE7F2"/>
              </a:gs>
              <a:gs pos="36000">
                <a:srgbClr val="FAC77D"/>
              </a:gs>
              <a:gs pos="61000">
                <a:srgbClr val="FBA97D"/>
              </a:gs>
              <a:gs pos="82001">
                <a:srgbClr val="FBD49C"/>
              </a:gs>
              <a:gs pos="100000">
                <a:srgbClr val="FEE7F2"/>
              </a:gs>
            </a:gsLst>
            <a:lin ang="0" scaled="0"/>
            <a:tileRect/>
          </a:gra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Flowchart: Connector 18"/>
          <p:cNvSpPr/>
          <p:nvPr/>
        </p:nvSpPr>
        <p:spPr>
          <a:xfrm>
            <a:off x="823392" y="4572000"/>
            <a:ext cx="381000" cy="381000"/>
          </a:xfrm>
          <a:prstGeom prst="flowChartConnector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a</a:t>
            </a:r>
            <a:endParaRPr lang="en-IN" dirty="0">
              <a:solidFill>
                <a:schemeClr val="tx1"/>
              </a:solidFill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20" name="Flowchart: Connector 19"/>
          <p:cNvSpPr/>
          <p:nvPr/>
        </p:nvSpPr>
        <p:spPr>
          <a:xfrm>
            <a:off x="1989160" y="4572000"/>
            <a:ext cx="381000" cy="381000"/>
          </a:xfrm>
          <a:prstGeom prst="flowChartConnector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1</a:t>
            </a:r>
            <a:endParaRPr lang="en-IN" dirty="0">
              <a:solidFill>
                <a:schemeClr val="tx1"/>
              </a:solidFill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21" name="Flowchart: Connector 20"/>
          <p:cNvSpPr/>
          <p:nvPr/>
        </p:nvSpPr>
        <p:spPr>
          <a:xfrm>
            <a:off x="2715904" y="4566312"/>
            <a:ext cx="381000" cy="381000"/>
          </a:xfrm>
          <a:prstGeom prst="flowChartConnector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2</a:t>
            </a:r>
            <a:endParaRPr lang="en-IN" dirty="0">
              <a:solidFill>
                <a:schemeClr val="tx1"/>
              </a:solidFill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22" name="Flowchart: Connector 21"/>
          <p:cNvSpPr/>
          <p:nvPr/>
        </p:nvSpPr>
        <p:spPr>
          <a:xfrm>
            <a:off x="4101152" y="4566312"/>
            <a:ext cx="381000" cy="381000"/>
          </a:xfrm>
          <a:prstGeom prst="flowChartConnector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3</a:t>
            </a:r>
            <a:endParaRPr lang="en-IN" dirty="0">
              <a:solidFill>
                <a:schemeClr val="tx1"/>
              </a:solidFill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23" name="Flowchart: Connector 22"/>
          <p:cNvSpPr/>
          <p:nvPr/>
        </p:nvSpPr>
        <p:spPr>
          <a:xfrm>
            <a:off x="5246424" y="4572000"/>
            <a:ext cx="381000" cy="381000"/>
          </a:xfrm>
          <a:prstGeom prst="flowChartConnector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4</a:t>
            </a:r>
            <a:endParaRPr lang="en-IN" dirty="0">
              <a:solidFill>
                <a:schemeClr val="tx1"/>
              </a:solidFill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24" name="Flowchart: Connector 23"/>
          <p:cNvSpPr/>
          <p:nvPr/>
        </p:nvSpPr>
        <p:spPr>
          <a:xfrm>
            <a:off x="5682016" y="4566312"/>
            <a:ext cx="381000" cy="381000"/>
          </a:xfrm>
          <a:prstGeom prst="flowChartConnector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5</a:t>
            </a:r>
            <a:endParaRPr lang="en-IN" dirty="0">
              <a:solidFill>
                <a:schemeClr val="tx1"/>
              </a:solidFill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25" name="Flowchart: Connector 24"/>
          <p:cNvSpPr/>
          <p:nvPr/>
        </p:nvSpPr>
        <p:spPr>
          <a:xfrm>
            <a:off x="7176448" y="4564040"/>
            <a:ext cx="381000" cy="381000"/>
          </a:xfrm>
          <a:prstGeom prst="flowChartConnector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6</a:t>
            </a:r>
            <a:endParaRPr lang="en-IN" dirty="0">
              <a:solidFill>
                <a:schemeClr val="tx1"/>
              </a:solidFill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26" name="Flowchart: Connector 25"/>
          <p:cNvSpPr/>
          <p:nvPr/>
        </p:nvSpPr>
        <p:spPr>
          <a:xfrm>
            <a:off x="7649568" y="4564040"/>
            <a:ext cx="381000" cy="381000"/>
          </a:xfrm>
          <a:prstGeom prst="flowChartConnector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7</a:t>
            </a:r>
            <a:endParaRPr lang="en-IN" dirty="0">
              <a:solidFill>
                <a:schemeClr val="tx1"/>
              </a:solidFill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27" name="Freeform 26"/>
          <p:cNvSpPr/>
          <p:nvPr/>
        </p:nvSpPr>
        <p:spPr>
          <a:xfrm>
            <a:off x="1028130" y="2399731"/>
            <a:ext cx="1173708" cy="218365"/>
          </a:xfrm>
          <a:custGeom>
            <a:avLst/>
            <a:gdLst>
              <a:gd name="connsiteX0" fmla="*/ 1173708 w 1173708"/>
              <a:gd name="connsiteY0" fmla="*/ 0 h 218365"/>
              <a:gd name="connsiteX1" fmla="*/ 955343 w 1173708"/>
              <a:gd name="connsiteY1" fmla="*/ 163773 h 218365"/>
              <a:gd name="connsiteX2" fmla="*/ 750627 w 1173708"/>
              <a:gd name="connsiteY2" fmla="*/ 204717 h 218365"/>
              <a:gd name="connsiteX3" fmla="*/ 0 w 1173708"/>
              <a:gd name="connsiteY3" fmla="*/ 218365 h 218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3708" h="218365">
                <a:moveTo>
                  <a:pt x="1173708" y="0"/>
                </a:moveTo>
                <a:cubicBezTo>
                  <a:pt x="1099782" y="64827"/>
                  <a:pt x="1025857" y="129654"/>
                  <a:pt x="955343" y="163773"/>
                </a:cubicBezTo>
                <a:cubicBezTo>
                  <a:pt x="884830" y="197893"/>
                  <a:pt x="909851" y="195618"/>
                  <a:pt x="750627" y="204717"/>
                </a:cubicBezTo>
                <a:cubicBezTo>
                  <a:pt x="591403" y="213816"/>
                  <a:pt x="0" y="218365"/>
                  <a:pt x="0" y="218365"/>
                </a:cubicBezTo>
              </a:path>
            </a:pathLst>
          </a:cu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Freeform 27"/>
          <p:cNvSpPr/>
          <p:nvPr/>
        </p:nvSpPr>
        <p:spPr>
          <a:xfrm flipV="1">
            <a:off x="1012208" y="3659875"/>
            <a:ext cx="1173708" cy="218365"/>
          </a:xfrm>
          <a:custGeom>
            <a:avLst/>
            <a:gdLst>
              <a:gd name="connsiteX0" fmla="*/ 1173708 w 1173708"/>
              <a:gd name="connsiteY0" fmla="*/ 0 h 218365"/>
              <a:gd name="connsiteX1" fmla="*/ 955343 w 1173708"/>
              <a:gd name="connsiteY1" fmla="*/ 163773 h 218365"/>
              <a:gd name="connsiteX2" fmla="*/ 750627 w 1173708"/>
              <a:gd name="connsiteY2" fmla="*/ 204717 h 218365"/>
              <a:gd name="connsiteX3" fmla="*/ 0 w 1173708"/>
              <a:gd name="connsiteY3" fmla="*/ 218365 h 218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3708" h="218365">
                <a:moveTo>
                  <a:pt x="1173708" y="0"/>
                </a:moveTo>
                <a:cubicBezTo>
                  <a:pt x="1099782" y="64827"/>
                  <a:pt x="1025857" y="129654"/>
                  <a:pt x="955343" y="163773"/>
                </a:cubicBezTo>
                <a:cubicBezTo>
                  <a:pt x="884830" y="197893"/>
                  <a:pt x="909851" y="195618"/>
                  <a:pt x="750627" y="204717"/>
                </a:cubicBezTo>
                <a:cubicBezTo>
                  <a:pt x="591403" y="213816"/>
                  <a:pt x="0" y="218365"/>
                  <a:pt x="0" y="218365"/>
                </a:cubicBezTo>
              </a:path>
            </a:pathLst>
          </a:cu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9" name="Straight Connector 28"/>
          <p:cNvCxnSpPr>
            <a:stCxn id="19" idx="0"/>
            <a:endCxn id="28" idx="3"/>
          </p:cNvCxnSpPr>
          <p:nvPr/>
        </p:nvCxnSpPr>
        <p:spPr>
          <a:xfrm rot="16200000" flipV="1">
            <a:off x="556988" y="4115096"/>
            <a:ext cx="912125" cy="16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0" idx="0"/>
            <a:endCxn id="28" idx="0"/>
          </p:cNvCxnSpPr>
          <p:nvPr/>
        </p:nvCxnSpPr>
        <p:spPr>
          <a:xfrm rot="5400000" flipH="1" flipV="1">
            <a:off x="1835908" y="4221992"/>
            <a:ext cx="693760" cy="62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1" idx="0"/>
          </p:cNvCxnSpPr>
          <p:nvPr/>
        </p:nvCxnSpPr>
        <p:spPr>
          <a:xfrm rot="16200000" flipV="1">
            <a:off x="2564926" y="4224834"/>
            <a:ext cx="680112" cy="28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2" idx="0"/>
            <a:endCxn id="16" idx="1"/>
          </p:cNvCxnSpPr>
          <p:nvPr/>
        </p:nvCxnSpPr>
        <p:spPr>
          <a:xfrm rot="16200000" flipV="1">
            <a:off x="3875396" y="4150056"/>
            <a:ext cx="816020" cy="164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3" idx="0"/>
            <a:endCxn id="16" idx="3"/>
          </p:cNvCxnSpPr>
          <p:nvPr/>
        </p:nvCxnSpPr>
        <p:spPr>
          <a:xfrm rot="16200000" flipV="1">
            <a:off x="5016688" y="4151764"/>
            <a:ext cx="821708" cy="187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rot="16440000" flipV="1">
            <a:off x="5518863" y="4216306"/>
            <a:ext cx="648000" cy="51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5" idx="0"/>
            <a:endCxn id="8" idx="1"/>
          </p:cNvCxnSpPr>
          <p:nvPr/>
        </p:nvCxnSpPr>
        <p:spPr>
          <a:xfrm rot="16200000" flipV="1">
            <a:off x="7063059" y="4260151"/>
            <a:ext cx="592423" cy="15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26" idx="0"/>
          </p:cNvCxnSpPr>
          <p:nvPr/>
        </p:nvCxnSpPr>
        <p:spPr>
          <a:xfrm rot="16200000" flipV="1">
            <a:off x="7457646" y="4181618"/>
            <a:ext cx="754040" cy="108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1074760" y="3118512"/>
            <a:ext cx="685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2293960" y="2590800"/>
            <a:ext cx="5334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2293960" y="3429000"/>
            <a:ext cx="5334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5937912" y="2590800"/>
            <a:ext cx="3810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5951560" y="3505200"/>
            <a:ext cx="3810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6942160" y="2590800"/>
            <a:ext cx="6096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7018360" y="3429000"/>
            <a:ext cx="5334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903560" y="1828800"/>
            <a:ext cx="16002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IN" sz="2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Compressor</a:t>
            </a:r>
            <a:endParaRPr lang="en-IN" sz="2000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262416" y="1807192"/>
            <a:ext cx="16002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IN" sz="2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Diffuser</a:t>
            </a:r>
            <a:endParaRPr lang="en-IN" sz="2000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894160" y="1371600"/>
            <a:ext cx="43434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IN" sz="2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Combustion chamber/burner</a:t>
            </a:r>
            <a:endParaRPr lang="en-IN" sz="2000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341960" y="1828800"/>
            <a:ext cx="16002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IN" sz="2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Turbine</a:t>
            </a:r>
            <a:endParaRPr lang="en-IN" sz="2000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799160" y="5105400"/>
            <a:ext cx="16002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IN" sz="2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Afterburner</a:t>
            </a:r>
            <a:endParaRPr lang="en-IN" sz="2000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086600" y="1828800"/>
            <a:ext cx="16002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IN" sz="2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Nozzle</a:t>
            </a:r>
            <a:endParaRPr lang="en-IN" sz="2000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cxnSp>
        <p:nvCxnSpPr>
          <p:cNvPr id="50" name="Straight Connector 49"/>
          <p:cNvCxnSpPr/>
          <p:nvPr/>
        </p:nvCxnSpPr>
        <p:spPr>
          <a:xfrm>
            <a:off x="1760560" y="2057400"/>
            <a:ext cx="609600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rot="5400000">
            <a:off x="3513160" y="2133600"/>
            <a:ext cx="533400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rot="5400000">
            <a:off x="4656160" y="1828800"/>
            <a:ext cx="914400" cy="45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rot="5400000">
            <a:off x="5608660" y="2247900"/>
            <a:ext cx="457200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endCxn id="5" idx="2"/>
          </p:cNvCxnSpPr>
          <p:nvPr/>
        </p:nvCxnSpPr>
        <p:spPr>
          <a:xfrm rot="16200000" flipH="1">
            <a:off x="7305038" y="2151721"/>
            <a:ext cx="238836" cy="2025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rot="5400000">
            <a:off x="5799160" y="4267200"/>
            <a:ext cx="137160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1066800" y="5486400"/>
            <a:ext cx="7315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Schematic of a turbojet engine and station numbering scheme</a:t>
            </a:r>
            <a:endParaRPr lang="en-IN" sz="2800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2"/>
          <p:cNvSpPr txBox="1">
            <a:spLocks/>
          </p:cNvSpPr>
          <p:nvPr/>
        </p:nvSpPr>
        <p:spPr>
          <a:xfrm>
            <a:off x="428596" y="428604"/>
            <a:ext cx="8229600" cy="6858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Ideal cycle for jet engines</a:t>
            </a:r>
            <a:endParaRPr kumimoji="0" lang="en-IN" sz="3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3" name="Content Placeholder 13"/>
          <p:cNvSpPr txBox="1">
            <a:spLocks/>
          </p:cNvSpPr>
          <p:nvPr/>
        </p:nvSpPr>
        <p:spPr>
          <a:xfrm>
            <a:off x="381000" y="1371600"/>
            <a:ext cx="8305800" cy="47244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The different processes in a turbojet cycle are the following: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a-1: Air from far upstream is brought to the air intake (diffuser) with some acceleration/deceleration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1-2: Air is decelerated as is passes through the diffuser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2-3: Air is compressed in a compressor (axial or centrifugal)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3-4 The air is heated using a combustion chamber/burner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2"/>
          <p:cNvSpPr txBox="1">
            <a:spLocks/>
          </p:cNvSpPr>
          <p:nvPr/>
        </p:nvSpPr>
        <p:spPr>
          <a:xfrm>
            <a:off x="457200" y="574344"/>
            <a:ext cx="8229600" cy="6858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Ideal cycle for jet engines</a:t>
            </a:r>
            <a:endParaRPr kumimoji="0" lang="en-IN" sz="3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3" name="Content Placeholder 13"/>
          <p:cNvSpPr txBox="1">
            <a:spLocks/>
          </p:cNvSpPr>
          <p:nvPr/>
        </p:nvSpPr>
        <p:spPr>
          <a:xfrm>
            <a:off x="457200" y="1676400"/>
            <a:ext cx="8305800" cy="32004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4-5: The air is expanded in a turbine to obtain power to drive the compressor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5-6: The air may or may not be further heated in an afterburner by adding further fuel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6-7: The air is accelerated and exhausted through the nozzle.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2"/>
          <p:cNvSpPr txBox="1">
            <a:spLocks/>
          </p:cNvSpPr>
          <p:nvPr/>
        </p:nvSpPr>
        <p:spPr>
          <a:xfrm>
            <a:off x="457200" y="574344"/>
            <a:ext cx="8229600" cy="6858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Ideal cycle for jet engines</a:t>
            </a:r>
            <a:endParaRPr kumimoji="0" lang="en-IN" sz="3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2514600" y="4755075"/>
            <a:ext cx="35280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 rot="5400000" flipH="1" flipV="1">
            <a:off x="1020203" y="3260777"/>
            <a:ext cx="2988000" cy="79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5486400" y="4705964"/>
            <a:ext cx="3048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i="1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s</a:t>
            </a:r>
            <a:endParaRPr lang="en-IN" sz="2400" i="1" baseline="30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133600" y="1981200"/>
            <a:ext cx="356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i="1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</a:t>
            </a:r>
            <a:endParaRPr lang="en-IN" sz="2400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Arc 6"/>
          <p:cNvSpPr/>
          <p:nvPr/>
        </p:nvSpPr>
        <p:spPr>
          <a:xfrm rot="9390635">
            <a:off x="1909488" y="2710929"/>
            <a:ext cx="5703514" cy="1071335"/>
          </a:xfrm>
          <a:prstGeom prst="arc">
            <a:avLst>
              <a:gd name="adj1" fmla="val 13868112"/>
              <a:gd name="adj2" fmla="val 21020063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sz="20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rot="16200000" flipV="1">
            <a:off x="4549276" y="2766204"/>
            <a:ext cx="1584000" cy="1455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-120000" flipV="1">
            <a:off x="2936303" y="3433779"/>
            <a:ext cx="24217" cy="972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lowchart: Merge 9"/>
          <p:cNvSpPr>
            <a:spLocks noChangeAspect="1"/>
          </p:cNvSpPr>
          <p:nvPr/>
        </p:nvSpPr>
        <p:spPr>
          <a:xfrm rot="21600000">
            <a:off x="5299228" y="2466804"/>
            <a:ext cx="95159" cy="184934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Flowchart: Merge 10"/>
          <p:cNvSpPr>
            <a:spLocks noChangeAspect="1"/>
          </p:cNvSpPr>
          <p:nvPr/>
        </p:nvSpPr>
        <p:spPr>
          <a:xfrm rot="14340000">
            <a:off x="3954639" y="2803793"/>
            <a:ext cx="95159" cy="184934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Flowchart: Merge 11"/>
          <p:cNvSpPr>
            <a:spLocks noChangeAspect="1"/>
          </p:cNvSpPr>
          <p:nvPr/>
        </p:nvSpPr>
        <p:spPr>
          <a:xfrm rot="10800000">
            <a:off x="2899561" y="3577156"/>
            <a:ext cx="95159" cy="184934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644856" y="4002678"/>
            <a:ext cx="396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2</a:t>
            </a:r>
            <a:endParaRPr lang="en-IN" sz="20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287858" y="1726204"/>
            <a:ext cx="3129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4</a:t>
            </a:r>
            <a:endParaRPr lang="en-IN" sz="20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314664" y="2795520"/>
            <a:ext cx="2775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5</a:t>
            </a:r>
            <a:endParaRPr lang="en-IN" sz="20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667000" y="3207028"/>
            <a:ext cx="381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3</a:t>
            </a:r>
            <a:endParaRPr lang="en-IN" sz="20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667000" y="4250614"/>
            <a:ext cx="396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a</a:t>
            </a:r>
            <a:endParaRPr lang="en-IN" sz="20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301016" y="3426728"/>
            <a:ext cx="396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7</a:t>
            </a:r>
            <a:endParaRPr lang="en-IN" sz="20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Arc 18"/>
          <p:cNvSpPr/>
          <p:nvPr/>
        </p:nvSpPr>
        <p:spPr>
          <a:xfrm rot="9390635">
            <a:off x="2034592" y="1854263"/>
            <a:ext cx="5703514" cy="1071335"/>
          </a:xfrm>
          <a:prstGeom prst="arc">
            <a:avLst>
              <a:gd name="adj1" fmla="val 13868112"/>
              <a:gd name="adj2" fmla="val 15862363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143000" y="5410200"/>
            <a:ext cx="6781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Ideal turbojet cycle (without afterburning) on a T-s diagram</a:t>
            </a:r>
            <a:endParaRPr lang="en-IN" sz="2800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21" name="Arc 20"/>
          <p:cNvSpPr/>
          <p:nvPr/>
        </p:nvSpPr>
        <p:spPr>
          <a:xfrm rot="8612740">
            <a:off x="2254765" y="1352632"/>
            <a:ext cx="5717677" cy="711828"/>
          </a:xfrm>
          <a:prstGeom prst="arc">
            <a:avLst>
              <a:gd name="adj1" fmla="val 16200000"/>
              <a:gd name="adj2" fmla="val 21491237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sz="20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2"/>
          <p:cNvSpPr txBox="1">
            <a:spLocks/>
          </p:cNvSpPr>
          <p:nvPr/>
        </p:nvSpPr>
        <p:spPr>
          <a:xfrm>
            <a:off x="457200" y="574344"/>
            <a:ext cx="8229600" cy="6858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Ideal cycle for jet engines</a:t>
            </a:r>
            <a:endParaRPr kumimoji="0" lang="en-IN" sz="3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3" name="Content Placeholder 13"/>
          <p:cNvSpPr txBox="1">
            <a:spLocks/>
          </p:cNvSpPr>
          <p:nvPr/>
        </p:nvSpPr>
        <p:spPr>
          <a:xfrm>
            <a:off x="457200" y="1371600"/>
            <a:ext cx="8305800" cy="32004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For cycle analysis we shall take up each component and determine the exit conditions based on known inlet parameters.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Intake: Ambient pressure, temperature and Mach number are known, P</a:t>
            </a:r>
            <a:r>
              <a:rPr kumimoji="0" lang="en-IN" sz="2800" b="0" i="0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a</a:t>
            </a:r>
            <a:r>
              <a:rPr kumimoji="0" lang="en-IN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, T</a:t>
            </a:r>
            <a:r>
              <a:rPr kumimoji="0" lang="en-IN" sz="2800" b="0" i="0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a</a:t>
            </a:r>
            <a:r>
              <a:rPr kumimoji="0" lang="en-IN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 and M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Intake exit stagnation temperature and pressure are determined from the isentropic relations: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IN" sz="2800" b="0" i="0" u="none" strike="noStrike" kern="1200" cap="none" spc="0" normalizeH="0" baseline="-2500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2857488" y="4572008"/>
          <a:ext cx="2819400" cy="19840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453" name="Equation" r:id="rId3" imgW="1371600" imgH="965160" progId="Equation.3">
                  <p:embed/>
                </p:oleObj>
              </mc:Choice>
              <mc:Fallback>
                <p:oleObj name="Equation" r:id="rId3" imgW="1371600" imgH="96516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488" y="4572008"/>
                        <a:ext cx="2819400" cy="198402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2"/>
          <p:cNvSpPr txBox="1">
            <a:spLocks/>
          </p:cNvSpPr>
          <p:nvPr/>
        </p:nvSpPr>
        <p:spPr>
          <a:xfrm>
            <a:off x="457200" y="574344"/>
            <a:ext cx="8229600" cy="6858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Ideal cycle for jet engines</a:t>
            </a:r>
            <a:endParaRPr kumimoji="0" lang="en-IN" sz="3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3" name="Content Placeholder 13"/>
          <p:cNvSpPr txBox="1">
            <a:spLocks/>
          </p:cNvSpPr>
          <p:nvPr/>
        </p:nvSpPr>
        <p:spPr>
          <a:xfrm>
            <a:off x="457200" y="1371600"/>
            <a:ext cx="8305800" cy="32004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Compressor: Let the known compressor pressure ratio be denoted as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I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I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Combustion chamber: From energy balance,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I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I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I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I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Hence, we can determine the fuel-air ratio.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I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IN" sz="2800" b="0" i="0" u="none" strike="noStrike" kern="1200" cap="none" spc="0" normalizeH="0" baseline="-2500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2895600" y="2286000"/>
          <a:ext cx="2590800" cy="11451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480" name="Equation" r:id="rId3" imgW="1091880" imgH="482400" progId="Equation.3">
                  <p:embed/>
                </p:oleObj>
              </mc:Choice>
              <mc:Fallback>
                <p:oleObj name="Equation" r:id="rId3" imgW="1091880" imgH="4824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2286000"/>
                        <a:ext cx="2590800" cy="114515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2895599" y="4117072"/>
          <a:ext cx="3697111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481" name="Equation" r:id="rId5" imgW="1663560" imgH="685800" progId="Equation.3">
                  <p:embed/>
                </p:oleObj>
              </mc:Choice>
              <mc:Fallback>
                <p:oleObj name="Equation" r:id="rId5" imgW="1663560" imgH="6858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599" y="4117072"/>
                        <a:ext cx="3697111" cy="152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2"/>
          <p:cNvSpPr txBox="1">
            <a:spLocks/>
          </p:cNvSpPr>
          <p:nvPr/>
        </p:nvSpPr>
        <p:spPr>
          <a:xfrm>
            <a:off x="457200" y="574344"/>
            <a:ext cx="8229600" cy="6858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Ideal cycle for jet engines</a:t>
            </a:r>
            <a:endParaRPr kumimoji="0" lang="en-IN" sz="3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3" name="Content Placeholder 13"/>
          <p:cNvSpPr txBox="1">
            <a:spLocks/>
          </p:cNvSpPr>
          <p:nvPr/>
        </p:nvSpPr>
        <p:spPr>
          <a:xfrm>
            <a:off x="457200" y="1371600"/>
            <a:ext cx="8305800" cy="32004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Turbine: Since the turbine produces work to drive the compressor, </a:t>
            </a:r>
            <a:r>
              <a:rPr kumimoji="0" lang="en-IN" sz="28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W</a:t>
            </a:r>
            <a:r>
              <a:rPr kumimoji="0" lang="en-IN" sz="2800" b="0" i="1" u="none" strike="noStrike" kern="120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turbine</a:t>
            </a:r>
            <a:r>
              <a:rPr kumimoji="0" lang="en-IN" sz="28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 = </a:t>
            </a:r>
            <a:r>
              <a:rPr kumimoji="0" lang="en-IN" sz="28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W</a:t>
            </a:r>
            <a:r>
              <a:rPr kumimoji="0" lang="en-IN" sz="2800" b="0" i="1" u="none" strike="noStrike" kern="120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compressor</a:t>
            </a:r>
            <a:endParaRPr kumimoji="0" lang="en-IN" sz="2800" b="0" i="1" u="none" strike="noStrike" kern="1200" cap="none" spc="0" normalizeH="0" baseline="-2500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I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I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I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I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IN" sz="2800" b="0" i="0" u="none" strike="noStrike" kern="1200" cap="none" spc="0" normalizeH="0" baseline="-2500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571604" y="2643182"/>
          <a:ext cx="6205538" cy="3465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501" name="Equation" r:id="rId3" imgW="2616120" imgH="1460160" progId="Equation.3">
                  <p:embed/>
                </p:oleObj>
              </mc:Choice>
              <mc:Fallback>
                <p:oleObj name="Equation" r:id="rId3" imgW="2616120" imgH="146016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1604" y="2643182"/>
                        <a:ext cx="6205538" cy="3465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2"/>
          <p:cNvSpPr txBox="1">
            <a:spLocks/>
          </p:cNvSpPr>
          <p:nvPr/>
        </p:nvSpPr>
        <p:spPr>
          <a:xfrm>
            <a:off x="457200" y="574344"/>
            <a:ext cx="8229600" cy="6858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Ideal cycle for jet engines</a:t>
            </a:r>
            <a:endParaRPr kumimoji="0" lang="en-IN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3" name="Content Placeholder 13"/>
          <p:cNvSpPr txBox="1">
            <a:spLocks/>
          </p:cNvSpPr>
          <p:nvPr/>
        </p:nvSpPr>
        <p:spPr>
          <a:xfrm>
            <a:off x="457200" y="1371600"/>
            <a:ext cx="8305800" cy="46482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Nozzle: With no afterburner, </a:t>
            </a:r>
            <a:r>
              <a:rPr kumimoji="0" lang="en-IN" sz="28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</a:t>
            </a:r>
            <a:r>
              <a:rPr kumimoji="0" lang="en-IN" sz="2800" b="0" i="1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06</a:t>
            </a:r>
            <a:r>
              <a:rPr kumimoji="0" lang="en-IN" sz="28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=T</a:t>
            </a:r>
            <a:r>
              <a:rPr kumimoji="0" lang="en-IN" sz="2800" b="0" i="1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05</a:t>
            </a:r>
            <a:r>
              <a:rPr kumimoji="0" lang="en-IN" sz="28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, P</a:t>
            </a:r>
            <a:r>
              <a:rPr kumimoji="0" lang="en-IN" sz="2800" b="0" i="1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06</a:t>
            </a:r>
            <a:r>
              <a:rPr kumimoji="0" lang="en-IN" sz="28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=P</a:t>
            </a:r>
            <a:r>
              <a:rPr kumimoji="0" lang="en-IN" sz="2800" b="0" i="1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05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IN" sz="2800" b="0" i="1" u="none" strike="noStrike" kern="1200" cap="none" spc="0" normalizeH="0" baseline="-2500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IN" sz="2800" b="0" i="1" u="none" strike="noStrike" kern="1200" cap="none" spc="0" normalizeH="0" baseline="-2500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IN" sz="2800" b="0" i="1" u="none" strike="noStrike" kern="1200" cap="none" spc="0" normalizeH="0" baseline="-2500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IN" sz="2800" b="0" i="1" u="none" strike="noStrike" kern="1200" cap="none" spc="0" normalizeH="0" baseline="-2500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IN" sz="2800" b="0" i="1" u="none" strike="noStrike" kern="1200" cap="none" spc="0" normalizeH="0" baseline="-2500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IN" sz="2800" b="0" i="1" u="none" strike="noStrike" kern="1200" cap="none" spc="0" normalizeH="0" baseline="-2500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IN" sz="2800" b="0" i="1" u="none" strike="noStrike" kern="1200" cap="none" spc="0" normalizeH="0" baseline="-2500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IN" sz="2800" b="0" i="1" u="none" strike="noStrike" kern="1200" cap="none" spc="0" normalizeH="0" baseline="-2500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IN" sz="2800" b="0" i="1" u="none" strike="noStrike" kern="1200" cap="none" spc="0" normalizeH="0" baseline="-2500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IN" sz="2800" b="0" i="1" u="none" strike="noStrike" kern="1200" cap="none" spc="0" normalizeH="0" baseline="-2500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Thrust, TSFC and efficiencies can now be determined using the formulae derived earlier.</a:t>
            </a:r>
            <a:endParaRPr kumimoji="0" lang="en-IN" sz="28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I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I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I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I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IN" sz="2800" b="0" i="0" u="none" strike="noStrike" kern="1200" cap="none" spc="0" normalizeH="0" baseline="-2500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524000" y="2057400"/>
          <a:ext cx="5934075" cy="283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25" name="Equation" r:id="rId3" imgW="2501640" imgH="1193760" progId="Equation.3">
                  <p:embed/>
                </p:oleObj>
              </mc:Choice>
              <mc:Fallback>
                <p:oleObj name="Equation" r:id="rId3" imgW="2501640" imgH="119376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057400"/>
                        <a:ext cx="5934075" cy="2832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2"/>
          <p:cNvSpPr txBox="1">
            <a:spLocks/>
          </p:cNvSpPr>
          <p:nvPr/>
        </p:nvSpPr>
        <p:spPr>
          <a:xfrm>
            <a:off x="457200" y="574344"/>
            <a:ext cx="8229600" cy="6858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Ideal cycle for jet engines</a:t>
            </a:r>
            <a:endParaRPr kumimoji="0" lang="en-IN" sz="3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3" name="Content Placeholder 13"/>
          <p:cNvSpPr txBox="1">
            <a:spLocks/>
          </p:cNvSpPr>
          <p:nvPr/>
        </p:nvSpPr>
        <p:spPr>
          <a:xfrm>
            <a:off x="457200" y="1371600"/>
            <a:ext cx="8305800" cy="46482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Thrust,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IN" sz="2800" b="0" i="1" u="none" strike="noStrike" kern="1200" cap="none" spc="0" normalizeH="0" baseline="-2500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IN" sz="2800" b="0" i="1" u="none" strike="noStrike" kern="1200" cap="none" spc="0" normalizeH="0" baseline="-2500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IN" sz="2800" b="0" i="1" u="none" strike="noStrike" kern="1200" cap="none" spc="0" normalizeH="0" baseline="-2500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IN" sz="2800" b="0" i="1" u="none" strike="noStrike" kern="1200" cap="none" spc="0" normalizeH="0" baseline="-2500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IN" sz="2800" b="0" i="1" u="none" strike="noStrike" kern="1200" cap="none" spc="0" normalizeH="0" baseline="-2500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800" b="0" i="1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IN" sz="2800" b="0" i="1" u="none" strike="noStrike" kern="1200" cap="none" spc="0" normalizeH="0" baseline="-2500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IN" sz="2800" b="0" i="1" u="none" strike="noStrike" kern="1200" cap="none" spc="0" normalizeH="0" baseline="-2500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Propulsion efficiency, </a:t>
            </a:r>
            <a:endParaRPr kumimoji="0" lang="en-IN" sz="2800" b="0" i="0" u="none" strike="noStrike" kern="1200" cap="none" spc="0" normalizeH="0" baseline="-2500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IN" sz="2800" b="0" i="1" u="none" strike="noStrike" kern="1200" cap="none" spc="0" normalizeH="0" baseline="-2500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800" b="0" i="1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Thermal efficiency, </a:t>
            </a:r>
            <a:endParaRPr kumimoji="0" lang="en-IN" sz="2800" b="0" i="0" u="none" strike="noStrike" kern="1200" cap="none" spc="0" normalizeH="0" baseline="-2500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IN" sz="2800" b="0" i="1" u="none" strike="noStrike" kern="1200" cap="none" spc="0" normalizeH="0" baseline="-2500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IN" sz="2800" b="0" i="1" u="none" strike="noStrike" kern="1200" cap="none" spc="0" normalizeH="0" baseline="-2500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IN" sz="2800" b="0" i="1" u="none" strike="noStrike" kern="1200" cap="none" spc="0" normalizeH="0" baseline="-2500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IN" sz="2800" b="0" i="1" u="none" strike="noStrike" kern="1200" cap="none" spc="0" normalizeH="0" baseline="-2500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IN" sz="2800" b="0" i="0" u="none" strike="noStrike" kern="1200" cap="none" spc="0" normalizeH="0" baseline="-2500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graphicFrame>
        <p:nvGraphicFramePr>
          <p:cNvPr id="4" name="Object 9"/>
          <p:cNvGraphicFramePr>
            <a:graphicFrameLocks noChangeAspect="1"/>
          </p:cNvGraphicFramePr>
          <p:nvPr/>
        </p:nvGraphicFramePr>
        <p:xfrm>
          <a:off x="2049440" y="1363640"/>
          <a:ext cx="5521325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558" name="Equation" r:id="rId3" imgW="2070000" imgH="685800" progId="Equation.3">
                  <p:embed/>
                </p:oleObj>
              </mc:Choice>
              <mc:Fallback>
                <p:oleObj name="Equation" r:id="rId3" imgW="2070000" imgH="6858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9440" y="1363640"/>
                        <a:ext cx="5521325" cy="182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2"/>
          <p:cNvGraphicFramePr>
            <a:graphicFrameLocks noChangeAspect="1"/>
          </p:cNvGraphicFramePr>
          <p:nvPr/>
        </p:nvGraphicFramePr>
        <p:xfrm>
          <a:off x="897336" y="3104864"/>
          <a:ext cx="4371975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559" name="Equation" r:id="rId5" imgW="1942920" imgH="457200" progId="Equation.3">
                  <p:embed/>
                </p:oleObj>
              </mc:Choice>
              <mc:Fallback>
                <p:oleObj name="Equation" r:id="rId5" imgW="1942920" imgH="457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7336" y="3104864"/>
                        <a:ext cx="4371975" cy="1028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6"/>
          <p:cNvGraphicFramePr>
            <a:graphicFrameLocks noChangeAspect="1"/>
          </p:cNvGraphicFramePr>
          <p:nvPr/>
        </p:nvGraphicFramePr>
        <p:xfrm>
          <a:off x="4286248" y="4357694"/>
          <a:ext cx="3979863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560" name="Equation" r:id="rId7" imgW="1879560" imgH="431640" progId="Equation.3">
                  <p:embed/>
                </p:oleObj>
              </mc:Choice>
              <mc:Fallback>
                <p:oleObj name="Equation" r:id="rId7" imgW="1879560" imgH="4316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6248" y="4357694"/>
                        <a:ext cx="3979863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2"/>
          <p:cNvGraphicFramePr>
            <a:graphicFrameLocks noChangeAspect="1"/>
          </p:cNvGraphicFramePr>
          <p:nvPr/>
        </p:nvGraphicFramePr>
        <p:xfrm>
          <a:off x="4429124" y="5572140"/>
          <a:ext cx="3859212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561" name="Equation" r:id="rId9" imgW="1714320" imgH="457200" progId="Equation.3">
                  <p:embed/>
                </p:oleObj>
              </mc:Choice>
              <mc:Fallback>
                <p:oleObj name="Equation" r:id="rId9" imgW="1714320" imgH="4572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9124" y="5572140"/>
                        <a:ext cx="3859212" cy="1028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688" y="833438"/>
            <a:ext cx="9066212" cy="519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56140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2"/>
          <p:cNvSpPr txBox="1">
            <a:spLocks/>
          </p:cNvSpPr>
          <p:nvPr/>
        </p:nvSpPr>
        <p:spPr>
          <a:xfrm>
            <a:off x="500034" y="214290"/>
            <a:ext cx="8229600" cy="6858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Ideal cycle for jet engines</a:t>
            </a:r>
            <a:endParaRPr kumimoji="0" lang="en-IN" sz="3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1877704" y="5211601"/>
            <a:ext cx="54000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 rot="5400000" flipH="1" flipV="1">
            <a:off x="-30693" y="3300811"/>
            <a:ext cx="3816000" cy="79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6858000" y="5181600"/>
            <a:ext cx="3048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i="1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s</a:t>
            </a:r>
            <a:endParaRPr lang="en-IN" sz="2400" i="1" baseline="30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24000" y="1600200"/>
            <a:ext cx="356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i="1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</a:t>
            </a:r>
            <a:endParaRPr lang="en-IN" sz="2400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Arc 6"/>
          <p:cNvSpPr/>
          <p:nvPr/>
        </p:nvSpPr>
        <p:spPr>
          <a:xfrm rot="9390635">
            <a:off x="1272592" y="3167455"/>
            <a:ext cx="5703514" cy="1071335"/>
          </a:xfrm>
          <a:prstGeom prst="arc">
            <a:avLst>
              <a:gd name="adj1" fmla="val 11108813"/>
              <a:gd name="adj2" fmla="val 21020063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sz="20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" name="Straight Connector 7"/>
          <p:cNvCxnSpPr>
            <a:stCxn id="19" idx="2"/>
          </p:cNvCxnSpPr>
          <p:nvPr/>
        </p:nvCxnSpPr>
        <p:spPr>
          <a:xfrm rot="5400000" flipH="1" flipV="1">
            <a:off x="4266668" y="2866932"/>
            <a:ext cx="859362" cy="151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-120000" flipV="1">
            <a:off x="2299407" y="3890305"/>
            <a:ext cx="24217" cy="972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Arc 9"/>
          <p:cNvSpPr/>
          <p:nvPr/>
        </p:nvSpPr>
        <p:spPr>
          <a:xfrm rot="8612740">
            <a:off x="1617869" y="1809158"/>
            <a:ext cx="5717677" cy="711828"/>
          </a:xfrm>
          <a:prstGeom prst="arc">
            <a:avLst>
              <a:gd name="adj1" fmla="val 16200000"/>
              <a:gd name="adj2" fmla="val 21491237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Flowchart: Merge 10"/>
          <p:cNvSpPr>
            <a:spLocks noChangeAspect="1"/>
          </p:cNvSpPr>
          <p:nvPr/>
        </p:nvSpPr>
        <p:spPr>
          <a:xfrm rot="21600000">
            <a:off x="4648684" y="2923330"/>
            <a:ext cx="95159" cy="184934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Flowchart: Merge 11"/>
          <p:cNvSpPr>
            <a:spLocks noChangeAspect="1"/>
          </p:cNvSpPr>
          <p:nvPr/>
        </p:nvSpPr>
        <p:spPr>
          <a:xfrm rot="14340000">
            <a:off x="3317743" y="3260319"/>
            <a:ext cx="95159" cy="184934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Flowchart: Merge 12"/>
          <p:cNvSpPr>
            <a:spLocks noChangeAspect="1"/>
          </p:cNvSpPr>
          <p:nvPr/>
        </p:nvSpPr>
        <p:spPr>
          <a:xfrm rot="10800000">
            <a:off x="2262665" y="4158466"/>
            <a:ext cx="95159" cy="184934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007960" y="4459204"/>
            <a:ext cx="396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2</a:t>
            </a:r>
            <a:endParaRPr lang="en-IN" sz="20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650962" y="2182730"/>
            <a:ext cx="3129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4</a:t>
            </a:r>
            <a:endParaRPr lang="en-IN" sz="20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648200" y="3178792"/>
            <a:ext cx="762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5, 6</a:t>
            </a:r>
            <a:endParaRPr lang="en-IN" sz="20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030104" y="3663554"/>
            <a:ext cx="381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3</a:t>
            </a:r>
            <a:endParaRPr lang="en-IN" sz="20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030104" y="4707140"/>
            <a:ext cx="396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a</a:t>
            </a:r>
            <a:endParaRPr lang="en-IN" sz="20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Arc 18"/>
          <p:cNvSpPr/>
          <p:nvPr/>
        </p:nvSpPr>
        <p:spPr>
          <a:xfrm rot="8271511">
            <a:off x="857293" y="1979266"/>
            <a:ext cx="6506082" cy="1573676"/>
          </a:xfrm>
          <a:prstGeom prst="arc">
            <a:avLst>
              <a:gd name="adj1" fmla="val 11583428"/>
              <a:gd name="adj2" fmla="val 15862363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66800" y="5486400"/>
            <a:ext cx="7086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Ideal turbojet cycle with afterburning on a </a:t>
            </a:r>
            <a:r>
              <a:rPr lang="en-IN" sz="2800" i="1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T-s</a:t>
            </a:r>
            <a:r>
              <a:rPr lang="en-IN" sz="28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 diagram</a:t>
            </a:r>
            <a:endParaRPr lang="en-IN" sz="2800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 rot="16200000" flipV="1">
            <a:off x="5428420" y="2384924"/>
            <a:ext cx="1584000" cy="1455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lowchart: Merge 21"/>
          <p:cNvSpPr>
            <a:spLocks noChangeAspect="1"/>
          </p:cNvSpPr>
          <p:nvPr/>
        </p:nvSpPr>
        <p:spPr>
          <a:xfrm rot="21600000">
            <a:off x="6178372" y="2085524"/>
            <a:ext cx="95159" cy="184934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172200" y="1447800"/>
            <a:ext cx="42672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6a</a:t>
            </a:r>
            <a:endParaRPr lang="en-IN" sz="20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166512" y="3061648"/>
            <a:ext cx="42672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7a</a:t>
            </a:r>
            <a:endParaRPr lang="en-IN" sz="2000" baseline="-25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5246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2"/>
          <p:cNvSpPr txBox="1">
            <a:spLocks/>
          </p:cNvSpPr>
          <p:nvPr/>
        </p:nvSpPr>
        <p:spPr>
          <a:xfrm>
            <a:off x="457200" y="574344"/>
            <a:ext cx="8229600" cy="6858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Ideal cycle for jet engines</a:t>
            </a:r>
            <a:endParaRPr kumimoji="0" lang="en-IN" sz="3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3" name="Content Placeholder 13"/>
          <p:cNvSpPr txBox="1">
            <a:spLocks/>
          </p:cNvSpPr>
          <p:nvPr/>
        </p:nvSpPr>
        <p:spPr>
          <a:xfrm>
            <a:off x="457200" y="1371600"/>
            <a:ext cx="8305800" cy="48768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Afterburning: used when the aircraft needs a substantial increment in thrust. For </a:t>
            </a:r>
            <a:r>
              <a:rPr kumimoji="0" lang="en-IN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eg</a:t>
            </a: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. to accelerate to and cruise at supersonic speeds.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Since the air-fuel ratio in gas turbine engines are much greater than the stoichiometric values, there is sufficient amount of air available for combustion at the turbine exit. 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There are no rotating components like a turbine in the afterburner, the temperatures can be taken to much higher values than that at turbine entry.</a:t>
            </a:r>
            <a:endParaRPr kumimoji="0" lang="en-IN" sz="2800" b="0" i="0" u="none" strike="noStrike" kern="1200" cap="none" spc="0" normalizeH="0" baseline="-2500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I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I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I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I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IN" sz="2800" b="0" i="0" u="none" strike="noStrike" kern="1200" cap="none" spc="0" normalizeH="0" baseline="-2500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7515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2"/>
          <p:cNvSpPr txBox="1">
            <a:spLocks/>
          </p:cNvSpPr>
          <p:nvPr/>
        </p:nvSpPr>
        <p:spPr>
          <a:xfrm>
            <a:off x="457200" y="574344"/>
            <a:ext cx="8229600" cy="6858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Ideal cycle for jet engines</a:t>
            </a:r>
            <a:endParaRPr kumimoji="0" lang="en-IN" sz="3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3" name="Content Placeholder 13"/>
          <p:cNvSpPr txBox="1">
            <a:spLocks/>
          </p:cNvSpPr>
          <p:nvPr/>
        </p:nvSpPr>
        <p:spPr>
          <a:xfrm>
            <a:off x="457200" y="1371600"/>
            <a:ext cx="8305800" cy="48768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For calculating the fuel flow rate required to achieve a temperature of T</a:t>
            </a:r>
            <a:r>
              <a:rPr kumimoji="0" lang="en-IN" sz="2800" b="0" i="0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6a</a:t>
            </a:r>
            <a:r>
              <a:rPr kumimoji="0" lang="en-IN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, we carry out an energy balance, </a:t>
            </a:r>
            <a:endParaRPr kumimoji="0" lang="en-IN" sz="2800" b="0" i="0" u="none" strike="noStrike" kern="1200" cap="none" spc="0" normalizeH="0" baseline="-2500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IN" sz="2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IN" sz="2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IN" sz="2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IN" sz="2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IN" sz="2800" b="0" i="0" u="none" strike="noStrike" kern="1200" cap="none" spc="0" normalizeH="0" baseline="-2500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/>
        </p:nvGraphicFramePr>
        <p:xfrm>
          <a:off x="1905000" y="2743200"/>
          <a:ext cx="5335587" cy="299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714" name="Equation" r:id="rId3" imgW="2400120" imgH="1346040" progId="Equation.3">
                  <p:embed/>
                </p:oleObj>
              </mc:Choice>
              <mc:Fallback>
                <p:oleObj name="Equation" r:id="rId3" imgW="2400120" imgH="1346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2743200"/>
                        <a:ext cx="5335587" cy="2994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3776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2"/>
          <p:cNvSpPr txBox="1">
            <a:spLocks/>
          </p:cNvSpPr>
          <p:nvPr/>
        </p:nvSpPr>
        <p:spPr>
          <a:xfrm>
            <a:off x="357158" y="285728"/>
            <a:ext cx="8229600" cy="500066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Turbofan engine</a:t>
            </a:r>
            <a:endParaRPr kumimoji="0" lang="en-IN" sz="3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3" name="Content Placeholder 13"/>
          <p:cNvSpPr txBox="1">
            <a:spLocks/>
          </p:cNvSpPr>
          <p:nvPr/>
        </p:nvSpPr>
        <p:spPr>
          <a:xfrm>
            <a:off x="381000" y="857232"/>
            <a:ext cx="8382000" cy="5467368"/>
          </a:xfrm>
          <a:prstGeom prst="rect">
            <a:avLst/>
          </a:prstGeom>
        </p:spPr>
        <p:txBody>
          <a:bodyPr/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Propulsion efficiency is a function of the exhaust velocity to flight speed ratio.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This can be increased by reducing the effective exhaust velocity.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In a turbofan engine, a fan of a larger diameter than the compressor is used to generate a mass flow higher than the core mass flow.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This ratio                      is called the bypass ratio. 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Turbofan engines have a higher propulsion efficiency as compared with turbojet engines operating in the same speed range.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I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2214546" y="4071942"/>
          <a:ext cx="19050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738" name="Equation" r:id="rId3" imgW="761760" imgH="228600" progId="Equation.3">
                  <p:embed/>
                </p:oleObj>
              </mc:Choice>
              <mc:Fallback>
                <p:oleObj name="Equation" r:id="rId3" imgW="7617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4546" y="4071942"/>
                        <a:ext cx="190500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59126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2"/>
          <p:cNvSpPr txBox="1">
            <a:spLocks/>
          </p:cNvSpPr>
          <p:nvPr/>
        </p:nvSpPr>
        <p:spPr>
          <a:xfrm>
            <a:off x="428596" y="357166"/>
            <a:ext cx="8229600" cy="6858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Ideal turbofan engine</a:t>
            </a:r>
            <a:endParaRPr kumimoji="0" lang="en-IN" sz="3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66800" y="5486400"/>
            <a:ext cx="7315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Schematic of an unmixed turbofan engine and station numbering scheme</a:t>
            </a:r>
            <a:endParaRPr lang="en-IN" sz="3200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609600" y="3903092"/>
            <a:ext cx="7696200" cy="1588"/>
          </a:xfrm>
          <a:prstGeom prst="line">
            <a:avLst/>
          </a:prstGeom>
          <a:ln w="22225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Arc 4"/>
          <p:cNvSpPr/>
          <p:nvPr/>
        </p:nvSpPr>
        <p:spPr>
          <a:xfrm rot="15368222">
            <a:off x="1709837" y="3440140"/>
            <a:ext cx="381000" cy="838200"/>
          </a:xfrm>
          <a:prstGeom prst="arc">
            <a:avLst>
              <a:gd name="adj1" fmla="val 16824706"/>
              <a:gd name="adj2" fmla="val 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sz="20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" name="Straight Connector 5"/>
          <p:cNvCxnSpPr>
            <a:stCxn id="5" idx="2"/>
          </p:cNvCxnSpPr>
          <p:nvPr/>
        </p:nvCxnSpPr>
        <p:spPr>
          <a:xfrm flipV="1">
            <a:off x="1854693" y="3522092"/>
            <a:ext cx="2641107" cy="15219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rc 6"/>
          <p:cNvSpPr/>
          <p:nvPr/>
        </p:nvSpPr>
        <p:spPr>
          <a:xfrm rot="5745763">
            <a:off x="4644075" y="3025747"/>
            <a:ext cx="381000" cy="838200"/>
          </a:xfrm>
          <a:prstGeom prst="arc">
            <a:avLst>
              <a:gd name="adj1" fmla="val 16833577"/>
              <a:gd name="adj2" fmla="val 4283887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Arc 7"/>
          <p:cNvSpPr/>
          <p:nvPr/>
        </p:nvSpPr>
        <p:spPr>
          <a:xfrm rot="5400000" flipH="1">
            <a:off x="5341945" y="3267460"/>
            <a:ext cx="381000" cy="838200"/>
          </a:xfrm>
          <a:prstGeom prst="arc">
            <a:avLst>
              <a:gd name="adj1" fmla="val 17050592"/>
              <a:gd name="adj2" fmla="val 4142147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Arc 8"/>
          <p:cNvSpPr/>
          <p:nvPr/>
        </p:nvSpPr>
        <p:spPr>
          <a:xfrm rot="2252314">
            <a:off x="5283700" y="3517626"/>
            <a:ext cx="744305" cy="838200"/>
          </a:xfrm>
          <a:prstGeom prst="arc">
            <a:avLst>
              <a:gd name="adj1" fmla="val 16093621"/>
              <a:gd name="adj2" fmla="val 18990709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sz="20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2743200" y="3064892"/>
            <a:ext cx="4648200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rc 10"/>
          <p:cNvSpPr/>
          <p:nvPr/>
        </p:nvSpPr>
        <p:spPr>
          <a:xfrm rot="16001186">
            <a:off x="4672159" y="2909102"/>
            <a:ext cx="381000" cy="838200"/>
          </a:xfrm>
          <a:prstGeom prst="arc">
            <a:avLst>
              <a:gd name="adj1" fmla="val 12182109"/>
              <a:gd name="adj2" fmla="val 20194934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sz="20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1752600" y="1921892"/>
            <a:ext cx="2133600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5400000">
            <a:off x="1066800" y="2836292"/>
            <a:ext cx="1676400" cy="1588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5400000">
            <a:off x="1298434" y="2825298"/>
            <a:ext cx="1656000" cy="1588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5400000">
            <a:off x="1533406" y="2811650"/>
            <a:ext cx="1656000" cy="1588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5400000">
            <a:off x="1762005" y="2803690"/>
            <a:ext cx="1656000" cy="1588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5400000" flipH="1" flipV="1">
            <a:off x="2585400" y="3353484"/>
            <a:ext cx="468000" cy="1588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5400000" flipH="1" flipV="1">
            <a:off x="3477650" y="3356298"/>
            <a:ext cx="432000" cy="1588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rot="5400000" flipH="1" flipV="1">
            <a:off x="3688994" y="3338298"/>
            <a:ext cx="396000" cy="1588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rot="5400000" flipH="1" flipV="1">
            <a:off x="3882338" y="3338298"/>
            <a:ext cx="396000" cy="1588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5400000" flipH="1" flipV="1">
            <a:off x="4087994" y="3333946"/>
            <a:ext cx="360000" cy="1588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5400000" flipH="1" flipV="1">
            <a:off x="3262698" y="3350610"/>
            <a:ext cx="432000" cy="1588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rot="5400000" flipH="1" flipV="1">
            <a:off x="3047746" y="3358570"/>
            <a:ext cx="432000" cy="1588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rot="5400000" flipH="1" flipV="1">
            <a:off x="2814794" y="3376570"/>
            <a:ext cx="468000" cy="1588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rot="5400000" flipH="1" flipV="1">
            <a:off x="5212994" y="3303042"/>
            <a:ext cx="396000" cy="1588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rot="5400000" flipH="1" flipV="1">
            <a:off x="5365394" y="3303962"/>
            <a:ext cx="396000" cy="1588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rot="5400000" flipH="1" flipV="1">
            <a:off x="5516206" y="3318962"/>
            <a:ext cx="396000" cy="1588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Arc 27"/>
          <p:cNvSpPr/>
          <p:nvPr/>
        </p:nvSpPr>
        <p:spPr>
          <a:xfrm rot="16360900">
            <a:off x="1608654" y="1699044"/>
            <a:ext cx="381000" cy="838200"/>
          </a:xfrm>
          <a:prstGeom prst="arc">
            <a:avLst>
              <a:gd name="adj1" fmla="val 16824706"/>
              <a:gd name="adj2" fmla="val 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Freeform 28"/>
          <p:cNvSpPr/>
          <p:nvPr/>
        </p:nvSpPr>
        <p:spPr>
          <a:xfrm>
            <a:off x="7315200" y="3064892"/>
            <a:ext cx="736979" cy="95535"/>
          </a:xfrm>
          <a:custGeom>
            <a:avLst/>
            <a:gdLst>
              <a:gd name="connsiteX0" fmla="*/ 0 w 736979"/>
              <a:gd name="connsiteY0" fmla="*/ 0 h 95535"/>
              <a:gd name="connsiteX1" fmla="*/ 259307 w 736979"/>
              <a:gd name="connsiteY1" fmla="*/ 13648 h 95535"/>
              <a:gd name="connsiteX2" fmla="*/ 436728 w 736979"/>
              <a:gd name="connsiteY2" fmla="*/ 81887 h 95535"/>
              <a:gd name="connsiteX3" fmla="*/ 736979 w 736979"/>
              <a:gd name="connsiteY3" fmla="*/ 95534 h 95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6979" h="95535">
                <a:moveTo>
                  <a:pt x="0" y="0"/>
                </a:moveTo>
                <a:cubicBezTo>
                  <a:pt x="93259" y="0"/>
                  <a:pt x="186519" y="0"/>
                  <a:pt x="259307" y="13648"/>
                </a:cubicBezTo>
                <a:cubicBezTo>
                  <a:pt x="332095" y="27296"/>
                  <a:pt x="357116" y="68239"/>
                  <a:pt x="436728" y="81887"/>
                </a:cubicBezTo>
                <a:cubicBezTo>
                  <a:pt x="516340" y="95535"/>
                  <a:pt x="626659" y="95534"/>
                  <a:pt x="736979" y="95534"/>
                </a:cubicBezTo>
              </a:path>
            </a:pathLst>
          </a:cu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Freeform 29"/>
          <p:cNvSpPr/>
          <p:nvPr/>
        </p:nvSpPr>
        <p:spPr>
          <a:xfrm>
            <a:off x="3810000" y="1921892"/>
            <a:ext cx="736979" cy="95535"/>
          </a:xfrm>
          <a:custGeom>
            <a:avLst/>
            <a:gdLst>
              <a:gd name="connsiteX0" fmla="*/ 0 w 736979"/>
              <a:gd name="connsiteY0" fmla="*/ 0 h 95535"/>
              <a:gd name="connsiteX1" fmla="*/ 259307 w 736979"/>
              <a:gd name="connsiteY1" fmla="*/ 13648 h 95535"/>
              <a:gd name="connsiteX2" fmla="*/ 436728 w 736979"/>
              <a:gd name="connsiteY2" fmla="*/ 81887 h 95535"/>
              <a:gd name="connsiteX3" fmla="*/ 736979 w 736979"/>
              <a:gd name="connsiteY3" fmla="*/ 95534 h 95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6979" h="95535">
                <a:moveTo>
                  <a:pt x="0" y="0"/>
                </a:moveTo>
                <a:cubicBezTo>
                  <a:pt x="93259" y="0"/>
                  <a:pt x="186519" y="0"/>
                  <a:pt x="259307" y="13648"/>
                </a:cubicBezTo>
                <a:cubicBezTo>
                  <a:pt x="332095" y="27296"/>
                  <a:pt x="357116" y="68239"/>
                  <a:pt x="436728" y="81887"/>
                </a:cubicBezTo>
                <a:cubicBezTo>
                  <a:pt x="516340" y="95535"/>
                  <a:pt x="626659" y="95534"/>
                  <a:pt x="736979" y="95534"/>
                </a:cubicBezTo>
              </a:path>
            </a:pathLst>
          </a:cu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Flowchart: Connector 30"/>
          <p:cNvSpPr/>
          <p:nvPr/>
        </p:nvSpPr>
        <p:spPr>
          <a:xfrm>
            <a:off x="304800" y="4572000"/>
            <a:ext cx="381000" cy="381000"/>
          </a:xfrm>
          <a:prstGeom prst="flowChartConnector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a</a:t>
            </a:r>
            <a:endParaRPr lang="en-IN" sz="2000" dirty="0">
              <a:solidFill>
                <a:schemeClr val="tx1"/>
              </a:solidFill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32" name="Flowchart: Connector 31"/>
          <p:cNvSpPr/>
          <p:nvPr/>
        </p:nvSpPr>
        <p:spPr>
          <a:xfrm>
            <a:off x="1143000" y="4572000"/>
            <a:ext cx="381000" cy="381000"/>
          </a:xfrm>
          <a:prstGeom prst="flowChartConnector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1</a:t>
            </a:r>
            <a:endParaRPr lang="en-IN" sz="2000" dirty="0">
              <a:solidFill>
                <a:schemeClr val="tx1"/>
              </a:solidFill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33" name="Flowchart: Connector 32"/>
          <p:cNvSpPr/>
          <p:nvPr/>
        </p:nvSpPr>
        <p:spPr>
          <a:xfrm>
            <a:off x="2514600" y="4566312"/>
            <a:ext cx="381000" cy="381000"/>
          </a:xfrm>
          <a:prstGeom prst="flowChartConnector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2</a:t>
            </a:r>
            <a:endParaRPr lang="en-IN" sz="2000" dirty="0">
              <a:solidFill>
                <a:schemeClr val="tx1"/>
              </a:solidFill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34" name="Flowchart: Connector 33"/>
          <p:cNvSpPr/>
          <p:nvPr/>
        </p:nvSpPr>
        <p:spPr>
          <a:xfrm>
            <a:off x="4191000" y="4566312"/>
            <a:ext cx="381000" cy="381000"/>
          </a:xfrm>
          <a:prstGeom prst="flowChartConnector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3</a:t>
            </a:r>
            <a:endParaRPr lang="en-IN" sz="2000" dirty="0">
              <a:solidFill>
                <a:schemeClr val="tx1"/>
              </a:solidFill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35" name="Flowchart: Connector 34"/>
          <p:cNvSpPr/>
          <p:nvPr/>
        </p:nvSpPr>
        <p:spPr>
          <a:xfrm>
            <a:off x="5181600" y="4572000"/>
            <a:ext cx="381000" cy="381000"/>
          </a:xfrm>
          <a:prstGeom prst="flowChartConnector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4</a:t>
            </a:r>
            <a:endParaRPr lang="en-IN" sz="2000" dirty="0">
              <a:solidFill>
                <a:schemeClr val="tx1"/>
              </a:solidFill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36" name="Flowchart: Connector 35"/>
          <p:cNvSpPr/>
          <p:nvPr/>
        </p:nvSpPr>
        <p:spPr>
          <a:xfrm>
            <a:off x="5682016" y="4566312"/>
            <a:ext cx="381000" cy="381000"/>
          </a:xfrm>
          <a:prstGeom prst="flowChartConnector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5</a:t>
            </a:r>
            <a:endParaRPr lang="en-IN" sz="2000" dirty="0">
              <a:solidFill>
                <a:schemeClr val="tx1"/>
              </a:solidFill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37" name="Flowchart: Connector 36"/>
          <p:cNvSpPr/>
          <p:nvPr/>
        </p:nvSpPr>
        <p:spPr>
          <a:xfrm>
            <a:off x="7176448" y="4566312"/>
            <a:ext cx="381000" cy="381000"/>
          </a:xfrm>
          <a:prstGeom prst="flowChartConnector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6</a:t>
            </a:r>
            <a:endParaRPr lang="en-IN" sz="2000" dirty="0">
              <a:solidFill>
                <a:schemeClr val="tx1"/>
              </a:solidFill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38" name="Flowchart: Connector 37"/>
          <p:cNvSpPr/>
          <p:nvPr/>
        </p:nvSpPr>
        <p:spPr>
          <a:xfrm>
            <a:off x="8001000" y="4579960"/>
            <a:ext cx="381000" cy="381000"/>
          </a:xfrm>
          <a:prstGeom prst="flowChartConnector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7</a:t>
            </a:r>
            <a:endParaRPr lang="en-IN" sz="2000" dirty="0">
              <a:solidFill>
                <a:schemeClr val="tx1"/>
              </a:solidFill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cxnSp>
        <p:nvCxnSpPr>
          <p:cNvPr id="39" name="Straight Connector 38"/>
          <p:cNvCxnSpPr>
            <a:stCxn id="31" idx="0"/>
          </p:cNvCxnSpPr>
          <p:nvPr/>
        </p:nvCxnSpPr>
        <p:spPr>
          <a:xfrm rot="16200000" flipV="1">
            <a:off x="98458" y="4175158"/>
            <a:ext cx="792000" cy="16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rot="5400000" flipH="1" flipV="1">
            <a:off x="918276" y="4149024"/>
            <a:ext cx="864000" cy="62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33" idx="0"/>
          </p:cNvCxnSpPr>
          <p:nvPr/>
        </p:nvCxnSpPr>
        <p:spPr>
          <a:xfrm rot="16200000" flipV="1">
            <a:off x="2199678" y="4060890"/>
            <a:ext cx="1008000" cy="28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rot="16260000" flipV="1">
            <a:off x="3833254" y="4018066"/>
            <a:ext cx="1080000" cy="164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rot="16260000" flipV="1">
            <a:off x="4804718" y="4004618"/>
            <a:ext cx="1116000" cy="187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rot="16320000" flipV="1">
            <a:off x="5317935" y="4000834"/>
            <a:ext cx="1080000" cy="51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37" idx="0"/>
          </p:cNvCxnSpPr>
          <p:nvPr/>
        </p:nvCxnSpPr>
        <p:spPr>
          <a:xfrm rot="16200000" flipV="1">
            <a:off x="6963270" y="4162635"/>
            <a:ext cx="792000" cy="15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38" idx="0"/>
          </p:cNvCxnSpPr>
          <p:nvPr/>
        </p:nvCxnSpPr>
        <p:spPr>
          <a:xfrm rot="16200000" flipV="1">
            <a:off x="7809078" y="4197538"/>
            <a:ext cx="754040" cy="108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rot="5400000" flipH="1" flipV="1">
            <a:off x="2555828" y="1863772"/>
            <a:ext cx="381000" cy="62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Flowchart: Connector 47"/>
          <p:cNvSpPr/>
          <p:nvPr/>
        </p:nvSpPr>
        <p:spPr>
          <a:xfrm>
            <a:off x="2555544" y="1042966"/>
            <a:ext cx="708996" cy="641394"/>
          </a:xfrm>
          <a:prstGeom prst="flowChartConnector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3’</a:t>
            </a:r>
            <a:endParaRPr lang="en-IN" sz="2000" dirty="0">
              <a:solidFill>
                <a:schemeClr val="tx1"/>
              </a:solidFill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cxnSp>
        <p:nvCxnSpPr>
          <p:cNvPr id="49" name="Straight Connector 48"/>
          <p:cNvCxnSpPr/>
          <p:nvPr/>
        </p:nvCxnSpPr>
        <p:spPr>
          <a:xfrm rot="5400000" flipH="1" flipV="1">
            <a:off x="4419884" y="1863772"/>
            <a:ext cx="381000" cy="62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lowchart: Connector 49"/>
          <p:cNvSpPr/>
          <p:nvPr/>
        </p:nvSpPr>
        <p:spPr>
          <a:xfrm>
            <a:off x="4419600" y="1042966"/>
            <a:ext cx="647700" cy="641394"/>
          </a:xfrm>
          <a:prstGeom prst="flowChartConnector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7’</a:t>
            </a:r>
            <a:endParaRPr lang="en-IN" sz="2000" dirty="0">
              <a:solidFill>
                <a:schemeClr val="tx1"/>
              </a:solidFill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903560" y="2438400"/>
            <a:ext cx="16002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IN" sz="2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Compressor</a:t>
            </a:r>
            <a:endParaRPr lang="en-IN" sz="2000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86688" y="1475096"/>
            <a:ext cx="16002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IN" sz="2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Diffuser</a:t>
            </a:r>
            <a:endParaRPr lang="en-IN" sz="2000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616656" y="2065360"/>
            <a:ext cx="43434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IN" sz="2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Combustion chamber/burner</a:t>
            </a:r>
            <a:endParaRPr lang="en-IN" sz="2000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306704" y="2367888"/>
            <a:ext cx="16002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IN" sz="2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Turbine</a:t>
            </a:r>
            <a:endParaRPr lang="en-IN" sz="2000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629400" y="2607860"/>
            <a:ext cx="23622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IN" sz="2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Primary nozzle</a:t>
            </a:r>
            <a:endParaRPr lang="en-IN" sz="2000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cxnSp>
        <p:nvCxnSpPr>
          <p:cNvPr id="56" name="Straight Connector 55"/>
          <p:cNvCxnSpPr/>
          <p:nvPr/>
        </p:nvCxnSpPr>
        <p:spPr>
          <a:xfrm>
            <a:off x="884832" y="1725304"/>
            <a:ext cx="609600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rot="5400000">
            <a:off x="3513160" y="2743200"/>
            <a:ext cx="533400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rot="5400000">
            <a:off x="4378656" y="2522560"/>
            <a:ext cx="914400" cy="45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rot="5400000">
            <a:off x="5573404" y="2786988"/>
            <a:ext cx="457200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rot="16200000" flipH="1">
            <a:off x="7533638" y="2930781"/>
            <a:ext cx="238836" cy="2025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751768" y="2098344"/>
            <a:ext cx="60391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IN" sz="2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Fan</a:t>
            </a:r>
            <a:endParaRPr lang="en-IN" sz="2000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cxnSp>
        <p:nvCxnSpPr>
          <p:cNvPr id="62" name="Straight Connector 61"/>
          <p:cNvCxnSpPr/>
          <p:nvPr/>
        </p:nvCxnSpPr>
        <p:spPr>
          <a:xfrm>
            <a:off x="1037232" y="2362200"/>
            <a:ext cx="943968" cy="45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3124200" y="1256728"/>
            <a:ext cx="2362200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IN" sz="2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Secondary</a:t>
            </a:r>
          </a:p>
          <a:p>
            <a:r>
              <a:rPr lang="en-IN" sz="2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 nozzle</a:t>
            </a:r>
            <a:endParaRPr lang="en-IN" sz="2000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cxnSp>
        <p:nvCxnSpPr>
          <p:cNvPr id="64" name="Straight Connector 63"/>
          <p:cNvCxnSpPr/>
          <p:nvPr/>
        </p:nvCxnSpPr>
        <p:spPr>
          <a:xfrm>
            <a:off x="3886202" y="1752602"/>
            <a:ext cx="362950" cy="2388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rot="5400000" flipH="1" flipV="1">
            <a:off x="1614132" y="1852396"/>
            <a:ext cx="381000" cy="62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Flowchart: Connector 65"/>
          <p:cNvSpPr/>
          <p:nvPr/>
        </p:nvSpPr>
        <p:spPr>
          <a:xfrm>
            <a:off x="1613848" y="1042966"/>
            <a:ext cx="612860" cy="630018"/>
          </a:xfrm>
          <a:prstGeom prst="flowChartConnector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2’</a:t>
            </a:r>
            <a:endParaRPr lang="en-IN" sz="2000" dirty="0">
              <a:solidFill>
                <a:schemeClr val="tx1"/>
              </a:solidFill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9344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2"/>
          <p:cNvSpPr txBox="1">
            <a:spLocks/>
          </p:cNvSpPr>
          <p:nvPr/>
        </p:nvSpPr>
        <p:spPr>
          <a:xfrm>
            <a:off x="500034" y="357166"/>
            <a:ext cx="8229600" cy="6858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Ideal turbofan engine</a:t>
            </a:r>
            <a:endParaRPr kumimoji="0" lang="en-IN" sz="3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66800" y="5486400"/>
            <a:ext cx="7315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Schematic of a mixed turbofan engine and station numbering scheme</a:t>
            </a:r>
            <a:endParaRPr lang="en-IN" sz="3200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855264" y="3903092"/>
            <a:ext cx="7696200" cy="1588"/>
          </a:xfrm>
          <a:prstGeom prst="line">
            <a:avLst/>
          </a:prstGeom>
          <a:ln w="22225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Arc 4"/>
          <p:cNvSpPr/>
          <p:nvPr/>
        </p:nvSpPr>
        <p:spPr>
          <a:xfrm rot="15368222">
            <a:off x="1709837" y="3440140"/>
            <a:ext cx="381000" cy="838200"/>
          </a:xfrm>
          <a:prstGeom prst="arc">
            <a:avLst>
              <a:gd name="adj1" fmla="val 16824706"/>
              <a:gd name="adj2" fmla="val 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sz="20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" name="Straight Connector 5"/>
          <p:cNvCxnSpPr>
            <a:stCxn id="5" idx="2"/>
          </p:cNvCxnSpPr>
          <p:nvPr/>
        </p:nvCxnSpPr>
        <p:spPr>
          <a:xfrm flipV="1">
            <a:off x="1854693" y="3522092"/>
            <a:ext cx="2641107" cy="15219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rc 6"/>
          <p:cNvSpPr/>
          <p:nvPr/>
        </p:nvSpPr>
        <p:spPr>
          <a:xfrm rot="5745763">
            <a:off x="4644075" y="3025747"/>
            <a:ext cx="381000" cy="838200"/>
          </a:xfrm>
          <a:prstGeom prst="arc">
            <a:avLst>
              <a:gd name="adj1" fmla="val 16833577"/>
              <a:gd name="adj2" fmla="val 4283887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Arc 7"/>
          <p:cNvSpPr/>
          <p:nvPr/>
        </p:nvSpPr>
        <p:spPr>
          <a:xfrm rot="5400000" flipH="1">
            <a:off x="5341945" y="3267460"/>
            <a:ext cx="381000" cy="838200"/>
          </a:xfrm>
          <a:prstGeom prst="arc">
            <a:avLst>
              <a:gd name="adj1" fmla="val 17050592"/>
              <a:gd name="adj2" fmla="val 4142147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Arc 8"/>
          <p:cNvSpPr/>
          <p:nvPr/>
        </p:nvSpPr>
        <p:spPr>
          <a:xfrm rot="2252314">
            <a:off x="5283700" y="3517626"/>
            <a:ext cx="744305" cy="838200"/>
          </a:xfrm>
          <a:prstGeom prst="arc">
            <a:avLst>
              <a:gd name="adj1" fmla="val 16093621"/>
              <a:gd name="adj2" fmla="val 18990709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sz="20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2743200" y="3064892"/>
            <a:ext cx="3528000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rc 10"/>
          <p:cNvSpPr/>
          <p:nvPr/>
        </p:nvSpPr>
        <p:spPr>
          <a:xfrm rot="16001186">
            <a:off x="4672159" y="2909102"/>
            <a:ext cx="381000" cy="838200"/>
          </a:xfrm>
          <a:prstGeom prst="arc">
            <a:avLst>
              <a:gd name="adj1" fmla="val 12182109"/>
              <a:gd name="adj2" fmla="val 20194934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sz="20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1752600" y="1921892"/>
            <a:ext cx="5796000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5400000">
            <a:off x="1066800" y="2836292"/>
            <a:ext cx="1676400" cy="1588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5400000">
            <a:off x="1298434" y="2825298"/>
            <a:ext cx="1656000" cy="1588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5400000">
            <a:off x="1533406" y="2811650"/>
            <a:ext cx="1656000" cy="1588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5400000">
            <a:off x="1762005" y="2803690"/>
            <a:ext cx="1656000" cy="1588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5400000" flipH="1" flipV="1">
            <a:off x="2585400" y="3353484"/>
            <a:ext cx="468000" cy="1588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5400000" flipH="1" flipV="1">
            <a:off x="3477650" y="3356298"/>
            <a:ext cx="432000" cy="1588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rot="5400000" flipH="1" flipV="1">
            <a:off x="3688994" y="3338298"/>
            <a:ext cx="396000" cy="1588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rot="5400000" flipH="1" flipV="1">
            <a:off x="3882338" y="3338298"/>
            <a:ext cx="396000" cy="1588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5400000" flipH="1" flipV="1">
            <a:off x="4087994" y="3333946"/>
            <a:ext cx="360000" cy="1588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5400000" flipH="1" flipV="1">
            <a:off x="3262698" y="3350610"/>
            <a:ext cx="432000" cy="1588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rot="5400000" flipH="1" flipV="1">
            <a:off x="3047746" y="3358570"/>
            <a:ext cx="432000" cy="1588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rot="5400000" flipH="1" flipV="1">
            <a:off x="2814794" y="3376570"/>
            <a:ext cx="468000" cy="1588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rot="5400000" flipH="1" flipV="1">
            <a:off x="5212994" y="3303042"/>
            <a:ext cx="396000" cy="1588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rot="5400000" flipH="1" flipV="1">
            <a:off x="5365394" y="3303962"/>
            <a:ext cx="396000" cy="1588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rot="5400000" flipH="1" flipV="1">
            <a:off x="5516206" y="3318962"/>
            <a:ext cx="396000" cy="1588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Arc 27"/>
          <p:cNvSpPr/>
          <p:nvPr/>
        </p:nvSpPr>
        <p:spPr>
          <a:xfrm rot="16360900">
            <a:off x="1608654" y="1699044"/>
            <a:ext cx="381000" cy="838200"/>
          </a:xfrm>
          <a:prstGeom prst="arc">
            <a:avLst>
              <a:gd name="adj1" fmla="val 16824706"/>
              <a:gd name="adj2" fmla="val 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Freeform 28"/>
          <p:cNvSpPr/>
          <p:nvPr/>
        </p:nvSpPr>
        <p:spPr>
          <a:xfrm>
            <a:off x="7543800" y="1921892"/>
            <a:ext cx="736979" cy="95535"/>
          </a:xfrm>
          <a:custGeom>
            <a:avLst/>
            <a:gdLst>
              <a:gd name="connsiteX0" fmla="*/ 0 w 736979"/>
              <a:gd name="connsiteY0" fmla="*/ 0 h 95535"/>
              <a:gd name="connsiteX1" fmla="*/ 259307 w 736979"/>
              <a:gd name="connsiteY1" fmla="*/ 13648 h 95535"/>
              <a:gd name="connsiteX2" fmla="*/ 436728 w 736979"/>
              <a:gd name="connsiteY2" fmla="*/ 81887 h 95535"/>
              <a:gd name="connsiteX3" fmla="*/ 736979 w 736979"/>
              <a:gd name="connsiteY3" fmla="*/ 95534 h 95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6979" h="95535">
                <a:moveTo>
                  <a:pt x="0" y="0"/>
                </a:moveTo>
                <a:cubicBezTo>
                  <a:pt x="93259" y="0"/>
                  <a:pt x="186519" y="0"/>
                  <a:pt x="259307" y="13648"/>
                </a:cubicBezTo>
                <a:cubicBezTo>
                  <a:pt x="332095" y="27296"/>
                  <a:pt x="357116" y="68239"/>
                  <a:pt x="436728" y="81887"/>
                </a:cubicBezTo>
                <a:cubicBezTo>
                  <a:pt x="516340" y="95535"/>
                  <a:pt x="626659" y="95534"/>
                  <a:pt x="736979" y="95534"/>
                </a:cubicBezTo>
              </a:path>
            </a:pathLst>
          </a:cu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Flowchart: Connector 29"/>
          <p:cNvSpPr/>
          <p:nvPr/>
        </p:nvSpPr>
        <p:spPr>
          <a:xfrm>
            <a:off x="304800" y="4572000"/>
            <a:ext cx="381000" cy="381000"/>
          </a:xfrm>
          <a:prstGeom prst="flowChartConnector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a</a:t>
            </a:r>
            <a:endParaRPr lang="en-IN" sz="2000" dirty="0">
              <a:solidFill>
                <a:schemeClr val="tx1"/>
              </a:solidFill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31" name="Flowchart: Connector 30"/>
          <p:cNvSpPr/>
          <p:nvPr/>
        </p:nvSpPr>
        <p:spPr>
          <a:xfrm>
            <a:off x="1295400" y="4572000"/>
            <a:ext cx="381000" cy="381000"/>
          </a:xfrm>
          <a:prstGeom prst="flowChartConnector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1</a:t>
            </a:r>
            <a:endParaRPr lang="en-IN" sz="2000" dirty="0">
              <a:solidFill>
                <a:schemeClr val="tx1"/>
              </a:solidFill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32" name="Flowchart: Connector 31"/>
          <p:cNvSpPr/>
          <p:nvPr/>
        </p:nvSpPr>
        <p:spPr>
          <a:xfrm>
            <a:off x="2514600" y="4566312"/>
            <a:ext cx="381000" cy="381000"/>
          </a:xfrm>
          <a:prstGeom prst="flowChartConnector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2</a:t>
            </a:r>
            <a:endParaRPr lang="en-IN" sz="2000" dirty="0">
              <a:solidFill>
                <a:schemeClr val="tx1"/>
              </a:solidFill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33" name="Flowchart: Connector 32"/>
          <p:cNvSpPr/>
          <p:nvPr/>
        </p:nvSpPr>
        <p:spPr>
          <a:xfrm>
            <a:off x="4191000" y="4566312"/>
            <a:ext cx="381000" cy="381000"/>
          </a:xfrm>
          <a:prstGeom prst="flowChartConnector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3</a:t>
            </a:r>
            <a:endParaRPr lang="en-IN" sz="2000" dirty="0">
              <a:solidFill>
                <a:schemeClr val="tx1"/>
              </a:solidFill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34" name="Flowchart: Connector 33"/>
          <p:cNvSpPr/>
          <p:nvPr/>
        </p:nvSpPr>
        <p:spPr>
          <a:xfrm>
            <a:off x="5181600" y="4572000"/>
            <a:ext cx="381000" cy="381000"/>
          </a:xfrm>
          <a:prstGeom prst="flowChartConnector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4</a:t>
            </a:r>
            <a:endParaRPr lang="en-IN" sz="2000" dirty="0">
              <a:solidFill>
                <a:schemeClr val="tx1"/>
              </a:solidFill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35" name="Flowchart: Connector 34"/>
          <p:cNvSpPr/>
          <p:nvPr/>
        </p:nvSpPr>
        <p:spPr>
          <a:xfrm>
            <a:off x="5682016" y="4566312"/>
            <a:ext cx="381000" cy="381000"/>
          </a:xfrm>
          <a:prstGeom prst="flowChartConnector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5</a:t>
            </a:r>
            <a:endParaRPr lang="en-IN" sz="2000" dirty="0">
              <a:solidFill>
                <a:schemeClr val="tx1"/>
              </a:solidFill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36" name="Flowchart: Connector 35"/>
          <p:cNvSpPr/>
          <p:nvPr/>
        </p:nvSpPr>
        <p:spPr>
          <a:xfrm>
            <a:off x="7500584" y="4566312"/>
            <a:ext cx="381000" cy="381000"/>
          </a:xfrm>
          <a:prstGeom prst="flowChartConnector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6</a:t>
            </a:r>
            <a:endParaRPr lang="en-IN" sz="2000" dirty="0">
              <a:solidFill>
                <a:schemeClr val="tx1"/>
              </a:solidFill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37" name="Flowchart: Connector 36"/>
          <p:cNvSpPr/>
          <p:nvPr/>
        </p:nvSpPr>
        <p:spPr>
          <a:xfrm>
            <a:off x="8153400" y="4564040"/>
            <a:ext cx="381000" cy="381000"/>
          </a:xfrm>
          <a:prstGeom prst="flowChartConnector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7</a:t>
            </a:r>
            <a:endParaRPr lang="en-IN" sz="2000" dirty="0">
              <a:solidFill>
                <a:schemeClr val="tx1"/>
              </a:solidFill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cxnSp>
        <p:nvCxnSpPr>
          <p:cNvPr id="38" name="Straight Connector 37"/>
          <p:cNvCxnSpPr>
            <a:stCxn id="30" idx="0"/>
          </p:cNvCxnSpPr>
          <p:nvPr/>
        </p:nvCxnSpPr>
        <p:spPr>
          <a:xfrm rot="16200000" flipV="1">
            <a:off x="98458" y="4175158"/>
            <a:ext cx="792000" cy="16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rot="5400000" flipH="1" flipV="1">
            <a:off x="1070676" y="4149024"/>
            <a:ext cx="864000" cy="62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2" idx="0"/>
          </p:cNvCxnSpPr>
          <p:nvPr/>
        </p:nvCxnSpPr>
        <p:spPr>
          <a:xfrm rot="16200000" flipV="1">
            <a:off x="2199678" y="4060890"/>
            <a:ext cx="1008000" cy="28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rot="16260000" flipV="1">
            <a:off x="3833254" y="4018066"/>
            <a:ext cx="1080000" cy="164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rot="16260000" flipV="1">
            <a:off x="4804718" y="4004618"/>
            <a:ext cx="1116000" cy="187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rot="16320000" flipV="1">
            <a:off x="5317935" y="4000834"/>
            <a:ext cx="1080000" cy="51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36" idx="0"/>
          </p:cNvCxnSpPr>
          <p:nvPr/>
        </p:nvCxnSpPr>
        <p:spPr>
          <a:xfrm rot="16200000" flipV="1">
            <a:off x="7287406" y="4162635"/>
            <a:ext cx="792000" cy="15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37" idx="0"/>
          </p:cNvCxnSpPr>
          <p:nvPr/>
        </p:nvCxnSpPr>
        <p:spPr>
          <a:xfrm rot="16200000" flipV="1">
            <a:off x="7961478" y="4181618"/>
            <a:ext cx="754040" cy="108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rot="5400000" flipH="1" flipV="1">
            <a:off x="2555828" y="1863772"/>
            <a:ext cx="381000" cy="62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Flowchart: Connector 46"/>
          <p:cNvSpPr/>
          <p:nvPr/>
        </p:nvSpPr>
        <p:spPr>
          <a:xfrm>
            <a:off x="2555544" y="1268104"/>
            <a:ext cx="402608" cy="416256"/>
          </a:xfrm>
          <a:prstGeom prst="flowChartConnector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3’</a:t>
            </a:r>
            <a:endParaRPr lang="en-IN" sz="2000" dirty="0">
              <a:solidFill>
                <a:schemeClr val="tx1"/>
              </a:solidFill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cxnSp>
        <p:nvCxnSpPr>
          <p:cNvPr id="48" name="Straight Connector 47"/>
          <p:cNvCxnSpPr/>
          <p:nvPr/>
        </p:nvCxnSpPr>
        <p:spPr>
          <a:xfrm rot="5400000" flipH="1" flipV="1">
            <a:off x="4419884" y="1863772"/>
            <a:ext cx="381000" cy="62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Flowchart: Connector 48"/>
          <p:cNvSpPr/>
          <p:nvPr/>
        </p:nvSpPr>
        <p:spPr>
          <a:xfrm>
            <a:off x="4419600" y="1268104"/>
            <a:ext cx="402608" cy="416256"/>
          </a:xfrm>
          <a:prstGeom prst="flowChartConnector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7’</a:t>
            </a:r>
            <a:endParaRPr lang="en-IN" sz="2000" dirty="0">
              <a:solidFill>
                <a:schemeClr val="tx1"/>
              </a:solidFill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903560" y="2438400"/>
            <a:ext cx="16002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IN" sz="2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Compressor</a:t>
            </a:r>
            <a:endParaRPr lang="en-IN" sz="2000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86688" y="1475096"/>
            <a:ext cx="16002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IN" sz="2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Diffuser</a:t>
            </a:r>
            <a:endParaRPr lang="en-IN" sz="2000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616656" y="2065360"/>
            <a:ext cx="43434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IN" sz="2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Combustion chamber/burner</a:t>
            </a:r>
            <a:endParaRPr lang="en-IN" sz="2000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306704" y="2367888"/>
            <a:ext cx="16002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IN" sz="2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Turbine</a:t>
            </a:r>
            <a:endParaRPr lang="en-IN" sz="2000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884832" y="1725304"/>
            <a:ext cx="609600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rot="5400000">
            <a:off x="3513160" y="2743200"/>
            <a:ext cx="533400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rot="5400000">
            <a:off x="4378656" y="2522560"/>
            <a:ext cx="914400" cy="45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rot="5400000">
            <a:off x="5573404" y="2786988"/>
            <a:ext cx="457200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751768" y="2098344"/>
            <a:ext cx="60391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IN" sz="2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Fan</a:t>
            </a:r>
            <a:endParaRPr lang="en-IN" sz="2000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cxnSp>
        <p:nvCxnSpPr>
          <p:cNvPr id="59" name="Straight Connector 58"/>
          <p:cNvCxnSpPr/>
          <p:nvPr/>
        </p:nvCxnSpPr>
        <p:spPr>
          <a:xfrm>
            <a:off x="1037232" y="2362200"/>
            <a:ext cx="943968" cy="45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6961496" y="1459681"/>
            <a:ext cx="96330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IN" sz="2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Nozzle</a:t>
            </a:r>
            <a:endParaRPr lang="en-IN" sz="2000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cxnSp>
        <p:nvCxnSpPr>
          <p:cNvPr id="61" name="Straight Connector 60"/>
          <p:cNvCxnSpPr/>
          <p:nvPr/>
        </p:nvCxnSpPr>
        <p:spPr>
          <a:xfrm>
            <a:off x="7723498" y="1752602"/>
            <a:ext cx="362950" cy="2388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rot="5400000" flipH="1" flipV="1">
            <a:off x="1614132" y="1852396"/>
            <a:ext cx="381000" cy="62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Flowchart: Connector 62"/>
          <p:cNvSpPr/>
          <p:nvPr/>
        </p:nvSpPr>
        <p:spPr>
          <a:xfrm>
            <a:off x="1613848" y="1256728"/>
            <a:ext cx="402608" cy="416256"/>
          </a:xfrm>
          <a:prstGeom prst="flowChartConnector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2’</a:t>
            </a:r>
            <a:endParaRPr lang="en-IN" sz="2000" dirty="0">
              <a:solidFill>
                <a:schemeClr val="tx1"/>
              </a:solidFill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945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2"/>
          <p:cNvSpPr txBox="1">
            <a:spLocks/>
          </p:cNvSpPr>
          <p:nvPr/>
        </p:nvSpPr>
        <p:spPr>
          <a:xfrm>
            <a:off x="457200" y="574344"/>
            <a:ext cx="8229600" cy="6858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Ideal turbofan engine</a:t>
            </a:r>
            <a:endParaRPr kumimoji="0" lang="en-IN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3" name="Content Placeholder 13"/>
          <p:cNvSpPr txBox="1">
            <a:spLocks/>
          </p:cNvSpPr>
          <p:nvPr/>
        </p:nvSpPr>
        <p:spPr>
          <a:xfrm>
            <a:off x="381000" y="1371600"/>
            <a:ext cx="8305800" cy="47244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The different processes in an unmixed turbofan cycle are the following: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a-1: Air from far upstream is brought to the air intake (diffuser) with some acceleration/deceleration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1-2’: Air is decelerated as is passes through the diffuser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2’-3’: Air is compressed in a fan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2-3: Air is compressed in a compressor (axial or centrifugal)</a:t>
            </a:r>
            <a:endParaRPr kumimoji="0" lang="en-IN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0028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2"/>
          <p:cNvSpPr txBox="1">
            <a:spLocks/>
          </p:cNvSpPr>
          <p:nvPr/>
        </p:nvSpPr>
        <p:spPr>
          <a:xfrm>
            <a:off x="457200" y="574344"/>
            <a:ext cx="8229600" cy="6858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Ideal turbofan engine</a:t>
            </a:r>
            <a:endParaRPr kumimoji="0" lang="en-IN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3" name="Content Placeholder 13"/>
          <p:cNvSpPr txBox="1">
            <a:spLocks/>
          </p:cNvSpPr>
          <p:nvPr/>
        </p:nvSpPr>
        <p:spPr>
          <a:xfrm>
            <a:off x="457200" y="1447800"/>
            <a:ext cx="8305800" cy="47244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3-4 The air is heated using a combustion chamber/burner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4-5: The air is expanded in a turbine to obtain power to drive the compressor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5-6: The air may or may not be further heated in an afterburner by adding further fuel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6-7: The air is accelerated and exhausted through the primary nozzle.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3’-7’: The air in the bypass duct is accelerated and expanded through the secondary nozzle.</a:t>
            </a:r>
          </a:p>
        </p:txBody>
      </p:sp>
    </p:spTree>
    <p:extLst>
      <p:ext uri="{BB962C8B-B14F-4D97-AF65-F5344CB8AC3E}">
        <p14:creationId xmlns:p14="http://schemas.microsoft.com/office/powerpoint/2010/main" val="269677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2"/>
          <p:cNvSpPr txBox="1">
            <a:spLocks/>
          </p:cNvSpPr>
          <p:nvPr/>
        </p:nvSpPr>
        <p:spPr>
          <a:xfrm>
            <a:off x="457200" y="574344"/>
            <a:ext cx="8229600" cy="6858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Ideal turbofan engine</a:t>
            </a:r>
            <a:endParaRPr kumimoji="0" lang="en-IN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3" name="Content Placeholder 13"/>
          <p:cNvSpPr txBox="1">
            <a:spLocks/>
          </p:cNvSpPr>
          <p:nvPr/>
        </p:nvSpPr>
        <p:spPr>
          <a:xfrm>
            <a:off x="457200" y="1371600"/>
            <a:ext cx="8305800" cy="4700606"/>
          </a:xfrm>
          <a:prstGeom prst="rect">
            <a:avLst/>
          </a:prstGeom>
        </p:spPr>
        <p:txBody>
          <a:bodyPr/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A turbofan engine can have different configurations: Twin-spool, three-spool, and geared turbofan. These may be either unmixed or mixed.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Cycle analysis of a turbofan can hence be slightly different depending upon the configuration of the engine.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We shall now carry out an ideal cycle analysis of an unmixed twin-spool turbofan engine.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Subsequently we shall also discuss the mixed version of the engine.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IN" sz="2600" b="0" i="0" u="none" strike="noStrike" kern="1200" cap="none" spc="0" normalizeH="0" baseline="-2500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6939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2"/>
          <p:cNvSpPr txBox="1">
            <a:spLocks/>
          </p:cNvSpPr>
          <p:nvPr/>
        </p:nvSpPr>
        <p:spPr>
          <a:xfrm>
            <a:off x="428596" y="357166"/>
            <a:ext cx="8229600" cy="6858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Ideal turbofan engine</a:t>
            </a:r>
            <a:endParaRPr kumimoji="0" lang="en-IN" sz="3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3" name="Content Placeholder 13"/>
          <p:cNvSpPr txBox="1">
            <a:spLocks/>
          </p:cNvSpPr>
          <p:nvPr/>
        </p:nvSpPr>
        <p:spPr>
          <a:xfrm>
            <a:off x="457200" y="1371600"/>
            <a:ext cx="8305800" cy="32004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Intake: Ambient pressure, temperature and Mach number are known, P</a:t>
            </a:r>
            <a:r>
              <a:rPr kumimoji="0" lang="en-IN" sz="2800" b="0" i="0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a</a:t>
            </a:r>
            <a:r>
              <a:rPr kumimoji="0" lang="en-IN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, T</a:t>
            </a:r>
            <a:r>
              <a:rPr kumimoji="0" lang="en-IN" sz="2800" b="0" i="0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a</a:t>
            </a:r>
            <a:r>
              <a:rPr kumimoji="0" lang="en-IN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 and M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Intake exit stagnation temperature and pressure are determined from the isentropic relations: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IN" sz="2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IN" sz="2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IN" sz="2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Fan: Fan pressure ratio is known, 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IN" sz="2800" b="0" i="0" u="none" strike="noStrike" kern="1200" cap="none" spc="0" normalizeH="0" baseline="-2500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2806700" y="3048000"/>
          <a:ext cx="2846388" cy="198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762" name="Equation" r:id="rId3" imgW="1384200" imgH="965160" progId="Equation.3">
                  <p:embed/>
                </p:oleObj>
              </mc:Choice>
              <mc:Fallback>
                <p:oleObj name="Equation" r:id="rId3" imgW="1384200" imgH="965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6700" y="3048000"/>
                        <a:ext cx="2846388" cy="1984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6450013" y="4967288"/>
          <a:ext cx="1852612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763" name="Equation" r:id="rId5" imgW="838080" imgH="241200" progId="Equation.3">
                  <p:embed/>
                </p:oleObj>
              </mc:Choice>
              <mc:Fallback>
                <p:oleObj name="Equation" r:id="rId5" imgW="83808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50013" y="4967288"/>
                        <a:ext cx="1852612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2"/>
          <p:cNvGraphicFramePr>
            <a:graphicFrameLocks noChangeAspect="1"/>
          </p:cNvGraphicFramePr>
          <p:nvPr/>
        </p:nvGraphicFramePr>
        <p:xfrm>
          <a:off x="2706688" y="5276850"/>
          <a:ext cx="2711450" cy="1204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764" name="Equation" r:id="rId7" imgW="1143000" imgH="507960" progId="Equation.3">
                  <p:embed/>
                </p:oleObj>
              </mc:Choice>
              <mc:Fallback>
                <p:oleObj name="Equation" r:id="rId7" imgW="1143000" imgH="507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6688" y="5276850"/>
                        <a:ext cx="2711450" cy="1204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91254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6"/>
          <p:cNvPicPr>
            <a:picLocks noChangeAspect="1" noChangeArrowheads="1"/>
          </p:cNvPicPr>
          <p:nvPr/>
        </p:nvPicPr>
        <p:blipFill>
          <a:blip r:embed="rId2"/>
          <a:srcRect l="31250" t="45833" r="20625" b="23334"/>
          <a:stretch>
            <a:fillRect/>
          </a:stretch>
        </p:blipFill>
        <p:spPr bwMode="auto">
          <a:xfrm>
            <a:off x="1524000" y="1828800"/>
            <a:ext cx="586740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19622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2"/>
          <p:cNvSpPr txBox="1">
            <a:spLocks/>
          </p:cNvSpPr>
          <p:nvPr/>
        </p:nvSpPr>
        <p:spPr>
          <a:xfrm>
            <a:off x="457200" y="574344"/>
            <a:ext cx="8229600" cy="6858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Ideal turbofan engine</a:t>
            </a:r>
            <a:endParaRPr kumimoji="0" lang="en-IN" sz="3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3" name="Content Placeholder 13"/>
          <p:cNvSpPr txBox="1">
            <a:spLocks/>
          </p:cNvSpPr>
          <p:nvPr/>
        </p:nvSpPr>
        <p:spPr>
          <a:xfrm>
            <a:off x="457200" y="1371600"/>
            <a:ext cx="8305800" cy="32004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Compressor: Let the known compressor pressure ratio be denoted as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I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I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Combustion chamber: From energy balance,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I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I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I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Hence, we can determine the fuel-air ratio.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I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IN" sz="2800" b="0" i="0" u="none" strike="noStrike" kern="1200" cap="none" spc="0" normalizeH="0" baseline="-2500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2895600" y="2286000"/>
          <a:ext cx="2590800" cy="11451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786" name="Equation" r:id="rId3" imgW="1091880" imgH="482400" progId="Equation.3">
                  <p:embed/>
                </p:oleObj>
              </mc:Choice>
              <mc:Fallback>
                <p:oleObj name="Equation" r:id="rId3" imgW="109188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2286000"/>
                        <a:ext cx="2590800" cy="114515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2500298" y="4000504"/>
          <a:ext cx="3697111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787" name="Equation" r:id="rId5" imgW="1663560" imgH="685800" progId="Equation.3">
                  <p:embed/>
                </p:oleObj>
              </mc:Choice>
              <mc:Fallback>
                <p:oleObj name="Equation" r:id="rId5" imgW="1663560" imgH="685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0298" y="4000504"/>
                        <a:ext cx="3697111" cy="152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6350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2"/>
          <p:cNvSpPr txBox="1">
            <a:spLocks/>
          </p:cNvSpPr>
          <p:nvPr/>
        </p:nvSpPr>
        <p:spPr>
          <a:xfrm>
            <a:off x="457200" y="574344"/>
            <a:ext cx="8229600" cy="6858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Ideal turbofan engines</a:t>
            </a:r>
            <a:endParaRPr kumimoji="0" lang="en-IN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3" name="Content Placeholder 13"/>
          <p:cNvSpPr txBox="1">
            <a:spLocks/>
          </p:cNvSpPr>
          <p:nvPr/>
        </p:nvSpPr>
        <p:spPr>
          <a:xfrm>
            <a:off x="457200" y="1371600"/>
            <a:ext cx="8305800" cy="46482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Turbine: There are several configurations possible for a turbofan. 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Let us assume that the engine has two spools.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The fan driven by the low pressure turbine (LPT).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The compressor is driven by the high pressure turbine (HPT).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The work done by the LPT should be equal to the fan work and the work done by the HPT should be equal to the compressor work.</a:t>
            </a:r>
            <a:endParaRPr kumimoji="0" lang="en-IN" sz="2600" b="0" i="0" u="none" strike="noStrike" kern="1200" cap="none" spc="0" normalizeH="0" baseline="-2500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5416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2"/>
          <p:cNvSpPr txBox="1">
            <a:spLocks/>
          </p:cNvSpPr>
          <p:nvPr/>
        </p:nvSpPr>
        <p:spPr>
          <a:xfrm>
            <a:off x="428596" y="428604"/>
            <a:ext cx="8229600" cy="6858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Ideal turbofan engines</a:t>
            </a:r>
            <a:endParaRPr kumimoji="0" lang="en-IN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3" name="Content Placeholder 13"/>
          <p:cNvSpPr txBox="1">
            <a:spLocks/>
          </p:cNvSpPr>
          <p:nvPr/>
        </p:nvSpPr>
        <p:spPr>
          <a:xfrm>
            <a:off x="457200" y="1371600"/>
            <a:ext cx="8305800" cy="46482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High pressure turbine:</a:t>
            </a:r>
            <a:endParaRPr kumimoji="0" lang="en-IN" sz="2600" b="0" i="0" u="none" strike="noStrike" kern="1200" cap="none" spc="0" normalizeH="0" baseline="-2500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/>
        </p:nvGraphicFramePr>
        <p:xfrm>
          <a:off x="1295400" y="1981200"/>
          <a:ext cx="6326188" cy="403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810" name="Equation" r:id="rId3" imgW="2666880" imgH="1701720" progId="Equation.3">
                  <p:embed/>
                </p:oleObj>
              </mc:Choice>
              <mc:Fallback>
                <p:oleObj name="Equation" r:id="rId3" imgW="2666880" imgH="1701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1981200"/>
                        <a:ext cx="6326188" cy="403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71521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2"/>
          <p:cNvSpPr txBox="1">
            <a:spLocks/>
          </p:cNvSpPr>
          <p:nvPr/>
        </p:nvSpPr>
        <p:spPr>
          <a:xfrm>
            <a:off x="457200" y="574344"/>
            <a:ext cx="8229600" cy="6858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Ideal turbofan engines</a:t>
            </a:r>
            <a:endParaRPr kumimoji="0" lang="en-IN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3" name="Content Placeholder 13"/>
          <p:cNvSpPr txBox="1">
            <a:spLocks/>
          </p:cNvSpPr>
          <p:nvPr/>
        </p:nvSpPr>
        <p:spPr>
          <a:xfrm>
            <a:off x="457200" y="1371600"/>
            <a:ext cx="8305800" cy="46482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Low pressure turbine:</a:t>
            </a:r>
            <a:endParaRPr kumimoji="0" lang="en-IN" sz="2600" b="0" i="0" u="none" strike="noStrike" kern="1200" cap="none" spc="0" normalizeH="0" baseline="-2500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/>
        </p:nvGraphicFramePr>
        <p:xfrm>
          <a:off x="685800" y="2151063"/>
          <a:ext cx="7770813" cy="3978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834" name="Equation" r:id="rId3" imgW="3276360" imgH="1676160" progId="Equation.3">
                  <p:embed/>
                </p:oleObj>
              </mc:Choice>
              <mc:Fallback>
                <p:oleObj name="Equation" r:id="rId3" imgW="3276360" imgH="1676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151063"/>
                        <a:ext cx="7770813" cy="3978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74397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2"/>
          <p:cNvSpPr txBox="1">
            <a:spLocks/>
          </p:cNvSpPr>
          <p:nvPr/>
        </p:nvSpPr>
        <p:spPr>
          <a:xfrm>
            <a:off x="457200" y="574344"/>
            <a:ext cx="8229600" cy="6858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Ideal turbofan engines</a:t>
            </a:r>
            <a:endParaRPr kumimoji="0" lang="en-IN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3" name="Content Placeholder 13"/>
          <p:cNvSpPr txBox="1">
            <a:spLocks/>
          </p:cNvSpPr>
          <p:nvPr/>
        </p:nvSpPr>
        <p:spPr>
          <a:xfrm>
            <a:off x="457200" y="1371600"/>
            <a:ext cx="8305800" cy="46482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Primary nozzle: With no afterburner, </a:t>
            </a:r>
            <a:r>
              <a:rPr kumimoji="0" lang="en-IN" sz="2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</a:t>
            </a:r>
            <a:r>
              <a:rPr kumimoji="0" lang="en-IN" sz="2600" b="0" i="1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06</a:t>
            </a:r>
            <a:r>
              <a:rPr kumimoji="0" lang="en-IN" sz="2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=T</a:t>
            </a:r>
            <a:r>
              <a:rPr kumimoji="0" lang="en-IN" sz="2600" b="0" i="1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05</a:t>
            </a:r>
            <a:r>
              <a:rPr kumimoji="0" lang="en-IN" sz="2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, P</a:t>
            </a:r>
            <a:r>
              <a:rPr kumimoji="0" lang="en-IN" sz="2600" b="0" i="1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06</a:t>
            </a:r>
            <a:r>
              <a:rPr kumimoji="0" lang="en-IN" sz="2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=P</a:t>
            </a:r>
            <a:r>
              <a:rPr kumimoji="0" lang="en-IN" sz="2600" b="0" i="1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05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IN" sz="2600" b="0" i="1" u="none" strike="noStrike" kern="1200" cap="none" spc="0" normalizeH="0" baseline="-2500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IN" sz="2600" b="0" i="1" u="none" strike="noStrike" kern="1200" cap="none" spc="0" normalizeH="0" baseline="-2500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IN" sz="2600" b="0" i="1" u="none" strike="noStrike" kern="1200" cap="none" spc="0" normalizeH="0" baseline="-2500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IN" sz="2600" b="0" i="1" u="none" strike="noStrike" kern="1200" cap="none" spc="0" normalizeH="0" baseline="-2500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IN" sz="2600" b="0" i="1" u="none" strike="noStrike" kern="1200" cap="none" spc="0" normalizeH="0" baseline="-2500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IN" sz="2600" b="0" i="1" u="none" strike="noStrike" kern="1200" cap="none" spc="0" normalizeH="0" baseline="-2500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IN" sz="2600" b="0" i="1" u="none" strike="noStrike" kern="1200" cap="none" spc="0" normalizeH="0" baseline="-2500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IN" sz="2600" b="0" i="1" u="none" strike="noStrike" kern="1200" cap="none" spc="0" normalizeH="0" baseline="-2500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IN" sz="2600" b="0" i="1" u="none" strike="noStrike" kern="1200" cap="none" spc="0" normalizeH="0" baseline="-2500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IN" sz="2600" b="0" i="1" u="none" strike="noStrike" kern="1200" cap="none" spc="0" normalizeH="0" baseline="-2500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This is similar to what we had derived for a pure turbojet.</a:t>
            </a:r>
            <a:endParaRPr kumimoji="0" lang="en-IN" sz="26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IN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IN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IN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IN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IN" sz="2600" b="0" i="0" u="none" strike="noStrike" kern="1200" cap="none" spc="0" normalizeH="0" baseline="-2500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643042" y="2071678"/>
          <a:ext cx="5934075" cy="283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858" name="Equation" r:id="rId3" imgW="2501640" imgH="1193760" progId="Equation.3">
                  <p:embed/>
                </p:oleObj>
              </mc:Choice>
              <mc:Fallback>
                <p:oleObj name="Equation" r:id="rId3" imgW="2501640" imgH="11937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3042" y="2071678"/>
                        <a:ext cx="5934075" cy="2832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15912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2"/>
          <p:cNvSpPr txBox="1">
            <a:spLocks/>
          </p:cNvSpPr>
          <p:nvPr/>
        </p:nvSpPr>
        <p:spPr>
          <a:xfrm>
            <a:off x="457200" y="574344"/>
            <a:ext cx="8229600" cy="6858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Ideal turbofan engines</a:t>
            </a:r>
            <a:endParaRPr kumimoji="0" lang="en-IN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3" name="Content Placeholder 13"/>
          <p:cNvSpPr txBox="1">
            <a:spLocks/>
          </p:cNvSpPr>
          <p:nvPr/>
        </p:nvSpPr>
        <p:spPr>
          <a:xfrm>
            <a:off x="457200" y="1371600"/>
            <a:ext cx="8305800" cy="45720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Secondary nozzle:</a:t>
            </a:r>
            <a:endParaRPr kumimoji="0" lang="en-IN" sz="2600" b="0" i="1" u="none" strike="noStrike" kern="1200" cap="none" spc="0" normalizeH="0" baseline="-2500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IN" sz="2600" b="0" i="1" u="none" strike="noStrike" kern="1200" cap="none" spc="0" normalizeH="0" baseline="-2500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IN" sz="2600" b="0" i="1" u="none" strike="noStrike" kern="1200" cap="none" spc="0" normalizeH="0" baseline="-2500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IN" sz="2600" b="0" i="1" u="none" strike="noStrike" kern="1200" cap="none" spc="0" normalizeH="0" baseline="-2500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IN" sz="2600" b="0" i="1" u="none" strike="noStrike" kern="1200" cap="none" spc="0" normalizeH="0" baseline="-2500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IN" sz="2600" b="0" i="1" u="none" strike="noStrike" kern="1200" cap="none" spc="0" normalizeH="0" baseline="-2500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IN" sz="2600" b="0" i="1" u="none" strike="noStrike" kern="1200" cap="none" spc="0" normalizeH="0" baseline="-2500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IN" sz="2600" b="0" i="1" u="none" strike="noStrike" kern="1200" cap="none" spc="0" normalizeH="0" baseline="-2500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IN" sz="2600" b="0" i="1" u="none" strike="noStrike" kern="1200" cap="none" spc="0" normalizeH="0" baseline="-2500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IN" sz="2600" b="0" i="1" u="none" strike="noStrike" kern="1200" cap="none" spc="0" normalizeH="0" baseline="-2500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IN" sz="2600" b="0" i="1" u="none" strike="noStrike" kern="1200" cap="none" spc="0" normalizeH="0" baseline="-2500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The thrust and other parameters can now be calculated.</a:t>
            </a:r>
            <a:endParaRPr kumimoji="0" lang="en-IN" sz="26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IN" sz="2600" b="0" i="0" u="none" strike="noStrike" kern="1200" cap="none" spc="0" normalizeH="0" baseline="-2500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638300" y="2057400"/>
          <a:ext cx="5994400" cy="289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882" name="Equation" r:id="rId3" imgW="2527200" imgH="1218960" progId="Equation.3">
                  <p:embed/>
                </p:oleObj>
              </mc:Choice>
              <mc:Fallback>
                <p:oleObj name="Equation" r:id="rId3" imgW="2527200" imgH="1218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8300" y="2057400"/>
                        <a:ext cx="5994400" cy="2892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33231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2"/>
          <p:cNvSpPr txBox="1">
            <a:spLocks/>
          </p:cNvSpPr>
          <p:nvPr/>
        </p:nvSpPr>
        <p:spPr>
          <a:xfrm>
            <a:off x="457200" y="574344"/>
            <a:ext cx="8229600" cy="6858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Ideal turbofan engines</a:t>
            </a:r>
            <a:endParaRPr kumimoji="0" lang="en-IN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3" name="Content Placeholder 13"/>
          <p:cNvSpPr txBox="1">
            <a:spLocks/>
          </p:cNvSpPr>
          <p:nvPr/>
        </p:nvSpPr>
        <p:spPr>
          <a:xfrm>
            <a:off x="457200" y="1371600"/>
            <a:ext cx="8305800" cy="48768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Thrust,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IN" sz="2600" b="0" i="1" u="none" strike="noStrike" kern="1200" cap="none" spc="0" normalizeH="0" baseline="-2500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IN" sz="2600" b="0" i="1" u="none" strike="noStrike" kern="1200" cap="none" spc="0" normalizeH="0" baseline="-2500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IN" sz="2600" b="0" i="1" u="none" strike="noStrike" kern="1200" cap="none" spc="0" normalizeH="0" baseline="-2500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IN" sz="2600" b="0" i="1" u="none" strike="noStrike" kern="1200" cap="none" spc="0" normalizeH="0" baseline="-2500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IN" sz="2600" b="0" i="1" u="none" strike="noStrike" kern="1200" cap="none" spc="0" normalizeH="0" baseline="-2500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SFC, TSFC, efficiencies can be calculated the same way as done for the turbojet case.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IN" sz="2600" b="0" i="0" u="none" strike="noStrike" kern="1200" cap="none" spc="0" normalizeH="0" baseline="-2500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If the turbofan is of a mixed configuration, then, we will have to calculate the temperature at the nozzle entry from enthalpy balance of the two streams.</a:t>
            </a:r>
            <a:endParaRPr kumimoji="0" lang="en-IN" sz="2600" b="0" i="0" u="none" strike="noStrike" kern="1200" cap="none" spc="0" normalizeH="0" baseline="-2500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IN" sz="2600" b="0" i="1" u="none" strike="noStrike" kern="1200" cap="none" spc="0" normalizeH="0" baseline="-2500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IN" sz="2600" b="0" i="1" u="none" strike="noStrike" kern="1200" cap="none" spc="0" normalizeH="0" baseline="-2500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IN" sz="2600" b="0" i="1" u="none" strike="noStrike" kern="1200" cap="none" spc="0" normalizeH="0" baseline="-2500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IN" sz="2600" b="0" i="1" u="none" strike="noStrike" kern="1200" cap="none" spc="0" normalizeH="0" baseline="-2500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IN" sz="2600" b="0" i="1" u="none" strike="noStrike" kern="1200" cap="none" spc="0" normalizeH="0" baseline="-2500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IN" sz="2600" b="0" i="0" u="none" strike="noStrike" kern="1200" cap="none" spc="0" normalizeH="0" baseline="-2500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graphicFrame>
        <p:nvGraphicFramePr>
          <p:cNvPr id="4" name="Object 9"/>
          <p:cNvGraphicFramePr>
            <a:graphicFrameLocks noChangeAspect="1"/>
          </p:cNvGraphicFramePr>
          <p:nvPr/>
        </p:nvGraphicFramePr>
        <p:xfrm>
          <a:off x="1676400" y="1981200"/>
          <a:ext cx="6335712" cy="1217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906" name="Equation" r:id="rId3" imgW="2374560" imgH="457200" progId="Equation.3">
                  <p:embed/>
                </p:oleObj>
              </mc:Choice>
              <mc:Fallback>
                <p:oleObj name="Equation" r:id="rId3" imgW="237456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981200"/>
                        <a:ext cx="6335712" cy="1217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74555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2"/>
          <p:cNvSpPr txBox="1">
            <a:spLocks/>
          </p:cNvSpPr>
          <p:nvPr/>
        </p:nvSpPr>
        <p:spPr>
          <a:xfrm>
            <a:off x="457200" y="574344"/>
            <a:ext cx="8229600" cy="6858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Ideal turbofan engines</a:t>
            </a:r>
            <a:endParaRPr kumimoji="0" lang="en-IN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3" name="Content Placeholder 13"/>
          <p:cNvSpPr txBox="1">
            <a:spLocks/>
          </p:cNvSpPr>
          <p:nvPr/>
        </p:nvSpPr>
        <p:spPr bwMode="auto">
          <a:xfrm>
            <a:off x="381000" y="1371600"/>
            <a:ext cx="86106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IN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The cycle</a:t>
            </a:r>
            <a:r>
              <a:rPr kumimoji="0" lang="en-IN" sz="2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 analysis procedure will need to be slightly modified depending upon the turbofan engine configuration.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IN" sz="26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The differences in the various configuration arise because of the number of spools and turbine-compressor/fan arrangements as well as mixed and unmixed exhausts.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IN" sz="2600" b="0" u="none" strike="noStrike" kern="1200" cap="none" spc="0" normalizeH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Exercise: </a:t>
            </a:r>
            <a:r>
              <a:rPr kumimoji="0" lang="en-IN" sz="2600" b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Carry out the ideal cycle analysis for a turbofan with three spool configuration with LPT driving the fan, Intermediate pressure turbine (IPT) driving the LPC and the HPT driving the HPC for mixed and unmixed configurations.</a:t>
            </a:r>
            <a:endParaRPr kumimoji="0" lang="en-IN" sz="2600" b="0" u="none" strike="noStrike" kern="1200" cap="none" spc="0" normalizeH="0" baseline="-2500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IN" sz="2600" b="0" i="1" u="none" strike="noStrike" kern="1200" cap="none" spc="0" normalizeH="0" baseline="-2500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IN" sz="2600" b="0" i="1" u="none" strike="noStrike" kern="1200" cap="none" spc="0" normalizeH="0" baseline="-2500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IN" sz="2600" b="0" i="1" u="none" strike="noStrike" kern="1200" cap="none" spc="0" normalizeH="0" baseline="-2500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IN" sz="2600" b="0" i="0" u="none" strike="noStrike" kern="1200" cap="none" spc="0" normalizeH="0" baseline="-2500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7068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381000"/>
            <a:ext cx="7620000" cy="574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76722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4"/>
          <p:cNvPicPr>
            <a:picLocks noChangeAspect="1" noChangeArrowheads="1"/>
          </p:cNvPicPr>
          <p:nvPr/>
        </p:nvPicPr>
        <p:blipFill>
          <a:blip r:embed="rId2"/>
          <a:srcRect l="20625" t="21666" r="26250" b="24412"/>
          <a:stretch>
            <a:fillRect/>
          </a:stretch>
        </p:blipFill>
        <p:spPr bwMode="auto">
          <a:xfrm>
            <a:off x="1143000" y="685800"/>
            <a:ext cx="6477000" cy="4930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1500166" y="6072206"/>
            <a:ext cx="6429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A Comparison between gas turbine engine and a piston engine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96740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4"/>
          <p:cNvPicPr>
            <a:picLocks noChangeAspect="1" noChangeArrowheads="1"/>
          </p:cNvPicPr>
          <p:nvPr/>
        </p:nvPicPr>
        <p:blipFill>
          <a:blip r:embed="rId2"/>
          <a:srcRect l="30624" t="39166" r="21251" b="29167"/>
          <a:stretch>
            <a:fillRect/>
          </a:stretch>
        </p:blipFill>
        <p:spPr bwMode="auto">
          <a:xfrm>
            <a:off x="1600200" y="457200"/>
            <a:ext cx="58674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3" name="Picture 5"/>
          <p:cNvPicPr>
            <a:picLocks noChangeAspect="1" noChangeArrowheads="1"/>
          </p:cNvPicPr>
          <p:nvPr/>
        </p:nvPicPr>
        <p:blipFill>
          <a:blip r:embed="rId3"/>
          <a:srcRect l="21875" t="24167" r="26875" b="40833"/>
          <a:stretch>
            <a:fillRect/>
          </a:stretch>
        </p:blipFill>
        <p:spPr bwMode="auto">
          <a:xfrm>
            <a:off x="1447800" y="3352800"/>
            <a:ext cx="62484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22561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2"/>
          <p:cNvSpPr txBox="1">
            <a:spLocks/>
          </p:cNvSpPr>
          <p:nvPr/>
        </p:nvSpPr>
        <p:spPr>
          <a:xfrm>
            <a:off x="428596" y="428604"/>
            <a:ext cx="8229600" cy="685800"/>
          </a:xfrm>
          <a:prstGeom prst="rect">
            <a:avLst/>
          </a:prstGeom>
        </p:spPr>
        <p:txBody>
          <a:bodyPr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Gas turbine cycles</a:t>
            </a:r>
            <a:endParaRPr kumimoji="0" lang="en-IN" sz="3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3" name="Content Placeholder 13"/>
          <p:cNvSpPr txBox="1">
            <a:spLocks/>
          </p:cNvSpPr>
          <p:nvPr/>
        </p:nvSpPr>
        <p:spPr>
          <a:xfrm>
            <a:off x="609600" y="1371600"/>
            <a:ext cx="8001000" cy="48006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Gas turbine engines operate on Brayton cycles.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Ideal Brayton cycle is a closed cycle, whereas gas turbines operate in the open cycle mode.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Ideal cycle assumes that there are no irreversibilities in the processes, air behaves like an ideal gas with constant specific heats, and that there are no frictional losses.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IN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I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7159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6981</TotalTime>
  <Words>2342</Words>
  <Application>Microsoft Office PowerPoint</Application>
  <PresentationFormat>On-screen Show (4:3)</PresentationFormat>
  <Paragraphs>425</Paragraphs>
  <Slides>57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59" baseType="lpstr"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sudarshan</cp:lastModifiedBy>
  <cp:revision>106</cp:revision>
  <dcterms:created xsi:type="dcterms:W3CDTF">2011-01-24T05:13:06Z</dcterms:created>
  <dcterms:modified xsi:type="dcterms:W3CDTF">2014-04-10T03:41:18Z</dcterms:modified>
</cp:coreProperties>
</file>