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2" r:id="rId10"/>
    <p:sldId id="303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4" r:id="rId19"/>
    <p:sldId id="307" r:id="rId20"/>
    <p:sldId id="305" r:id="rId21"/>
    <p:sldId id="306" r:id="rId22"/>
    <p:sldId id="299" r:id="rId23"/>
    <p:sldId id="300" r:id="rId24"/>
    <p:sldId id="301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94667" autoAdjust="0"/>
  </p:normalViewPr>
  <p:slideViewPr>
    <p:cSldViewPr>
      <p:cViewPr>
        <p:scale>
          <a:sx n="70" d="100"/>
          <a:sy n="70" d="100"/>
        </p:scale>
        <p:origin x="-45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A33CE-88D1-4470-A5A1-1546DA274F1C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4233-E953-4F2E-9005-0338DDC648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CD0D-8731-4FD7-B7E1-12ECE0E69854}" type="datetimeFigureOut">
              <a:rPr lang="en-US" smtClean="0"/>
              <a:pPr/>
              <a:t>4/12/2014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0FB7-1DD7-4C2E-B55D-69741CBE4D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35785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Recap: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35,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April 2014, 0930-1030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hrs.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Ideal cycle analysis for jet engines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Turbojet engine 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Turbojet with afterburning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Turbofan engine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Mixed and unmixed turbofan</a:t>
            </a:r>
          </a:p>
          <a:p>
            <a:pPr lvl="2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Variants of ramjet engines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457200" y="1600200"/>
            <a:ext cx="83058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Ramjets can be designed in a variety of configurations.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Conventional ramjets: Can type ramjets (CRJ)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Solid fuelled ramjets (SFRJ), Liquid fuelled ramjets (LFRJ) and Gaseous fuelled ramjets (GFRJ).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Integral rocket-ramjets (IRR): SFIRR, LFIRR and GFIRR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Combined cycle: Air-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turboramjet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(ATR)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Ejector Ramjets (ERJ)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689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52600" y="2414348"/>
            <a:ext cx="482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rot="16360900">
            <a:off x="1608654" y="2191500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578221" y="2369024"/>
            <a:ext cx="1637731" cy="236560"/>
          </a:xfrm>
          <a:custGeom>
            <a:avLst/>
            <a:gdLst>
              <a:gd name="connsiteX0" fmla="*/ 0 w 1637731"/>
              <a:gd name="connsiteY0" fmla="*/ 34119 h 236560"/>
              <a:gd name="connsiteX1" fmla="*/ 354842 w 1637731"/>
              <a:gd name="connsiteY1" fmla="*/ 61414 h 236560"/>
              <a:gd name="connsiteX2" fmla="*/ 696036 w 1637731"/>
              <a:gd name="connsiteY2" fmla="*/ 184244 h 236560"/>
              <a:gd name="connsiteX3" fmla="*/ 968991 w 1637731"/>
              <a:gd name="connsiteY3" fmla="*/ 211539 h 236560"/>
              <a:gd name="connsiteX4" fmla="*/ 1337480 w 1637731"/>
              <a:gd name="connsiteY4" fmla="*/ 34119 h 236560"/>
              <a:gd name="connsiteX5" fmla="*/ 1637731 w 1637731"/>
              <a:gd name="connsiteY5" fmla="*/ 6823 h 23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7731" h="236560">
                <a:moveTo>
                  <a:pt x="0" y="34119"/>
                </a:moveTo>
                <a:cubicBezTo>
                  <a:pt x="119418" y="35256"/>
                  <a:pt x="238836" y="36393"/>
                  <a:pt x="354842" y="61414"/>
                </a:cubicBezTo>
                <a:cubicBezTo>
                  <a:pt x="470848" y="86435"/>
                  <a:pt x="593678" y="159223"/>
                  <a:pt x="696036" y="184244"/>
                </a:cubicBezTo>
                <a:cubicBezTo>
                  <a:pt x="798394" y="209265"/>
                  <a:pt x="862084" y="236560"/>
                  <a:pt x="968991" y="211539"/>
                </a:cubicBezTo>
                <a:cubicBezTo>
                  <a:pt x="1075898" y="186518"/>
                  <a:pt x="1226023" y="68238"/>
                  <a:pt x="1337480" y="34119"/>
                </a:cubicBezTo>
                <a:cubicBezTo>
                  <a:pt x="1448937" y="0"/>
                  <a:pt x="1543334" y="3411"/>
                  <a:pt x="1637731" y="6823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807192" y="4159844"/>
            <a:ext cx="482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5239100" flipV="1">
            <a:off x="1608654" y="3546208"/>
            <a:ext cx="381000" cy="838200"/>
          </a:xfrm>
          <a:prstGeom prst="arc">
            <a:avLst>
              <a:gd name="adj1" fmla="val 1682470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 flipV="1">
            <a:off x="6613477" y="3954440"/>
            <a:ext cx="1637731" cy="236560"/>
          </a:xfrm>
          <a:custGeom>
            <a:avLst/>
            <a:gdLst>
              <a:gd name="connsiteX0" fmla="*/ 0 w 1637731"/>
              <a:gd name="connsiteY0" fmla="*/ 34119 h 236560"/>
              <a:gd name="connsiteX1" fmla="*/ 354842 w 1637731"/>
              <a:gd name="connsiteY1" fmla="*/ 61414 h 236560"/>
              <a:gd name="connsiteX2" fmla="*/ 696036 w 1637731"/>
              <a:gd name="connsiteY2" fmla="*/ 184244 h 236560"/>
              <a:gd name="connsiteX3" fmla="*/ 968991 w 1637731"/>
              <a:gd name="connsiteY3" fmla="*/ 211539 h 236560"/>
              <a:gd name="connsiteX4" fmla="*/ 1337480 w 1637731"/>
              <a:gd name="connsiteY4" fmla="*/ 34119 h 236560"/>
              <a:gd name="connsiteX5" fmla="*/ 1637731 w 1637731"/>
              <a:gd name="connsiteY5" fmla="*/ 6823 h 23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7731" h="236560">
                <a:moveTo>
                  <a:pt x="0" y="34119"/>
                </a:moveTo>
                <a:cubicBezTo>
                  <a:pt x="119418" y="35256"/>
                  <a:pt x="238836" y="36393"/>
                  <a:pt x="354842" y="61414"/>
                </a:cubicBezTo>
                <a:cubicBezTo>
                  <a:pt x="470848" y="86435"/>
                  <a:pt x="593678" y="159223"/>
                  <a:pt x="696036" y="184244"/>
                </a:cubicBezTo>
                <a:cubicBezTo>
                  <a:pt x="798394" y="209265"/>
                  <a:pt x="862084" y="236560"/>
                  <a:pt x="968991" y="211539"/>
                </a:cubicBezTo>
                <a:cubicBezTo>
                  <a:pt x="1075898" y="186518"/>
                  <a:pt x="1226023" y="68238"/>
                  <a:pt x="1337480" y="34119"/>
                </a:cubicBezTo>
                <a:cubicBezTo>
                  <a:pt x="1448937" y="0"/>
                  <a:pt x="1543334" y="3411"/>
                  <a:pt x="1637731" y="6823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62000" y="3061648"/>
            <a:ext cx="914400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3284560"/>
            <a:ext cx="914400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54792" y="3052856"/>
            <a:ext cx="636696" cy="147544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1670712" y="3352800"/>
            <a:ext cx="636696" cy="166048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743200" y="25908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43200" y="26670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2743201" y="3007056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43201" y="3083256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2743201" y="3442648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43201" y="3518848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2743201" y="3829336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1" y="3905536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829594" y="2438400"/>
            <a:ext cx="457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8194" y="2667000"/>
            <a:ext cx="152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210594" y="2590800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210594" y="2667000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10594" y="2667000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857684" y="4100358"/>
            <a:ext cx="457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86284" y="3886200"/>
            <a:ext cx="152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238684" y="3810000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38684" y="3886200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8684" y="3886200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13506" y="22479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790700" y="188623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134894" y="193434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895454" y="1947994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2000" y="18288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57400" y="1828800"/>
            <a:ext cx="4343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00800" y="18288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14967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Diffuser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6392" y="148874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63688" y="15103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312794" y="4335406"/>
            <a:ext cx="90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922394" y="4335406"/>
            <a:ext cx="90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621842" y="4321758"/>
            <a:ext cx="90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62000" y="4572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71600" y="45720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5184" y="4800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Supersonic compression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57400" y="48006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Subsonic compression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838200" y="45720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52600" y="45720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57600" y="4267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Flame holders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895600" y="3581400"/>
            <a:ext cx="838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6800" y="57251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typical ramjet engine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743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67800" y="4755075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-526597" y="3260777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939600" y="4705964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800" y="19812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390635">
            <a:off x="344544" y="2710929"/>
            <a:ext cx="5703514" cy="1071335"/>
          </a:xfrm>
          <a:prstGeom prst="arc">
            <a:avLst>
              <a:gd name="adj1" fmla="val 13868112"/>
              <a:gd name="adj2" fmla="val 210200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V="1">
            <a:off x="3002476" y="2766204"/>
            <a:ext cx="1584000" cy="145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-120000" flipV="1">
            <a:off x="1389503" y="3433779"/>
            <a:ext cx="24217" cy="97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erge 9"/>
          <p:cNvSpPr>
            <a:spLocks noChangeAspect="1"/>
          </p:cNvSpPr>
          <p:nvPr/>
        </p:nvSpPr>
        <p:spPr>
          <a:xfrm rot="21600000">
            <a:off x="3752428" y="2466804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lowchart: Merge 10"/>
          <p:cNvSpPr>
            <a:spLocks noChangeAspect="1"/>
          </p:cNvSpPr>
          <p:nvPr/>
        </p:nvSpPr>
        <p:spPr>
          <a:xfrm rot="14340000">
            <a:off x="2407839" y="2803793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Merge 11"/>
          <p:cNvSpPr>
            <a:spLocks noChangeAspect="1"/>
          </p:cNvSpPr>
          <p:nvPr/>
        </p:nvSpPr>
        <p:spPr>
          <a:xfrm rot="10800000">
            <a:off x="1352761" y="3577156"/>
            <a:ext cx="95159" cy="18493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1058" y="17262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0200" y="3207028"/>
            <a:ext cx="381000" cy="37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0200" y="4250614"/>
            <a:ext cx="396000" cy="37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4216" y="3426728"/>
            <a:ext cx="396000" cy="37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5410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ramjet cycle on a T-s diagram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360" y="18288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a-2: isentropic compression in the intake</a:t>
            </a:r>
          </a:p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2-4: combustion at constant pressure</a:t>
            </a:r>
          </a:p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4-7: Isentropic expansion through the nozzle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Arc 18"/>
          <p:cNvSpPr/>
          <p:nvPr/>
        </p:nvSpPr>
        <p:spPr>
          <a:xfrm rot="8612740">
            <a:off x="717117" y="1352632"/>
            <a:ext cx="5717677" cy="711828"/>
          </a:xfrm>
          <a:prstGeom prst="arc">
            <a:avLst>
              <a:gd name="adj1" fmla="val 16200000"/>
              <a:gd name="adj2" fmla="val 214912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04800" y="12192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an ideal ramjet cycle, there are no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irreversibilities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considered.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Therefore there are no pressure drops or efficiencies of the components comprising a ramjet.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If we assume complete expansion in the nozzle, P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=P</a:t>
            </a:r>
            <a:r>
              <a:rPr kumimoji="0" lang="en-I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kumimoji="0" lang="en-IN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 shall use the isentropic relations to determine the variation of pressure and temperature in the intake and nozzle. 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689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66713" y="1271588"/>
          <a:ext cx="8550275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9" name="Equation" r:id="rId3" imgW="4800600" imgH="2476440" progId="Equation.3">
                  <p:embed/>
                </p:oleObj>
              </mc:Choice>
              <mc:Fallback>
                <p:oleObj name="Equation" r:id="rId3" imgW="4800600" imgH="2476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271588"/>
                        <a:ext cx="8550275" cy="440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86380" y="3786190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M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619100" y="60354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5719" y="1142984"/>
          <a:ext cx="8776761" cy="516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3" name="Equation" r:id="rId3" imgW="2806560" imgH="1650960" progId="Equation.3">
                  <p:embed/>
                </p:oleObj>
              </mc:Choice>
              <mc:Fallback>
                <p:oleObj name="Equation" r:id="rId3" imgW="2806560" imgH="1650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9" y="1142984"/>
                        <a:ext cx="8776761" cy="5161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71472" y="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57158" y="571479"/>
          <a:ext cx="8429684" cy="6041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7" name="Equation" r:id="rId3" imgW="3187440" imgH="2286000" progId="Equation.3">
                  <p:embed/>
                </p:oleObj>
              </mc:Choice>
              <mc:Fallback>
                <p:oleObj name="Equation" r:id="rId3" imgW="3187440" imgH="228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71479"/>
                        <a:ext cx="8429684" cy="60411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04800" y="1219200"/>
            <a:ext cx="84582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Pulsejet is a very simple engine like a ramjet.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Comprises of an intake, combustion chamber and an acoustically resonating exhaust pipe.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occurs in pulses resulting in a pulsating thrust.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Two types of pulsejet engines: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 Detonation Engines (PDE) is being evolved conceptually.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500034" y="35716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Pulsejet engines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295400"/>
            <a:ext cx="86868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 are two types of pulsejet engines: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-type and valve-less type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-type pulsejet have been the more popularly used versions.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type engines, the pulsing is accomplished using a set of valves.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combustion in the engine is self-sustaining.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valves operate when the fuel-air mixture ignites in the combustor.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combustion products are expelled through the tailpipe to create thrust.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 pulsejet engines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52400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main disadvantage of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valved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pulsejet engines is the use of mechanical valves.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Wear and tear, reliability and noise problems can be partly overcome by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pulsejets.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engines do not have mechanical valves, but have aerodynamic valves.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One of the most successful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pulsejet engines, Lockwood-Hiller engines, have a “U” bend.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intake and exhaust pipes face the same direction.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357158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turboprop and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280958" y="1805962"/>
            <a:ext cx="8458200" cy="457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Turboprop engines generate a substantial shaft power in addition to nozzle thrust.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engines, generate only shaft power. These engines are used in helicopters. The shaft power is used to drive the main rotor blade.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 turboprop engine, the advantages and limitations are those of the propeller.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Both turboprops and </a:t>
            </a: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turboshafts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have applications at relatively lower speeds.</a:t>
            </a: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600" b="0" i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 pulsejet engines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31502"/>
            <a:ext cx="63055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2209800" y="2500158"/>
            <a:ext cx="5638800" cy="1588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3863798"/>
            <a:ext cx="2590800" cy="1588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96200" y="2007702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99746" y="2304542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94058" y="2693502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96200" y="2998302"/>
            <a:ext cx="6096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4343400" y="3357694"/>
            <a:ext cx="609600" cy="304800"/>
          </a:xfrm>
          <a:prstGeom prst="curvedConnector3">
            <a:avLst>
              <a:gd name="adj1" fmla="val -12687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4359320" y="4065102"/>
            <a:ext cx="609600" cy="304800"/>
          </a:xfrm>
          <a:prstGeom prst="curvedConnector3">
            <a:avLst>
              <a:gd name="adj1" fmla="val -12687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98302" y="3523742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8302" y="3599942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98302" y="3599942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012744" y="4065102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12744" y="4141302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12744" y="4141302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286000" y="5257006"/>
            <a:ext cx="762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0" y="155050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Exhaust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366499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Inlet and exhaust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513190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Fuel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1296" y="585944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a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pulsejet engine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 pulsejet engines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7275" y="54102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An aircraft with a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valveless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pulsejet engine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2057400"/>
            <a:ext cx="68675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096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419600" y="2514600"/>
            <a:ext cx="2438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3810000" y="2362200"/>
            <a:ext cx="636696" cy="147544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 flipH="1">
            <a:off x="3810000" y="4114800"/>
            <a:ext cx="636696" cy="166048"/>
          </a:xfrm>
          <a:custGeom>
            <a:avLst/>
            <a:gdLst>
              <a:gd name="connsiteX0" fmla="*/ 0 w 736979"/>
              <a:gd name="connsiteY0" fmla="*/ 0 h 95535"/>
              <a:gd name="connsiteX1" fmla="*/ 259307 w 736979"/>
              <a:gd name="connsiteY1" fmla="*/ 13648 h 95535"/>
              <a:gd name="connsiteX2" fmla="*/ 436728 w 736979"/>
              <a:gd name="connsiteY2" fmla="*/ 81887 h 95535"/>
              <a:gd name="connsiteX3" fmla="*/ 736979 w 736979"/>
              <a:gd name="connsiteY3" fmla="*/ 95534 h 9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979" h="95535">
                <a:moveTo>
                  <a:pt x="0" y="0"/>
                </a:moveTo>
                <a:cubicBezTo>
                  <a:pt x="93259" y="0"/>
                  <a:pt x="186519" y="0"/>
                  <a:pt x="259307" y="13648"/>
                </a:cubicBezTo>
                <a:cubicBezTo>
                  <a:pt x="332095" y="27296"/>
                  <a:pt x="357116" y="68239"/>
                  <a:pt x="436728" y="81887"/>
                </a:cubicBezTo>
                <a:cubicBezTo>
                  <a:pt x="516340" y="95535"/>
                  <a:pt x="626659" y="95534"/>
                  <a:pt x="736979" y="9553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743200" y="23622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43200" y="24384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2743201" y="28956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3201" y="29718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2743201" y="3526808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43201" y="3603008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2743201" y="41148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1" y="4191000"/>
            <a:ext cx="152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734594" y="2438400"/>
            <a:ext cx="457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63194" y="2667000"/>
            <a:ext cx="152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15594" y="2590800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15594" y="2667000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15594" y="2667000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03284" y="4159758"/>
            <a:ext cx="5760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1284" y="3886200"/>
            <a:ext cx="152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143684" y="3810000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43684" y="3886200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43684" y="3886200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2172494" y="22471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086894" y="22471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220494" y="23233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592094" y="23233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2043752" y="4183040"/>
            <a:ext cx="7620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2400" y="4114800"/>
            <a:ext cx="457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7800" y="4648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Valves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800600" y="3581400"/>
            <a:ext cx="838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6800" y="57251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typical pulsejet engine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419600" y="4114800"/>
            <a:ext cx="2438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39704" y="2362200"/>
            <a:ext cx="1219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6488" y="4280848"/>
            <a:ext cx="1219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5200" y="4419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Fuel supply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600" y="4267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00200" y="3048000"/>
            <a:ext cx="762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00200" y="3657600"/>
            <a:ext cx="762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24600" y="2971800"/>
            <a:ext cx="762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24600" y="3581400"/>
            <a:ext cx="762000" cy="158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800" y="3048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Tail pipe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33600" y="1600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2312" y="1600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1676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3200" y="169573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5720" y="571480"/>
          <a:ext cx="8286808" cy="617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1" name="Equation" r:id="rId3" imgW="3441600" imgH="2565360" progId="Equation.3">
                  <p:embed/>
                </p:oleObj>
              </mc:Choice>
              <mc:Fallback>
                <p:oleObj name="Equation" r:id="rId3" imgW="3441600" imgH="2565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71480"/>
                        <a:ext cx="8286808" cy="6177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Pulsejet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42976" y="571480"/>
          <a:ext cx="7015190" cy="607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5" name="Equation" r:id="rId3" imgW="3098520" imgH="2743200" progId="Equation.3">
                  <p:embed/>
                </p:oleObj>
              </mc:Choice>
              <mc:Fallback>
                <p:oleObj name="Equation" r:id="rId3" imgW="3098520" imgH="274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71480"/>
                        <a:ext cx="7015190" cy="6078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28596" y="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Cycle components</a:t>
            </a:r>
          </a:p>
        </p:txBody>
      </p:sp>
      <p:sp>
        <p:nvSpPr>
          <p:cNvPr id="5" name="Content Placeholder 14"/>
          <p:cNvSpPr txBox="1">
            <a:spLocks/>
          </p:cNvSpPr>
          <p:nvPr/>
        </p:nvSpPr>
        <p:spPr>
          <a:xfrm>
            <a:off x="642910" y="1000108"/>
            <a:ext cx="7848600" cy="464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Jet engine cycle has several salient components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Air intake/diffuser: decelerates air and delivers it to the compressor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Fan: present in turbofan engines, drives the bypass mass flow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Compressor: compresses ingested air to high pressure and temperature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chamber: fuel is added here, combustion results in high temperature and pressure at turbine inlet</a:t>
            </a:r>
          </a:p>
        </p:txBody>
      </p:sp>
    </p:spTree>
    <p:extLst>
      <p:ext uri="{BB962C8B-B14F-4D97-AF65-F5344CB8AC3E}">
        <p14:creationId xmlns:p14="http://schemas.microsoft.com/office/powerpoint/2010/main" val="402075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Cycle components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685800" y="1905000"/>
            <a:ext cx="7848600" cy="3200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Turbine: Combustion products are expanded through the turbine, generates shaft power to drive the compressor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Nozzle: Turbine exhaust is further expanded through the nozzle, generates thrust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Afterburner: used in afterburning turbojets, function similar to combustion chamber</a:t>
            </a:r>
          </a:p>
        </p:txBody>
      </p:sp>
    </p:spTree>
    <p:extLst>
      <p:ext uri="{BB962C8B-B14F-4D97-AF65-F5344CB8AC3E}">
        <p14:creationId xmlns:p14="http://schemas.microsoft.com/office/powerpoint/2010/main" val="378144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Air intake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371600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Inlet losses arise due to wall friction and shock waves (in a supersonic inlet).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These result in a reduction in total pressure.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flow is usually adiabatic as it flows through the intake.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Performance of intakes are characterised using total pressure ratio and isentropic efficiency.</a:t>
            </a:r>
          </a:p>
        </p:txBody>
      </p:sp>
    </p:spTree>
    <p:extLst>
      <p:ext uri="{BB962C8B-B14F-4D97-AF65-F5344CB8AC3E}">
        <p14:creationId xmlns:p14="http://schemas.microsoft.com/office/powerpoint/2010/main" val="100816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Air intake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800302" y="5211601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305905" y="3717303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72102" y="5162490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9302" y="243772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 rot="9390635">
            <a:off x="1503702" y="3427168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2799508" y="3656926"/>
            <a:ext cx="2134394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9390635">
            <a:off x="1503702" y="3149664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032318" y="2598086"/>
            <a:ext cx="248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351558" y="3399670"/>
            <a:ext cx="1548000" cy="46800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63606" y="46475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3414" y="3871878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9894" y="1988486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0a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61630" y="3461310"/>
            <a:ext cx="909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</a:t>
            </a:r>
            <a:r>
              <a:rPr lang="en-IN" sz="2000" i="1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/2c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380000" flipV="1">
            <a:off x="2806640" y="3020411"/>
            <a:ext cx="828000" cy="3539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27180000" flipV="1">
            <a:off x="2818046" y="4307428"/>
            <a:ext cx="792000" cy="3539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28902" y="472372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62302" y="41903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80414" y="297908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2s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3414" y="4155070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24302" y="27425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46246" y="2222774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02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4206" y="2508238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16894" y="226371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0a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1238" y="227736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02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150294" y="2853982"/>
            <a:ext cx="136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27300000" flipV="1">
            <a:off x="5214565" y="2365814"/>
            <a:ext cx="396000" cy="3539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560000" flipV="1">
            <a:off x="5207489" y="3048588"/>
            <a:ext cx="396000" cy="35393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2430" y="2527574"/>
            <a:ext cx="909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sz="2000" i="1" baseline="30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2</a:t>
            </a:r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/2c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33464" y="2639704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02s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78672" y="5674056"/>
            <a:ext cx="662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and ideal intake processes</a:t>
            </a:r>
            <a:endParaRPr lang="en-IN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3" name="Arc 32"/>
          <p:cNvSpPr/>
          <p:nvPr/>
        </p:nvSpPr>
        <p:spPr>
          <a:xfrm rot="9390635">
            <a:off x="1223926" y="1384143"/>
            <a:ext cx="5703514" cy="1071335"/>
          </a:xfrm>
          <a:prstGeom prst="arc">
            <a:avLst>
              <a:gd name="adj1" fmla="val 13210018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rc 33"/>
          <p:cNvSpPr/>
          <p:nvPr/>
        </p:nvSpPr>
        <p:spPr>
          <a:xfrm rot="9390635">
            <a:off x="1634494" y="1450982"/>
            <a:ext cx="5703514" cy="1071335"/>
          </a:xfrm>
          <a:prstGeom prst="arc">
            <a:avLst>
              <a:gd name="adj1" fmla="val 15286342"/>
              <a:gd name="adj2" fmla="val 2042672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rc 34"/>
          <p:cNvSpPr/>
          <p:nvPr/>
        </p:nvSpPr>
        <p:spPr>
          <a:xfrm rot="9390635">
            <a:off x="1634493" y="1701189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4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Air intake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371600"/>
            <a:ext cx="8229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efficiency,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of the diffuser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efficiency can be related to the total pressure ratio (</a:t>
            </a:r>
            <a:r>
              <a:rPr kumimoji="0" lang="el-GR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π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 and Mach number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133601"/>
          <a:ext cx="4495800" cy="126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2" name="Equation" r:id="rId3" imgW="1536480" imgH="431640" progId="Equation.3">
                  <p:embed/>
                </p:oleObj>
              </mc:Choice>
              <mc:Fallback>
                <p:oleObj name="Equation" r:id="rId3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1"/>
                        <a:ext cx="4495800" cy="1263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7400" y="4572000"/>
          <a:ext cx="4572000" cy="157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3" name="Equation" r:id="rId5" imgW="1841400" imgH="634680" progId="Equation.3">
                  <p:embed/>
                </p:oleObj>
              </mc:Choice>
              <mc:Fallback>
                <p:oleObj name="Equation" r:id="rId5" imgW="18414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4572000" cy="15759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96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28596" y="285728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turboprop and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2389496" y="2895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846696" y="2438400"/>
            <a:ext cx="685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3227696" y="2895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32496" y="32004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5170796" y="29337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445456" y="2514600"/>
            <a:ext cx="152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170796" y="29337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46696" y="3352800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/>
          <p:cNvSpPr/>
          <p:nvPr/>
        </p:nvSpPr>
        <p:spPr>
          <a:xfrm>
            <a:off x="3532496" y="2492992"/>
            <a:ext cx="19050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10800000" flipH="1">
            <a:off x="2859550" y="3656011"/>
            <a:ext cx="2751954" cy="915988"/>
            <a:chOff x="2361406" y="3505200"/>
            <a:chExt cx="2751954" cy="915988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1905000" y="3962400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62200" y="350520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743200" y="3962400"/>
              <a:ext cx="609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0" y="4267200"/>
              <a:ext cx="1905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686300" y="4000500"/>
              <a:ext cx="533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4960960" y="35814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686300" y="4000500"/>
              <a:ext cx="838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62200" y="4419600"/>
              <a:ext cx="2743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Terminator 20"/>
            <p:cNvSpPr/>
            <p:nvPr/>
          </p:nvSpPr>
          <p:spPr>
            <a:xfrm>
              <a:off x="3048000" y="3559792"/>
              <a:ext cx="1905000" cy="3810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 rot="5400000">
            <a:off x="4622096" y="3531304"/>
            <a:ext cx="208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727244" y="3529652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666096" y="2334904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6096" y="45720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5908344" y="3173103"/>
            <a:ext cx="762000" cy="7620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302156" y="1951630"/>
            <a:ext cx="2552131" cy="709683"/>
          </a:xfrm>
          <a:custGeom>
            <a:avLst/>
            <a:gdLst>
              <a:gd name="connsiteX0" fmla="*/ 0 w 2552131"/>
              <a:gd name="connsiteY0" fmla="*/ 477671 h 709683"/>
              <a:gd name="connsiteX1" fmla="*/ 641444 w 2552131"/>
              <a:gd name="connsiteY1" fmla="*/ 40943 h 709683"/>
              <a:gd name="connsiteX2" fmla="*/ 1433015 w 2552131"/>
              <a:gd name="connsiteY2" fmla="*/ 232012 h 709683"/>
              <a:gd name="connsiteX3" fmla="*/ 2552131 w 2552131"/>
              <a:gd name="connsiteY3" fmla="*/ 709683 h 709683"/>
              <a:gd name="connsiteX4" fmla="*/ 2552131 w 2552131"/>
              <a:gd name="connsiteY4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131" h="709683">
                <a:moveTo>
                  <a:pt x="0" y="477671"/>
                </a:moveTo>
                <a:cubicBezTo>
                  <a:pt x="201304" y="279778"/>
                  <a:pt x="402608" y="81886"/>
                  <a:pt x="641444" y="40943"/>
                </a:cubicBezTo>
                <a:cubicBezTo>
                  <a:pt x="880280" y="0"/>
                  <a:pt x="1114567" y="120555"/>
                  <a:pt x="1433015" y="232012"/>
                </a:cubicBezTo>
                <a:cubicBezTo>
                  <a:pt x="1751463" y="343469"/>
                  <a:pt x="2552131" y="709683"/>
                  <a:pt x="2552131" y="709683"/>
                </a:cubicBezTo>
                <a:lnTo>
                  <a:pt x="2552131" y="709683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5312392" y="4343400"/>
            <a:ext cx="2552131" cy="709683"/>
          </a:xfrm>
          <a:custGeom>
            <a:avLst/>
            <a:gdLst>
              <a:gd name="connsiteX0" fmla="*/ 0 w 2552131"/>
              <a:gd name="connsiteY0" fmla="*/ 477671 h 709683"/>
              <a:gd name="connsiteX1" fmla="*/ 641444 w 2552131"/>
              <a:gd name="connsiteY1" fmla="*/ 40943 h 709683"/>
              <a:gd name="connsiteX2" fmla="*/ 1433015 w 2552131"/>
              <a:gd name="connsiteY2" fmla="*/ 232012 h 709683"/>
              <a:gd name="connsiteX3" fmla="*/ 2552131 w 2552131"/>
              <a:gd name="connsiteY3" fmla="*/ 709683 h 709683"/>
              <a:gd name="connsiteX4" fmla="*/ 2552131 w 2552131"/>
              <a:gd name="connsiteY4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131" h="709683">
                <a:moveTo>
                  <a:pt x="0" y="477671"/>
                </a:moveTo>
                <a:cubicBezTo>
                  <a:pt x="201304" y="279778"/>
                  <a:pt x="402608" y="81886"/>
                  <a:pt x="641444" y="40943"/>
                </a:cubicBezTo>
                <a:cubicBezTo>
                  <a:pt x="880280" y="0"/>
                  <a:pt x="1114567" y="120555"/>
                  <a:pt x="1433015" y="232012"/>
                </a:cubicBezTo>
                <a:cubicBezTo>
                  <a:pt x="1751463" y="343469"/>
                  <a:pt x="2552131" y="709683"/>
                  <a:pt x="2552131" y="709683"/>
                </a:cubicBezTo>
                <a:lnTo>
                  <a:pt x="2552131" y="709683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70336" y="3456296"/>
            <a:ext cx="3096000" cy="76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lowchart: Delay 29"/>
          <p:cNvSpPr/>
          <p:nvPr/>
        </p:nvSpPr>
        <p:spPr>
          <a:xfrm flipH="1">
            <a:off x="2313296" y="3249304"/>
            <a:ext cx="255896" cy="478808"/>
          </a:xfrm>
          <a:prstGeom prst="flowChartDelay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58624" y="3442648"/>
            <a:ext cx="152400" cy="76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Delay 31"/>
          <p:cNvSpPr/>
          <p:nvPr/>
        </p:nvSpPr>
        <p:spPr>
          <a:xfrm flipH="1">
            <a:off x="1668440" y="3374408"/>
            <a:ext cx="498144" cy="234288"/>
          </a:xfrm>
          <a:prstGeom prst="flowChartDelay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753738" y="1692322"/>
            <a:ext cx="354842" cy="1678675"/>
          </a:xfrm>
          <a:custGeom>
            <a:avLst/>
            <a:gdLst>
              <a:gd name="connsiteX0" fmla="*/ 163773 w 354842"/>
              <a:gd name="connsiteY0" fmla="*/ 1678675 h 1678675"/>
              <a:gd name="connsiteX1" fmla="*/ 109182 w 354842"/>
              <a:gd name="connsiteY1" fmla="*/ 1337481 h 1678675"/>
              <a:gd name="connsiteX2" fmla="*/ 54591 w 354842"/>
              <a:gd name="connsiteY2" fmla="*/ 941696 h 1678675"/>
              <a:gd name="connsiteX3" fmla="*/ 27295 w 354842"/>
              <a:gd name="connsiteY3" fmla="*/ 614150 h 1678675"/>
              <a:gd name="connsiteX4" fmla="*/ 0 w 354842"/>
              <a:gd name="connsiteY4" fmla="*/ 245660 h 1678675"/>
              <a:gd name="connsiteX5" fmla="*/ 13648 w 354842"/>
              <a:gd name="connsiteY5" fmla="*/ 122830 h 1678675"/>
              <a:gd name="connsiteX6" fmla="*/ 40943 w 354842"/>
              <a:gd name="connsiteY6" fmla="*/ 40944 h 1678675"/>
              <a:gd name="connsiteX7" fmla="*/ 81886 w 354842"/>
              <a:gd name="connsiteY7" fmla="*/ 0 h 1678675"/>
              <a:gd name="connsiteX8" fmla="*/ 122830 w 354842"/>
              <a:gd name="connsiteY8" fmla="*/ 0 h 1678675"/>
              <a:gd name="connsiteX9" fmla="*/ 177421 w 354842"/>
              <a:gd name="connsiteY9" fmla="*/ 0 h 1678675"/>
              <a:gd name="connsiteX10" fmla="*/ 259307 w 354842"/>
              <a:gd name="connsiteY10" fmla="*/ 40944 h 1678675"/>
              <a:gd name="connsiteX11" fmla="*/ 300251 w 354842"/>
              <a:gd name="connsiteY11" fmla="*/ 122830 h 1678675"/>
              <a:gd name="connsiteX12" fmla="*/ 313898 w 354842"/>
              <a:gd name="connsiteY12" fmla="*/ 150126 h 1678675"/>
              <a:gd name="connsiteX13" fmla="*/ 341194 w 354842"/>
              <a:gd name="connsiteY13" fmla="*/ 272956 h 1678675"/>
              <a:gd name="connsiteX14" fmla="*/ 354842 w 354842"/>
              <a:gd name="connsiteY14" fmla="*/ 450377 h 1678675"/>
              <a:gd name="connsiteX15" fmla="*/ 354842 w 354842"/>
              <a:gd name="connsiteY15" fmla="*/ 709684 h 1678675"/>
              <a:gd name="connsiteX16" fmla="*/ 327546 w 354842"/>
              <a:gd name="connsiteY16" fmla="*/ 1064526 h 1678675"/>
              <a:gd name="connsiteX17" fmla="*/ 286603 w 354842"/>
              <a:gd name="connsiteY17" fmla="*/ 1378424 h 1678675"/>
              <a:gd name="connsiteX18" fmla="*/ 259307 w 354842"/>
              <a:gd name="connsiteY18" fmla="*/ 1637732 h 1678675"/>
              <a:gd name="connsiteX19" fmla="*/ 259307 w 354842"/>
              <a:gd name="connsiteY19" fmla="*/ 1678675 h 1678675"/>
              <a:gd name="connsiteX20" fmla="*/ 163773 w 354842"/>
              <a:gd name="connsiteY20" fmla="*/ 1678675 h 16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842" h="1678675">
                <a:moveTo>
                  <a:pt x="163773" y="1678675"/>
                </a:moveTo>
                <a:lnTo>
                  <a:pt x="109182" y="1337481"/>
                </a:lnTo>
                <a:lnTo>
                  <a:pt x="54591" y="941696"/>
                </a:lnTo>
                <a:lnTo>
                  <a:pt x="27295" y="614150"/>
                </a:lnTo>
                <a:lnTo>
                  <a:pt x="0" y="245660"/>
                </a:lnTo>
                <a:lnTo>
                  <a:pt x="13648" y="122830"/>
                </a:lnTo>
                <a:lnTo>
                  <a:pt x="40943" y="40944"/>
                </a:lnTo>
                <a:lnTo>
                  <a:pt x="81886" y="0"/>
                </a:lnTo>
                <a:lnTo>
                  <a:pt x="122830" y="0"/>
                </a:lnTo>
                <a:lnTo>
                  <a:pt x="177421" y="0"/>
                </a:lnTo>
                <a:lnTo>
                  <a:pt x="259307" y="40944"/>
                </a:lnTo>
                <a:lnTo>
                  <a:pt x="300251" y="122830"/>
                </a:lnTo>
                <a:lnTo>
                  <a:pt x="313898" y="150126"/>
                </a:lnTo>
                <a:lnTo>
                  <a:pt x="341194" y="272956"/>
                </a:lnTo>
                <a:lnTo>
                  <a:pt x="354842" y="450377"/>
                </a:lnTo>
                <a:lnTo>
                  <a:pt x="354842" y="709684"/>
                </a:lnTo>
                <a:lnTo>
                  <a:pt x="327546" y="1064526"/>
                </a:lnTo>
                <a:lnTo>
                  <a:pt x="286603" y="1378424"/>
                </a:lnTo>
                <a:lnTo>
                  <a:pt x="259307" y="1637732"/>
                </a:lnTo>
                <a:lnTo>
                  <a:pt x="259307" y="1678675"/>
                </a:lnTo>
                <a:lnTo>
                  <a:pt x="163773" y="16786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 rot="10800000">
            <a:off x="1842448" y="3608696"/>
            <a:ext cx="354842" cy="1678675"/>
          </a:xfrm>
          <a:custGeom>
            <a:avLst/>
            <a:gdLst>
              <a:gd name="connsiteX0" fmla="*/ 163773 w 354842"/>
              <a:gd name="connsiteY0" fmla="*/ 1678675 h 1678675"/>
              <a:gd name="connsiteX1" fmla="*/ 109182 w 354842"/>
              <a:gd name="connsiteY1" fmla="*/ 1337481 h 1678675"/>
              <a:gd name="connsiteX2" fmla="*/ 54591 w 354842"/>
              <a:gd name="connsiteY2" fmla="*/ 941696 h 1678675"/>
              <a:gd name="connsiteX3" fmla="*/ 27295 w 354842"/>
              <a:gd name="connsiteY3" fmla="*/ 614150 h 1678675"/>
              <a:gd name="connsiteX4" fmla="*/ 0 w 354842"/>
              <a:gd name="connsiteY4" fmla="*/ 245660 h 1678675"/>
              <a:gd name="connsiteX5" fmla="*/ 13648 w 354842"/>
              <a:gd name="connsiteY5" fmla="*/ 122830 h 1678675"/>
              <a:gd name="connsiteX6" fmla="*/ 40943 w 354842"/>
              <a:gd name="connsiteY6" fmla="*/ 40944 h 1678675"/>
              <a:gd name="connsiteX7" fmla="*/ 81886 w 354842"/>
              <a:gd name="connsiteY7" fmla="*/ 0 h 1678675"/>
              <a:gd name="connsiteX8" fmla="*/ 122830 w 354842"/>
              <a:gd name="connsiteY8" fmla="*/ 0 h 1678675"/>
              <a:gd name="connsiteX9" fmla="*/ 177421 w 354842"/>
              <a:gd name="connsiteY9" fmla="*/ 0 h 1678675"/>
              <a:gd name="connsiteX10" fmla="*/ 259307 w 354842"/>
              <a:gd name="connsiteY10" fmla="*/ 40944 h 1678675"/>
              <a:gd name="connsiteX11" fmla="*/ 300251 w 354842"/>
              <a:gd name="connsiteY11" fmla="*/ 122830 h 1678675"/>
              <a:gd name="connsiteX12" fmla="*/ 313898 w 354842"/>
              <a:gd name="connsiteY12" fmla="*/ 150126 h 1678675"/>
              <a:gd name="connsiteX13" fmla="*/ 341194 w 354842"/>
              <a:gd name="connsiteY13" fmla="*/ 272956 h 1678675"/>
              <a:gd name="connsiteX14" fmla="*/ 354842 w 354842"/>
              <a:gd name="connsiteY14" fmla="*/ 450377 h 1678675"/>
              <a:gd name="connsiteX15" fmla="*/ 354842 w 354842"/>
              <a:gd name="connsiteY15" fmla="*/ 709684 h 1678675"/>
              <a:gd name="connsiteX16" fmla="*/ 327546 w 354842"/>
              <a:gd name="connsiteY16" fmla="*/ 1064526 h 1678675"/>
              <a:gd name="connsiteX17" fmla="*/ 286603 w 354842"/>
              <a:gd name="connsiteY17" fmla="*/ 1378424 h 1678675"/>
              <a:gd name="connsiteX18" fmla="*/ 259307 w 354842"/>
              <a:gd name="connsiteY18" fmla="*/ 1637732 h 1678675"/>
              <a:gd name="connsiteX19" fmla="*/ 259307 w 354842"/>
              <a:gd name="connsiteY19" fmla="*/ 1678675 h 1678675"/>
              <a:gd name="connsiteX20" fmla="*/ 163773 w 354842"/>
              <a:gd name="connsiteY20" fmla="*/ 1678675 h 16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842" h="1678675">
                <a:moveTo>
                  <a:pt x="163773" y="1678675"/>
                </a:moveTo>
                <a:lnTo>
                  <a:pt x="109182" y="1337481"/>
                </a:lnTo>
                <a:lnTo>
                  <a:pt x="54591" y="941696"/>
                </a:lnTo>
                <a:lnTo>
                  <a:pt x="27295" y="614150"/>
                </a:lnTo>
                <a:lnTo>
                  <a:pt x="0" y="245660"/>
                </a:lnTo>
                <a:lnTo>
                  <a:pt x="13648" y="122830"/>
                </a:lnTo>
                <a:lnTo>
                  <a:pt x="40943" y="40944"/>
                </a:lnTo>
                <a:lnTo>
                  <a:pt x="81886" y="0"/>
                </a:lnTo>
                <a:lnTo>
                  <a:pt x="122830" y="0"/>
                </a:lnTo>
                <a:lnTo>
                  <a:pt x="177421" y="0"/>
                </a:lnTo>
                <a:lnTo>
                  <a:pt x="259307" y="40944"/>
                </a:lnTo>
                <a:lnTo>
                  <a:pt x="300251" y="122830"/>
                </a:lnTo>
                <a:lnTo>
                  <a:pt x="313898" y="150126"/>
                </a:lnTo>
                <a:lnTo>
                  <a:pt x="341194" y="272956"/>
                </a:lnTo>
                <a:lnTo>
                  <a:pt x="354842" y="450377"/>
                </a:lnTo>
                <a:lnTo>
                  <a:pt x="354842" y="709684"/>
                </a:lnTo>
                <a:lnTo>
                  <a:pt x="327546" y="1064526"/>
                </a:lnTo>
                <a:lnTo>
                  <a:pt x="286603" y="1378424"/>
                </a:lnTo>
                <a:lnTo>
                  <a:pt x="259307" y="1637732"/>
                </a:lnTo>
                <a:lnTo>
                  <a:pt x="259307" y="1678675"/>
                </a:lnTo>
                <a:lnTo>
                  <a:pt x="163773" y="16786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456296" y="2438400"/>
            <a:ext cx="457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4896" y="2667000"/>
            <a:ext cx="152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837296" y="2590800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37296" y="2667000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37296" y="2667000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484386" y="4508654"/>
            <a:ext cx="457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12986" y="4294496"/>
            <a:ext cx="1524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865386" y="4218296"/>
            <a:ext cx="3048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65386" y="4294496"/>
            <a:ext cx="3810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65386" y="429449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13296" y="1752600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1184" y="1475096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Propeller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37296" y="1676400"/>
            <a:ext cx="4343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chamber/burner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04296" y="4953000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Power turbine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369328" y="1725304"/>
            <a:ext cx="609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2922896" y="2057400"/>
            <a:ext cx="533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4446896" y="2057400"/>
            <a:ext cx="7620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42296" y="4572000"/>
            <a:ext cx="11430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94896" y="1600200"/>
            <a:ext cx="9633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7266296" y="1981200"/>
            <a:ext cx="533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3096" y="3741003"/>
            <a:ext cx="16002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Propeller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pitch </a:t>
            </a:r>
          </a:p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control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322696" y="3505200"/>
            <a:ext cx="5334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13296" y="4876800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Gear box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8" name="Straight Connector 57"/>
          <p:cNvCxnSpPr>
            <a:stCxn id="30" idx="2"/>
          </p:cNvCxnSpPr>
          <p:nvPr/>
        </p:nvCxnSpPr>
        <p:spPr>
          <a:xfrm rot="16200000" flipH="1">
            <a:off x="2031526" y="4137830"/>
            <a:ext cx="1148688" cy="329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65896" y="4953000"/>
            <a:ext cx="1600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Compressor- turbine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4761078" y="4206070"/>
            <a:ext cx="920088" cy="58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66800" y="572518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Schematic of typical turboprop engine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Air intake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457200" y="1676400"/>
            <a:ext cx="8153400" cy="4419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During cycle analysis, the value of isentropic efficiency is often calculated based on the Mach number.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isentropic efficiency drops drastically as Mach number increases.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is because of the presence of shocks and the resultant total pressure losses.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 are empirical correlations available for estimating the diffuser efficiency as a function of Mach number.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62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Compressor/fan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524000"/>
            <a:ext cx="84582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Compressors are to a high degree of approximation, adiabatic.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 performance is evaluated using the isentropic efficiency,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kumimoji="0" lang="en-IN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3810000"/>
          <a:ext cx="7391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4" name="Equation" r:id="rId3" imgW="3543120" imgH="863280" progId="Equation.3">
                  <p:embed/>
                </p:oleObj>
              </mc:Choice>
              <mc:Fallback>
                <p:oleObj name="Equation" r:id="rId3" imgW="3543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3914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327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Compressor/fan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88490" y="30169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8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8490" y="3016925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873992" y="4907476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1379595" y="3413178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72102" y="4876800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5890" y="1905675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3238395" y="3451636"/>
            <a:ext cx="1404000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9390635">
            <a:off x="1577392" y="2845539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rc 9"/>
          <p:cNvSpPr/>
          <p:nvPr/>
        </p:nvSpPr>
        <p:spPr>
          <a:xfrm rot="9390635">
            <a:off x="1708183" y="1397064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425248" y="3095545"/>
            <a:ext cx="1548000" cy="46800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37946" y="2425427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03s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1890" y="3582075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02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4290" y="2134275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03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1626" y="225141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03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1290" y="411547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02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75610" y="396307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4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02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91450" y="2591475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4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03s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8082" y="228667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4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03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893090" y="4150731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93090" y="2743875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3090" y="2564179"/>
            <a:ext cx="16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55626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and ideal compression processes</a:t>
            </a:r>
            <a:endParaRPr lang="en-IN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63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Compressor/fan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133600" y="1752600"/>
          <a:ext cx="4587875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2" name="Equation" r:id="rId3" imgW="2260440" imgH="1396800" progId="Equation.3">
                  <p:embed/>
                </p:oleObj>
              </mc:Choice>
              <mc:Fallback>
                <p:oleObj name="Equation" r:id="rId3" imgW="22604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4587875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14"/>
          <p:cNvSpPr txBox="1">
            <a:spLocks/>
          </p:cNvSpPr>
          <p:nvPr/>
        </p:nvSpPr>
        <p:spPr>
          <a:xfrm>
            <a:off x="457200" y="4648200"/>
            <a:ext cx="8229600" cy="152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isentropic efficiency is thus a function of the total pressure ratio and the total temperature ratio.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32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Compressor/fan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5240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Besides isentropic efficiency,</a:t>
            </a:r>
            <a:r>
              <a:rPr kumimoji="0" lang="en-I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 are other efficiency definitions, stage efficiency and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polytropic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efficiency that are used in assessing the performance of multistage compressors.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Stage efficiency will be discussed in detail during the lectures on compressors (AE 309).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three efficiency terms can be related to one another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  <a:sym typeface="Wingdings" pitchFamily="2" charset="2"/>
              </a:rPr>
              <a:t>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9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Compressor/fan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332928"/>
            <a:ext cx="84582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polytropic efficiency,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poly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 defined as</a:t>
            </a:r>
            <a:endParaRPr kumimoji="0" lang="en-IN" sz="2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981200"/>
          <a:ext cx="8125574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6" name="Equation" r:id="rId3" imgW="4228920" imgH="2260440" progId="Equation.3">
                  <p:embed/>
                </p:oleObj>
              </mc:Choice>
              <mc:Fallback>
                <p:oleObj name="Equation" r:id="rId3" imgW="422892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125574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8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Compressor/fan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295400" y="1447800"/>
          <a:ext cx="6858000" cy="476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0" name="Equation" r:id="rId3" imgW="3288960" imgH="2336760" progId="Equation.3">
                  <p:embed/>
                </p:oleObj>
              </mc:Choice>
              <mc:Fallback>
                <p:oleObj name="Equation" r:id="rId3" imgW="328896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6858000" cy="4761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137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475096"/>
            <a:ext cx="82296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a combustion chamber (or burner), there are two possibilities of losses, incomplete combustion and total pressure losses.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efficiency can be defined by carrying out an energy balance across the combustor.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Two different values of specific heat at constant pressure: one for fluid upstream of the combustor and the other for fluid downstream of the combustor.</a:t>
            </a:r>
            <a:endParaRPr kumimoji="0" lang="en-IN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2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9776" y="1600200"/>
          <a:ext cx="8686800" cy="443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4" name="Equation" r:id="rId3" imgW="3682800" imgH="1879560" progId="Equation.3">
                  <p:embed/>
                </p:oleObj>
              </mc:Choice>
              <mc:Fallback>
                <p:oleObj name="Equation" r:id="rId3" imgW="368280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76" y="1600200"/>
                        <a:ext cx="8686800" cy="443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137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00042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chamber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365912"/>
            <a:ext cx="8458200" cy="48495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pressure losses arise from two effects: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viscous losses in the combustion chamber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total pressure loss due to combustion at finite Mach number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Combustion efficiency is usually very high in gas turbine engines.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real cycle analysis both these parameters are used.</a:t>
            </a:r>
            <a:endParaRPr kumimoji="0" lang="en-IN" sz="3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71802" y="3357562"/>
          <a:ext cx="40327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8" name="Equation" r:id="rId3" imgW="2184120" imgH="660240" progId="Equation.3">
                  <p:embed/>
                </p:oleObj>
              </mc:Choice>
              <mc:Fallback>
                <p:oleObj name="Equation" r:id="rId3" imgW="2184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357562"/>
                        <a:ext cx="403273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6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81000" y="16002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Turboprops and </a:t>
            </a: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turboshafts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usually have a free-turbine or power turbine to drive the propeller or the main rotor blade (</a:t>
            </a: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turboshafts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Stress limitations require that the large diameter propeller rotate at a much lower rate and hence a speed reducer is required.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Turboprops may also have a thrust component due to the jet exhaust in addition to the propeller thrust.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</a:t>
            </a: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turboshafts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however, there is no thrust component due to the nozzle.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500034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turboprop and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365912"/>
            <a:ext cx="8458200" cy="4849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flow in a turbine is also assumed to be adiabatic, though in actual engines there could be turbine blade cooling.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Isentropic efficiency of the turbine is defined in a manner similar to that of the compressor.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71472" y="4071942"/>
          <a:ext cx="8116838" cy="2090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2" name="Equation" r:id="rId3" imgW="3352680" imgH="863280" progId="Equation.3">
                  <p:embed/>
                </p:oleObj>
              </mc:Choice>
              <mc:Fallback>
                <p:oleObj name="Equation" r:id="rId3" imgW="33526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071942"/>
                        <a:ext cx="8116838" cy="2090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808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6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800302" y="5211601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305905" y="3717303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72102" y="5162490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2098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3164705" y="3755761"/>
            <a:ext cx="1404000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505200" y="3450608"/>
            <a:ext cx="1219200" cy="45720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64256" y="27295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04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38862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4384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04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91000" y="42672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41960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05s</a:t>
            </a:r>
            <a:endParaRPr lang="en-IN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13296" y="3978320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8192" y="4247864"/>
            <a:ext cx="564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05s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9648" y="2784144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04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05752" y="4468504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0480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4275160"/>
            <a:ext cx="16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9390635">
            <a:off x="1503702" y="3149664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c 20"/>
          <p:cNvSpPr/>
          <p:nvPr/>
        </p:nvSpPr>
        <p:spPr>
          <a:xfrm rot="9390635">
            <a:off x="1634493" y="1701189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2472" y="5674056"/>
            <a:ext cx="655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and ideal turbine processes</a:t>
            </a:r>
            <a:endParaRPr lang="en-IN" sz="28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35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9566" y="36027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433366" y="1061454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polytropic efficiency,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η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poly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 is defined as</a:t>
            </a:r>
            <a:endParaRPr kumimoji="0" lang="en-IN" sz="2800" b="0" i="0" u="none" strike="noStrike" kern="1200" cap="none" spc="0" normalizeH="0" baseline="-25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85786" y="1714488"/>
          <a:ext cx="7734950" cy="471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0" name="Equation" r:id="rId3" imgW="3708360" imgH="2260440" progId="Equation.3">
                  <p:embed/>
                </p:oleObj>
              </mc:Choice>
              <mc:Fallback>
                <p:oleObj name="Equation" r:id="rId3" imgW="370836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14488"/>
                        <a:ext cx="7734950" cy="4714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073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53470" y="1357298"/>
          <a:ext cx="8447146" cy="414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4" name="Equation" r:id="rId3" imgW="3288960" imgH="1650960" progId="Equation.3">
                  <p:embed/>
                </p:oleObj>
              </mc:Choice>
              <mc:Fallback>
                <p:oleObj name="Equation" r:id="rId3" imgW="32889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70" y="1357298"/>
                        <a:ext cx="8447146" cy="4143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866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 performance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524000"/>
            <a:ext cx="8458200" cy="4691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flow in the nozzle is also adiabatic.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However losses in a nozzle could occur due to incomplete expansion (under or over-expansion).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Friction may reduce the isentropic efficiency.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efficiency is defined by</a:t>
            </a:r>
            <a:endParaRPr kumimoji="0" lang="en-I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4876800"/>
          <a:ext cx="2552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8" name="Equation" r:id="rId3" imgW="850680" imgH="431640" progId="Equation.3">
                  <p:embed/>
                </p:oleObj>
              </mc:Choice>
              <mc:Fallback>
                <p:oleObj name="Equation" r:id="rId3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25527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792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Nozzle performance</a:t>
            </a:r>
            <a:endParaRPr kumimoji="0" lang="en-I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4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5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800302" y="5211601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1305905" y="3717303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72102" y="5162490"/>
            <a:ext cx="30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220980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3058597" y="3647003"/>
            <a:ext cx="1656000" cy="7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3505200" y="3450608"/>
            <a:ext cx="1219200" cy="457200"/>
          </a:xfrm>
          <a:prstGeom prst="straightConnector1">
            <a:avLst/>
          </a:prstGeom>
          <a:ln w="22225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1400" y="24384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3581400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2514600"/>
            <a:ext cx="426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441960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7s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rc 14"/>
          <p:cNvSpPr/>
          <p:nvPr/>
        </p:nvSpPr>
        <p:spPr>
          <a:xfrm rot="9390635">
            <a:off x="1503702" y="3149664"/>
            <a:ext cx="5703514" cy="1071335"/>
          </a:xfrm>
          <a:prstGeom prst="arc">
            <a:avLst>
              <a:gd name="adj1" fmla="val 12122776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 rot="9390635">
            <a:off x="1634493" y="1701189"/>
            <a:ext cx="5703514" cy="1071335"/>
          </a:xfrm>
          <a:prstGeom prst="arc">
            <a:avLst>
              <a:gd name="adj1" fmla="val 15286342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2472" y="5674056"/>
            <a:ext cx="6550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Actual and ideal nozzle processes</a:t>
            </a:r>
            <a:endParaRPr lang="en-IN" sz="32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Arc 17"/>
          <p:cNvSpPr/>
          <p:nvPr/>
        </p:nvSpPr>
        <p:spPr>
          <a:xfrm rot="9390635">
            <a:off x="1424991" y="1549464"/>
            <a:ext cx="5703514" cy="1071335"/>
          </a:xfrm>
          <a:prstGeom prst="arc">
            <a:avLst>
              <a:gd name="adj1" fmla="val 13567978"/>
              <a:gd name="adj2" fmla="val 2020371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5704" y="2106304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41910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00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Afterburner performance</a:t>
            </a: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81000" y="1365912"/>
            <a:ext cx="8458200" cy="4849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Afterburner is thermodynamically similar to a combustion chamber.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performance parameters for an afterburner is thus the combustion efficiency and the total pressure loss.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case of engines with afterburning, the corresponding performance parameters for an afterburner needs to be taken into account.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3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21429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Mechanical efficiency</a:t>
            </a: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428604" y="1099208"/>
            <a:ext cx="8534400" cy="50348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Mechanical efficiency is sometimes used to account for the loss or extraction of power on that shaft.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Mechanical efficiency is defined 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Mechanical efficiency is less than one due to losses in power that occur from shaft bearings and also power extraction for driving accessories like oil and fuel pumps. </a:t>
            </a:r>
            <a:b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43042" y="34290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6" name="Equation" r:id="rId3" imgW="3009600" imgH="457200" progId="Equation.3">
                  <p:embed/>
                </p:oleObj>
              </mc:Choice>
              <mc:Fallback>
                <p:oleObj name="Equation" r:id="rId3" imgW="3009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429000"/>
                        <a:ext cx="6019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79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858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Typical component efficiencies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0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14"/>
          <p:cNvGraphicFramePr>
            <a:graphicFrameLocks/>
          </p:cNvGraphicFramePr>
          <p:nvPr/>
        </p:nvGraphicFramePr>
        <p:xfrm>
          <a:off x="685800" y="1447800"/>
          <a:ext cx="7848600" cy="486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771650"/>
                <a:gridCol w="2152650"/>
                <a:gridCol w="1962150"/>
              </a:tblGrid>
              <a:tr h="41275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Component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Figure of merit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Diffuser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sz="20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Subsonic</a:t>
                      </a:r>
                    </a:p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Supersonic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0.95-0.98</a:t>
                      </a:r>
                    </a:p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0.85-0.95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Compressor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IN" sz="20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0.85-0.90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Burner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0.96-0.99</a:t>
                      </a:r>
                    </a:p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0.90-0.95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Turbine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  <a:p>
                      <a:pPr algn="ctr"/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Uncooled</a:t>
                      </a:r>
                      <a:endParaRPr lang="en-IN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Cooled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0.85-0.92</a:t>
                      </a:r>
                    </a:p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0.84-0.90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Afterburner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000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en-IN" sz="2000" b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IN" sz="2000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</a:t>
                      </a:r>
                      <a:endParaRPr lang="en-IN" sz="2000" b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0.96-0.99</a:t>
                      </a:r>
                    </a:p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0.90-0.95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Nozzle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0.95-0.98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75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Mechanical 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η</a:t>
                      </a:r>
                      <a:r>
                        <a:rPr lang="en-IN" sz="20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0.96-0.99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4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81000" y="16002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Cycle analysis for a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similar to what was discussed for turbojets. The power output is only the shaft power and there is no thrust generated by the nozzle.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turboprops, thrust consists of two components, the propeller thrust and the nozzle thrust.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total thrust of a turboprop is equal to the sum of the nozzle thrust and the propeller thrust.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28596" y="42860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turboprop and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00034" y="285728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turboprop and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310540" y="3531304"/>
            <a:ext cx="2088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415688" y="3529652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54540" y="2334904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54540" y="45720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 rot="5400000">
            <a:off x="1596788" y="3173103"/>
            <a:ext cx="762000" cy="762000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990600" y="1951630"/>
            <a:ext cx="2552131" cy="709683"/>
          </a:xfrm>
          <a:custGeom>
            <a:avLst/>
            <a:gdLst>
              <a:gd name="connsiteX0" fmla="*/ 0 w 2552131"/>
              <a:gd name="connsiteY0" fmla="*/ 477671 h 709683"/>
              <a:gd name="connsiteX1" fmla="*/ 641444 w 2552131"/>
              <a:gd name="connsiteY1" fmla="*/ 40943 h 709683"/>
              <a:gd name="connsiteX2" fmla="*/ 1433015 w 2552131"/>
              <a:gd name="connsiteY2" fmla="*/ 232012 h 709683"/>
              <a:gd name="connsiteX3" fmla="*/ 2552131 w 2552131"/>
              <a:gd name="connsiteY3" fmla="*/ 709683 h 709683"/>
              <a:gd name="connsiteX4" fmla="*/ 2552131 w 2552131"/>
              <a:gd name="connsiteY4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131" h="709683">
                <a:moveTo>
                  <a:pt x="0" y="477671"/>
                </a:moveTo>
                <a:cubicBezTo>
                  <a:pt x="201304" y="279778"/>
                  <a:pt x="402608" y="81886"/>
                  <a:pt x="641444" y="40943"/>
                </a:cubicBezTo>
                <a:cubicBezTo>
                  <a:pt x="880280" y="0"/>
                  <a:pt x="1114567" y="120555"/>
                  <a:pt x="1433015" y="232012"/>
                </a:cubicBezTo>
                <a:cubicBezTo>
                  <a:pt x="1751463" y="343469"/>
                  <a:pt x="2552131" y="709683"/>
                  <a:pt x="2552131" y="709683"/>
                </a:cubicBezTo>
                <a:lnTo>
                  <a:pt x="2552131" y="709683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 flipV="1">
            <a:off x="1000836" y="4343400"/>
            <a:ext cx="2552131" cy="709683"/>
          </a:xfrm>
          <a:custGeom>
            <a:avLst/>
            <a:gdLst>
              <a:gd name="connsiteX0" fmla="*/ 0 w 2552131"/>
              <a:gd name="connsiteY0" fmla="*/ 477671 h 709683"/>
              <a:gd name="connsiteX1" fmla="*/ 641444 w 2552131"/>
              <a:gd name="connsiteY1" fmla="*/ 40943 h 709683"/>
              <a:gd name="connsiteX2" fmla="*/ 1433015 w 2552131"/>
              <a:gd name="connsiteY2" fmla="*/ 232012 h 709683"/>
              <a:gd name="connsiteX3" fmla="*/ 2552131 w 2552131"/>
              <a:gd name="connsiteY3" fmla="*/ 709683 h 709683"/>
              <a:gd name="connsiteX4" fmla="*/ 2552131 w 2552131"/>
              <a:gd name="connsiteY4" fmla="*/ 709683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131" h="709683">
                <a:moveTo>
                  <a:pt x="0" y="477671"/>
                </a:moveTo>
                <a:cubicBezTo>
                  <a:pt x="201304" y="279778"/>
                  <a:pt x="402608" y="81886"/>
                  <a:pt x="641444" y="40943"/>
                </a:cubicBezTo>
                <a:cubicBezTo>
                  <a:pt x="880280" y="0"/>
                  <a:pt x="1114567" y="120555"/>
                  <a:pt x="1433015" y="232012"/>
                </a:cubicBezTo>
                <a:cubicBezTo>
                  <a:pt x="1751463" y="343469"/>
                  <a:pt x="2552131" y="709683"/>
                  <a:pt x="2552131" y="709683"/>
                </a:cubicBezTo>
                <a:lnTo>
                  <a:pt x="2552131" y="709683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54000" y="4906801"/>
            <a:ext cx="352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359603" y="3412503"/>
            <a:ext cx="2988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25800" y="4857690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</a:t>
            </a:r>
            <a:endParaRPr lang="en-IN" sz="20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3000" y="21329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042848" y="2160896"/>
            <a:ext cx="2667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7800" y="2971800"/>
            <a:ext cx="2667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62600" y="3581400"/>
            <a:ext cx="26670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448300" y="3516004"/>
            <a:ext cx="1600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838200" y="190500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5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9" name="Flowchart: Connector 18"/>
          <p:cNvSpPr/>
          <p:nvPr/>
        </p:nvSpPr>
        <p:spPr>
          <a:xfrm>
            <a:off x="1676400" y="161612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6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0" name="Flowchart: Connector 19"/>
          <p:cNvSpPr/>
          <p:nvPr/>
        </p:nvSpPr>
        <p:spPr>
          <a:xfrm>
            <a:off x="3200400" y="2201840"/>
            <a:ext cx="381000" cy="381000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5132696" y="2715904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5152032" y="4316104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57700" y="3502356"/>
            <a:ext cx="1600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562600" y="3581400"/>
            <a:ext cx="685800" cy="1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5494932" y="3135004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73304" y="3276600"/>
            <a:ext cx="46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5224" y="2971800"/>
            <a:ext cx="463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282824" y="3050272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1"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824" y="3050272"/>
                        <a:ext cx="304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6002844" y="23262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74472" y="317879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419918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7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0" y="1828800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05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24800" y="2667000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06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29600" y="335280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i="1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</a:t>
            </a:r>
            <a:r>
              <a:rPr lang="en-IN" sz="2000" i="1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</a:t>
            </a:r>
            <a:endParaRPr lang="en-IN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5493603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Enthalpy-entropy diagram for power turbine-exhaust nozzle analysis</a:t>
            </a:r>
            <a:endParaRPr lang="en-IN" sz="24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81000" y="16002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is the enthalpy drop in an ideal isentropic power turbine and exhaust nozzle.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is the fraction of 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that would be used by an isentropic turbine.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propeller thrust power,          ,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500034" y="500042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turboprop and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turboshaft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472" y="2571744"/>
          <a:ext cx="533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3"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571744"/>
                        <a:ext cx="533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714876" y="3429000"/>
          <a:ext cx="914400" cy="6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4" name="Equation" r:id="rId5" imgW="330120" imgH="241200" progId="Equation.3">
                  <p:embed/>
                </p:oleObj>
              </mc:Choice>
              <mc:Fallback>
                <p:oleObj name="Equation" r:id="rId5" imgW="3301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3429000"/>
                        <a:ext cx="914400" cy="668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8800" y="4648200"/>
          <a:ext cx="530450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5" name="Equation" r:id="rId7" imgW="2108160" imgH="393480" progId="Equation.3">
                  <p:embed/>
                </p:oleObj>
              </mc:Choice>
              <mc:Fallback>
                <p:oleObj name="Equation" r:id="rId7" imgW="2108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5304504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04800" y="1289712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is the simplest of all the </a:t>
            </a:r>
            <a:r>
              <a:rPr kumimoji="0" lang="en-I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airbreathing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engines.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consists of a diffuser, combustion chamber and a nozzle.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Ramjets are most efficient when operated at supersonic speeds.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When air is decelerated from a high Mach number to a low subsonic Mach number, it results in substantial increase in pressure and temperature.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Hence Ramjets do not need compressors and consequently no turbines as well.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6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Title 12"/>
          <p:cNvSpPr txBox="1">
            <a:spLocks/>
          </p:cNvSpPr>
          <p:nvPr/>
        </p:nvSpPr>
        <p:spPr>
          <a:xfrm>
            <a:off x="457200" y="636896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Ideal ramjet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631744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engines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4"/>
          <p:cNvSpPr txBox="1">
            <a:spLocks/>
          </p:cNvSpPr>
          <p:nvPr/>
        </p:nvSpPr>
        <p:spPr>
          <a:xfrm>
            <a:off x="304800" y="1371600"/>
            <a:ext cx="85344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Ramjet engines consist of intakes, combustors and nozzles.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entire compression process is accomplished in the intake of the ramjet.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Intakes therefore form a very important component of ramjets.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After the intake, the compressed air goes into the combustor.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combustion products are then expanded through the nozzle to generate thrust.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1734</Words>
  <Application>Microsoft Office PowerPoint</Application>
  <PresentationFormat>On-screen Show (4:3)</PresentationFormat>
  <Paragraphs>308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118</cp:revision>
  <dcterms:created xsi:type="dcterms:W3CDTF">2011-01-24T05:13:06Z</dcterms:created>
  <dcterms:modified xsi:type="dcterms:W3CDTF">2014-04-12T06:06:03Z</dcterms:modified>
</cp:coreProperties>
</file>