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4660"/>
  </p:normalViewPr>
  <p:slideViewPr>
    <p:cSldViewPr>
      <p:cViewPr varScale="1">
        <p:scale>
          <a:sx n="74" d="100"/>
          <a:sy n="74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7DA7-966C-4ABB-A2DC-76F6D98344DD}" type="datetimeFigureOut">
              <a:rPr lang="en-US" smtClean="0"/>
              <a:pPr/>
              <a:t>2/3/2014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071546"/>
            <a:ext cx="8572560" cy="450059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Recap: Lecture 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10: 28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January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2014, 0830-0930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hrs. 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equation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 Euler equation  Bernoulli's equation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Unsteady flow processes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</a:p>
          <a:p>
            <a:pPr lvl="2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energy reservoir, source and sink</a:t>
            </a:r>
          </a:p>
          <a:p>
            <a:pPr lvl="2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</a:p>
          <a:p>
            <a:pPr lvl="2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</a:p>
          <a:p>
            <a:pPr lvl="1"/>
            <a:endParaRPr lang="en-IN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09800" y="16921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641834" y="2441030"/>
            <a:ext cx="457200" cy="8355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4648200" y="363849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218796" y="3286392"/>
            <a:ext cx="1324302" cy="1143000"/>
          </a:xfrm>
          <a:prstGeom prst="flowChartConnector">
            <a:avLst/>
          </a:prstGeom>
          <a:gradFill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6028" y="24909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4438" y="4476690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363849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51054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violation of the Kelvin-Planck statement as there is no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which means </a:t>
            </a:r>
            <a:r>
              <a:rPr lang="el-GR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=100%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Refrigerators and heat pumps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524000"/>
            <a:ext cx="8153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Refrigerators and heat pumps transfer heat from a low temperature medium to a high temperature one.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Both of these devices operate on the same cycle, but differ in their objectives.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Refrigerator: maintains the refrigerated space at a low temperature by removing heat from it.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pump: maintains a heated space at a high temperature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14600" y="13873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Warm surroundings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&gt;T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4419600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Cold refrigerator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space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Notched Right Arrow 4"/>
          <p:cNvSpPr/>
          <p:nvPr/>
        </p:nvSpPr>
        <p:spPr>
          <a:xfrm rot="10800000">
            <a:off x="4858404" y="29718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523596" y="2619702"/>
            <a:ext cx="1324302" cy="1143000"/>
          </a:xfrm>
          <a:prstGeom prst="flowChartConnector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0828" y="21861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5004" y="3841532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297180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8464" y="5499536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 removes heat from a cooled space and rejects heat to the ambient.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7106" y="23622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Required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98506" y="358140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Desired 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031706" y="3749566"/>
            <a:ext cx="320566" cy="746234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987038" y="211783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906727" y="2665448"/>
            <a:ext cx="392668" cy="33270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rot="10800000" flipV="1">
            <a:off x="4806227" y="3886201"/>
            <a:ext cx="1005989" cy="15538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pump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38400" y="1608090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Warm heated space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&gt;T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14600" y="4640324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Cold environment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Notched Right Arrow 4"/>
          <p:cNvSpPr/>
          <p:nvPr/>
        </p:nvSpPr>
        <p:spPr>
          <a:xfrm rot="10800000">
            <a:off x="4782204" y="3192524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447396" y="2840426"/>
            <a:ext cx="1324302" cy="1143000"/>
          </a:xfrm>
          <a:prstGeom prst="flowChartConnector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pump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628" y="240686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8804" y="406225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3192524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56388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pump supplies heat to a heated space.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9506" y="380212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Required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7638" y="2233456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Desired 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984408" y="3970290"/>
            <a:ext cx="320566" cy="746234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910838" y="2338558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bg1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rot="16200000" flipV="1">
            <a:off x="6028554" y="3569548"/>
            <a:ext cx="216930" cy="248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4685359" y="2538257"/>
            <a:ext cx="1005989" cy="15538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Coefficient of performance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524000"/>
            <a:ext cx="81534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efficiency of a refrigerator is expressed in terms of the coefficient of performance, denoted by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COP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COP is expressed as: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71604" y="3571876"/>
          <a:ext cx="5500726" cy="24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4" name="Equation" r:id="rId3" imgW="2031840" imgH="914400" progId="Equation.3">
                  <p:embed/>
                </p:oleObj>
              </mc:Choice>
              <mc:Fallback>
                <p:oleObj name="Equation" r:id="rId3" imgW="20318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571876"/>
                        <a:ext cx="5500726" cy="2475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Coefficient of performance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7200" y="1828800"/>
          <a:ext cx="8164379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8" name="Equation" r:id="rId3" imgW="3073320" imgH="1346040" progId="Equation.3">
                  <p:embed/>
                </p:oleObj>
              </mc:Choice>
              <mc:Fallback>
                <p:oleObj name="Equation" r:id="rId3" imgW="3073320" imgH="1346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164379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Coefficient of performance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2057400"/>
            <a:ext cx="8153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COP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HP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COP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+ 1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Hence, COP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HP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will be always &gt; unity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COP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can also be &gt; unity (but not always)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Amount of heat removed from the refrigerated space can be greater than the amount of work input.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487362"/>
            <a:ext cx="8229600" cy="12592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28600" y="1371600"/>
            <a:ext cx="8686800" cy="455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impossible to construct a device that operates in a cycle and produces no effect other than the transfer of heat from a lower-temperature body to a higher-temperature body.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Refrigerators and heat pumps do not violate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statement as they operate with a work input.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Both the Kelvin–Planck and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statements are negative statements, and hence cannot be proved.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4502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Equivalence of the Kelvin-Planck and the Clausius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21595" y="1676400"/>
            <a:ext cx="4807805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0195" y="4708634"/>
            <a:ext cx="4655405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514197" y="2908736"/>
            <a:ext cx="1324302" cy="1143000"/>
          </a:xfrm>
          <a:prstGeom prst="flowChartConnector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1428" y="2475178"/>
            <a:ext cx="13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5605" y="413056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5051209" y="4038600"/>
            <a:ext cx="320566" cy="746234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977639" y="234380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2659795" y="2924502"/>
            <a:ext cx="1324302" cy="1143000"/>
          </a:xfrm>
          <a:prstGeom prst="flowChartConnector">
            <a:avLst/>
          </a:prstGeom>
          <a:gradFill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7619" y="239897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1927" y="38513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3148527" y="234643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5638800"/>
            <a:ext cx="6905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refrigerator that works using a heat engine with </a:t>
            </a:r>
            <a:r>
              <a:rPr lang="el-GR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=100%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3886200" y="32766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4502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Equivalence of the Kelvin-Planck and the Clausius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21595" y="1676400"/>
            <a:ext cx="4807805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0195" y="4708634"/>
            <a:ext cx="4655405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Reservoir at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514197" y="2908736"/>
            <a:ext cx="1324302" cy="1143000"/>
          </a:xfrm>
          <a:prstGeom prst="flowChartConnector">
            <a:avLst/>
          </a:prstGeom>
          <a:gradFill>
            <a:gsLst>
              <a:gs pos="10000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Refrigerator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1428" y="2475178"/>
            <a:ext cx="13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5605" y="413056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4977639" y="2343804"/>
            <a:ext cx="349468" cy="625366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7912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equivalent refrigerator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051209" y="4038600"/>
            <a:ext cx="320566" cy="746234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50094" y="15397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26294" y="4572000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82128" y="2288630"/>
            <a:ext cx="457200" cy="22833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5188494" y="31242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759090" y="2772102"/>
            <a:ext cx="1324302" cy="1143000"/>
          </a:xfrm>
          <a:prstGeom prst="flowChartConnector">
            <a:avLst/>
          </a:prstGeom>
          <a:gradFill>
            <a:gsLst>
              <a:gs pos="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6322" y="23385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4732" y="3962400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4294" y="3124200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8464" y="5499536"/>
            <a:ext cx="6718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 convert part of Q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reject the balance heat to the sink.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5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66192"/>
            <a:ext cx="8229600" cy="11921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machines of the second kind (PMM2)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228600" y="1828800"/>
            <a:ext cx="8686800" cy="431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Any device that violates the second law is called a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perpetual-motion machine of the second kind (PMM2)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Such a device will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Either generate work by exchanging heat with a single reservoir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 transfer heat from a low temperature reservoir to a higher temperature one without any work input.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equential Access Storage 1"/>
          <p:cNvSpPr/>
          <p:nvPr/>
        </p:nvSpPr>
        <p:spPr>
          <a:xfrm rot="5400000">
            <a:off x="1565786" y="3839257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7620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Perpetual motion machine of the second kind (PMM2)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831068"/>
            <a:ext cx="1371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rapezoid 4"/>
          <p:cNvSpPr/>
          <p:nvPr/>
        </p:nvSpPr>
        <p:spPr>
          <a:xfrm rot="16200000">
            <a:off x="5829300" y="3783568"/>
            <a:ext cx="914400" cy="1143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Flowchart: Sequential Access Storage 5"/>
          <p:cNvSpPr/>
          <p:nvPr/>
        </p:nvSpPr>
        <p:spPr>
          <a:xfrm rot="16200000">
            <a:off x="1570291" y="3832539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5323200" y="3639493"/>
            <a:ext cx="93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93475" y="3159618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042400" y="3531868"/>
            <a:ext cx="79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1"/>
          </p:cNvCxnSpPr>
          <p:nvPr/>
        </p:nvCxnSpPr>
        <p:spPr>
          <a:xfrm>
            <a:off x="2438400" y="3135868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14800" y="29718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Boiler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2667000"/>
            <a:ext cx="5907975" cy="2667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2860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6" idx="2"/>
            <a:endCxn id="5" idx="0"/>
          </p:cNvCxnSpPr>
          <p:nvPr/>
        </p:nvCxnSpPr>
        <p:spPr>
          <a:xfrm flipV="1">
            <a:off x="2514602" y="4355068"/>
            <a:ext cx="3200398" cy="2682"/>
          </a:xfrm>
          <a:prstGeom prst="line">
            <a:avLst/>
          </a:prstGeom>
          <a:ln w="857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otched Right Arrow 14"/>
          <p:cNvSpPr/>
          <p:nvPr/>
        </p:nvSpPr>
        <p:spPr>
          <a:xfrm>
            <a:off x="6934200" y="41148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2133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0" y="4114800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7365510">
            <a:off x="4405799" y="2611578"/>
            <a:ext cx="561003" cy="273310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39766" y="5165834"/>
            <a:ext cx="518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307603" y="4971535"/>
            <a:ext cx="4320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521132" y="4971932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lowchart: Sequential Access Storage 2"/>
          <p:cNvSpPr/>
          <p:nvPr/>
        </p:nvSpPr>
        <p:spPr>
          <a:xfrm rot="5400000">
            <a:off x="1937743" y="3183619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7864" y="2590800"/>
            <a:ext cx="1371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6332" y="4267200"/>
            <a:ext cx="1524000" cy="6096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Condenser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>
          <a:xfrm rot="16200000">
            <a:off x="6201257" y="3127930"/>
            <a:ext cx="914400" cy="1143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Flowchart: Sequential Access Storage 6"/>
          <p:cNvSpPr/>
          <p:nvPr/>
        </p:nvSpPr>
        <p:spPr>
          <a:xfrm rot="16200000">
            <a:off x="1942248" y="3176901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5893157" y="3162406"/>
            <a:ext cx="54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49464" y="2895600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861557" y="4368459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70332" y="4572000"/>
            <a:ext cx="140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</p:cNvCxnSpPr>
          <p:nvPr/>
        </p:nvCxnSpPr>
        <p:spPr>
          <a:xfrm rot="10800000">
            <a:off x="1878332" y="4572000"/>
            <a:ext cx="2268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675007" y="4343930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620606" y="3080168"/>
            <a:ext cx="39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1"/>
          </p:cNvCxnSpPr>
          <p:nvPr/>
        </p:nvCxnSpPr>
        <p:spPr>
          <a:xfrm>
            <a:off x="2806264" y="2895600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132" y="26670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Boiler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2438400"/>
            <a:ext cx="5787107" cy="2590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332" y="201273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>
          <a:xfrm rot="18223895">
            <a:off x="4460352" y="4937146"/>
            <a:ext cx="683656" cy="272716"/>
          </a:xfrm>
          <a:prstGeom prst="lef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834" y="2088932"/>
            <a:ext cx="50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41532" y="4960162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84332" y="13873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 (Furnace)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58664" y="5362902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 (atmosphere)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7277426" y="35052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36170" y="3505200"/>
            <a:ext cx="624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3476298"/>
            <a:ext cx="549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Notched Right Arrow 26"/>
          <p:cNvSpPr/>
          <p:nvPr/>
        </p:nvSpPr>
        <p:spPr>
          <a:xfrm>
            <a:off x="1098332" y="3492064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7365510">
            <a:off x="4627969" y="2241727"/>
            <a:ext cx="759033" cy="255525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399"/>
            <a:ext cx="8229600" cy="9444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981200"/>
            <a:ext cx="8153400" cy="36623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work output of the heat engine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(kJ)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heat engine system may be considered as a closed system and hence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U=0.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Q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Q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(kJ)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2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600200"/>
            <a:ext cx="8153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energy “wasted” during the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Only part of the heat input can be converted to useful work output.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heat engines, thermal efficiency is defined as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09738" y="3824288"/>
          <a:ext cx="57308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8" name="Equation" r:id="rId3" imgW="2527200" imgH="1130040" progId="Equation.3">
                  <p:embed/>
                </p:oleObj>
              </mc:Choice>
              <mc:Fallback>
                <p:oleObj name="Equation" r:id="rId3" imgW="252720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824288"/>
                        <a:ext cx="5730875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68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1600200"/>
            <a:ext cx="4184106" cy="822434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10472" y="4648200"/>
            <a:ext cx="4031706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794638" y="2364830"/>
            <a:ext cx="457200" cy="23595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371600" y="2848302"/>
            <a:ext cx="1324302" cy="1143000"/>
          </a:xfrm>
          <a:prstGeom prst="flowChartConnector">
            <a:avLst/>
          </a:prstGeom>
          <a:gradFill flip="none" rotWithShape="1"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 1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3936" y="3581400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=25 kJ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7150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All heat engines do not perform the same way.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962400" y="2362200"/>
            <a:ext cx="457200" cy="236220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581400" y="2848302"/>
            <a:ext cx="1324302" cy="1143000"/>
          </a:xfrm>
          <a:prstGeom prst="flowChartConnector">
            <a:avLst/>
          </a:prstGeom>
          <a:gradFill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 2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8804" y="228337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434" y="2349065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6702" y="3429000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=35 kJ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343400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=75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6898" y="4343400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=65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553200" y="3276599"/>
          <a:ext cx="2590799" cy="192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2" name="Equation" r:id="rId3" imgW="1066680" imgH="812520" progId="Equation.3">
                  <p:embed/>
                </p:oleObj>
              </mc:Choice>
              <mc:Fallback>
                <p:oleObj name="Equation" r:id="rId3" imgW="10666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599"/>
                        <a:ext cx="2590799" cy="192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Notched Right Arrow 16"/>
          <p:cNvSpPr/>
          <p:nvPr/>
        </p:nvSpPr>
        <p:spPr>
          <a:xfrm>
            <a:off x="2530366" y="3168868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4724400" y="32004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334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09600" y="1524000"/>
            <a:ext cx="7924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Even the most efficient heat engines reject a huge fraction of the input energy.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 of common heat engines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Automobile engines: 20-25%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Aero engines: 25-30%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power plants: 40%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Combined cycle power plants: 60%</a:t>
            </a:r>
          </a:p>
        </p:txBody>
      </p:sp>
    </p:spTree>
    <p:extLst>
      <p:ext uri="{BB962C8B-B14F-4D97-AF65-F5344CB8AC3E}">
        <p14:creationId xmlns:p14="http://schemas.microsoft.com/office/powerpoint/2010/main" val="59173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5334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Kelvin-Planck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4000"/>
            <a:ext cx="815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impossible for any device that operates on a cycle to receive heat from a single reservoir and produce a net amount of work.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That is, a heat engine must exchange heat with a low-temperature sink as well as a high-temperature source to keep operating.</a:t>
            </a:r>
          </a:p>
          <a:p>
            <a:pPr marL="342900" marR="0" lvl="1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heat engine can have a thermal efficiency  of 100 %.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334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Kelvin-Planck statement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524000"/>
            <a:ext cx="81534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impossibility of having a 100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%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efficient heat engine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not due to friction or other dissipative effects.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a limitation that applies to both the idealized and the actual heat engines.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Maximum value of thermal efficiency depends on the reservoir temperatures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768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39</cp:revision>
  <dcterms:created xsi:type="dcterms:W3CDTF">2011-01-10T04:14:54Z</dcterms:created>
  <dcterms:modified xsi:type="dcterms:W3CDTF">2014-02-03T04:45:39Z</dcterms:modified>
</cp:coreProperties>
</file>