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99" r:id="rId3"/>
    <p:sldId id="300" r:id="rId4"/>
    <p:sldId id="301" r:id="rId5"/>
    <p:sldId id="302" r:id="rId6"/>
    <p:sldId id="303" r:id="rId7"/>
    <p:sldId id="304" r:id="rId8"/>
    <p:sldId id="305" r:id="rId9"/>
    <p:sldId id="306" r:id="rId10"/>
    <p:sldId id="307"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02" autoAdjust="0"/>
    <p:restoredTop sz="94660"/>
  </p:normalViewPr>
  <p:slideViewPr>
    <p:cSldViewPr>
      <p:cViewPr varScale="1">
        <p:scale>
          <a:sx n="74" d="100"/>
          <a:sy n="74" d="100"/>
        </p:scale>
        <p:origin x="-118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0A33CE-88D1-4470-A5A1-1546DA274F1C}" type="datetimeFigureOut">
              <a:rPr lang="en-US" smtClean="0"/>
              <a:pPr/>
              <a:t>2/6/2014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274233-E953-4F2E-9005-0338DDC648C1}" type="slidenum">
              <a:rPr lang="en-IN" smtClean="0"/>
              <a:pPr/>
              <a:t>‹#›</a:t>
            </a:fld>
            <a:endParaRPr lang="en-IN"/>
          </a:p>
        </p:txBody>
      </p:sp>
    </p:spTree>
    <p:extLst>
      <p:ext uri="{BB962C8B-B14F-4D97-AF65-F5344CB8AC3E}">
        <p14:creationId xmlns:p14="http://schemas.microsoft.com/office/powerpoint/2010/main" val="556326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1274233-E953-4F2E-9005-0338DDC648C1}" type="slidenum">
              <a:rPr lang="en-IN" smtClean="0"/>
              <a:pPr/>
              <a:t>25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C4CD0D-8731-4FD7-B7E1-12ECE0E69854}" type="datetimeFigureOut">
              <a:rPr lang="en-US" smtClean="0"/>
              <a:pPr/>
              <a:t>2/6/2014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C4CD0D-8731-4FD7-B7E1-12ECE0E69854}" type="datetimeFigureOut">
              <a:rPr lang="en-US" smtClean="0"/>
              <a:pPr/>
              <a:t>2/6/2014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C4CD0D-8731-4FD7-B7E1-12ECE0E69854}" type="datetimeFigureOut">
              <a:rPr lang="en-US" smtClean="0"/>
              <a:pPr/>
              <a:t>2/6/2014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C4CD0D-8731-4FD7-B7E1-12ECE0E69854}" type="datetimeFigureOut">
              <a:rPr lang="en-US" smtClean="0"/>
              <a:pPr/>
              <a:t>2/6/2014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C4CD0D-8731-4FD7-B7E1-12ECE0E69854}" type="datetimeFigureOut">
              <a:rPr lang="en-US" smtClean="0"/>
              <a:pPr/>
              <a:t>2/6/2014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C4CD0D-8731-4FD7-B7E1-12ECE0E69854}" type="datetimeFigureOut">
              <a:rPr lang="en-US" smtClean="0"/>
              <a:pPr/>
              <a:t>2/6/2014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C4CD0D-8731-4FD7-B7E1-12ECE0E69854}" type="datetimeFigureOut">
              <a:rPr lang="en-US" smtClean="0"/>
              <a:pPr/>
              <a:t>2/6/2014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C4CD0D-8731-4FD7-B7E1-12ECE0E69854}" type="datetimeFigureOut">
              <a:rPr lang="en-US" smtClean="0"/>
              <a:pPr/>
              <a:t>2/6/2014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4CD0D-8731-4FD7-B7E1-12ECE0E69854}" type="datetimeFigureOut">
              <a:rPr lang="en-US" smtClean="0"/>
              <a:pPr/>
              <a:t>2/6/2014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4CD0D-8731-4FD7-B7E1-12ECE0E69854}" type="datetimeFigureOut">
              <a:rPr lang="en-US" smtClean="0"/>
              <a:pPr/>
              <a:t>2/6/2014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C4CD0D-8731-4FD7-B7E1-12ECE0E69854}" type="datetimeFigureOut">
              <a:rPr lang="en-US" smtClean="0"/>
              <a:pPr/>
              <a:t>2/6/2014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290FB7-1DD7-4C2E-B55D-69741CBE4DF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4CD0D-8731-4FD7-B7E1-12ECE0E69854}" type="datetimeFigureOut">
              <a:rPr lang="en-US" smtClean="0"/>
              <a:pPr/>
              <a:t>2/6/2014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90FB7-1DD7-4C2E-B55D-69741CBE4DF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357158" y="571480"/>
            <a:ext cx="8572560" cy="5214974"/>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Recap: Lecture  </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11: 4</a:t>
            </a:r>
            <a:r>
              <a:rPr kumimoji="0" lang="en-IN" sz="3200" b="0" i="0" u="none" strike="noStrike" kern="1200" cap="none" spc="0" normalizeH="0" baseline="30000" noProof="0" dirty="0" smtClean="0">
                <a:ln>
                  <a:noFill/>
                </a:ln>
                <a:solidFill>
                  <a:schemeClr val="tx1"/>
                </a:solidFill>
                <a:effectLst/>
                <a:uLnTx/>
                <a:uFillTx/>
                <a:latin typeface="Times New Roman" pitchFamily="18" charset="0"/>
                <a:ea typeface="Verdana" pitchFamily="34" charset="0"/>
                <a:cs typeface="Times New Roman" pitchFamily="18" charset="0"/>
              </a:rPr>
              <a:t>th</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Feb. 2014</a:t>
            </a:r>
            <a:r>
              <a:rPr kumimoji="0" lang="en-IN" sz="3200" b="0"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 0830-0930 </a:t>
            </a:r>
            <a:r>
              <a:rPr kumimoji="0" lang="en-IN"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hrs.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Equivalence of Kelvin-Planck statement and the </a:t>
            </a:r>
            <a:r>
              <a:rPr kumimoji="0" lang="en-IN" sz="2800" b="0" i="0"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Clausius</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statement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Perpetual Motion Machines of the 2</a:t>
            </a:r>
            <a:r>
              <a:rPr lang="en-IN" sz="2800" baseline="30000" dirty="0" smtClean="0">
                <a:latin typeface="Times New Roman" pitchFamily="18" charset="0"/>
                <a:ea typeface="Verdana" pitchFamily="34" charset="0"/>
                <a:cs typeface="Times New Roman" pitchFamily="18" charset="0"/>
              </a:rPr>
              <a:t>nd</a:t>
            </a:r>
            <a:r>
              <a:rPr lang="en-IN" sz="2800" dirty="0" smtClean="0">
                <a:latin typeface="Times New Roman" pitchFamily="18" charset="0"/>
                <a:ea typeface="Verdana" pitchFamily="34" charset="0"/>
                <a:cs typeface="Times New Roman" pitchFamily="18" charset="0"/>
              </a:rPr>
              <a:t> Kind</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Reversible and irreversible processes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Causes of irreversibility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Internal, external and totally reversible processes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Carnot cycle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IN" sz="2800" dirty="0" smtClean="0">
                <a:latin typeface="Times New Roman" pitchFamily="18" charset="0"/>
                <a:ea typeface="Verdana" pitchFamily="34" charset="0"/>
                <a:cs typeface="Times New Roman" pitchFamily="18" charset="0"/>
              </a:rPr>
              <a:t>Reversed Carnot cycle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IN" sz="2800" dirty="0" smtClean="0">
              <a:latin typeface="Times New Roman" pitchFamily="18" charset="0"/>
              <a:ea typeface="Verdana" pitchFamily="34" charset="0"/>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Reversed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46"/>
          <p:cNvGrpSpPr/>
          <p:nvPr/>
        </p:nvGrpSpPr>
        <p:grpSpPr>
          <a:xfrm>
            <a:off x="381000" y="-519752"/>
            <a:ext cx="6136445" cy="7067705"/>
            <a:chOff x="381000" y="-521170"/>
            <a:chExt cx="6136445" cy="7067705"/>
          </a:xfrm>
        </p:grpSpPr>
        <p:sp>
          <p:nvSpPr>
            <p:cNvPr id="4" name="Arc 3"/>
            <p:cNvSpPr/>
            <p:nvPr/>
          </p:nvSpPr>
          <p:spPr>
            <a:xfrm rot="14339243">
              <a:off x="764344" y="1538610"/>
              <a:ext cx="5334000" cy="3733800"/>
            </a:xfrm>
            <a:prstGeom prst="arc">
              <a:avLst>
                <a:gd name="adj1" fmla="val 17146527"/>
                <a:gd name="adj2" fmla="val 19737611"/>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grpSp>
          <p:nvGrpSpPr>
            <p:cNvPr id="5" name="Group 45"/>
            <p:cNvGrpSpPr/>
            <p:nvPr/>
          </p:nvGrpSpPr>
          <p:grpSpPr>
            <a:xfrm>
              <a:off x="381000" y="-521170"/>
              <a:ext cx="6136445" cy="7067705"/>
              <a:chOff x="381000" y="-521170"/>
              <a:chExt cx="6136445" cy="7067705"/>
            </a:xfrm>
          </p:grpSpPr>
          <p:sp>
            <p:nvSpPr>
              <p:cNvPr id="6" name="Arc 5"/>
              <p:cNvSpPr/>
              <p:nvPr/>
            </p:nvSpPr>
            <p:spPr>
              <a:xfrm rot="10590234">
                <a:off x="1023281" y="-521170"/>
                <a:ext cx="5334000" cy="3733800"/>
              </a:xfrm>
              <a:prstGeom prst="arc">
                <a:avLst>
                  <a:gd name="adj1" fmla="val 17990362"/>
                  <a:gd name="adj2" fmla="val 20895752"/>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7" name="Arc 6"/>
              <p:cNvSpPr/>
              <p:nvPr/>
            </p:nvSpPr>
            <p:spPr>
              <a:xfrm rot="10590234">
                <a:off x="870882" y="698031"/>
                <a:ext cx="5334000" cy="3733800"/>
              </a:xfrm>
              <a:prstGeom prst="arc">
                <a:avLst>
                  <a:gd name="adj1" fmla="val 17146527"/>
                  <a:gd name="adj2" fmla="val 20287987"/>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8" name="Arc 7"/>
              <p:cNvSpPr/>
              <p:nvPr/>
            </p:nvSpPr>
            <p:spPr>
              <a:xfrm rot="14339243">
                <a:off x="1983545" y="2012635"/>
                <a:ext cx="5334000" cy="3733800"/>
              </a:xfrm>
              <a:prstGeom prst="arc">
                <a:avLst>
                  <a:gd name="adj1" fmla="val 17146527"/>
                  <a:gd name="adj2" fmla="val 19366021"/>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grpSp>
            <p:nvGrpSpPr>
              <p:cNvPr id="9" name="Group 40"/>
              <p:cNvGrpSpPr/>
              <p:nvPr/>
            </p:nvGrpSpPr>
            <p:grpSpPr>
              <a:xfrm>
                <a:off x="381000" y="1870779"/>
                <a:ext cx="3762942" cy="3158421"/>
                <a:chOff x="685800" y="1219200"/>
                <a:chExt cx="3762942" cy="3158421"/>
              </a:xfrm>
            </p:grpSpPr>
            <p:sp>
              <p:nvSpPr>
                <p:cNvPr id="10" name="Down Arrow 9"/>
                <p:cNvSpPr/>
                <p:nvPr/>
              </p:nvSpPr>
              <p:spPr>
                <a:xfrm rot="10800000">
                  <a:off x="2209800" y="3048000"/>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Down Arrow 10"/>
                <p:cNvSpPr/>
                <p:nvPr/>
              </p:nvSpPr>
              <p:spPr>
                <a:xfrm rot="10800000">
                  <a:off x="2133600" y="1752600"/>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12" name="Straight Arrow Connector 11"/>
                <p:cNvCxnSpPr/>
                <p:nvPr/>
              </p:nvCxnSpPr>
              <p:spPr>
                <a:xfrm>
                  <a:off x="1066800" y="4038600"/>
                  <a:ext cx="3124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43694" y="2628900"/>
                  <a:ext cx="28201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31266" y="4008289"/>
                  <a:ext cx="325730"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V</a:t>
                  </a:r>
                  <a:endParaRPr lang="en-IN" i="1" baseline="30000" dirty="0">
                    <a:latin typeface="Times New Roman" pitchFamily="18" charset="0"/>
                    <a:cs typeface="Times New Roman" pitchFamily="18" charset="0"/>
                  </a:endParaRPr>
                </a:p>
              </p:txBody>
            </p:sp>
            <p:sp>
              <p:nvSpPr>
                <p:cNvPr id="15" name="Rectangle 14"/>
                <p:cNvSpPr/>
                <p:nvPr/>
              </p:nvSpPr>
              <p:spPr>
                <a:xfrm>
                  <a:off x="685800" y="1219200"/>
                  <a:ext cx="324128"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P</a:t>
                  </a:r>
                  <a:endParaRPr lang="en-IN" i="1" baseline="-25000" dirty="0">
                    <a:latin typeface="Times New Roman" pitchFamily="18" charset="0"/>
                    <a:cs typeface="Times New Roman" pitchFamily="18" charset="0"/>
                  </a:endParaRPr>
                </a:p>
              </p:txBody>
            </p:sp>
            <p:sp>
              <p:nvSpPr>
                <p:cNvPr id="16" name="Flowchart: Merge 15"/>
                <p:cNvSpPr>
                  <a:spLocks noChangeAspect="1"/>
                </p:cNvSpPr>
                <p:nvPr/>
              </p:nvSpPr>
              <p:spPr>
                <a:xfrm rot="6840000">
                  <a:off x="2159003" y="2015224"/>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Flowchart: Merge 16"/>
                <p:cNvSpPr>
                  <a:spLocks noChangeAspect="1"/>
                </p:cNvSpPr>
                <p:nvPr/>
              </p:nvSpPr>
              <p:spPr>
                <a:xfrm rot="17949733">
                  <a:off x="2241639" y="3370150"/>
                  <a:ext cx="118948" cy="23116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8" name="Flowchart: Merge 17"/>
                <p:cNvSpPr>
                  <a:spLocks noChangeAspect="1"/>
                </p:cNvSpPr>
                <p:nvPr/>
              </p:nvSpPr>
              <p:spPr>
                <a:xfrm rot="20640000">
                  <a:off x="1609046" y="2433442"/>
                  <a:ext cx="118948" cy="23116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Flowchart: Merge 18"/>
                <p:cNvSpPr>
                  <a:spLocks noChangeAspect="1"/>
                </p:cNvSpPr>
                <p:nvPr/>
              </p:nvSpPr>
              <p:spPr>
                <a:xfrm rot="10200000">
                  <a:off x="2845329" y="2928787"/>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20" name="Rectangle 19"/>
                <p:cNvSpPr/>
                <p:nvPr/>
              </p:nvSpPr>
              <p:spPr>
                <a:xfrm>
                  <a:off x="1576450" y="1378525"/>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1</a:t>
                  </a:r>
                  <a:endParaRPr lang="en-IN" baseline="-25000" dirty="0">
                    <a:latin typeface="Times New Roman" pitchFamily="18" charset="0"/>
                    <a:cs typeface="Times New Roman" pitchFamily="18" charset="0"/>
                  </a:endParaRPr>
                </a:p>
              </p:txBody>
            </p:sp>
            <p:sp>
              <p:nvSpPr>
                <p:cNvPr id="21" name="Rectangle 20"/>
                <p:cNvSpPr/>
                <p:nvPr/>
              </p:nvSpPr>
              <p:spPr>
                <a:xfrm>
                  <a:off x="2743200" y="20811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2</a:t>
                  </a:r>
                  <a:endParaRPr lang="en-IN" baseline="-25000" dirty="0">
                    <a:latin typeface="Times New Roman" pitchFamily="18" charset="0"/>
                    <a:cs typeface="Times New Roman" pitchFamily="18" charset="0"/>
                  </a:endParaRPr>
                </a:p>
              </p:txBody>
            </p:sp>
            <p:sp>
              <p:nvSpPr>
                <p:cNvPr id="22" name="Rectangle 21"/>
                <p:cNvSpPr/>
                <p:nvPr/>
              </p:nvSpPr>
              <p:spPr>
                <a:xfrm>
                  <a:off x="2971800" y="36576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3</a:t>
                  </a:r>
                  <a:endParaRPr lang="en-IN" baseline="-25000" dirty="0">
                    <a:latin typeface="Times New Roman" pitchFamily="18" charset="0"/>
                    <a:cs typeface="Times New Roman" pitchFamily="18" charset="0"/>
                  </a:endParaRPr>
                </a:p>
              </p:txBody>
            </p:sp>
            <p:sp>
              <p:nvSpPr>
                <p:cNvPr id="23" name="Rectangle 22"/>
                <p:cNvSpPr/>
                <p:nvPr/>
              </p:nvSpPr>
              <p:spPr>
                <a:xfrm>
                  <a:off x="1600200" y="32004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4</a:t>
                  </a:r>
                  <a:endParaRPr lang="en-IN" baseline="-25000" dirty="0">
                    <a:latin typeface="Times New Roman" pitchFamily="18" charset="0"/>
                    <a:cs typeface="Times New Roman" pitchFamily="18" charset="0"/>
                  </a:endParaRPr>
                </a:p>
              </p:txBody>
            </p:sp>
            <p:sp>
              <p:nvSpPr>
                <p:cNvPr id="24" name="Rectangle 23"/>
                <p:cNvSpPr/>
                <p:nvPr/>
              </p:nvSpPr>
              <p:spPr>
                <a:xfrm>
                  <a:off x="2133600" y="1295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25" name="Rectangle 24"/>
                <p:cNvSpPr/>
                <p:nvPr/>
              </p:nvSpPr>
              <p:spPr>
                <a:xfrm>
                  <a:off x="1905000" y="3586350"/>
                  <a:ext cx="45076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baseline="-25000" dirty="0">
                    <a:latin typeface="Times New Roman" pitchFamily="18" charset="0"/>
                    <a:cs typeface="Times New Roman" pitchFamily="18" charset="0"/>
                  </a:endParaRPr>
                </a:p>
              </p:txBody>
            </p:sp>
            <p:sp>
              <p:nvSpPr>
                <p:cNvPr id="26" name="Rectangle 25"/>
                <p:cNvSpPr/>
                <p:nvPr/>
              </p:nvSpPr>
              <p:spPr>
                <a:xfrm>
                  <a:off x="2995550" y="2216725"/>
                  <a:ext cx="13356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27" name="Rectangle 26"/>
                <p:cNvSpPr/>
                <p:nvPr/>
              </p:nvSpPr>
              <p:spPr>
                <a:xfrm>
                  <a:off x="3129150" y="3424050"/>
                  <a:ext cx="131959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28" name="Freeform 27"/>
                <p:cNvSpPr/>
                <p:nvPr/>
              </p:nvSpPr>
              <p:spPr>
                <a:xfrm>
                  <a:off x="1636295" y="1692442"/>
                  <a:ext cx="1463842" cy="2025316"/>
                </a:xfrm>
                <a:custGeom>
                  <a:avLst/>
                  <a:gdLst>
                    <a:gd name="connsiteX0" fmla="*/ 24063 w 1463842"/>
                    <a:gd name="connsiteY0" fmla="*/ 0 h 2025316"/>
                    <a:gd name="connsiteX1" fmla="*/ 120316 w 1463842"/>
                    <a:gd name="connsiteY1" fmla="*/ 108284 h 2025316"/>
                    <a:gd name="connsiteX2" fmla="*/ 296779 w 1463842"/>
                    <a:gd name="connsiteY2" fmla="*/ 276726 h 2025316"/>
                    <a:gd name="connsiteX3" fmla="*/ 368968 w 1463842"/>
                    <a:gd name="connsiteY3" fmla="*/ 320842 h 2025316"/>
                    <a:gd name="connsiteX4" fmla="*/ 589547 w 1463842"/>
                    <a:gd name="connsiteY4" fmla="*/ 473242 h 2025316"/>
                    <a:gd name="connsiteX5" fmla="*/ 850231 w 1463842"/>
                    <a:gd name="connsiteY5" fmla="*/ 601579 h 2025316"/>
                    <a:gd name="connsiteX6" fmla="*/ 1018673 w 1463842"/>
                    <a:gd name="connsiteY6" fmla="*/ 665747 h 2025316"/>
                    <a:gd name="connsiteX7" fmla="*/ 1163052 w 1463842"/>
                    <a:gd name="connsiteY7" fmla="*/ 721895 h 2025316"/>
                    <a:gd name="connsiteX8" fmla="*/ 1195137 w 1463842"/>
                    <a:gd name="connsiteY8" fmla="*/ 733926 h 2025316"/>
                    <a:gd name="connsiteX9" fmla="*/ 1215189 w 1463842"/>
                    <a:gd name="connsiteY9" fmla="*/ 1102895 h 2025316"/>
                    <a:gd name="connsiteX10" fmla="*/ 1243263 w 1463842"/>
                    <a:gd name="connsiteY10" fmla="*/ 1295400 h 2025316"/>
                    <a:gd name="connsiteX11" fmla="*/ 1327484 w 1463842"/>
                    <a:gd name="connsiteY11" fmla="*/ 1660358 h 2025316"/>
                    <a:gd name="connsiteX12" fmla="*/ 1411705 w 1463842"/>
                    <a:gd name="connsiteY12" fmla="*/ 1900990 h 2025316"/>
                    <a:gd name="connsiteX13" fmla="*/ 1463842 w 1463842"/>
                    <a:gd name="connsiteY13" fmla="*/ 2025316 h 2025316"/>
                    <a:gd name="connsiteX14" fmla="*/ 1215189 w 1463842"/>
                    <a:gd name="connsiteY14" fmla="*/ 1973179 h 2025316"/>
                    <a:gd name="connsiteX15" fmla="*/ 1026694 w 1463842"/>
                    <a:gd name="connsiteY15" fmla="*/ 1921042 h 2025316"/>
                    <a:gd name="connsiteX16" fmla="*/ 922421 w 1463842"/>
                    <a:gd name="connsiteY16" fmla="*/ 1888958 h 2025316"/>
                    <a:gd name="connsiteX17" fmla="*/ 681789 w 1463842"/>
                    <a:gd name="connsiteY17" fmla="*/ 1792705 h 2025316"/>
                    <a:gd name="connsiteX18" fmla="*/ 577516 w 1463842"/>
                    <a:gd name="connsiteY18" fmla="*/ 1740569 h 2025316"/>
                    <a:gd name="connsiteX19" fmla="*/ 421105 w 1463842"/>
                    <a:gd name="connsiteY19" fmla="*/ 1652337 h 2025316"/>
                    <a:gd name="connsiteX20" fmla="*/ 264694 w 1463842"/>
                    <a:gd name="connsiteY20" fmla="*/ 1544053 h 2025316"/>
                    <a:gd name="connsiteX21" fmla="*/ 160421 w 1463842"/>
                    <a:gd name="connsiteY21" fmla="*/ 1263316 h 2025316"/>
                    <a:gd name="connsiteX22" fmla="*/ 96252 w 1463842"/>
                    <a:gd name="connsiteY22" fmla="*/ 1046747 h 2025316"/>
                    <a:gd name="connsiteX23" fmla="*/ 60158 w 1463842"/>
                    <a:gd name="connsiteY23" fmla="*/ 854242 h 2025316"/>
                    <a:gd name="connsiteX24" fmla="*/ 32084 w 1463842"/>
                    <a:gd name="connsiteY24" fmla="*/ 689811 h 2025316"/>
                    <a:gd name="connsiteX25" fmla="*/ 8021 w 1463842"/>
                    <a:gd name="connsiteY25" fmla="*/ 509337 h 2025316"/>
                    <a:gd name="connsiteX26" fmla="*/ 0 w 1463842"/>
                    <a:gd name="connsiteY26" fmla="*/ 240632 h 2025316"/>
                    <a:gd name="connsiteX27" fmla="*/ 16042 w 1463842"/>
                    <a:gd name="connsiteY27" fmla="*/ 60158 h 2025316"/>
                    <a:gd name="connsiteX28" fmla="*/ 24063 w 1463842"/>
                    <a:gd name="connsiteY28" fmla="*/ 0 h 2025316"/>
                    <a:gd name="connsiteX0" fmla="*/ 24063 w 1463842"/>
                    <a:gd name="connsiteY0" fmla="*/ 0 h 2025316"/>
                    <a:gd name="connsiteX1" fmla="*/ 120316 w 1463842"/>
                    <a:gd name="connsiteY1" fmla="*/ 108284 h 2025316"/>
                    <a:gd name="connsiteX2" fmla="*/ 144379 w 1463842"/>
                    <a:gd name="connsiteY2" fmla="*/ 124326 h 2025316"/>
                    <a:gd name="connsiteX3" fmla="*/ 368968 w 1463842"/>
                    <a:gd name="connsiteY3" fmla="*/ 320842 h 2025316"/>
                    <a:gd name="connsiteX4" fmla="*/ 589547 w 1463842"/>
                    <a:gd name="connsiteY4" fmla="*/ 473242 h 2025316"/>
                    <a:gd name="connsiteX5" fmla="*/ 850231 w 1463842"/>
                    <a:gd name="connsiteY5" fmla="*/ 601579 h 2025316"/>
                    <a:gd name="connsiteX6" fmla="*/ 1018673 w 1463842"/>
                    <a:gd name="connsiteY6" fmla="*/ 665747 h 2025316"/>
                    <a:gd name="connsiteX7" fmla="*/ 1163052 w 1463842"/>
                    <a:gd name="connsiteY7" fmla="*/ 721895 h 2025316"/>
                    <a:gd name="connsiteX8" fmla="*/ 1195137 w 1463842"/>
                    <a:gd name="connsiteY8" fmla="*/ 733926 h 2025316"/>
                    <a:gd name="connsiteX9" fmla="*/ 1215189 w 1463842"/>
                    <a:gd name="connsiteY9" fmla="*/ 1102895 h 2025316"/>
                    <a:gd name="connsiteX10" fmla="*/ 1243263 w 1463842"/>
                    <a:gd name="connsiteY10" fmla="*/ 1295400 h 2025316"/>
                    <a:gd name="connsiteX11" fmla="*/ 1327484 w 1463842"/>
                    <a:gd name="connsiteY11" fmla="*/ 1660358 h 2025316"/>
                    <a:gd name="connsiteX12" fmla="*/ 1411705 w 1463842"/>
                    <a:gd name="connsiteY12" fmla="*/ 1900990 h 2025316"/>
                    <a:gd name="connsiteX13" fmla="*/ 1463842 w 1463842"/>
                    <a:gd name="connsiteY13" fmla="*/ 2025316 h 2025316"/>
                    <a:gd name="connsiteX14" fmla="*/ 1215189 w 1463842"/>
                    <a:gd name="connsiteY14" fmla="*/ 1973179 h 2025316"/>
                    <a:gd name="connsiteX15" fmla="*/ 1026694 w 1463842"/>
                    <a:gd name="connsiteY15" fmla="*/ 1921042 h 2025316"/>
                    <a:gd name="connsiteX16" fmla="*/ 922421 w 1463842"/>
                    <a:gd name="connsiteY16" fmla="*/ 1888958 h 2025316"/>
                    <a:gd name="connsiteX17" fmla="*/ 681789 w 1463842"/>
                    <a:gd name="connsiteY17" fmla="*/ 1792705 h 2025316"/>
                    <a:gd name="connsiteX18" fmla="*/ 577516 w 1463842"/>
                    <a:gd name="connsiteY18" fmla="*/ 1740569 h 2025316"/>
                    <a:gd name="connsiteX19" fmla="*/ 421105 w 1463842"/>
                    <a:gd name="connsiteY19" fmla="*/ 1652337 h 2025316"/>
                    <a:gd name="connsiteX20" fmla="*/ 264694 w 1463842"/>
                    <a:gd name="connsiteY20" fmla="*/ 1544053 h 2025316"/>
                    <a:gd name="connsiteX21" fmla="*/ 160421 w 1463842"/>
                    <a:gd name="connsiteY21" fmla="*/ 1263316 h 2025316"/>
                    <a:gd name="connsiteX22" fmla="*/ 96252 w 1463842"/>
                    <a:gd name="connsiteY22" fmla="*/ 1046747 h 2025316"/>
                    <a:gd name="connsiteX23" fmla="*/ 60158 w 1463842"/>
                    <a:gd name="connsiteY23" fmla="*/ 854242 h 2025316"/>
                    <a:gd name="connsiteX24" fmla="*/ 32084 w 1463842"/>
                    <a:gd name="connsiteY24" fmla="*/ 689811 h 2025316"/>
                    <a:gd name="connsiteX25" fmla="*/ 8021 w 1463842"/>
                    <a:gd name="connsiteY25" fmla="*/ 509337 h 2025316"/>
                    <a:gd name="connsiteX26" fmla="*/ 0 w 1463842"/>
                    <a:gd name="connsiteY26" fmla="*/ 240632 h 2025316"/>
                    <a:gd name="connsiteX27" fmla="*/ 16042 w 1463842"/>
                    <a:gd name="connsiteY27" fmla="*/ 60158 h 2025316"/>
                    <a:gd name="connsiteX28" fmla="*/ 24063 w 1463842"/>
                    <a:gd name="connsiteY28" fmla="*/ 0 h 20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63842" h="2025316">
                      <a:moveTo>
                        <a:pt x="24063" y="0"/>
                      </a:moveTo>
                      <a:lnTo>
                        <a:pt x="120316" y="108284"/>
                      </a:lnTo>
                      <a:cubicBezTo>
                        <a:pt x="179808" y="163720"/>
                        <a:pt x="144379" y="43009"/>
                        <a:pt x="144379" y="124326"/>
                      </a:cubicBezTo>
                      <a:lnTo>
                        <a:pt x="368968" y="320842"/>
                      </a:lnTo>
                      <a:lnTo>
                        <a:pt x="589547" y="473242"/>
                      </a:lnTo>
                      <a:lnTo>
                        <a:pt x="850231" y="601579"/>
                      </a:lnTo>
                      <a:lnTo>
                        <a:pt x="1018673" y="665747"/>
                      </a:lnTo>
                      <a:lnTo>
                        <a:pt x="1163052" y="721895"/>
                      </a:lnTo>
                      <a:lnTo>
                        <a:pt x="1195137" y="733926"/>
                      </a:lnTo>
                      <a:lnTo>
                        <a:pt x="1215189" y="1102895"/>
                      </a:lnTo>
                      <a:lnTo>
                        <a:pt x="1243263" y="1295400"/>
                      </a:lnTo>
                      <a:lnTo>
                        <a:pt x="1327484" y="1660358"/>
                      </a:lnTo>
                      <a:lnTo>
                        <a:pt x="1411705" y="1900990"/>
                      </a:lnTo>
                      <a:lnTo>
                        <a:pt x="1463842" y="2025316"/>
                      </a:lnTo>
                      <a:lnTo>
                        <a:pt x="1215189" y="1973179"/>
                      </a:lnTo>
                      <a:lnTo>
                        <a:pt x="1026694" y="1921042"/>
                      </a:lnTo>
                      <a:lnTo>
                        <a:pt x="922421" y="1888958"/>
                      </a:lnTo>
                      <a:lnTo>
                        <a:pt x="681789" y="1792705"/>
                      </a:lnTo>
                      <a:lnTo>
                        <a:pt x="577516" y="1740569"/>
                      </a:lnTo>
                      <a:lnTo>
                        <a:pt x="421105" y="1652337"/>
                      </a:lnTo>
                      <a:lnTo>
                        <a:pt x="264694" y="1544053"/>
                      </a:lnTo>
                      <a:lnTo>
                        <a:pt x="160421" y="1263316"/>
                      </a:lnTo>
                      <a:lnTo>
                        <a:pt x="96252" y="1046747"/>
                      </a:lnTo>
                      <a:lnTo>
                        <a:pt x="60158" y="854242"/>
                      </a:lnTo>
                      <a:lnTo>
                        <a:pt x="32084" y="689811"/>
                      </a:lnTo>
                      <a:lnTo>
                        <a:pt x="8021" y="509337"/>
                      </a:lnTo>
                      <a:lnTo>
                        <a:pt x="0" y="240632"/>
                      </a:lnTo>
                      <a:lnTo>
                        <a:pt x="16042" y="60158"/>
                      </a:lnTo>
                      <a:lnTo>
                        <a:pt x="24063" y="0"/>
                      </a:lnTo>
                      <a:close/>
                    </a:path>
                  </a:pathLst>
                </a:custGeom>
                <a:solidFill>
                  <a:schemeClr val="accent1">
                    <a:alpha val="2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29" name="Rectangle 28"/>
                <p:cNvSpPr/>
                <p:nvPr/>
              </p:nvSpPr>
              <p:spPr>
                <a:xfrm>
                  <a:off x="1864425" y="2590800"/>
                  <a:ext cx="750526"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W</a:t>
                  </a:r>
                  <a:r>
                    <a:rPr lang="en-IN" baseline="-25000" dirty="0" err="1" smtClean="0">
                      <a:latin typeface="Times New Roman" pitchFamily="18" charset="0"/>
                      <a:ea typeface="Verdana" pitchFamily="34" charset="0"/>
                      <a:cs typeface="Times New Roman" pitchFamily="18" charset="0"/>
                    </a:rPr>
                    <a:t>net,in</a:t>
                  </a:r>
                  <a:endParaRPr lang="en-IN" baseline="-25000" dirty="0">
                    <a:latin typeface="Times New Roman" pitchFamily="18" charset="0"/>
                    <a:cs typeface="Times New Roman" pitchFamily="18" charset="0"/>
                  </a:endParaRPr>
                </a:p>
              </p:txBody>
            </p:sp>
          </p:grpSp>
        </p:grpSp>
      </p:grpSp>
      <p:cxnSp>
        <p:nvCxnSpPr>
          <p:cNvPr id="30" name="Straight Arrow Connector 29"/>
          <p:cNvCxnSpPr/>
          <p:nvPr/>
        </p:nvCxnSpPr>
        <p:spPr>
          <a:xfrm>
            <a:off x="5334000" y="4724400"/>
            <a:ext cx="3124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3923506" y="3314700"/>
            <a:ext cx="28201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098466" y="4707737"/>
            <a:ext cx="300082"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S</a:t>
            </a:r>
            <a:endParaRPr lang="en-IN" i="1" baseline="30000" dirty="0">
              <a:latin typeface="Times New Roman" pitchFamily="18" charset="0"/>
              <a:cs typeface="Times New Roman" pitchFamily="18" charset="0"/>
            </a:endParaRPr>
          </a:p>
        </p:txBody>
      </p:sp>
      <p:sp>
        <p:nvSpPr>
          <p:cNvPr id="33" name="Rectangle 32"/>
          <p:cNvSpPr/>
          <p:nvPr/>
        </p:nvSpPr>
        <p:spPr>
          <a:xfrm>
            <a:off x="4953000" y="1905000"/>
            <a:ext cx="312906"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T</a:t>
            </a:r>
            <a:endParaRPr lang="en-IN" i="1" baseline="-25000" dirty="0">
              <a:latin typeface="Times New Roman" pitchFamily="18" charset="0"/>
              <a:cs typeface="Times New Roman" pitchFamily="18" charset="0"/>
            </a:endParaRPr>
          </a:p>
        </p:txBody>
      </p:sp>
      <p:sp>
        <p:nvSpPr>
          <p:cNvPr id="34" name="Rectangle 33"/>
          <p:cNvSpPr/>
          <p:nvPr/>
        </p:nvSpPr>
        <p:spPr>
          <a:xfrm>
            <a:off x="5791200" y="2438400"/>
            <a:ext cx="1905000" cy="1600200"/>
          </a:xfrm>
          <a:prstGeom prst="rect">
            <a:avLst/>
          </a:prstGeom>
          <a:solidFill>
            <a:schemeClr val="accent1">
              <a:alpha val="23000"/>
            </a:schemeClr>
          </a:solidFill>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Down Arrow 34"/>
          <p:cNvSpPr/>
          <p:nvPr/>
        </p:nvSpPr>
        <p:spPr>
          <a:xfrm rot="10800000">
            <a:off x="6605378" y="3593275"/>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Down Arrow 35"/>
          <p:cNvSpPr/>
          <p:nvPr/>
        </p:nvSpPr>
        <p:spPr>
          <a:xfrm rot="10800000">
            <a:off x="6529178" y="2202875"/>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Flowchart: Merge 36"/>
          <p:cNvSpPr>
            <a:spLocks noChangeAspect="1"/>
          </p:cNvSpPr>
          <p:nvPr/>
        </p:nvSpPr>
        <p:spPr>
          <a:xfrm rot="10800000">
            <a:off x="7643750" y="3124200"/>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5522025" y="22048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1</a:t>
            </a:r>
            <a:endParaRPr lang="en-IN" baseline="-25000" dirty="0">
              <a:latin typeface="Times New Roman" pitchFamily="18" charset="0"/>
              <a:cs typeface="Times New Roman" pitchFamily="18" charset="0"/>
            </a:endParaRPr>
          </a:p>
        </p:txBody>
      </p:sp>
      <p:sp>
        <p:nvSpPr>
          <p:cNvPr id="39" name="Rectangle 38"/>
          <p:cNvSpPr/>
          <p:nvPr/>
        </p:nvSpPr>
        <p:spPr>
          <a:xfrm>
            <a:off x="7621358" y="22098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2</a:t>
            </a:r>
            <a:endParaRPr lang="en-IN" baseline="-25000" dirty="0">
              <a:latin typeface="Times New Roman" pitchFamily="18" charset="0"/>
              <a:cs typeface="Times New Roman" pitchFamily="18" charset="0"/>
            </a:endParaRPr>
          </a:p>
        </p:txBody>
      </p:sp>
      <p:sp>
        <p:nvSpPr>
          <p:cNvPr id="40" name="Rectangle 39"/>
          <p:cNvSpPr/>
          <p:nvPr/>
        </p:nvSpPr>
        <p:spPr>
          <a:xfrm>
            <a:off x="7628283" y="38288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3</a:t>
            </a:r>
            <a:endParaRPr lang="en-IN" baseline="-25000" dirty="0">
              <a:latin typeface="Times New Roman" pitchFamily="18" charset="0"/>
              <a:cs typeface="Times New Roman" pitchFamily="18" charset="0"/>
            </a:endParaRPr>
          </a:p>
        </p:txBody>
      </p:sp>
      <p:sp>
        <p:nvSpPr>
          <p:cNvPr id="41" name="Rectangle 40"/>
          <p:cNvSpPr/>
          <p:nvPr/>
        </p:nvSpPr>
        <p:spPr>
          <a:xfrm>
            <a:off x="5520050" y="38525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4</a:t>
            </a:r>
            <a:endParaRPr lang="en-IN" baseline="-25000" dirty="0">
              <a:latin typeface="Times New Roman" pitchFamily="18" charset="0"/>
              <a:cs typeface="Times New Roman" pitchFamily="18" charset="0"/>
            </a:endParaRPr>
          </a:p>
        </p:txBody>
      </p:sp>
      <p:sp>
        <p:nvSpPr>
          <p:cNvPr id="42" name="Rectangle 41"/>
          <p:cNvSpPr/>
          <p:nvPr/>
        </p:nvSpPr>
        <p:spPr>
          <a:xfrm>
            <a:off x="6529178" y="1745675"/>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43" name="Rectangle 42"/>
          <p:cNvSpPr/>
          <p:nvPr/>
        </p:nvSpPr>
        <p:spPr>
          <a:xfrm>
            <a:off x="6300578" y="4191000"/>
            <a:ext cx="45076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baseline="-25000" dirty="0">
              <a:latin typeface="Times New Roman" pitchFamily="18" charset="0"/>
              <a:cs typeface="Times New Roman" pitchFamily="18" charset="0"/>
            </a:endParaRPr>
          </a:p>
        </p:txBody>
      </p:sp>
      <p:sp>
        <p:nvSpPr>
          <p:cNvPr id="44" name="Rectangle 43"/>
          <p:cNvSpPr/>
          <p:nvPr/>
        </p:nvSpPr>
        <p:spPr>
          <a:xfrm>
            <a:off x="7086600" y="1981200"/>
            <a:ext cx="13356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45" name="Rectangle 44"/>
          <p:cNvSpPr/>
          <p:nvPr/>
        </p:nvSpPr>
        <p:spPr>
          <a:xfrm>
            <a:off x="7391400" y="4038600"/>
            <a:ext cx="131959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46" name="Flowchart: Merge 45"/>
          <p:cNvSpPr>
            <a:spLocks noChangeAspect="1"/>
          </p:cNvSpPr>
          <p:nvPr/>
        </p:nvSpPr>
        <p:spPr>
          <a:xfrm>
            <a:off x="5738750" y="3048000"/>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7" name="Flowchart: Merge 46"/>
          <p:cNvSpPr>
            <a:spLocks noChangeAspect="1"/>
          </p:cNvSpPr>
          <p:nvPr/>
        </p:nvSpPr>
        <p:spPr>
          <a:xfrm rot="5400000">
            <a:off x="6842779" y="2301221"/>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8" name="Flowchart: Merge 47"/>
          <p:cNvSpPr>
            <a:spLocks noChangeAspect="1"/>
          </p:cNvSpPr>
          <p:nvPr/>
        </p:nvSpPr>
        <p:spPr>
          <a:xfrm rot="16200000">
            <a:off x="6614179" y="3901421"/>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9" name="TextBox 48"/>
          <p:cNvSpPr txBox="1"/>
          <p:nvPr/>
        </p:nvSpPr>
        <p:spPr>
          <a:xfrm>
            <a:off x="457200" y="5334000"/>
            <a:ext cx="3962400" cy="707886"/>
          </a:xfrm>
          <a:prstGeom prst="rect">
            <a:avLst/>
          </a:prstGeom>
          <a:noFill/>
        </p:spPr>
        <p:txBody>
          <a:bodyPr wrap="square" rtlCol="0">
            <a:spAutoFit/>
          </a:bodyPr>
          <a:lstStyle/>
          <a:p>
            <a:r>
              <a:rPr lang="en-IN" sz="2000" i="1" dirty="0" smtClean="0">
                <a:latin typeface="Times New Roman" pitchFamily="18" charset="0"/>
                <a:ea typeface="Verdana" pitchFamily="34" charset="0"/>
                <a:cs typeface="Times New Roman" pitchFamily="18" charset="0"/>
              </a:rPr>
              <a:t>P-V</a:t>
            </a:r>
            <a:r>
              <a:rPr lang="en-IN" sz="2000" dirty="0" smtClean="0">
                <a:latin typeface="Times New Roman" pitchFamily="18" charset="0"/>
                <a:ea typeface="Verdana" pitchFamily="34" charset="0"/>
                <a:cs typeface="Times New Roman" pitchFamily="18" charset="0"/>
              </a:rPr>
              <a:t> diagram of Reversed Carnot cycle</a:t>
            </a:r>
            <a:endParaRPr lang="en-IN" sz="2000" dirty="0">
              <a:latin typeface="Times New Roman" pitchFamily="18" charset="0"/>
              <a:ea typeface="Verdana" pitchFamily="34" charset="0"/>
              <a:cs typeface="Times New Roman" pitchFamily="18" charset="0"/>
            </a:endParaRPr>
          </a:p>
        </p:txBody>
      </p:sp>
      <p:sp>
        <p:nvSpPr>
          <p:cNvPr id="50" name="TextBox 49"/>
          <p:cNvSpPr txBox="1"/>
          <p:nvPr/>
        </p:nvSpPr>
        <p:spPr>
          <a:xfrm>
            <a:off x="4953000" y="5334000"/>
            <a:ext cx="3962400" cy="707886"/>
          </a:xfrm>
          <a:prstGeom prst="rect">
            <a:avLst/>
          </a:prstGeom>
          <a:noFill/>
        </p:spPr>
        <p:txBody>
          <a:bodyPr wrap="square" rtlCol="0">
            <a:spAutoFit/>
          </a:bodyPr>
          <a:lstStyle/>
          <a:p>
            <a:r>
              <a:rPr lang="en-IN" sz="2000" i="1" dirty="0" smtClean="0">
                <a:latin typeface="Times New Roman" pitchFamily="18" charset="0"/>
                <a:ea typeface="Verdana" pitchFamily="34" charset="0"/>
                <a:cs typeface="Times New Roman" pitchFamily="18" charset="0"/>
              </a:rPr>
              <a:t>T-S</a:t>
            </a:r>
            <a:r>
              <a:rPr lang="en-IN" sz="2000" dirty="0" smtClean="0">
                <a:latin typeface="Times New Roman" pitchFamily="18" charset="0"/>
                <a:ea typeface="Verdana" pitchFamily="34" charset="0"/>
                <a:cs typeface="Times New Roman" pitchFamily="18" charset="0"/>
              </a:rPr>
              <a:t> diagram of Reversed Carnot cycle</a:t>
            </a:r>
            <a:endParaRPr lang="en-IN" sz="2000" dirty="0">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140302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principles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55225" y="1143000"/>
            <a:ext cx="8305800" cy="4953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There are theoretical limits to the operation of all cyclic devices (2</a:t>
            </a:r>
            <a:r>
              <a:rPr kumimoji="0" lang="en-IN" sz="2800" b="0" i="0" u="none" strike="noStrike" kern="1200" cap="none" spc="0" normalizeH="0" baseline="30000" noProof="0" dirty="0" smtClean="0">
                <a:ln>
                  <a:noFill/>
                </a:ln>
                <a:solidFill>
                  <a:schemeClr val="tx1"/>
                </a:solidFill>
                <a:effectLst/>
                <a:uLnTx/>
                <a:uFillTx/>
                <a:latin typeface="Times New Roman" pitchFamily="18" charset="0"/>
                <a:ea typeface="Verdana" pitchFamily="34" charset="0"/>
                <a:cs typeface="Times New Roman" pitchFamily="18" charset="0"/>
              </a:rPr>
              <a:t>nd</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law of thermodynamics).</a:t>
            </a:r>
            <a:endParaRPr kumimoji="0" lang="en-IN"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Carnot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principles:</a:t>
            </a:r>
          </a:p>
          <a:p>
            <a:pPr marL="739775" marR="0" lvl="1" indent="-339725" algn="just" defTabSz="914400" rtl="0" eaLnBrk="1" fontAlgn="auto" latinLnBrk="0" hangingPunct="1">
              <a:lnSpc>
                <a:spcPct val="100000"/>
              </a:lnSpc>
              <a:spcBef>
                <a:spcPts val="600"/>
              </a:spcBef>
              <a:spcAft>
                <a:spcPts val="0"/>
              </a:spcAft>
              <a:buClrTx/>
              <a:buSzTx/>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kumimoji="0" lang="en-US"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Efficiency of an irreversible heat engine is always less than that of a reversible engine operating between the same reservoirs.</a:t>
            </a:r>
          </a:p>
          <a:p>
            <a:pPr marL="739775" marR="0" lvl="1" indent="-339725" algn="just" defTabSz="914400" rtl="0" eaLnBrk="1" fontAlgn="auto" latinLnBrk="0" hangingPunct="1">
              <a:lnSpc>
                <a:spcPct val="100000"/>
              </a:lnSpc>
              <a:spcBef>
                <a:spcPts val="600"/>
              </a:spcBef>
              <a:spcAft>
                <a:spcPts val="0"/>
              </a:spcAft>
              <a:buClrTx/>
              <a:buSzTx/>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defRPr/>
            </a:pPr>
            <a:r>
              <a:rPr kumimoji="0" lang="en-US"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Efficiencies of all reversible heat engines operating between the same reservoirs are the same. </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339072" y="4648200"/>
            <a:ext cx="4833128"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a:t>
            </a:r>
            <a:endParaRPr lang="en-IN" dirty="0">
              <a:solidFill>
                <a:schemeClr val="tx1"/>
              </a:solidFill>
              <a:latin typeface="Times New Roman" pitchFamily="18" charset="0"/>
              <a:ea typeface="Verdana" pitchFamily="34" charset="0"/>
              <a:cs typeface="Times New Roman" pitchFamily="18" charset="0"/>
            </a:endParaRPr>
          </a:p>
        </p:txBody>
      </p:sp>
      <p:sp>
        <p:nvSpPr>
          <p:cNvPr id="3" name="Down Arrow 2"/>
          <p:cNvSpPr/>
          <p:nvPr/>
        </p:nvSpPr>
        <p:spPr>
          <a:xfrm>
            <a:off x="5000298"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principles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5" name="Oval 4"/>
          <p:cNvSpPr/>
          <p:nvPr/>
        </p:nvSpPr>
        <p:spPr>
          <a:xfrm>
            <a:off x="1219200" y="1600200"/>
            <a:ext cx="4953000"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a:t>
            </a:r>
            <a:endParaRPr lang="en-IN" dirty="0">
              <a:solidFill>
                <a:schemeClr val="tx1"/>
              </a:solidFill>
              <a:latin typeface="Times New Roman" pitchFamily="18" charset="0"/>
              <a:ea typeface="Verdana" pitchFamily="34" charset="0"/>
              <a:cs typeface="Times New Roman" pitchFamily="18" charset="0"/>
            </a:endParaRPr>
          </a:p>
        </p:txBody>
      </p:sp>
      <p:sp>
        <p:nvSpPr>
          <p:cNvPr id="6" name="Down Arrow 5"/>
          <p:cNvSpPr/>
          <p:nvPr/>
        </p:nvSpPr>
        <p:spPr>
          <a:xfrm>
            <a:off x="1994336"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1571298" y="28483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1</a:t>
            </a:r>
          </a:p>
          <a:p>
            <a:pPr algn="ctr"/>
            <a:r>
              <a:rPr lang="en-IN" b="1" dirty="0" smtClean="0">
                <a:solidFill>
                  <a:schemeClr val="tx1"/>
                </a:solidFill>
                <a:latin typeface="Times New Roman" pitchFamily="18" charset="0"/>
                <a:ea typeface="Verdana" pitchFamily="34" charset="0"/>
                <a:cs typeface="Times New Roman" pitchFamily="18" charset="0"/>
              </a:rPr>
              <a:t>Irreversible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Down Arrow 7"/>
          <p:cNvSpPr/>
          <p:nvPr/>
        </p:nvSpPr>
        <p:spPr>
          <a:xfrm>
            <a:off x="3429000" y="2362200"/>
            <a:ext cx="457200" cy="23622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Flowchart: Connector 8"/>
          <p:cNvSpPr/>
          <p:nvPr/>
        </p:nvSpPr>
        <p:spPr>
          <a:xfrm>
            <a:off x="3048000" y="2848302"/>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2</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10" name="Flowchart: Connector 9"/>
          <p:cNvSpPr/>
          <p:nvPr/>
        </p:nvSpPr>
        <p:spPr>
          <a:xfrm>
            <a:off x="4543098" y="2819400"/>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3</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11" name="TextBox 10"/>
          <p:cNvSpPr txBox="1"/>
          <p:nvPr/>
        </p:nvSpPr>
        <p:spPr>
          <a:xfrm>
            <a:off x="6477000" y="2667000"/>
            <a:ext cx="2133600" cy="1692771"/>
          </a:xfrm>
          <a:prstGeom prst="rect">
            <a:avLst/>
          </a:prstGeom>
          <a:noFill/>
        </p:spPr>
        <p:txBody>
          <a:bodyPr wrap="square" rtlCol="0">
            <a:spAutoFit/>
          </a:bodyPr>
          <a:lstStyle/>
          <a:p>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th,1 </a:t>
            </a:r>
            <a:r>
              <a:rPr lang="en-IN" sz="2400" b="1" i="1" dirty="0" smtClean="0">
                <a:latin typeface="Times New Roman" pitchFamily="18" charset="0"/>
                <a:ea typeface="Verdana" pitchFamily="34" charset="0"/>
                <a:cs typeface="Times New Roman" pitchFamily="18" charset="0"/>
              </a:rPr>
              <a:t>&lt; </a:t>
            </a:r>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th,2</a:t>
            </a:r>
          </a:p>
          <a:p>
            <a:endParaRPr lang="en-IN" sz="2400" b="1" i="1" baseline="-25000" dirty="0" smtClean="0">
              <a:latin typeface="Times New Roman" pitchFamily="18" charset="0"/>
              <a:ea typeface="Verdana" pitchFamily="34" charset="0"/>
              <a:cs typeface="Times New Roman" pitchFamily="18" charset="0"/>
            </a:endParaRPr>
          </a:p>
          <a:p>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th,1 </a:t>
            </a:r>
            <a:r>
              <a:rPr lang="en-IN" sz="2400" b="1" i="1" dirty="0" smtClean="0">
                <a:latin typeface="Times New Roman" pitchFamily="18" charset="0"/>
                <a:ea typeface="Verdana" pitchFamily="34" charset="0"/>
                <a:cs typeface="Times New Roman" pitchFamily="18" charset="0"/>
              </a:rPr>
              <a:t>&lt; </a:t>
            </a:r>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th,3</a:t>
            </a:r>
          </a:p>
          <a:p>
            <a:endParaRPr lang="en-IN" sz="2400" b="1" i="1" baseline="-25000" dirty="0" smtClean="0">
              <a:latin typeface="Times New Roman" pitchFamily="18" charset="0"/>
              <a:ea typeface="Verdana" pitchFamily="34" charset="0"/>
              <a:cs typeface="Times New Roman" pitchFamily="18" charset="0"/>
            </a:endParaRPr>
          </a:p>
          <a:p>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th,2 </a:t>
            </a:r>
            <a:r>
              <a:rPr lang="en-IN" sz="2400" b="1" i="1" dirty="0" smtClean="0">
                <a:latin typeface="Times New Roman" pitchFamily="18" charset="0"/>
                <a:ea typeface="Verdana" pitchFamily="34" charset="0"/>
                <a:cs typeface="Times New Roman" pitchFamily="18" charset="0"/>
              </a:rPr>
              <a:t>= </a:t>
            </a:r>
            <a:r>
              <a:rPr lang="el-GR" sz="2400" b="1" i="1" dirty="0" smtClean="0">
                <a:latin typeface="Times New Roman" pitchFamily="18" charset="0"/>
                <a:ea typeface="Verdana" pitchFamily="34" charset="0"/>
                <a:cs typeface="Times New Roman" pitchFamily="18" charset="0"/>
              </a:rPr>
              <a:t>η</a:t>
            </a:r>
            <a:r>
              <a:rPr lang="en-IN" sz="2400" b="1" i="1" baseline="-25000" dirty="0" smtClean="0">
                <a:latin typeface="Times New Roman" pitchFamily="18" charset="0"/>
                <a:ea typeface="Verdana" pitchFamily="34" charset="0"/>
                <a:cs typeface="Times New Roman" pitchFamily="18" charset="0"/>
              </a:rPr>
              <a:t>th,3</a:t>
            </a:r>
            <a:r>
              <a:rPr lang="en-IN" sz="2400" b="1" i="1" dirty="0" smtClean="0">
                <a:latin typeface="Times New Roman" pitchFamily="18" charset="0"/>
                <a:ea typeface="Verdana" pitchFamily="34" charset="0"/>
                <a:cs typeface="Times New Roman" pitchFamily="18" charset="0"/>
              </a:rPr>
              <a:t> </a:t>
            </a:r>
            <a:endParaRPr lang="en-IN" sz="2400" b="1" i="1" dirty="0">
              <a:latin typeface="Times New Roman" pitchFamily="18" charset="0"/>
              <a:ea typeface="Verdana" pitchFamily="34"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98487" y="4648200"/>
            <a:ext cx="4680728"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T</a:t>
            </a:r>
            <a:r>
              <a:rPr lang="en-IN" baseline="-25000" dirty="0" smtClean="0">
                <a:solidFill>
                  <a:schemeClr val="tx1"/>
                </a:solidFill>
                <a:latin typeface="Times New Roman" pitchFamily="18" charset="0"/>
                <a:ea typeface="Verdana" pitchFamily="34" charset="0"/>
                <a:cs typeface="Times New Roman" pitchFamily="18" charset="0"/>
              </a:rPr>
              <a:t>L</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3" name="Down Arrow 2"/>
          <p:cNvSpPr/>
          <p:nvPr/>
        </p:nvSpPr>
        <p:spPr>
          <a:xfrm>
            <a:off x="4979015"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Proof of the Carnot principles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5" name="Oval 4"/>
          <p:cNvSpPr/>
          <p:nvPr/>
        </p:nvSpPr>
        <p:spPr>
          <a:xfrm>
            <a:off x="1778615" y="1600200"/>
            <a:ext cx="4724400"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 T</a:t>
            </a:r>
            <a:r>
              <a:rPr lang="en-IN" baseline="-25000" dirty="0" smtClean="0">
                <a:solidFill>
                  <a:schemeClr val="tx1"/>
                </a:solidFill>
                <a:latin typeface="Times New Roman" pitchFamily="18" charset="0"/>
                <a:ea typeface="Verdana" pitchFamily="34" charset="0"/>
                <a:cs typeface="Times New Roman" pitchFamily="18" charset="0"/>
              </a:rPr>
              <a:t>H</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6" name="Down Arrow 5"/>
          <p:cNvSpPr/>
          <p:nvPr/>
        </p:nvSpPr>
        <p:spPr>
          <a:xfrm>
            <a:off x="2735053"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2312015" y="28483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1</a:t>
            </a:r>
          </a:p>
          <a:p>
            <a:pPr algn="ctr"/>
            <a:r>
              <a:rPr lang="en-IN" b="1" dirty="0" smtClean="0">
                <a:solidFill>
                  <a:schemeClr val="tx1"/>
                </a:solidFill>
                <a:latin typeface="Times New Roman" pitchFamily="18" charset="0"/>
                <a:ea typeface="Verdana" pitchFamily="34" charset="0"/>
                <a:cs typeface="Times New Roman" pitchFamily="18" charset="0"/>
              </a:rPr>
              <a:t>Irreversible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Flowchart: Connector 7"/>
          <p:cNvSpPr/>
          <p:nvPr/>
        </p:nvSpPr>
        <p:spPr>
          <a:xfrm>
            <a:off x="4521815" y="2819400"/>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3</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9" name="Rectangle 8"/>
          <p:cNvSpPr/>
          <p:nvPr/>
        </p:nvSpPr>
        <p:spPr>
          <a:xfrm>
            <a:off x="3607415" y="3657600"/>
            <a:ext cx="763351"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net,1</a:t>
            </a:r>
            <a:endParaRPr lang="en-IN" sz="2000" dirty="0">
              <a:latin typeface="Times New Roman" pitchFamily="18" charset="0"/>
              <a:cs typeface="Times New Roman" pitchFamily="18" charset="0"/>
            </a:endParaRPr>
          </a:p>
        </p:txBody>
      </p:sp>
      <p:sp>
        <p:nvSpPr>
          <p:cNvPr id="10" name="Notched Right Arrow 9"/>
          <p:cNvSpPr/>
          <p:nvPr/>
        </p:nvSpPr>
        <p:spPr>
          <a:xfrm>
            <a:off x="3455015" y="32004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Notched Right Arrow 10"/>
          <p:cNvSpPr/>
          <p:nvPr/>
        </p:nvSpPr>
        <p:spPr>
          <a:xfrm>
            <a:off x="5741015" y="32004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2" name="Rectangle 11"/>
          <p:cNvSpPr/>
          <p:nvPr/>
        </p:nvSpPr>
        <p:spPr>
          <a:xfrm>
            <a:off x="3150215" y="2438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cs typeface="Times New Roman" pitchFamily="18" charset="0"/>
            </a:endParaRPr>
          </a:p>
        </p:txBody>
      </p:sp>
      <p:sp>
        <p:nvSpPr>
          <p:cNvPr id="13" name="Rectangle 12"/>
          <p:cNvSpPr/>
          <p:nvPr/>
        </p:nvSpPr>
        <p:spPr>
          <a:xfrm>
            <a:off x="5283815" y="2438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cs typeface="Times New Roman" pitchFamily="18" charset="0"/>
            </a:endParaRPr>
          </a:p>
        </p:txBody>
      </p:sp>
      <p:sp>
        <p:nvSpPr>
          <p:cNvPr id="16" name="Rectangle 15"/>
          <p:cNvSpPr/>
          <p:nvPr/>
        </p:nvSpPr>
        <p:spPr>
          <a:xfrm>
            <a:off x="5817215" y="3581400"/>
            <a:ext cx="763351"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net,2</a:t>
            </a:r>
            <a:endParaRPr lang="en-IN" sz="2000" dirty="0">
              <a:latin typeface="Times New Roman" pitchFamily="18" charset="0"/>
              <a:cs typeface="Times New Roman" pitchFamily="18" charset="0"/>
            </a:endParaRPr>
          </a:p>
        </p:txBody>
      </p:sp>
      <p:sp>
        <p:nvSpPr>
          <p:cNvPr id="17" name="Rectangle 16"/>
          <p:cNvSpPr/>
          <p:nvPr/>
        </p:nvSpPr>
        <p:spPr>
          <a:xfrm>
            <a:off x="3008546" y="4038600"/>
            <a:ext cx="1441420"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Q</a:t>
            </a:r>
            <a:r>
              <a:rPr lang="en-IN" baseline="-25000" dirty="0" err="1" smtClean="0">
                <a:latin typeface="Times New Roman" pitchFamily="18" charset="0"/>
                <a:ea typeface="Verdana" pitchFamily="34" charset="0"/>
                <a:cs typeface="Times New Roman" pitchFamily="18" charset="0"/>
              </a:rPr>
              <a:t>L,irrev</a:t>
            </a:r>
            <a:r>
              <a:rPr lang="en-IN" dirty="0" smtClean="0">
                <a:latin typeface="Times New Roman" pitchFamily="18" charset="0"/>
                <a:ea typeface="Verdana" pitchFamily="34" charset="0"/>
                <a:cs typeface="Times New Roman" pitchFamily="18" charset="0"/>
              </a:rPr>
              <a:t>&lt;Q</a:t>
            </a:r>
            <a:r>
              <a:rPr lang="en-IN" baseline="-25000" dirty="0" smtClean="0">
                <a:latin typeface="Times New Roman" pitchFamily="18" charset="0"/>
                <a:ea typeface="Verdana" pitchFamily="34" charset="0"/>
                <a:cs typeface="Times New Roman" pitchFamily="18" charset="0"/>
              </a:rPr>
              <a:t>L, rev</a:t>
            </a:r>
            <a:endParaRPr lang="en-IN" baseline="-25000" dirty="0">
              <a:latin typeface="Times New Roman" pitchFamily="18" charset="0"/>
              <a:cs typeface="Times New Roman" pitchFamily="18" charset="0"/>
            </a:endParaRPr>
          </a:p>
        </p:txBody>
      </p:sp>
      <p:sp>
        <p:nvSpPr>
          <p:cNvPr id="18" name="Rectangle 17"/>
          <p:cNvSpPr/>
          <p:nvPr/>
        </p:nvSpPr>
        <p:spPr>
          <a:xfrm>
            <a:off x="5360015" y="4114800"/>
            <a:ext cx="720069"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 rev</a:t>
            </a:r>
            <a:endParaRPr lang="en-IN"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898487" y="4648200"/>
            <a:ext cx="4680728"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T</a:t>
            </a:r>
            <a:r>
              <a:rPr lang="en-IN" baseline="-25000" dirty="0" smtClean="0">
                <a:solidFill>
                  <a:schemeClr val="tx1"/>
                </a:solidFill>
                <a:latin typeface="Times New Roman" pitchFamily="18" charset="0"/>
                <a:ea typeface="Verdana" pitchFamily="34" charset="0"/>
                <a:cs typeface="Times New Roman" pitchFamily="18" charset="0"/>
              </a:rPr>
              <a:t>L</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3" name="Down Arrow 2"/>
          <p:cNvSpPr/>
          <p:nvPr/>
        </p:nvSpPr>
        <p:spPr>
          <a:xfrm rot="10800000">
            <a:off x="4979015" y="2286000"/>
            <a:ext cx="457200" cy="2514600"/>
          </a:xfrm>
          <a:prstGeom prst="downArrow">
            <a:avLst/>
          </a:prstGeom>
          <a:gradFill>
            <a:gsLst>
              <a:gs pos="0">
                <a:srgbClr val="5E9EFF"/>
              </a:gs>
              <a:gs pos="0">
                <a:srgbClr val="FF0000">
                  <a:alpha val="42000"/>
                </a:srgbClr>
              </a:gs>
              <a:gs pos="70000">
                <a:srgbClr val="C4D6EB"/>
              </a:gs>
              <a:gs pos="100000">
                <a:srgbClr val="FFEBFA"/>
              </a:gs>
            </a:gsLst>
            <a:lin ang="162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Proof of the Carnot principles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5" name="Oval 4"/>
          <p:cNvSpPr/>
          <p:nvPr/>
        </p:nvSpPr>
        <p:spPr>
          <a:xfrm>
            <a:off x="1778615" y="1600200"/>
            <a:ext cx="4724400"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 T</a:t>
            </a:r>
            <a:r>
              <a:rPr lang="en-IN" baseline="-25000" dirty="0" smtClean="0">
                <a:solidFill>
                  <a:schemeClr val="tx1"/>
                </a:solidFill>
                <a:latin typeface="Times New Roman" pitchFamily="18" charset="0"/>
                <a:ea typeface="Verdana" pitchFamily="34" charset="0"/>
                <a:cs typeface="Times New Roman" pitchFamily="18" charset="0"/>
              </a:rPr>
              <a:t>H</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6" name="Down Arrow 5"/>
          <p:cNvSpPr/>
          <p:nvPr/>
        </p:nvSpPr>
        <p:spPr>
          <a:xfrm>
            <a:off x="2735053"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2312015" y="28483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1</a:t>
            </a:r>
          </a:p>
          <a:p>
            <a:pPr algn="ctr"/>
            <a:r>
              <a:rPr lang="en-IN" b="1" dirty="0" smtClean="0">
                <a:solidFill>
                  <a:schemeClr val="tx1"/>
                </a:solidFill>
                <a:latin typeface="Times New Roman" pitchFamily="18" charset="0"/>
                <a:ea typeface="Verdana" pitchFamily="34" charset="0"/>
                <a:cs typeface="Times New Roman" pitchFamily="18" charset="0"/>
              </a:rPr>
              <a:t>Irreversible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Flowchart: Connector 7"/>
          <p:cNvSpPr/>
          <p:nvPr/>
        </p:nvSpPr>
        <p:spPr>
          <a:xfrm>
            <a:off x="4521815" y="2819400"/>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3</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9" name="Rectangle 8"/>
          <p:cNvSpPr/>
          <p:nvPr/>
        </p:nvSpPr>
        <p:spPr>
          <a:xfrm>
            <a:off x="3607415" y="3657600"/>
            <a:ext cx="763351"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net,1</a:t>
            </a:r>
            <a:endParaRPr lang="en-IN" sz="2000" dirty="0">
              <a:latin typeface="Times New Roman" pitchFamily="18" charset="0"/>
              <a:cs typeface="Times New Roman" pitchFamily="18" charset="0"/>
            </a:endParaRPr>
          </a:p>
        </p:txBody>
      </p:sp>
      <p:sp>
        <p:nvSpPr>
          <p:cNvPr id="10" name="Notched Right Arrow 9"/>
          <p:cNvSpPr/>
          <p:nvPr/>
        </p:nvSpPr>
        <p:spPr>
          <a:xfrm>
            <a:off x="3455015" y="32004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Notched Right Arrow 10"/>
          <p:cNvSpPr/>
          <p:nvPr/>
        </p:nvSpPr>
        <p:spPr>
          <a:xfrm rot="10800000">
            <a:off x="5741015" y="32004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2" name="Rectangle 11"/>
          <p:cNvSpPr/>
          <p:nvPr/>
        </p:nvSpPr>
        <p:spPr>
          <a:xfrm>
            <a:off x="3150215" y="2438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cs typeface="Times New Roman" pitchFamily="18" charset="0"/>
            </a:endParaRPr>
          </a:p>
        </p:txBody>
      </p:sp>
      <p:sp>
        <p:nvSpPr>
          <p:cNvPr id="13" name="Rectangle 12"/>
          <p:cNvSpPr/>
          <p:nvPr/>
        </p:nvSpPr>
        <p:spPr>
          <a:xfrm>
            <a:off x="5283815" y="2438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cs typeface="Times New Roman" pitchFamily="18" charset="0"/>
            </a:endParaRPr>
          </a:p>
        </p:txBody>
      </p:sp>
      <p:sp>
        <p:nvSpPr>
          <p:cNvPr id="14" name="Rectangle 13"/>
          <p:cNvSpPr/>
          <p:nvPr/>
        </p:nvSpPr>
        <p:spPr>
          <a:xfrm>
            <a:off x="3008546" y="4038600"/>
            <a:ext cx="1441420"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Q</a:t>
            </a:r>
            <a:r>
              <a:rPr lang="en-IN" baseline="-25000" dirty="0" err="1" smtClean="0">
                <a:latin typeface="Times New Roman" pitchFamily="18" charset="0"/>
                <a:ea typeface="Verdana" pitchFamily="34" charset="0"/>
                <a:cs typeface="Times New Roman" pitchFamily="18" charset="0"/>
              </a:rPr>
              <a:t>L,irrev</a:t>
            </a:r>
            <a:r>
              <a:rPr lang="en-IN" dirty="0" smtClean="0">
                <a:latin typeface="Times New Roman" pitchFamily="18" charset="0"/>
                <a:ea typeface="Verdana" pitchFamily="34" charset="0"/>
                <a:cs typeface="Times New Roman" pitchFamily="18" charset="0"/>
              </a:rPr>
              <a:t>&lt;Q</a:t>
            </a:r>
            <a:r>
              <a:rPr lang="en-IN" baseline="-25000" dirty="0" smtClean="0">
                <a:latin typeface="Times New Roman" pitchFamily="18" charset="0"/>
                <a:ea typeface="Verdana" pitchFamily="34" charset="0"/>
                <a:cs typeface="Times New Roman" pitchFamily="18" charset="0"/>
              </a:rPr>
              <a:t>L, rev</a:t>
            </a:r>
            <a:endParaRPr lang="en-IN" baseline="-25000" dirty="0">
              <a:latin typeface="Times New Roman" pitchFamily="18" charset="0"/>
              <a:cs typeface="Times New Roman" pitchFamily="18" charset="0"/>
            </a:endParaRPr>
          </a:p>
        </p:txBody>
      </p:sp>
      <p:sp>
        <p:nvSpPr>
          <p:cNvPr id="15" name="Rectangle 14"/>
          <p:cNvSpPr/>
          <p:nvPr/>
        </p:nvSpPr>
        <p:spPr>
          <a:xfrm>
            <a:off x="5360015" y="4114800"/>
            <a:ext cx="720069"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 rev</a:t>
            </a:r>
            <a:endParaRPr lang="en-IN" dirty="0">
              <a:latin typeface="Times New Roman" pitchFamily="18" charset="0"/>
              <a:cs typeface="Times New Roman" pitchFamily="18" charset="0"/>
            </a:endParaRPr>
          </a:p>
        </p:txBody>
      </p:sp>
      <p:sp>
        <p:nvSpPr>
          <p:cNvPr id="16" name="Rectangle 15"/>
          <p:cNvSpPr/>
          <p:nvPr/>
        </p:nvSpPr>
        <p:spPr>
          <a:xfrm>
            <a:off x="5969615" y="3581400"/>
            <a:ext cx="763351"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net,2</a:t>
            </a:r>
            <a:endParaRPr lang="en-IN"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ched Right Arrow 1"/>
          <p:cNvSpPr/>
          <p:nvPr/>
        </p:nvSpPr>
        <p:spPr>
          <a:xfrm rot="5400000">
            <a:off x="3695700" y="30099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 name="Oval 2"/>
          <p:cNvSpPr/>
          <p:nvPr/>
        </p:nvSpPr>
        <p:spPr>
          <a:xfrm>
            <a:off x="1828800" y="4267200"/>
            <a:ext cx="4680728"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T</a:t>
            </a:r>
            <a:r>
              <a:rPr lang="en-IN" baseline="-25000" dirty="0" smtClean="0">
                <a:solidFill>
                  <a:schemeClr val="tx1"/>
                </a:solidFill>
                <a:latin typeface="Times New Roman" pitchFamily="18" charset="0"/>
                <a:ea typeface="Verdana" pitchFamily="34" charset="0"/>
                <a:cs typeface="Times New Roman" pitchFamily="18" charset="0"/>
              </a:rPr>
              <a:t>L</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4" name="Down Arrow 3"/>
          <p:cNvSpPr/>
          <p:nvPr/>
        </p:nvSpPr>
        <p:spPr>
          <a:xfrm rot="10800000">
            <a:off x="4979015" y="2362200"/>
            <a:ext cx="457200" cy="1981200"/>
          </a:xfrm>
          <a:prstGeom prst="downArrow">
            <a:avLst>
              <a:gd name="adj1" fmla="val 50000"/>
              <a:gd name="adj2" fmla="val 0"/>
            </a:avLst>
          </a:prstGeom>
          <a:gradFill>
            <a:gsLst>
              <a:gs pos="0">
                <a:srgbClr val="5E9EFF"/>
              </a:gs>
              <a:gs pos="0">
                <a:srgbClr val="FF0000">
                  <a:alpha val="42000"/>
                </a:srgbClr>
              </a:gs>
              <a:gs pos="70000">
                <a:srgbClr val="C4D6EB"/>
              </a:gs>
              <a:gs pos="100000">
                <a:srgbClr val="FFEBFA"/>
              </a:gs>
            </a:gsLst>
            <a:lin ang="162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5"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Proof of the Carnot principles</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6" name="Down Arrow 5"/>
          <p:cNvSpPr/>
          <p:nvPr/>
        </p:nvSpPr>
        <p:spPr>
          <a:xfrm>
            <a:off x="2735053" y="2438400"/>
            <a:ext cx="457200" cy="19050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2312015" y="23911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1</a:t>
            </a:r>
          </a:p>
          <a:p>
            <a:pPr algn="ctr"/>
            <a:r>
              <a:rPr lang="en-IN" b="1" dirty="0" smtClean="0">
                <a:solidFill>
                  <a:schemeClr val="tx1"/>
                </a:solidFill>
                <a:latin typeface="Times New Roman" pitchFamily="18" charset="0"/>
                <a:ea typeface="Verdana" pitchFamily="34" charset="0"/>
                <a:cs typeface="Times New Roman" pitchFamily="18" charset="0"/>
              </a:rPr>
              <a:t>Irreversible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Flowchart: Connector 7"/>
          <p:cNvSpPr/>
          <p:nvPr/>
        </p:nvSpPr>
        <p:spPr>
          <a:xfrm>
            <a:off x="4521815" y="2362200"/>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3</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9" name="Rectangle 8"/>
          <p:cNvSpPr/>
          <p:nvPr/>
        </p:nvSpPr>
        <p:spPr>
          <a:xfrm>
            <a:off x="3257800" y="3481450"/>
            <a:ext cx="1426994"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net,1</a:t>
            </a:r>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net,2</a:t>
            </a:r>
            <a:endParaRPr lang="en-IN" sz="2000" dirty="0">
              <a:latin typeface="Times New Roman" pitchFamily="18" charset="0"/>
              <a:cs typeface="Times New Roman" pitchFamily="18" charset="0"/>
            </a:endParaRPr>
          </a:p>
        </p:txBody>
      </p:sp>
      <p:sp>
        <p:nvSpPr>
          <p:cNvPr id="10" name="Notched Right Arrow 9"/>
          <p:cNvSpPr/>
          <p:nvPr/>
        </p:nvSpPr>
        <p:spPr>
          <a:xfrm>
            <a:off x="3455014" y="2743200"/>
            <a:ext cx="1193185"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Rectangle 10"/>
          <p:cNvSpPr/>
          <p:nvPr/>
        </p:nvSpPr>
        <p:spPr>
          <a:xfrm>
            <a:off x="3098699" y="19812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12" name="Rectangle 11"/>
          <p:cNvSpPr/>
          <p:nvPr/>
        </p:nvSpPr>
        <p:spPr>
          <a:xfrm>
            <a:off x="2006068" y="3591798"/>
            <a:ext cx="776175"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Q</a:t>
            </a:r>
            <a:r>
              <a:rPr lang="en-IN" baseline="-25000" dirty="0" err="1" smtClean="0">
                <a:latin typeface="Times New Roman" pitchFamily="18" charset="0"/>
                <a:ea typeface="Verdana" pitchFamily="34" charset="0"/>
                <a:cs typeface="Times New Roman" pitchFamily="18" charset="0"/>
              </a:rPr>
              <a:t>L,irrev</a:t>
            </a:r>
            <a:endParaRPr lang="en-IN" dirty="0">
              <a:latin typeface="Times New Roman" pitchFamily="18" charset="0"/>
              <a:cs typeface="Times New Roman" pitchFamily="18" charset="0"/>
            </a:endParaRPr>
          </a:p>
        </p:txBody>
      </p:sp>
      <p:sp>
        <p:nvSpPr>
          <p:cNvPr id="13" name="Rectangle 12"/>
          <p:cNvSpPr/>
          <p:nvPr/>
        </p:nvSpPr>
        <p:spPr>
          <a:xfrm>
            <a:off x="5276890" y="3550725"/>
            <a:ext cx="681597"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Q</a:t>
            </a:r>
            <a:r>
              <a:rPr lang="en-IN" baseline="-25000" dirty="0" err="1" smtClean="0">
                <a:latin typeface="Times New Roman" pitchFamily="18" charset="0"/>
                <a:ea typeface="Verdana" pitchFamily="34" charset="0"/>
                <a:cs typeface="Times New Roman" pitchFamily="18" charset="0"/>
              </a:rPr>
              <a:t>L,rev</a:t>
            </a:r>
            <a:endParaRPr lang="en-IN" dirty="0">
              <a:latin typeface="Times New Roman" pitchFamily="18" charset="0"/>
              <a:cs typeface="Times New Roman" pitchFamily="18" charset="0"/>
            </a:endParaRPr>
          </a:p>
        </p:txBody>
      </p:sp>
      <p:sp>
        <p:nvSpPr>
          <p:cNvPr id="14" name="Rectangle 13"/>
          <p:cNvSpPr/>
          <p:nvPr/>
        </p:nvSpPr>
        <p:spPr>
          <a:xfrm>
            <a:off x="5267457" y="1955442"/>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15" name="U-Turn Arrow 14"/>
          <p:cNvSpPr/>
          <p:nvPr/>
        </p:nvSpPr>
        <p:spPr>
          <a:xfrm rot="10800000" flipV="1">
            <a:off x="2643250" y="1295400"/>
            <a:ext cx="2662050" cy="1066800"/>
          </a:xfrm>
          <a:prstGeom prst="uturnArrow">
            <a:avLst>
              <a:gd name="adj1" fmla="val 20286"/>
              <a:gd name="adj2" fmla="val 25000"/>
              <a:gd name="adj3" fmla="val 25000"/>
              <a:gd name="adj4" fmla="val 37071"/>
              <a:gd name="adj5" fmla="val 99752"/>
            </a:avLst>
          </a:prstGeom>
          <a:gradFill flip="none" rotWithShape="1">
            <a:gsLst>
              <a:gs pos="100000">
                <a:srgbClr val="FF0000">
                  <a:alpha val="58000"/>
                </a:srgbClr>
              </a:gs>
              <a:gs pos="17999">
                <a:srgbClr val="FEE7F2"/>
              </a:gs>
              <a:gs pos="36000">
                <a:srgbClr val="FAC77D"/>
              </a:gs>
              <a:gs pos="61000">
                <a:srgbClr val="FBA97D"/>
              </a:gs>
              <a:gs pos="82001">
                <a:srgbClr val="FBD49C"/>
              </a:gs>
              <a:gs pos="100000">
                <a:srgbClr val="FEE7F2"/>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itchFamily="18" charset="0"/>
              <a:cs typeface="Times New Roman" pitchFamily="18" charset="0"/>
            </a:endParaRPr>
          </a:p>
        </p:txBody>
      </p:sp>
      <p:sp>
        <p:nvSpPr>
          <p:cNvPr id="16" name="TextBox 15"/>
          <p:cNvSpPr txBox="1"/>
          <p:nvPr/>
        </p:nvSpPr>
        <p:spPr>
          <a:xfrm>
            <a:off x="457200" y="5181600"/>
            <a:ext cx="8382000" cy="1200329"/>
          </a:xfrm>
          <a:prstGeom prst="rect">
            <a:avLst/>
          </a:prstGeom>
          <a:noFill/>
        </p:spPr>
        <p:txBody>
          <a:bodyPr wrap="square" rtlCol="0">
            <a:spAutoFit/>
          </a:bodyPr>
          <a:lstStyle/>
          <a:p>
            <a:r>
              <a:rPr lang="en-IN" sz="2400" dirty="0" smtClean="0">
                <a:latin typeface="Times New Roman" pitchFamily="18" charset="0"/>
                <a:ea typeface="Verdana" pitchFamily="34" charset="0"/>
                <a:cs typeface="Times New Roman" pitchFamily="18" charset="0"/>
              </a:rPr>
              <a:t>The combined heat engine cycle generates a net work output while interacting with a single reservoir, violating the Kelvin-Planck statement. </a:t>
            </a:r>
            <a:endParaRPr lang="en-IN" sz="2400" dirty="0">
              <a:latin typeface="Times New Roman" pitchFamily="18" charset="0"/>
              <a:ea typeface="Verdana" pitchFamily="34"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0034" y="357166"/>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524000"/>
            <a:ext cx="8458200" cy="32766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temperature scale that is independent of the properties of the substances that are used to measure temperature.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2</a:t>
            </a:r>
            <a:r>
              <a:rPr kumimoji="0" lang="en-IN" sz="2800" b="0" i="0" u="none" strike="noStrike" kern="1200" cap="none" spc="0" normalizeH="0" baseline="30000" noProof="0" dirty="0" smtClean="0">
                <a:ln>
                  <a:noFill/>
                </a:ln>
                <a:solidFill>
                  <a:schemeClr val="tx1"/>
                </a:solidFill>
                <a:effectLst/>
                <a:uLnTx/>
                <a:uFillTx/>
                <a:latin typeface="Times New Roman" pitchFamily="18" charset="0"/>
                <a:ea typeface="Verdana" pitchFamily="34" charset="0"/>
                <a:cs typeface="Times New Roman" pitchFamily="18" charset="0"/>
              </a:rPr>
              <a:t>nd</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Carnot principle: all reversible heat engines have the same thermal efficiency when operating between the same two reservoirs.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efficiency of a reversible engine is independent of the working fluid employed and its properties, or the type of reversible engine used.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71472" y="357166"/>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04800" y="1676400"/>
            <a:ext cx="8458200" cy="41148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temperature scale that is independent of the properties of the substances that are used to measure temperature.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We shall consider three reversible engines to derive an expression for</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f(T</a:t>
            </a:r>
            <a:r>
              <a:rPr kumimoji="0" lang="en-IN"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t>
            </a:r>
          </a:p>
        </p:txBody>
      </p:sp>
      <p:graphicFrame>
        <p:nvGraphicFramePr>
          <p:cNvPr id="4" name="Object 3"/>
          <p:cNvGraphicFramePr>
            <a:graphicFrameLocks noChangeAspect="1"/>
          </p:cNvGraphicFramePr>
          <p:nvPr/>
        </p:nvGraphicFramePr>
        <p:xfrm>
          <a:off x="1828800" y="3124200"/>
          <a:ext cx="5254978" cy="1447800"/>
        </p:xfrm>
        <a:graphic>
          <a:graphicData uri="http://schemas.openxmlformats.org/presentationml/2006/ole">
            <mc:AlternateContent xmlns:mc="http://schemas.openxmlformats.org/markup-compatibility/2006">
              <mc:Choice xmlns:v="urn:schemas-microsoft-com:vml" Requires="v">
                <p:oleObj spid="_x0000_s1031" name="Equation" r:id="rId3" imgW="2489040" imgH="685800" progId="Equation.3">
                  <p:embed/>
                </p:oleObj>
              </mc:Choice>
              <mc:Fallback>
                <p:oleObj name="Equation" r:id="rId3" imgW="2489040" imgH="685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124200"/>
                        <a:ext cx="5254978"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28596" y="21429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Oval 2"/>
          <p:cNvSpPr/>
          <p:nvPr/>
        </p:nvSpPr>
        <p:spPr>
          <a:xfrm>
            <a:off x="2786872" y="5486400"/>
            <a:ext cx="3124200"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T</a:t>
            </a:r>
            <a:r>
              <a:rPr lang="en-IN" baseline="-25000" dirty="0" smtClean="0">
                <a:solidFill>
                  <a:schemeClr val="tx1"/>
                </a:solidFill>
                <a:latin typeface="Times New Roman" pitchFamily="18" charset="0"/>
                <a:ea typeface="Verdana" pitchFamily="34" charset="0"/>
                <a:cs typeface="Times New Roman" pitchFamily="18" charset="0"/>
              </a:rPr>
              <a:t>3</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4" name="Oval 3"/>
          <p:cNvSpPr/>
          <p:nvPr/>
        </p:nvSpPr>
        <p:spPr>
          <a:xfrm>
            <a:off x="2667000" y="1676400"/>
            <a:ext cx="3167872"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 T</a:t>
            </a:r>
            <a:r>
              <a:rPr lang="en-IN" baseline="-25000" dirty="0" smtClean="0">
                <a:solidFill>
                  <a:schemeClr val="tx1"/>
                </a:solidFill>
                <a:latin typeface="Times New Roman" pitchFamily="18" charset="0"/>
                <a:ea typeface="Verdana" pitchFamily="34" charset="0"/>
                <a:cs typeface="Times New Roman" pitchFamily="18" charset="0"/>
              </a:rPr>
              <a:t>1</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5" name="Flowchart: Connector 4"/>
          <p:cNvSpPr/>
          <p:nvPr/>
        </p:nvSpPr>
        <p:spPr>
          <a:xfrm>
            <a:off x="3091672" y="2895600"/>
            <a:ext cx="914400" cy="762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A</a:t>
            </a:r>
            <a:endParaRPr lang="en-IN" b="1" dirty="0">
              <a:solidFill>
                <a:schemeClr val="tx1"/>
              </a:solidFill>
              <a:latin typeface="Times New Roman" pitchFamily="18" charset="0"/>
              <a:ea typeface="Verdana" pitchFamily="34" charset="0"/>
              <a:cs typeface="Times New Roman" pitchFamily="18" charset="0"/>
            </a:endParaRPr>
          </a:p>
        </p:txBody>
      </p:sp>
      <p:sp>
        <p:nvSpPr>
          <p:cNvPr id="6" name="Rectangle 5"/>
          <p:cNvSpPr/>
          <p:nvPr/>
        </p:nvSpPr>
        <p:spPr>
          <a:xfrm>
            <a:off x="3613928" y="2526268"/>
            <a:ext cx="4283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1</a:t>
            </a:r>
            <a:endParaRPr lang="en-IN" dirty="0">
              <a:latin typeface="Times New Roman" pitchFamily="18" charset="0"/>
              <a:cs typeface="Times New Roman" pitchFamily="18" charset="0"/>
            </a:endParaRPr>
          </a:p>
        </p:txBody>
      </p:sp>
      <p:sp>
        <p:nvSpPr>
          <p:cNvPr id="7" name="Rectangle 6"/>
          <p:cNvSpPr/>
          <p:nvPr/>
        </p:nvSpPr>
        <p:spPr>
          <a:xfrm>
            <a:off x="3701272" y="3733800"/>
            <a:ext cx="4283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2</a:t>
            </a:r>
            <a:endParaRPr lang="en-IN" dirty="0">
              <a:latin typeface="Times New Roman" pitchFamily="18" charset="0"/>
              <a:cs typeface="Times New Roman" pitchFamily="18" charset="0"/>
            </a:endParaRPr>
          </a:p>
        </p:txBody>
      </p:sp>
      <p:sp>
        <p:nvSpPr>
          <p:cNvPr id="8" name="Rectangle 7"/>
          <p:cNvSpPr/>
          <p:nvPr/>
        </p:nvSpPr>
        <p:spPr>
          <a:xfrm>
            <a:off x="4158472" y="2868304"/>
            <a:ext cx="521746"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A</a:t>
            </a:r>
            <a:endParaRPr lang="en-IN" sz="2000" baseline="-25000" dirty="0">
              <a:latin typeface="Times New Roman" pitchFamily="18" charset="0"/>
              <a:cs typeface="Times New Roman" pitchFamily="18" charset="0"/>
            </a:endParaRPr>
          </a:p>
        </p:txBody>
      </p:sp>
      <p:sp>
        <p:nvSpPr>
          <p:cNvPr id="9" name="Flowchart: Connector 8"/>
          <p:cNvSpPr/>
          <p:nvPr/>
        </p:nvSpPr>
        <p:spPr>
          <a:xfrm>
            <a:off x="3042768" y="4267200"/>
            <a:ext cx="914400" cy="762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B</a:t>
            </a:r>
            <a:endParaRPr lang="en-IN" b="1" dirty="0">
              <a:solidFill>
                <a:schemeClr val="tx1"/>
              </a:solidFill>
              <a:latin typeface="Times New Roman" pitchFamily="18" charset="0"/>
              <a:ea typeface="Verdana" pitchFamily="34" charset="0"/>
              <a:cs typeface="Times New Roman" pitchFamily="18" charset="0"/>
            </a:endParaRPr>
          </a:p>
        </p:txBody>
      </p:sp>
      <p:cxnSp>
        <p:nvCxnSpPr>
          <p:cNvPr id="10" name="Straight Arrow Connector 9"/>
          <p:cNvCxnSpPr/>
          <p:nvPr/>
        </p:nvCxnSpPr>
        <p:spPr>
          <a:xfrm rot="5400000">
            <a:off x="3332872" y="2676008"/>
            <a:ext cx="4320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3251034" y="5280886"/>
            <a:ext cx="5040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202722" y="3962806"/>
            <a:ext cx="6120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4650928" y="3429000"/>
            <a:ext cx="914400" cy="762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C</a:t>
            </a:r>
            <a:endParaRPr lang="en-IN" b="1" dirty="0">
              <a:solidFill>
                <a:schemeClr val="tx1"/>
              </a:solidFill>
              <a:latin typeface="Times New Roman" pitchFamily="18" charset="0"/>
              <a:ea typeface="Verdana" pitchFamily="34" charset="0"/>
              <a:cs typeface="Times New Roman" pitchFamily="18" charset="0"/>
            </a:endParaRPr>
          </a:p>
        </p:txBody>
      </p:sp>
      <p:cxnSp>
        <p:nvCxnSpPr>
          <p:cNvPr id="14" name="Straight Arrow Connector 13"/>
          <p:cNvCxnSpPr/>
          <p:nvPr/>
        </p:nvCxnSpPr>
        <p:spPr>
          <a:xfrm rot="5400000">
            <a:off x="4609274" y="2923606"/>
            <a:ext cx="9720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389666" y="4874206"/>
            <a:ext cx="1368000" cy="158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581400" y="5040868"/>
            <a:ext cx="4283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3</a:t>
            </a:r>
            <a:endParaRPr lang="en-IN" dirty="0">
              <a:latin typeface="Times New Roman" pitchFamily="18" charset="0"/>
              <a:cs typeface="Times New Roman" pitchFamily="18" charset="0"/>
            </a:endParaRPr>
          </a:p>
        </p:txBody>
      </p:sp>
      <p:sp>
        <p:nvSpPr>
          <p:cNvPr id="17" name="Rectangle 16"/>
          <p:cNvSpPr/>
          <p:nvPr/>
        </p:nvSpPr>
        <p:spPr>
          <a:xfrm>
            <a:off x="5137928" y="2514600"/>
            <a:ext cx="4283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1</a:t>
            </a:r>
            <a:endParaRPr lang="en-IN" dirty="0">
              <a:latin typeface="Times New Roman" pitchFamily="18" charset="0"/>
              <a:cs typeface="Times New Roman" pitchFamily="18" charset="0"/>
            </a:endParaRPr>
          </a:p>
        </p:txBody>
      </p:sp>
      <p:sp>
        <p:nvSpPr>
          <p:cNvPr id="18" name="Rectangle 17"/>
          <p:cNvSpPr/>
          <p:nvPr/>
        </p:nvSpPr>
        <p:spPr>
          <a:xfrm>
            <a:off x="5105400" y="5029200"/>
            <a:ext cx="4283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3</a:t>
            </a:r>
            <a:endParaRPr lang="en-IN" dirty="0">
              <a:latin typeface="Times New Roman" pitchFamily="18" charset="0"/>
              <a:cs typeface="Times New Roman" pitchFamily="18" charset="0"/>
            </a:endParaRPr>
          </a:p>
        </p:txBody>
      </p:sp>
      <p:cxnSp>
        <p:nvCxnSpPr>
          <p:cNvPr id="19" name="Straight Arrow Connector 18"/>
          <p:cNvCxnSpPr>
            <a:stCxn id="5" idx="6"/>
          </p:cNvCxnSpPr>
          <p:nvPr/>
        </p:nvCxnSpPr>
        <p:spPr>
          <a:xfrm>
            <a:off x="4006072" y="3276600"/>
            <a:ext cx="457200" cy="1588"/>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965128" y="4634552"/>
            <a:ext cx="457200" cy="1588"/>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530072" y="3810000"/>
            <a:ext cx="457200" cy="1588"/>
          </a:xfrm>
          <a:prstGeom prst="straightConnector1">
            <a:avLst/>
          </a:prstGeom>
          <a:ln w="34925">
            <a:tailEnd type="stealth"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82272" y="4191000"/>
            <a:ext cx="554960"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B</a:t>
            </a:r>
            <a:endParaRPr lang="en-IN" sz="2000" baseline="-25000" dirty="0">
              <a:latin typeface="Times New Roman" pitchFamily="18" charset="0"/>
              <a:cs typeface="Times New Roman" pitchFamily="18" charset="0"/>
            </a:endParaRPr>
          </a:p>
        </p:txBody>
      </p:sp>
      <p:sp>
        <p:nvSpPr>
          <p:cNvPr id="23" name="Rectangle 22"/>
          <p:cNvSpPr/>
          <p:nvPr/>
        </p:nvSpPr>
        <p:spPr>
          <a:xfrm>
            <a:off x="5682472" y="3401704"/>
            <a:ext cx="556563" cy="400110"/>
          </a:xfrm>
          <a:prstGeom prst="rect">
            <a:avLst/>
          </a:prstGeom>
        </p:spPr>
        <p:txBody>
          <a:bodyPr wrap="none">
            <a:spAutoFit/>
          </a:bodyPr>
          <a:lstStyle/>
          <a:p>
            <a:r>
              <a:rPr lang="en-IN" sz="2000" dirty="0" smtClean="0">
                <a:latin typeface="Times New Roman" pitchFamily="18" charset="0"/>
                <a:ea typeface="Verdana" pitchFamily="34" charset="0"/>
                <a:cs typeface="Times New Roman" pitchFamily="18" charset="0"/>
              </a:rPr>
              <a:t>W</a:t>
            </a:r>
            <a:r>
              <a:rPr lang="en-IN" sz="2000" baseline="-25000" dirty="0" smtClean="0">
                <a:latin typeface="Times New Roman" pitchFamily="18" charset="0"/>
                <a:ea typeface="Verdana" pitchFamily="34" charset="0"/>
                <a:cs typeface="Times New Roman" pitchFamily="18" charset="0"/>
              </a:rPr>
              <a:t>C</a:t>
            </a:r>
            <a:endParaRPr lang="en-IN" sz="2000" baseline="-25000" dirty="0">
              <a:latin typeface="Times New Roman" pitchFamily="18" charset="0"/>
              <a:cs typeface="Times New Roman" pitchFamily="18" charset="0"/>
            </a:endParaRPr>
          </a:p>
        </p:txBody>
      </p:sp>
      <p:sp>
        <p:nvSpPr>
          <p:cNvPr id="24" name="Rectangle 23"/>
          <p:cNvSpPr/>
          <p:nvPr/>
        </p:nvSpPr>
        <p:spPr>
          <a:xfrm>
            <a:off x="3015472" y="3733800"/>
            <a:ext cx="40267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2</a:t>
            </a:r>
            <a:endParaRPr lang="en-IN"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28596" y="357166"/>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3" name="Object 2"/>
          <p:cNvGraphicFramePr>
            <a:graphicFrameLocks noChangeAspect="1"/>
          </p:cNvGraphicFramePr>
          <p:nvPr/>
        </p:nvGraphicFramePr>
        <p:xfrm>
          <a:off x="1066800" y="1828800"/>
          <a:ext cx="6781800" cy="2914493"/>
        </p:xfrm>
        <a:graphic>
          <a:graphicData uri="http://schemas.openxmlformats.org/presentationml/2006/ole">
            <mc:AlternateContent xmlns:mc="http://schemas.openxmlformats.org/markup-compatibility/2006">
              <mc:Choice xmlns:v="urn:schemas-microsoft-com:vml" Requires="v">
                <p:oleObj spid="_x0000_s2055" name="Equation" r:id="rId3" imgW="3073320" imgH="1320480" progId="Equation.3">
                  <p:embed/>
                </p:oleObj>
              </mc:Choice>
              <mc:Fallback>
                <p:oleObj name="Equation" r:id="rId3" imgW="3073320" imgH="1320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781800" cy="291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457200" y="5029200"/>
            <a:ext cx="8153400" cy="830997"/>
          </a:xfrm>
          <a:prstGeom prst="rect">
            <a:avLst/>
          </a:prstGeom>
          <a:noFill/>
        </p:spPr>
        <p:txBody>
          <a:bodyPr wrap="square" rtlCol="0">
            <a:spAutoFit/>
          </a:bodyPr>
          <a:lstStyle/>
          <a:p>
            <a:r>
              <a:rPr lang="en-IN" sz="2400" dirty="0" smtClean="0">
                <a:latin typeface="Times New Roman" pitchFamily="18" charset="0"/>
                <a:ea typeface="Verdana" pitchFamily="34" charset="0"/>
                <a:cs typeface="Times New Roman" pitchFamily="18" charset="0"/>
              </a:rPr>
              <a:t>Since the LHS of the above equation depends only on </a:t>
            </a:r>
            <a:r>
              <a:rPr lang="en-IN" sz="2400" i="1" dirty="0" smtClean="0">
                <a:latin typeface="Times New Roman" pitchFamily="18" charset="0"/>
                <a:ea typeface="Verdana" pitchFamily="34" charset="0"/>
                <a:cs typeface="Times New Roman" pitchFamily="18" charset="0"/>
              </a:rPr>
              <a:t>T</a:t>
            </a:r>
            <a:r>
              <a:rPr lang="en-IN" sz="2400" i="1" baseline="-25000" dirty="0" smtClean="0">
                <a:latin typeface="Times New Roman" pitchFamily="18" charset="0"/>
                <a:ea typeface="Verdana" pitchFamily="34" charset="0"/>
                <a:cs typeface="Times New Roman" pitchFamily="18" charset="0"/>
              </a:rPr>
              <a:t>1</a:t>
            </a:r>
            <a:r>
              <a:rPr lang="en-IN" sz="2400" dirty="0" smtClean="0">
                <a:latin typeface="Times New Roman" pitchFamily="18" charset="0"/>
                <a:ea typeface="Verdana" pitchFamily="34" charset="0"/>
                <a:cs typeface="Times New Roman" pitchFamily="18" charset="0"/>
              </a:rPr>
              <a:t> and </a:t>
            </a:r>
            <a:r>
              <a:rPr lang="en-IN" sz="2400" i="1" dirty="0" smtClean="0">
                <a:latin typeface="Times New Roman" pitchFamily="18" charset="0"/>
                <a:ea typeface="Verdana" pitchFamily="34" charset="0"/>
                <a:cs typeface="Times New Roman" pitchFamily="18" charset="0"/>
              </a:rPr>
              <a:t>T</a:t>
            </a:r>
            <a:r>
              <a:rPr lang="en-IN" sz="2400" i="1" baseline="-25000" dirty="0" smtClean="0">
                <a:latin typeface="Times New Roman" pitchFamily="18" charset="0"/>
                <a:ea typeface="Verdana" pitchFamily="34" charset="0"/>
                <a:cs typeface="Times New Roman" pitchFamily="18" charset="0"/>
              </a:rPr>
              <a:t>3</a:t>
            </a:r>
            <a:r>
              <a:rPr lang="en-IN" sz="2400" dirty="0" smtClean="0">
                <a:latin typeface="Times New Roman" pitchFamily="18" charset="0"/>
                <a:ea typeface="Verdana" pitchFamily="34" charset="0"/>
                <a:cs typeface="Times New Roman" pitchFamily="18" charset="0"/>
              </a:rPr>
              <a:t>, the RHS must be independent of </a:t>
            </a:r>
            <a:r>
              <a:rPr lang="en-IN" sz="2400" i="1" dirty="0" smtClean="0">
                <a:latin typeface="Times New Roman" pitchFamily="18" charset="0"/>
                <a:ea typeface="Verdana" pitchFamily="34" charset="0"/>
                <a:cs typeface="Times New Roman" pitchFamily="18" charset="0"/>
              </a:rPr>
              <a:t>T</a:t>
            </a:r>
            <a:r>
              <a:rPr lang="en-IN" sz="2400" i="1" baseline="-25000" dirty="0" smtClean="0">
                <a:latin typeface="Times New Roman" pitchFamily="18" charset="0"/>
                <a:ea typeface="Verdana" pitchFamily="34" charset="0"/>
                <a:cs typeface="Times New Roman" pitchFamily="18" charset="0"/>
              </a:rPr>
              <a:t>2</a:t>
            </a:r>
            <a:endParaRPr lang="en-IN" sz="2400" i="1" baseline="-25000" dirty="0">
              <a:latin typeface="Times New Roman" pitchFamily="18" charset="0"/>
              <a:ea typeface="Verdana" pitchFamily="34"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381000" y="1295400"/>
            <a:ext cx="8458200" cy="4953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Carnot cycle consists of four reversible processes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Two reversible adiabatic processes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Two reversible isothermal processes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It can be executed in a closed system or a steady flow mode.</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We shall consider a closed system consisting of a piston-cylinder arrangement.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Friction and other </a:t>
            </a:r>
            <a:r>
              <a:rPr kumimoji="0" lang="en-IN" sz="2800" b="0" i="0"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irreversibilities</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are assumed to be absent.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8695503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500034" y="357166"/>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3" name="Object 2"/>
          <p:cNvGraphicFramePr>
            <a:graphicFrameLocks noChangeAspect="1"/>
          </p:cNvGraphicFramePr>
          <p:nvPr/>
        </p:nvGraphicFramePr>
        <p:xfrm>
          <a:off x="1752600" y="2209800"/>
          <a:ext cx="4932363" cy="1962150"/>
        </p:xfrm>
        <a:graphic>
          <a:graphicData uri="http://schemas.openxmlformats.org/presentationml/2006/ole">
            <mc:AlternateContent xmlns:mc="http://schemas.openxmlformats.org/markup-compatibility/2006">
              <mc:Choice xmlns:v="urn:schemas-microsoft-com:vml" Requires="v">
                <p:oleObj spid="_x0000_s3084" name="Equation" r:id="rId3" imgW="2234880" imgH="888840" progId="Equation.3">
                  <p:embed/>
                </p:oleObj>
              </mc:Choice>
              <mc:Fallback>
                <p:oleObj name="Equation" r:id="rId3" imgW="2234880" imgH="8888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4932363" cy="196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609600" y="1752600"/>
            <a:ext cx="8153400" cy="3600986"/>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ea typeface="Verdana" pitchFamily="34" charset="0"/>
                <a:cs typeface="Times New Roman" pitchFamily="18" charset="0"/>
              </a:rPr>
              <a:t>   For this to be true,</a:t>
            </a: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r>
              <a:rPr lang="en-IN" sz="2800" dirty="0" smtClean="0">
                <a:latin typeface="Times New Roman" pitchFamily="18" charset="0"/>
                <a:ea typeface="Verdana" pitchFamily="34" charset="0"/>
                <a:cs typeface="Times New Roman" pitchFamily="18" charset="0"/>
              </a:rPr>
              <a:t>   In general, for a reversible engine,</a:t>
            </a:r>
            <a:endParaRPr lang="en-IN" sz="2400" baseline="-25000" dirty="0" smtClean="0">
              <a:latin typeface="Times New Roman" pitchFamily="18" charset="0"/>
              <a:ea typeface="Verdana" pitchFamily="34" charset="0"/>
              <a:cs typeface="Times New Roman" pitchFamily="18" charset="0"/>
            </a:endParaRPr>
          </a:p>
          <a:p>
            <a:endParaRPr lang="en-IN" sz="2400" baseline="-25000" dirty="0" smtClean="0">
              <a:latin typeface="Times New Roman" pitchFamily="18" charset="0"/>
              <a:ea typeface="Verdana" pitchFamily="34" charset="0"/>
              <a:cs typeface="Times New Roman" pitchFamily="18" charset="0"/>
            </a:endParaRPr>
          </a:p>
          <a:p>
            <a:endParaRPr lang="en-IN" sz="2400" baseline="-25000" dirty="0">
              <a:latin typeface="Times New Roman" pitchFamily="18" charset="0"/>
              <a:ea typeface="Verdana" pitchFamily="34" charset="0"/>
              <a:cs typeface="Times New Roman" pitchFamily="18" charset="0"/>
            </a:endParaRPr>
          </a:p>
        </p:txBody>
      </p:sp>
      <p:graphicFrame>
        <p:nvGraphicFramePr>
          <p:cNvPr id="5" name="Object 4"/>
          <p:cNvGraphicFramePr>
            <a:graphicFrameLocks noChangeAspect="1"/>
          </p:cNvGraphicFramePr>
          <p:nvPr/>
        </p:nvGraphicFramePr>
        <p:xfrm>
          <a:off x="3276600" y="4876800"/>
          <a:ext cx="1976718" cy="1066800"/>
        </p:xfrm>
        <a:graphic>
          <a:graphicData uri="http://schemas.openxmlformats.org/presentationml/2006/ole">
            <mc:AlternateContent xmlns:mc="http://schemas.openxmlformats.org/markup-compatibility/2006">
              <mc:Choice xmlns:v="urn:schemas-microsoft-com:vml" Requires="v">
                <p:oleObj spid="_x0000_s3085" name="Equation" r:id="rId5" imgW="799920" imgH="431640" progId="Equation.3">
                  <p:embed/>
                </p:oleObj>
              </mc:Choice>
              <mc:Fallback>
                <p:oleObj name="Equation" r:id="rId5" imgW="79992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4876800"/>
                        <a:ext cx="1976718"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357158" y="357166"/>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TextBox 2"/>
          <p:cNvSpPr txBox="1"/>
          <p:nvPr/>
        </p:nvSpPr>
        <p:spPr>
          <a:xfrm>
            <a:off x="457200" y="1600200"/>
            <a:ext cx="8153400" cy="4832092"/>
          </a:xfrm>
          <a:prstGeom prst="rect">
            <a:avLst/>
          </a:prstGeom>
          <a:noFill/>
        </p:spPr>
        <p:txBody>
          <a:bodyPr wrap="square" rtlCol="0">
            <a:spAutoFit/>
          </a:bodyPr>
          <a:lstStyle/>
          <a:p>
            <a:pPr>
              <a:buFont typeface="Arial" pitchFamily="34" charset="0"/>
              <a:buChar char="•"/>
            </a:pPr>
            <a:r>
              <a:rPr lang="en-IN" sz="2800" dirty="0" smtClean="0">
                <a:latin typeface="Times New Roman" pitchFamily="18" charset="0"/>
                <a:ea typeface="Verdana" pitchFamily="34" charset="0"/>
                <a:cs typeface="Times New Roman" pitchFamily="18" charset="0"/>
              </a:rPr>
              <a:t>   Lord Kelvin proposed                   to define a  </a:t>
            </a:r>
          </a:p>
          <a:p>
            <a:r>
              <a:rPr lang="en-IN" sz="2800" dirty="0" smtClean="0">
                <a:latin typeface="Times New Roman" pitchFamily="18" charset="0"/>
                <a:ea typeface="Verdana" pitchFamily="34" charset="0"/>
                <a:cs typeface="Times New Roman" pitchFamily="18" charset="0"/>
              </a:rPr>
              <a:t>    thermodynamic scale as  </a:t>
            </a: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endParaRPr lang="en-IN" sz="2800" dirty="0" smtClean="0">
              <a:latin typeface="Times New Roman" pitchFamily="18" charset="0"/>
              <a:ea typeface="Verdana" pitchFamily="34" charset="0"/>
              <a:cs typeface="Times New Roman" pitchFamily="18" charset="0"/>
            </a:endParaRPr>
          </a:p>
          <a:p>
            <a:pPr>
              <a:buFont typeface="Arial" pitchFamily="34" charset="0"/>
              <a:buChar char="•"/>
            </a:pPr>
            <a:r>
              <a:rPr lang="en-IN" sz="2800" dirty="0" smtClean="0">
                <a:latin typeface="Times New Roman" pitchFamily="18" charset="0"/>
                <a:ea typeface="Verdana" pitchFamily="34" charset="0"/>
                <a:cs typeface="Times New Roman" pitchFamily="18" charset="0"/>
              </a:rPr>
              <a:t>   This is called the </a:t>
            </a:r>
            <a:r>
              <a:rPr lang="en-IN" sz="2800" dirty="0" smtClean="0">
                <a:solidFill>
                  <a:srgbClr val="0000FF"/>
                </a:solidFill>
                <a:latin typeface="Times New Roman" pitchFamily="18" charset="0"/>
                <a:ea typeface="Verdana" pitchFamily="34" charset="0"/>
                <a:cs typeface="Times New Roman" pitchFamily="18" charset="0"/>
              </a:rPr>
              <a:t>Kelvin scale </a:t>
            </a:r>
            <a:r>
              <a:rPr lang="en-IN" sz="2800" dirty="0" smtClean="0">
                <a:latin typeface="Times New Roman" pitchFamily="18" charset="0"/>
                <a:ea typeface="Verdana" pitchFamily="34" charset="0"/>
                <a:cs typeface="Times New Roman" pitchFamily="18" charset="0"/>
              </a:rPr>
              <a:t>and the </a:t>
            </a:r>
          </a:p>
          <a:p>
            <a:r>
              <a:rPr lang="en-IN" sz="2800" dirty="0" smtClean="0">
                <a:latin typeface="Times New Roman" pitchFamily="18" charset="0"/>
                <a:ea typeface="Verdana" pitchFamily="34" charset="0"/>
                <a:cs typeface="Times New Roman" pitchFamily="18" charset="0"/>
              </a:rPr>
              <a:t>    temperatures on this scale are called </a:t>
            </a:r>
          </a:p>
          <a:p>
            <a:r>
              <a:rPr lang="en-IN" sz="2800" dirty="0" smtClean="0">
                <a:latin typeface="Times New Roman" pitchFamily="18" charset="0"/>
                <a:ea typeface="Verdana" pitchFamily="34" charset="0"/>
                <a:cs typeface="Times New Roman" pitchFamily="18" charset="0"/>
              </a:rPr>
              <a:t>    </a:t>
            </a:r>
            <a:r>
              <a:rPr lang="en-IN" sz="2800" dirty="0" smtClean="0">
                <a:solidFill>
                  <a:srgbClr val="0000FF"/>
                </a:solidFill>
                <a:latin typeface="Times New Roman" pitchFamily="18" charset="0"/>
                <a:ea typeface="Verdana" pitchFamily="34" charset="0"/>
                <a:cs typeface="Times New Roman" pitchFamily="18" charset="0"/>
              </a:rPr>
              <a:t>absolute temperatures</a:t>
            </a:r>
            <a:r>
              <a:rPr lang="en-IN" sz="2800" dirty="0" smtClean="0">
                <a:latin typeface="Times New Roman" pitchFamily="18" charset="0"/>
                <a:ea typeface="Verdana" pitchFamily="34" charset="0"/>
                <a:cs typeface="Times New Roman" pitchFamily="18" charset="0"/>
              </a:rPr>
              <a:t>.</a:t>
            </a:r>
          </a:p>
          <a:p>
            <a:pPr>
              <a:buFont typeface="Arial" pitchFamily="34" charset="0"/>
              <a:buChar char="•"/>
            </a:pPr>
            <a:r>
              <a:rPr lang="en-IN" sz="2800" dirty="0" smtClean="0">
                <a:latin typeface="Times New Roman" pitchFamily="18" charset="0"/>
                <a:ea typeface="Verdana" pitchFamily="34" charset="0"/>
                <a:cs typeface="Times New Roman" pitchFamily="18" charset="0"/>
              </a:rPr>
              <a:t>   For reversible cycles, the heat transfer</a:t>
            </a:r>
          </a:p>
          <a:p>
            <a:r>
              <a:rPr lang="en-IN" sz="2800" dirty="0" smtClean="0">
                <a:latin typeface="Times New Roman" pitchFamily="18" charset="0"/>
                <a:ea typeface="Verdana" pitchFamily="34" charset="0"/>
                <a:cs typeface="Times New Roman" pitchFamily="18" charset="0"/>
              </a:rPr>
              <a:t>    ratio can be replaced by the absolute    </a:t>
            </a:r>
          </a:p>
          <a:p>
            <a:r>
              <a:rPr lang="en-IN" sz="2800" dirty="0" smtClean="0">
                <a:latin typeface="Times New Roman" pitchFamily="18" charset="0"/>
                <a:ea typeface="Verdana" pitchFamily="34" charset="0"/>
                <a:cs typeface="Times New Roman" pitchFamily="18" charset="0"/>
              </a:rPr>
              <a:t>    temperature ratio</a:t>
            </a:r>
            <a:r>
              <a:rPr lang="en-IN" sz="2800" i="1" dirty="0" smtClean="0">
                <a:latin typeface="Times New Roman" pitchFamily="18" charset="0"/>
                <a:ea typeface="Verdana" pitchFamily="34" charset="0"/>
                <a:cs typeface="Times New Roman" pitchFamily="18" charset="0"/>
              </a:rPr>
              <a:t>.</a:t>
            </a:r>
            <a:endParaRPr lang="en-IN" sz="2400" baseline="-25000" dirty="0">
              <a:latin typeface="Times New Roman" pitchFamily="18" charset="0"/>
              <a:ea typeface="Verdana" pitchFamily="34" charset="0"/>
              <a:cs typeface="Times New Roman" pitchFamily="18" charset="0"/>
            </a:endParaRPr>
          </a:p>
        </p:txBody>
      </p:sp>
      <p:graphicFrame>
        <p:nvGraphicFramePr>
          <p:cNvPr id="4" name="Object 3"/>
          <p:cNvGraphicFramePr>
            <a:graphicFrameLocks noChangeAspect="1"/>
          </p:cNvGraphicFramePr>
          <p:nvPr/>
        </p:nvGraphicFramePr>
        <p:xfrm>
          <a:off x="3048000" y="2514600"/>
          <a:ext cx="2195512" cy="1223962"/>
        </p:xfrm>
        <a:graphic>
          <a:graphicData uri="http://schemas.openxmlformats.org/presentationml/2006/ole">
            <mc:AlternateContent xmlns:mc="http://schemas.openxmlformats.org/markup-compatibility/2006">
              <mc:Choice xmlns:v="urn:schemas-microsoft-com:vml" Requires="v">
                <p:oleObj spid="_x0000_s5132" name="Equation" r:id="rId3" imgW="888840" imgH="495000" progId="Equation.3">
                  <p:embed/>
                </p:oleObj>
              </mc:Choice>
              <mc:Fallback>
                <p:oleObj name="Equation" r:id="rId3" imgW="888840" imgH="49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514600"/>
                        <a:ext cx="2195512" cy="1223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4214810" y="1571612"/>
          <a:ext cx="1533525" cy="533400"/>
        </p:xfrm>
        <a:graphic>
          <a:graphicData uri="http://schemas.openxmlformats.org/presentationml/2006/ole">
            <mc:AlternateContent xmlns:mc="http://schemas.openxmlformats.org/markup-compatibility/2006">
              <mc:Choice xmlns:v="urn:schemas-microsoft-com:vml" Requires="v">
                <p:oleObj spid="_x0000_s5133" name="Equation" r:id="rId5" imgW="583920" imgH="203040" progId="Equation.3">
                  <p:embed/>
                </p:oleObj>
              </mc:Choice>
              <mc:Fallback>
                <p:oleObj name="Equation" r:id="rId5" imgW="58392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4810" y="1571612"/>
                        <a:ext cx="15335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357158" y="285728"/>
            <a:ext cx="8229600" cy="865496"/>
          </a:xfrm>
          <a:prstGeom prst="rect">
            <a:avLst/>
          </a:prstGeom>
        </p:spPr>
        <p:txBody>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thermodynamic temperature scale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TextBox 2"/>
          <p:cNvSpPr txBox="1"/>
          <p:nvPr/>
        </p:nvSpPr>
        <p:spPr>
          <a:xfrm>
            <a:off x="228600" y="1847195"/>
            <a:ext cx="8534400" cy="3970318"/>
          </a:xfrm>
          <a:prstGeom prst="rect">
            <a:avLst/>
          </a:prstGeom>
          <a:noFill/>
        </p:spPr>
        <p:txBody>
          <a:bodyPr wrap="square" rtlCol="0">
            <a:spAutoFit/>
          </a:bodyPr>
          <a:lstStyle/>
          <a:p>
            <a:pPr algn="just">
              <a:buFont typeface="Arial" pitchFamily="34" charset="0"/>
              <a:buChar char="•"/>
            </a:pPr>
            <a:r>
              <a:rPr lang="en-IN" sz="2800" dirty="0" smtClean="0">
                <a:latin typeface="Times New Roman" pitchFamily="18" charset="0"/>
                <a:ea typeface="Verdana" pitchFamily="34" charset="0"/>
                <a:cs typeface="Times New Roman" pitchFamily="18" charset="0"/>
              </a:rPr>
              <a:t>   On the Kelvin scale, the triple point of water was assigned a value of 273.16 K.</a:t>
            </a:r>
          </a:p>
          <a:p>
            <a:pPr algn="just">
              <a:buFont typeface="Arial" pitchFamily="34" charset="0"/>
              <a:buChar char="•"/>
            </a:pPr>
            <a:r>
              <a:rPr lang="en-IN" sz="2800" dirty="0" smtClean="0">
                <a:latin typeface="Times New Roman" pitchFamily="18" charset="0"/>
                <a:ea typeface="Verdana" pitchFamily="34" charset="0"/>
                <a:cs typeface="Times New Roman" pitchFamily="18" charset="0"/>
              </a:rPr>
              <a:t>   Therefore the magnitude of Kelvin is defined 1/273.16 K of the interval between absolute zero and the triple point of water.</a:t>
            </a:r>
          </a:p>
          <a:p>
            <a:pPr algn="just">
              <a:buFont typeface="Arial" pitchFamily="34" charset="0"/>
              <a:buChar char="•"/>
            </a:pPr>
            <a:r>
              <a:rPr lang="en-IN" sz="2800" dirty="0" smtClean="0">
                <a:latin typeface="Times New Roman" pitchFamily="18" charset="0"/>
                <a:ea typeface="Verdana" pitchFamily="34" charset="0"/>
                <a:cs typeface="Times New Roman" pitchFamily="18" charset="0"/>
              </a:rPr>
              <a:t>   Since reversible engines are not practical, other methods like constant volume ideal gas thermometers are used for defining temperature scales.</a:t>
            </a:r>
          </a:p>
          <a:p>
            <a:pPr algn="just">
              <a:buFont typeface="Arial" pitchFamily="34" charset="0"/>
              <a:buChar char="•"/>
            </a:pPr>
            <a:endParaRPr lang="en-IN" sz="2800" dirty="0" smtClean="0">
              <a:latin typeface="Times New Roman" pitchFamily="18" charset="0"/>
              <a:ea typeface="Verdana" pitchFamily="34"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heat engine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55225" y="1371600"/>
            <a:ext cx="8305800" cy="44196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 hypothetical engine that operates on the Carnot cycle.</a:t>
            </a:r>
            <a:endParaRPr kumimoji="0" lang="en-IN"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know that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Since the Carnot heat engine is reversible,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This is known as the </a:t>
            </a:r>
            <a:r>
              <a:rPr kumimoji="0" lang="en-IN" sz="28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Carnot efficiency </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and is the highest efficiency that a heat engine can have while operating between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and </a:t>
            </a:r>
            <a:r>
              <a:rPr kumimoji="0" lang="en-IN"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(the temperatures are in Kelvin).</a:t>
            </a:r>
            <a:endParaRPr kumimoji="0" lang="en-IN"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4" name="Object 3"/>
          <p:cNvGraphicFramePr>
            <a:graphicFrameLocks noChangeAspect="1"/>
          </p:cNvGraphicFramePr>
          <p:nvPr/>
        </p:nvGraphicFramePr>
        <p:xfrm>
          <a:off x="3276600" y="2098344"/>
          <a:ext cx="1840176" cy="1025672"/>
        </p:xfrm>
        <a:graphic>
          <a:graphicData uri="http://schemas.openxmlformats.org/presentationml/2006/ole">
            <mc:AlternateContent xmlns:mc="http://schemas.openxmlformats.org/markup-compatibility/2006">
              <mc:Choice xmlns:v="urn:schemas-microsoft-com:vml" Requires="v">
                <p:oleObj spid="_x0000_s6156" name="Equation" r:id="rId3" imgW="774360" imgH="431640" progId="Equation.3">
                  <p:embed/>
                </p:oleObj>
              </mc:Choice>
              <mc:Fallback>
                <p:oleObj name="Equation" r:id="rId3" imgW="7743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098344"/>
                        <a:ext cx="1840176" cy="1025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429000" y="3505200"/>
          <a:ext cx="1749200" cy="1024815"/>
        </p:xfrm>
        <a:graphic>
          <a:graphicData uri="http://schemas.openxmlformats.org/presentationml/2006/ole">
            <mc:AlternateContent xmlns:mc="http://schemas.openxmlformats.org/markup-compatibility/2006">
              <mc:Choice xmlns:v="urn:schemas-microsoft-com:vml" Requires="v">
                <p:oleObj spid="_x0000_s6157" name="Equation" r:id="rId5" imgW="736560" imgH="431640" progId="Equation.3">
                  <p:embed/>
                </p:oleObj>
              </mc:Choice>
              <mc:Fallback>
                <p:oleObj name="Equation" r:id="rId5" imgW="7365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505200"/>
                        <a:ext cx="1749200" cy="10248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53272" y="4648200"/>
            <a:ext cx="4833128"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250 K</a:t>
            </a:r>
            <a:endParaRPr lang="en-IN" dirty="0">
              <a:solidFill>
                <a:schemeClr val="tx1"/>
              </a:solidFill>
              <a:latin typeface="Times New Roman" pitchFamily="18" charset="0"/>
              <a:ea typeface="Verdana" pitchFamily="34" charset="0"/>
              <a:cs typeface="Times New Roman" pitchFamily="18" charset="0"/>
            </a:endParaRPr>
          </a:p>
        </p:txBody>
      </p:sp>
      <p:sp>
        <p:nvSpPr>
          <p:cNvPr id="3" name="Down Arrow 2"/>
          <p:cNvSpPr/>
          <p:nvPr/>
        </p:nvSpPr>
        <p:spPr>
          <a:xfrm>
            <a:off x="4314498"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heat engine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5" name="Oval 4"/>
          <p:cNvSpPr/>
          <p:nvPr/>
        </p:nvSpPr>
        <p:spPr>
          <a:xfrm>
            <a:off x="533400" y="1600200"/>
            <a:ext cx="4953000"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 1000 K</a:t>
            </a:r>
            <a:endParaRPr lang="en-IN" dirty="0">
              <a:solidFill>
                <a:schemeClr val="tx1"/>
              </a:solidFill>
              <a:latin typeface="Times New Roman" pitchFamily="18" charset="0"/>
              <a:ea typeface="Verdana" pitchFamily="34" charset="0"/>
              <a:cs typeface="Times New Roman" pitchFamily="18" charset="0"/>
            </a:endParaRPr>
          </a:p>
        </p:txBody>
      </p:sp>
      <p:sp>
        <p:nvSpPr>
          <p:cNvPr id="6" name="Down Arrow 5"/>
          <p:cNvSpPr/>
          <p:nvPr/>
        </p:nvSpPr>
        <p:spPr>
          <a:xfrm>
            <a:off x="1308536"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885498" y="28483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1</a:t>
            </a:r>
          </a:p>
          <a:p>
            <a:pPr algn="ctr"/>
            <a:r>
              <a:rPr lang="en-IN" b="1" dirty="0" smtClean="0">
                <a:solidFill>
                  <a:schemeClr val="tx1"/>
                </a:solidFill>
                <a:latin typeface="Times New Roman" pitchFamily="18" charset="0"/>
                <a:ea typeface="Verdana" pitchFamily="34" charset="0"/>
                <a:cs typeface="Times New Roman" pitchFamily="18" charset="0"/>
              </a:rPr>
              <a:t>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Down Arrow 7"/>
          <p:cNvSpPr/>
          <p:nvPr/>
        </p:nvSpPr>
        <p:spPr>
          <a:xfrm>
            <a:off x="2743200" y="2362200"/>
            <a:ext cx="457200" cy="23622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Flowchart: Connector 8"/>
          <p:cNvSpPr/>
          <p:nvPr/>
        </p:nvSpPr>
        <p:spPr>
          <a:xfrm>
            <a:off x="2362200" y="2848302"/>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2</a:t>
            </a:r>
          </a:p>
          <a:p>
            <a:pPr algn="ctr"/>
            <a:r>
              <a:rPr lang="en-IN" b="1" dirty="0" smtClean="0">
                <a:solidFill>
                  <a:schemeClr val="tx1"/>
                </a:solidFill>
                <a:latin typeface="Times New Roman" pitchFamily="18" charset="0"/>
                <a:ea typeface="Verdana" pitchFamily="34" charset="0"/>
                <a:cs typeface="Times New Roman" pitchFamily="18" charset="0"/>
              </a:rPr>
              <a:t>Irreversible</a:t>
            </a:r>
            <a:endParaRPr lang="en-IN" b="1" dirty="0">
              <a:solidFill>
                <a:schemeClr val="tx1"/>
              </a:solidFill>
              <a:latin typeface="Times New Roman" pitchFamily="18" charset="0"/>
              <a:ea typeface="Verdana" pitchFamily="34" charset="0"/>
              <a:cs typeface="Times New Roman" pitchFamily="18" charset="0"/>
            </a:endParaRPr>
          </a:p>
        </p:txBody>
      </p:sp>
      <p:sp>
        <p:nvSpPr>
          <p:cNvPr id="10" name="Flowchart: Connector 9"/>
          <p:cNvSpPr/>
          <p:nvPr/>
        </p:nvSpPr>
        <p:spPr>
          <a:xfrm>
            <a:off x="3857298" y="2819400"/>
            <a:ext cx="1324302" cy="1143000"/>
          </a:xfrm>
          <a:prstGeom prst="flowChartConnector">
            <a:avLst/>
          </a:prstGeom>
          <a:gradFill>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HE 3</a:t>
            </a:r>
          </a:p>
          <a:p>
            <a:pPr algn="ctr"/>
            <a:r>
              <a:rPr lang="en-IN" b="1" dirty="0" err="1" smtClean="0">
                <a:solidFill>
                  <a:schemeClr val="tx1"/>
                </a:solidFill>
                <a:latin typeface="Times New Roman" pitchFamily="18" charset="0"/>
                <a:ea typeface="Verdana" pitchFamily="34" charset="0"/>
                <a:cs typeface="Times New Roman" pitchFamily="18" charset="0"/>
              </a:rPr>
              <a:t>Imposssible</a:t>
            </a:r>
            <a:endParaRPr lang="en-IN" b="1" dirty="0">
              <a:solidFill>
                <a:schemeClr val="tx1"/>
              </a:solidFill>
              <a:latin typeface="Times New Roman" pitchFamily="18" charset="0"/>
              <a:ea typeface="Verdana" pitchFamily="34" charset="0"/>
              <a:cs typeface="Times New Roman" pitchFamily="18" charset="0"/>
            </a:endParaRPr>
          </a:p>
        </p:txBody>
      </p:sp>
      <p:sp>
        <p:nvSpPr>
          <p:cNvPr id="11" name="TextBox 10"/>
          <p:cNvSpPr txBox="1"/>
          <p:nvPr/>
        </p:nvSpPr>
        <p:spPr>
          <a:xfrm>
            <a:off x="5867400" y="1676400"/>
            <a:ext cx="3048000" cy="2800767"/>
          </a:xfrm>
          <a:prstGeom prst="rect">
            <a:avLst/>
          </a:prstGeom>
          <a:noFill/>
        </p:spPr>
        <p:txBody>
          <a:bodyPr wrap="square" rtlCol="0">
            <a:spAutoFit/>
          </a:bodyPr>
          <a:lstStyle/>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dirty="0" smtClean="0">
                <a:latin typeface="Times New Roman" pitchFamily="18" charset="0"/>
                <a:ea typeface="Verdana" pitchFamily="34" charset="0"/>
                <a:cs typeface="Times New Roman" pitchFamily="18" charset="0"/>
              </a:rPr>
              <a:t>&lt;</a:t>
            </a:r>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th,rev</a:t>
            </a:r>
            <a:r>
              <a:rPr lang="en-IN" sz="2400" baseline="-25000" dirty="0" smtClean="0">
                <a:latin typeface="Times New Roman" pitchFamily="18" charset="0"/>
                <a:ea typeface="Verdana" pitchFamily="34" charset="0"/>
                <a:cs typeface="Times New Roman" pitchFamily="18" charset="0"/>
              </a:rPr>
              <a:t> </a:t>
            </a:r>
            <a:r>
              <a:rPr lang="en-IN" sz="2400" dirty="0" smtClean="0">
                <a:latin typeface="Times New Roman" pitchFamily="18" charset="0"/>
                <a:ea typeface="Verdana" pitchFamily="34" charset="0"/>
                <a:cs typeface="Times New Roman" pitchFamily="18" charset="0"/>
              </a:rPr>
              <a:t> Irreversible heat engine</a:t>
            </a:r>
            <a:endParaRPr lang="en-IN" sz="2400" baseline="-25000" dirty="0" smtClean="0">
              <a:latin typeface="Times New Roman" pitchFamily="18" charset="0"/>
              <a:ea typeface="Verdana" pitchFamily="34" charset="0"/>
              <a:cs typeface="Times New Roman" pitchFamily="18" charset="0"/>
            </a:endParaRPr>
          </a:p>
          <a:p>
            <a:endParaRPr lang="en-IN" sz="2400" baseline="-25000" dirty="0" smtClean="0">
              <a:latin typeface="Times New Roman" pitchFamily="18" charset="0"/>
              <a:ea typeface="Verdana" pitchFamily="34" charset="0"/>
              <a:cs typeface="Times New Roman" pitchFamily="18" charset="0"/>
            </a:endParaRPr>
          </a:p>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dirty="0" smtClean="0">
                <a:latin typeface="Times New Roman" pitchFamily="18" charset="0"/>
                <a:ea typeface="Verdana" pitchFamily="34" charset="0"/>
                <a:cs typeface="Times New Roman" pitchFamily="18" charset="0"/>
              </a:rPr>
              <a:t>=</a:t>
            </a:r>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th,rev</a:t>
            </a:r>
            <a:r>
              <a:rPr lang="en-IN" sz="2400" baseline="-25000" dirty="0" smtClean="0">
                <a:latin typeface="Times New Roman" pitchFamily="18" charset="0"/>
                <a:ea typeface="Verdana" pitchFamily="34" charset="0"/>
                <a:cs typeface="Times New Roman" pitchFamily="18" charset="0"/>
              </a:rPr>
              <a:t> </a:t>
            </a:r>
            <a:r>
              <a:rPr lang="en-IN" sz="2400" dirty="0" smtClean="0">
                <a:latin typeface="Times New Roman" pitchFamily="18" charset="0"/>
                <a:ea typeface="Verdana" pitchFamily="34" charset="0"/>
                <a:cs typeface="Times New Roman" pitchFamily="18" charset="0"/>
              </a:rPr>
              <a:t>Reversible heat engine</a:t>
            </a:r>
          </a:p>
          <a:p>
            <a:endParaRPr lang="en-IN" sz="2400" baseline="-25000" dirty="0" smtClean="0">
              <a:latin typeface="Times New Roman" pitchFamily="18" charset="0"/>
              <a:ea typeface="Verdana" pitchFamily="34" charset="0"/>
              <a:cs typeface="Times New Roman" pitchFamily="18" charset="0"/>
            </a:endParaRPr>
          </a:p>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baseline="-25000" dirty="0" smtClean="0">
                <a:latin typeface="Times New Roman" pitchFamily="18" charset="0"/>
                <a:ea typeface="Verdana" pitchFamily="34" charset="0"/>
                <a:cs typeface="Times New Roman" pitchFamily="18" charset="0"/>
              </a:rPr>
              <a:t>&gt;</a:t>
            </a:r>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th,rev</a:t>
            </a:r>
            <a:r>
              <a:rPr lang="en-IN" sz="2400" baseline="-25000" dirty="0" smtClean="0">
                <a:latin typeface="Times New Roman" pitchFamily="18" charset="0"/>
                <a:ea typeface="Verdana" pitchFamily="34" charset="0"/>
                <a:cs typeface="Times New Roman" pitchFamily="18" charset="0"/>
              </a:rPr>
              <a:t> </a:t>
            </a:r>
            <a:r>
              <a:rPr lang="en-IN" sz="2400" dirty="0" smtClean="0">
                <a:latin typeface="Times New Roman" pitchFamily="18" charset="0"/>
                <a:ea typeface="Verdana" pitchFamily="34" charset="0"/>
                <a:cs typeface="Times New Roman" pitchFamily="18" charset="0"/>
              </a:rPr>
              <a:t> Impossible heat engine</a:t>
            </a:r>
            <a:endParaRPr lang="en-IN" sz="2400" baseline="-25000" dirty="0" smtClean="0">
              <a:latin typeface="Times New Roman" pitchFamily="18" charset="0"/>
              <a:ea typeface="Verdana" pitchFamily="34" charset="0"/>
              <a:cs typeface="Times New Roman" pitchFamily="18" charset="0"/>
            </a:endParaRPr>
          </a:p>
        </p:txBody>
      </p:sp>
      <p:sp>
        <p:nvSpPr>
          <p:cNvPr id="12" name="Rectangle 11"/>
          <p:cNvSpPr/>
          <p:nvPr/>
        </p:nvSpPr>
        <p:spPr>
          <a:xfrm>
            <a:off x="863224" y="3940792"/>
            <a:ext cx="1242648" cy="461665"/>
          </a:xfrm>
          <a:prstGeom prst="rect">
            <a:avLst/>
          </a:prstGeom>
        </p:spPr>
        <p:txBody>
          <a:bodyPr wrap="none">
            <a:spAutoFit/>
          </a:bodyPr>
          <a:lstStyle/>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dirty="0" smtClean="0">
                <a:latin typeface="Times New Roman" pitchFamily="18" charset="0"/>
                <a:ea typeface="Verdana" pitchFamily="34" charset="0"/>
                <a:cs typeface="Times New Roman" pitchFamily="18" charset="0"/>
              </a:rPr>
              <a:t>=75%</a:t>
            </a:r>
            <a:endParaRPr lang="en-IN" sz="2400" dirty="0">
              <a:latin typeface="Times New Roman" pitchFamily="18" charset="0"/>
              <a:cs typeface="Times New Roman" pitchFamily="18" charset="0"/>
            </a:endParaRPr>
          </a:p>
        </p:txBody>
      </p:sp>
      <p:sp>
        <p:nvSpPr>
          <p:cNvPr id="13" name="Rectangle 12"/>
          <p:cNvSpPr/>
          <p:nvPr/>
        </p:nvSpPr>
        <p:spPr>
          <a:xfrm>
            <a:off x="2332632" y="4038600"/>
            <a:ext cx="1242648" cy="461665"/>
          </a:xfrm>
          <a:prstGeom prst="rect">
            <a:avLst/>
          </a:prstGeom>
        </p:spPr>
        <p:txBody>
          <a:bodyPr wrap="none">
            <a:spAutoFit/>
          </a:bodyPr>
          <a:lstStyle/>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dirty="0" smtClean="0">
                <a:latin typeface="Times New Roman" pitchFamily="18" charset="0"/>
                <a:ea typeface="Verdana" pitchFamily="34" charset="0"/>
                <a:cs typeface="Times New Roman" pitchFamily="18" charset="0"/>
              </a:rPr>
              <a:t>=55%</a:t>
            </a:r>
            <a:endParaRPr lang="en-IN" sz="2400" dirty="0">
              <a:latin typeface="Times New Roman" pitchFamily="18" charset="0"/>
              <a:cs typeface="Times New Roman" pitchFamily="18" charset="0"/>
            </a:endParaRPr>
          </a:p>
        </p:txBody>
      </p:sp>
      <p:sp>
        <p:nvSpPr>
          <p:cNvPr id="14" name="Rectangle 13"/>
          <p:cNvSpPr/>
          <p:nvPr/>
        </p:nvSpPr>
        <p:spPr>
          <a:xfrm>
            <a:off x="3962400" y="3886200"/>
            <a:ext cx="1242648" cy="461665"/>
          </a:xfrm>
          <a:prstGeom prst="rect">
            <a:avLst/>
          </a:prstGeom>
        </p:spPr>
        <p:txBody>
          <a:bodyPr wrap="none">
            <a:spAutoFit/>
          </a:bodyPr>
          <a:lstStyle/>
          <a:p>
            <a:r>
              <a:rPr lang="el-GR" sz="2400" dirty="0" smtClean="0">
                <a:latin typeface="Times New Roman" pitchFamily="18" charset="0"/>
                <a:ea typeface="Verdana" pitchFamily="34" charset="0"/>
                <a:cs typeface="Times New Roman" pitchFamily="18" charset="0"/>
              </a:rPr>
              <a:t>η</a:t>
            </a:r>
            <a:r>
              <a:rPr lang="en-IN" sz="2400" baseline="-25000" dirty="0" err="1" smtClean="0">
                <a:latin typeface="Times New Roman" pitchFamily="18" charset="0"/>
                <a:ea typeface="Verdana" pitchFamily="34" charset="0"/>
                <a:cs typeface="Times New Roman" pitchFamily="18" charset="0"/>
              </a:rPr>
              <a:t>th</a:t>
            </a:r>
            <a:r>
              <a:rPr lang="en-IN" sz="2400" dirty="0" smtClean="0">
                <a:latin typeface="Times New Roman" pitchFamily="18" charset="0"/>
                <a:ea typeface="Verdana" pitchFamily="34" charset="0"/>
                <a:cs typeface="Times New Roman" pitchFamily="18" charset="0"/>
              </a:rPr>
              <a:t>=80%</a:t>
            </a:r>
            <a:endParaRPr lang="en-IN" sz="24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heat engine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TextBox 2"/>
          <p:cNvSpPr txBox="1"/>
          <p:nvPr/>
        </p:nvSpPr>
        <p:spPr>
          <a:xfrm>
            <a:off x="304800" y="1676400"/>
            <a:ext cx="8534400" cy="2677656"/>
          </a:xfrm>
          <a:prstGeom prst="rect">
            <a:avLst/>
          </a:prstGeom>
          <a:noFill/>
        </p:spPr>
        <p:txBody>
          <a:bodyPr wrap="square" rtlCol="0">
            <a:spAutoFit/>
          </a:bodyPr>
          <a:lstStyle/>
          <a:p>
            <a:pPr algn="just">
              <a:buFont typeface="Arial" pitchFamily="34" charset="0"/>
              <a:buChar char="•"/>
            </a:pPr>
            <a:r>
              <a:rPr lang="en-IN" sz="2800" dirty="0" smtClean="0">
                <a:latin typeface="Times New Roman" pitchFamily="18" charset="0"/>
                <a:ea typeface="Verdana" pitchFamily="34" charset="0"/>
                <a:cs typeface="Times New Roman" pitchFamily="18" charset="0"/>
              </a:rPr>
              <a:t>   The efficiency of a Carnot heat engine increases as </a:t>
            </a:r>
            <a:r>
              <a:rPr lang="en-IN" sz="2800" i="1" dirty="0" smtClean="0">
                <a:latin typeface="Times New Roman" pitchFamily="18" charset="0"/>
                <a:ea typeface="Verdana" pitchFamily="34" charset="0"/>
                <a:cs typeface="Times New Roman" pitchFamily="18" charset="0"/>
              </a:rPr>
              <a:t>T</a:t>
            </a:r>
            <a:r>
              <a:rPr lang="en-IN" sz="2800" i="1" baseline="-25000" dirty="0" smtClean="0">
                <a:latin typeface="Times New Roman" pitchFamily="18" charset="0"/>
                <a:ea typeface="Verdana" pitchFamily="34" charset="0"/>
                <a:cs typeface="Times New Roman" pitchFamily="18" charset="0"/>
              </a:rPr>
              <a:t>H</a:t>
            </a:r>
            <a:r>
              <a:rPr lang="en-IN" sz="2800" dirty="0" smtClean="0">
                <a:latin typeface="Times New Roman" pitchFamily="18" charset="0"/>
                <a:ea typeface="Verdana" pitchFamily="34" charset="0"/>
                <a:cs typeface="Times New Roman" pitchFamily="18" charset="0"/>
              </a:rPr>
              <a:t> is increased, or as </a:t>
            </a:r>
            <a:r>
              <a:rPr lang="en-IN" sz="2800" i="1" dirty="0" smtClean="0">
                <a:latin typeface="Times New Roman" pitchFamily="18" charset="0"/>
                <a:ea typeface="Verdana" pitchFamily="34" charset="0"/>
                <a:cs typeface="Times New Roman" pitchFamily="18" charset="0"/>
              </a:rPr>
              <a:t>T</a:t>
            </a:r>
            <a:r>
              <a:rPr lang="en-IN" sz="2800" i="1" baseline="-25000" dirty="0" smtClean="0">
                <a:latin typeface="Times New Roman" pitchFamily="18" charset="0"/>
                <a:ea typeface="Verdana" pitchFamily="34" charset="0"/>
                <a:cs typeface="Times New Roman" pitchFamily="18" charset="0"/>
              </a:rPr>
              <a:t>L</a:t>
            </a:r>
            <a:r>
              <a:rPr lang="en-IN" sz="2800" dirty="0" smtClean="0">
                <a:latin typeface="Times New Roman" pitchFamily="18" charset="0"/>
                <a:ea typeface="Verdana" pitchFamily="34" charset="0"/>
                <a:cs typeface="Times New Roman" pitchFamily="18" charset="0"/>
              </a:rPr>
              <a:t> is decreased.</a:t>
            </a:r>
          </a:p>
          <a:p>
            <a:pPr algn="just">
              <a:buFont typeface="Arial" pitchFamily="34" charset="0"/>
              <a:buChar char="•"/>
            </a:pPr>
            <a:r>
              <a:rPr lang="en-IN" sz="2800" i="1" dirty="0" smtClean="0">
                <a:latin typeface="Times New Roman" pitchFamily="18" charset="0"/>
                <a:cs typeface="Times New Roman" pitchFamily="18" charset="0"/>
              </a:rPr>
              <a:t>   </a:t>
            </a:r>
            <a:r>
              <a:rPr lang="en-IN" sz="2800" i="1" dirty="0" smtClean="0">
                <a:solidFill>
                  <a:srgbClr val="0000FF"/>
                </a:solidFill>
                <a:latin typeface="Times New Roman" pitchFamily="18" charset="0"/>
                <a:cs typeface="Times New Roman" pitchFamily="18" charset="0"/>
              </a:rPr>
              <a:t> </a:t>
            </a:r>
            <a:r>
              <a:rPr lang="en-IN" sz="2800" dirty="0" smtClean="0">
                <a:solidFill>
                  <a:srgbClr val="0000FF"/>
                </a:solidFill>
                <a:latin typeface="Times New Roman" pitchFamily="18" charset="0"/>
                <a:ea typeface="Verdana" pitchFamily="34" charset="0"/>
                <a:cs typeface="Times New Roman" pitchFamily="18" charset="0"/>
              </a:rPr>
              <a:t>The thermal efficiency of actual heat engines can be maximized by supplying heat to the engine at the highest possible temperature and rejecting heat from the engine at the lowest possible temperature.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Quality of energy</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aphicFrame>
        <p:nvGraphicFramePr>
          <p:cNvPr id="3" name="Object 2"/>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7175" name="Equation" r:id="rId3" imgW="914400" imgH="215640" progId="Equation.3">
                  <p:embed/>
                </p:oleObj>
              </mc:Choice>
              <mc:Fallback>
                <p:oleObj name="Equation" r:id="rId3" imgW="91440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Oval 3"/>
          <p:cNvSpPr/>
          <p:nvPr/>
        </p:nvSpPr>
        <p:spPr>
          <a:xfrm>
            <a:off x="1441287" y="4724400"/>
            <a:ext cx="3054513" cy="762000"/>
          </a:xfrm>
          <a:prstGeom prst="ellipse">
            <a:avLst/>
          </a:prstGeom>
          <a:solidFill>
            <a:schemeClr val="accent1">
              <a:lumMod val="20000"/>
              <a:lumOff val="80000"/>
              <a:alpha val="37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Low temperature </a:t>
            </a:r>
          </a:p>
          <a:p>
            <a:pPr algn="ctr"/>
            <a:r>
              <a:rPr lang="en-IN" dirty="0" smtClean="0">
                <a:solidFill>
                  <a:schemeClr val="tx1"/>
                </a:solidFill>
                <a:latin typeface="Times New Roman" pitchFamily="18" charset="0"/>
                <a:ea typeface="Verdana" pitchFamily="34" charset="0"/>
                <a:cs typeface="Times New Roman" pitchFamily="18" charset="0"/>
              </a:rPr>
              <a:t>Sink, T</a:t>
            </a:r>
            <a:r>
              <a:rPr lang="en-IN" baseline="-25000" dirty="0" smtClean="0">
                <a:solidFill>
                  <a:schemeClr val="tx1"/>
                </a:solidFill>
                <a:latin typeface="Times New Roman" pitchFamily="18" charset="0"/>
                <a:ea typeface="Verdana" pitchFamily="34" charset="0"/>
                <a:cs typeface="Times New Roman" pitchFamily="18" charset="0"/>
              </a:rPr>
              <a:t>L</a:t>
            </a:r>
            <a:r>
              <a:rPr lang="en-IN" dirty="0" smtClean="0">
                <a:solidFill>
                  <a:schemeClr val="tx1"/>
                </a:solidFill>
                <a:latin typeface="Times New Roman" pitchFamily="18" charset="0"/>
                <a:ea typeface="Verdana" pitchFamily="34" charset="0"/>
                <a:cs typeface="Times New Roman" pitchFamily="18" charset="0"/>
              </a:rPr>
              <a:t>=300 K</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5" name="Oval 4"/>
          <p:cNvSpPr/>
          <p:nvPr/>
        </p:nvSpPr>
        <p:spPr>
          <a:xfrm>
            <a:off x="1600200" y="1524000"/>
            <a:ext cx="2945785" cy="822434"/>
          </a:xfrm>
          <a:prstGeom prst="ellipse">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IN" dirty="0" smtClean="0">
                <a:solidFill>
                  <a:schemeClr val="tx1"/>
                </a:solidFill>
                <a:latin typeface="Times New Roman" pitchFamily="18" charset="0"/>
                <a:ea typeface="Verdana" pitchFamily="34" charset="0"/>
                <a:cs typeface="Times New Roman" pitchFamily="18" charset="0"/>
              </a:rPr>
              <a:t>High temperature </a:t>
            </a:r>
          </a:p>
          <a:p>
            <a:pPr algn="ctr"/>
            <a:r>
              <a:rPr lang="en-IN" dirty="0" smtClean="0">
                <a:solidFill>
                  <a:schemeClr val="tx1"/>
                </a:solidFill>
                <a:latin typeface="Times New Roman" pitchFamily="18" charset="0"/>
                <a:ea typeface="Verdana" pitchFamily="34" charset="0"/>
                <a:cs typeface="Times New Roman" pitchFamily="18" charset="0"/>
              </a:rPr>
              <a:t>Source, T</a:t>
            </a:r>
            <a:r>
              <a:rPr lang="en-IN" baseline="-25000" dirty="0" smtClean="0">
                <a:solidFill>
                  <a:schemeClr val="tx1"/>
                </a:solidFill>
                <a:latin typeface="Times New Roman" pitchFamily="18" charset="0"/>
                <a:ea typeface="Verdana" pitchFamily="34" charset="0"/>
                <a:cs typeface="Times New Roman" pitchFamily="18" charset="0"/>
              </a:rPr>
              <a:t>H</a:t>
            </a:r>
            <a:endParaRPr lang="en-IN" baseline="-25000" dirty="0">
              <a:solidFill>
                <a:schemeClr val="tx1"/>
              </a:solidFill>
              <a:latin typeface="Times New Roman" pitchFamily="18" charset="0"/>
              <a:ea typeface="Verdana" pitchFamily="34" charset="0"/>
              <a:cs typeface="Times New Roman" pitchFamily="18" charset="0"/>
            </a:endParaRPr>
          </a:p>
        </p:txBody>
      </p:sp>
      <p:sp>
        <p:nvSpPr>
          <p:cNvPr id="6" name="Down Arrow 5"/>
          <p:cNvSpPr/>
          <p:nvPr/>
        </p:nvSpPr>
        <p:spPr>
          <a:xfrm>
            <a:off x="2735053" y="2286000"/>
            <a:ext cx="457200" cy="2514600"/>
          </a:xfrm>
          <a:prstGeom prst="downArrow">
            <a:avLst/>
          </a:prstGeom>
          <a:gradFill>
            <a:gsLst>
              <a:gs pos="0">
                <a:srgbClr val="5E9EFF"/>
              </a:gs>
              <a:gs pos="0">
                <a:srgbClr val="FF0000">
                  <a:alpha val="42000"/>
                </a:srgbClr>
              </a:gs>
              <a:gs pos="70000">
                <a:srgbClr val="C4D6EB"/>
              </a:gs>
              <a:gs pos="100000">
                <a:srgbClr val="FFEBFA"/>
              </a:gs>
            </a:gsLst>
            <a:lin ang="540000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Flowchart: Connector 6"/>
          <p:cNvSpPr/>
          <p:nvPr/>
        </p:nvSpPr>
        <p:spPr>
          <a:xfrm>
            <a:off x="2312015" y="2848302"/>
            <a:ext cx="1324302" cy="1143000"/>
          </a:xfrm>
          <a:prstGeom prst="flowChartConnector">
            <a:avLst/>
          </a:prstGeom>
          <a:gradFill flip="none" rotWithShape="1">
            <a:gsLst>
              <a:gs pos="100000">
                <a:srgbClr val="FBEAC7">
                  <a:alpha val="0"/>
                </a:srgbClr>
              </a:gs>
              <a:gs pos="17999">
                <a:srgbClr val="FEE7F2"/>
              </a:gs>
              <a:gs pos="36000">
                <a:srgbClr val="FAC77D"/>
              </a:gs>
              <a:gs pos="61000">
                <a:srgbClr val="FBA97D"/>
              </a:gs>
              <a:gs pos="82001">
                <a:srgbClr val="FBD49C"/>
              </a:gs>
              <a:gs pos="100000">
                <a:srgbClr val="FEE7F2"/>
              </a:gs>
            </a:gsLst>
            <a:lin ang="162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IN" b="1" dirty="0" smtClean="0">
                <a:solidFill>
                  <a:schemeClr val="tx1"/>
                </a:solidFill>
                <a:latin typeface="Times New Roman" pitchFamily="18" charset="0"/>
                <a:ea typeface="Verdana" pitchFamily="34" charset="0"/>
                <a:cs typeface="Times New Roman" pitchFamily="18" charset="0"/>
              </a:rPr>
              <a:t>Reversible HE</a:t>
            </a:r>
            <a:endParaRPr lang="en-IN" b="1" dirty="0">
              <a:solidFill>
                <a:schemeClr val="tx1"/>
              </a:solidFill>
              <a:latin typeface="Times New Roman" pitchFamily="18" charset="0"/>
              <a:ea typeface="Verdana" pitchFamily="34" charset="0"/>
              <a:cs typeface="Times New Roman" pitchFamily="18" charset="0"/>
            </a:endParaRPr>
          </a:p>
        </p:txBody>
      </p:sp>
      <p:sp>
        <p:nvSpPr>
          <p:cNvPr id="8" name="Rectangle 7"/>
          <p:cNvSpPr/>
          <p:nvPr/>
        </p:nvSpPr>
        <p:spPr>
          <a:xfrm>
            <a:off x="3607415" y="3657600"/>
            <a:ext cx="635110" cy="400110"/>
          </a:xfrm>
          <a:prstGeom prst="rect">
            <a:avLst/>
          </a:prstGeom>
        </p:spPr>
        <p:txBody>
          <a:bodyPr wrap="none">
            <a:spAutoFit/>
          </a:bodyPr>
          <a:lstStyle/>
          <a:p>
            <a:r>
              <a:rPr lang="en-IN" sz="2000" dirty="0" err="1" smtClean="0">
                <a:latin typeface="Times New Roman" pitchFamily="18" charset="0"/>
                <a:ea typeface="Verdana" pitchFamily="34" charset="0"/>
                <a:cs typeface="Times New Roman" pitchFamily="18" charset="0"/>
              </a:rPr>
              <a:t>W</a:t>
            </a:r>
            <a:r>
              <a:rPr lang="en-IN" sz="2000" baseline="-25000" dirty="0" err="1" smtClean="0">
                <a:latin typeface="Times New Roman" pitchFamily="18" charset="0"/>
                <a:ea typeface="Verdana" pitchFamily="34" charset="0"/>
                <a:cs typeface="Times New Roman" pitchFamily="18" charset="0"/>
              </a:rPr>
              <a:t>net</a:t>
            </a:r>
            <a:endParaRPr lang="en-IN" sz="2000" dirty="0">
              <a:latin typeface="Times New Roman" pitchFamily="18" charset="0"/>
              <a:cs typeface="Times New Roman" pitchFamily="18" charset="0"/>
            </a:endParaRPr>
          </a:p>
        </p:txBody>
      </p:sp>
      <p:sp>
        <p:nvSpPr>
          <p:cNvPr id="9" name="Notched Right Arrow 8"/>
          <p:cNvSpPr/>
          <p:nvPr/>
        </p:nvSpPr>
        <p:spPr>
          <a:xfrm>
            <a:off x="3581400" y="3200400"/>
            <a:ext cx="685800" cy="457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0" name="Rectangle 9"/>
          <p:cNvSpPr/>
          <p:nvPr/>
        </p:nvSpPr>
        <p:spPr>
          <a:xfrm>
            <a:off x="3150215" y="2438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cs typeface="Times New Roman" pitchFamily="18" charset="0"/>
            </a:endParaRPr>
          </a:p>
        </p:txBody>
      </p:sp>
      <p:sp>
        <p:nvSpPr>
          <p:cNvPr id="11" name="Rectangle 10"/>
          <p:cNvSpPr/>
          <p:nvPr/>
        </p:nvSpPr>
        <p:spPr>
          <a:xfrm>
            <a:off x="3150215" y="4038600"/>
            <a:ext cx="45076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5181600" y="2209800"/>
          <a:ext cx="3200400" cy="2438400"/>
        </p:xfrm>
        <a:graphic>
          <a:graphicData uri="http://schemas.openxmlformats.org/drawingml/2006/table">
            <a:tbl>
              <a:tblPr firstRow="1" bandRow="1">
                <a:tableStyleId>{7DF18680-E054-41AD-8BC1-D1AEF772440D}</a:tableStyleId>
              </a:tblPr>
              <a:tblGrid>
                <a:gridCol w="1600200"/>
                <a:gridCol w="1600200"/>
              </a:tblGrid>
              <a:tr h="370840">
                <a:tc>
                  <a:txBody>
                    <a:bodyPr/>
                    <a:lstStyle/>
                    <a:p>
                      <a:pPr algn="ctr"/>
                      <a:r>
                        <a:rPr lang="en-IN" sz="2400" dirty="0" smtClean="0">
                          <a:solidFill>
                            <a:schemeClr val="tx1"/>
                          </a:solidFill>
                          <a:latin typeface="Times New Roman" pitchFamily="18" charset="0"/>
                          <a:cs typeface="Times New Roman" pitchFamily="18" charset="0"/>
                        </a:rPr>
                        <a:t>T</a:t>
                      </a:r>
                      <a:r>
                        <a:rPr lang="en-IN" sz="2400" baseline="-25000" dirty="0" smtClean="0">
                          <a:solidFill>
                            <a:schemeClr val="tx1"/>
                          </a:solidFill>
                          <a:latin typeface="Times New Roman" pitchFamily="18" charset="0"/>
                          <a:cs typeface="Times New Roman" pitchFamily="18" charset="0"/>
                        </a:rPr>
                        <a:t>H</a:t>
                      </a:r>
                      <a:r>
                        <a:rPr lang="en-IN" sz="2400" dirty="0" smtClean="0">
                          <a:solidFill>
                            <a:schemeClr val="tx1"/>
                          </a:solidFill>
                          <a:latin typeface="Times New Roman" pitchFamily="18" charset="0"/>
                          <a:cs typeface="Times New Roman" pitchFamily="18" charset="0"/>
                        </a:rPr>
                        <a:t>, K</a:t>
                      </a:r>
                      <a:endParaRPr lang="en-IN" sz="2400" dirty="0">
                        <a:solidFill>
                          <a:schemeClr val="tx1"/>
                        </a:solidFill>
                        <a:latin typeface="Times New Roman" pitchFamily="18" charset="0"/>
                        <a:cs typeface="Times New Roman" pitchFamily="18" charset="0"/>
                      </a:endParaRPr>
                    </a:p>
                  </a:txBody>
                  <a:tcPr/>
                </a:tc>
                <a:tc>
                  <a:txBody>
                    <a:bodyPr/>
                    <a:lstStyle/>
                    <a:p>
                      <a:pPr algn="ctr"/>
                      <a:r>
                        <a:rPr lang="el-GR" sz="2400" dirty="0" smtClean="0">
                          <a:solidFill>
                            <a:schemeClr val="tx1"/>
                          </a:solidFill>
                          <a:latin typeface="Times New Roman" pitchFamily="18" charset="0"/>
                          <a:cs typeface="Times New Roman" pitchFamily="18" charset="0"/>
                        </a:rPr>
                        <a:t>η</a:t>
                      </a:r>
                      <a:r>
                        <a:rPr lang="en-IN" sz="2400" baseline="-25000" dirty="0" err="1" smtClean="0">
                          <a:solidFill>
                            <a:schemeClr val="tx1"/>
                          </a:solidFill>
                          <a:latin typeface="Times New Roman" pitchFamily="18" charset="0"/>
                          <a:cs typeface="Times New Roman" pitchFamily="18" charset="0"/>
                        </a:rPr>
                        <a:t>th</a:t>
                      </a:r>
                      <a:r>
                        <a:rPr lang="en-IN" sz="2400" dirty="0" smtClean="0">
                          <a:solidFill>
                            <a:schemeClr val="tx1"/>
                          </a:solidFill>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1000</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70</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700</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57.1</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500</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40</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400</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25</a:t>
                      </a:r>
                      <a:endParaRPr lang="en-IN" sz="2000" dirty="0">
                        <a:latin typeface="Times New Roman" pitchFamily="18" charset="0"/>
                        <a:cs typeface="Times New Roman" pitchFamily="18" charset="0"/>
                      </a:endParaRPr>
                    </a:p>
                  </a:txBody>
                  <a:tcPr/>
                </a:tc>
              </a:tr>
              <a:tr h="370840">
                <a:tc>
                  <a:txBody>
                    <a:bodyPr/>
                    <a:lstStyle/>
                    <a:p>
                      <a:pPr algn="ctr"/>
                      <a:r>
                        <a:rPr lang="en-IN" sz="2000" dirty="0" smtClean="0">
                          <a:latin typeface="Times New Roman" pitchFamily="18" charset="0"/>
                          <a:cs typeface="Times New Roman" pitchFamily="18" charset="0"/>
                        </a:rPr>
                        <a:t>350</a:t>
                      </a:r>
                      <a:endParaRPr lang="en-IN" sz="2000" dirty="0">
                        <a:latin typeface="Times New Roman" pitchFamily="18" charset="0"/>
                        <a:cs typeface="Times New Roman" pitchFamily="18" charset="0"/>
                      </a:endParaRPr>
                    </a:p>
                  </a:txBody>
                  <a:tcPr/>
                </a:tc>
                <a:tc>
                  <a:txBody>
                    <a:bodyPr/>
                    <a:lstStyle/>
                    <a:p>
                      <a:pPr algn="ctr"/>
                      <a:r>
                        <a:rPr lang="en-IN" sz="2000" dirty="0" smtClean="0">
                          <a:latin typeface="Times New Roman" pitchFamily="18" charset="0"/>
                          <a:cs typeface="Times New Roman" pitchFamily="18" charset="0"/>
                        </a:rPr>
                        <a:t>14.3</a:t>
                      </a:r>
                      <a:endParaRPr lang="en-IN" sz="2000" dirty="0">
                        <a:latin typeface="Times New Roman" pitchFamily="18" charset="0"/>
                        <a:cs typeface="Times New Roman" pitchFamily="18" charset="0"/>
                      </a:endParaRPr>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Quality of energy</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TextBox 2"/>
          <p:cNvSpPr txBox="1"/>
          <p:nvPr/>
        </p:nvSpPr>
        <p:spPr>
          <a:xfrm>
            <a:off x="304800" y="1676401"/>
            <a:ext cx="8534400" cy="3970318"/>
          </a:xfrm>
          <a:prstGeom prst="rect">
            <a:avLst/>
          </a:prstGeom>
          <a:noFill/>
        </p:spPr>
        <p:txBody>
          <a:bodyPr wrap="square" rtlCol="0">
            <a:spAutoFit/>
          </a:bodyPr>
          <a:lstStyle/>
          <a:p>
            <a:pPr algn="just">
              <a:buFont typeface="Arial" pitchFamily="34" charset="0"/>
              <a:buChar char="•"/>
            </a:pPr>
            <a:r>
              <a:rPr lang="en-IN" sz="2800" dirty="0" smtClean="0">
                <a:latin typeface="Times New Roman" pitchFamily="18" charset="0"/>
                <a:cs typeface="Times New Roman" pitchFamily="18" charset="0"/>
              </a:rPr>
              <a:t>    </a:t>
            </a:r>
            <a:r>
              <a:rPr lang="en-IN" sz="2800" dirty="0" smtClean="0">
                <a:latin typeface="Times New Roman" pitchFamily="18" charset="0"/>
                <a:ea typeface="Verdana" pitchFamily="34" charset="0"/>
                <a:cs typeface="Times New Roman" pitchFamily="18" charset="0"/>
              </a:rPr>
              <a:t>Energy has quality as well as quantity</a:t>
            </a:r>
            <a:r>
              <a:rPr lang="en-IN" sz="2800" b="1" dirty="0" smtClean="0">
                <a:latin typeface="Times New Roman" pitchFamily="18" charset="0"/>
                <a:ea typeface="Verdana" pitchFamily="34" charset="0"/>
                <a:cs typeface="Times New Roman" pitchFamily="18" charset="0"/>
              </a:rPr>
              <a:t>.</a:t>
            </a:r>
          </a:p>
          <a:p>
            <a:pPr algn="just">
              <a:buFont typeface="Arial" pitchFamily="34" charset="0"/>
              <a:buChar char="•"/>
            </a:pPr>
            <a:r>
              <a:rPr lang="en-IN" sz="2800" b="1" i="1" dirty="0" smtClean="0">
                <a:latin typeface="Times New Roman" pitchFamily="18" charset="0"/>
                <a:ea typeface="Verdana" pitchFamily="34" charset="0"/>
                <a:cs typeface="Times New Roman" pitchFamily="18" charset="0"/>
              </a:rPr>
              <a:t>   </a:t>
            </a:r>
            <a:r>
              <a:rPr lang="en-IN" sz="2800" dirty="0" smtClean="0">
                <a:latin typeface="Times New Roman" pitchFamily="18" charset="0"/>
                <a:ea typeface="Verdana" pitchFamily="34" charset="0"/>
                <a:cs typeface="Times New Roman" pitchFamily="18" charset="0"/>
              </a:rPr>
              <a:t>More of the high-temperature thermal energy can be converted to work. </a:t>
            </a:r>
          </a:p>
          <a:p>
            <a:pPr algn="just">
              <a:buFont typeface="Arial" pitchFamily="34" charset="0"/>
              <a:buChar char="•"/>
            </a:pPr>
            <a:r>
              <a:rPr lang="en-IN" sz="2800" dirty="0" smtClean="0">
                <a:latin typeface="Times New Roman" pitchFamily="18" charset="0"/>
                <a:ea typeface="Verdana" pitchFamily="34" charset="0"/>
                <a:cs typeface="Times New Roman" pitchFamily="18" charset="0"/>
              </a:rPr>
              <a:t>   The higher the temperature, the higher the quality of the energy.</a:t>
            </a:r>
          </a:p>
          <a:p>
            <a:pPr algn="just">
              <a:buFont typeface="Arial" pitchFamily="34" charset="0"/>
              <a:buChar char="•"/>
            </a:pPr>
            <a:r>
              <a:rPr lang="en-IN" sz="2800" dirty="0" smtClean="0">
                <a:latin typeface="Times New Roman" pitchFamily="18" charset="0"/>
                <a:ea typeface="Verdana" pitchFamily="34" charset="0"/>
                <a:cs typeface="Times New Roman" pitchFamily="18" charset="0"/>
              </a:rPr>
              <a:t>   Work is a high quality form of energy than heat since 100 percent of work can be converted to heat, but only a fraction of heat can be converted to work.  </a:t>
            </a:r>
          </a:p>
          <a:p>
            <a:pPr algn="just"/>
            <a:endParaRPr lang="en-IN" sz="2800" dirty="0" smtClean="0">
              <a:solidFill>
                <a:srgbClr val="0000FF"/>
              </a:solidFill>
              <a:latin typeface="Times New Roman" pitchFamily="18" charset="0"/>
              <a:ea typeface="Verdana" pitchFamily="34"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948050" y="1371600"/>
            <a:ext cx="4043550" cy="48768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Reversible isothermal expansion (1-2)</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Gas allowed to expand slowly.</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Infinitesimal heat transfer to keep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constant.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Since temperature differential never exceeds </a:t>
            </a:r>
            <a:r>
              <a:rPr kumimoji="0" lang="en-IN" sz="24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dT</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reversible isothermal process.</a:t>
            </a:r>
            <a:endParaRPr kumimoji="0" lang="en-IN" sz="24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Total heat transfer: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endParaRPr kumimoji="0" lang="en-US"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cxnSp>
        <p:nvCxnSpPr>
          <p:cNvPr id="4" name="Straight Connector 3"/>
          <p:cNvCxnSpPr/>
          <p:nvPr/>
        </p:nvCxnSpPr>
        <p:spPr>
          <a:xfrm rot="5400000">
            <a:off x="786601" y="3600322"/>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rot="5400000">
            <a:off x="1442825" y="3486279"/>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6" name="Rectangle 5"/>
          <p:cNvSpPr/>
          <p:nvPr/>
        </p:nvSpPr>
        <p:spPr>
          <a:xfrm rot="5400000">
            <a:off x="2322487" y="3433642"/>
            <a:ext cx="228600" cy="3810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Rectangle 6"/>
          <p:cNvSpPr/>
          <p:nvPr/>
        </p:nvSpPr>
        <p:spPr>
          <a:xfrm rot="5400000">
            <a:off x="2421550" y="3476690"/>
            <a:ext cx="1371600" cy="2286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ectangle 7"/>
          <p:cNvSpPr/>
          <p:nvPr/>
        </p:nvSpPr>
        <p:spPr>
          <a:xfrm rot="5400000">
            <a:off x="3277462" y="3424053"/>
            <a:ext cx="228600" cy="3810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TextBox 8"/>
          <p:cNvSpPr txBox="1"/>
          <p:nvPr/>
        </p:nvSpPr>
        <p:spPr>
          <a:xfrm>
            <a:off x="654600" y="2178815"/>
            <a:ext cx="17526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 </a:t>
            </a:r>
            <a:r>
              <a:rPr lang="en-IN" dirty="0" smtClean="0">
                <a:latin typeface="Times New Roman" pitchFamily="18" charset="0"/>
                <a:ea typeface="Verdana" pitchFamily="34" charset="0"/>
                <a:cs typeface="Times New Roman" pitchFamily="18" charset="0"/>
              </a:rPr>
              <a:t>= constant</a:t>
            </a:r>
            <a:endParaRPr lang="en-IN" dirty="0">
              <a:latin typeface="Times New Roman" pitchFamily="18" charset="0"/>
              <a:ea typeface="Verdana" pitchFamily="34" charset="0"/>
              <a:cs typeface="Times New Roman" pitchFamily="18" charset="0"/>
            </a:endParaRPr>
          </a:p>
        </p:txBody>
      </p:sp>
      <p:sp>
        <p:nvSpPr>
          <p:cNvPr id="10" name="TextBox 9"/>
          <p:cNvSpPr txBox="1"/>
          <p:nvPr/>
        </p:nvSpPr>
        <p:spPr>
          <a:xfrm>
            <a:off x="1950000" y="4464815"/>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1</a:t>
            </a:r>
            <a:endParaRPr lang="en-IN" sz="2000" dirty="0">
              <a:latin typeface="Times New Roman" pitchFamily="18" charset="0"/>
              <a:ea typeface="Verdana" pitchFamily="34" charset="0"/>
              <a:cs typeface="Times New Roman" pitchFamily="18" charset="0"/>
            </a:endParaRPr>
          </a:p>
        </p:txBody>
      </p:sp>
      <p:sp>
        <p:nvSpPr>
          <p:cNvPr id="11" name="TextBox 10"/>
          <p:cNvSpPr txBox="1"/>
          <p:nvPr/>
        </p:nvSpPr>
        <p:spPr>
          <a:xfrm>
            <a:off x="2935650" y="4476690"/>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2</a:t>
            </a:r>
            <a:endParaRPr lang="en-IN" sz="2000" dirty="0">
              <a:latin typeface="Times New Roman" pitchFamily="18" charset="0"/>
              <a:ea typeface="Verdana" pitchFamily="34" charset="0"/>
              <a:cs typeface="Times New Roman" pitchFamily="18" charset="0"/>
            </a:endParaRPr>
          </a:p>
        </p:txBody>
      </p:sp>
      <p:sp>
        <p:nvSpPr>
          <p:cNvPr id="12" name="TextBox 11"/>
          <p:cNvSpPr txBox="1"/>
          <p:nvPr/>
        </p:nvSpPr>
        <p:spPr>
          <a:xfrm>
            <a:off x="959400" y="3321815"/>
            <a:ext cx="5334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Q</a:t>
            </a:r>
            <a:r>
              <a:rPr lang="en-IN" sz="2000" baseline="-25000" dirty="0" smtClean="0">
                <a:latin typeface="Times New Roman" pitchFamily="18" charset="0"/>
                <a:ea typeface="Verdana" pitchFamily="34" charset="0"/>
                <a:cs typeface="Times New Roman" pitchFamily="18" charset="0"/>
              </a:rPr>
              <a:t>H</a:t>
            </a:r>
            <a:endParaRPr lang="en-IN" sz="2000" baseline="-25000" dirty="0">
              <a:latin typeface="Times New Roman" pitchFamily="18" charset="0"/>
              <a:ea typeface="Verdana" pitchFamily="34" charset="0"/>
              <a:cs typeface="Times New Roman" pitchFamily="18" charset="0"/>
            </a:endParaRPr>
          </a:p>
        </p:txBody>
      </p:sp>
      <p:cxnSp>
        <p:nvCxnSpPr>
          <p:cNvPr id="13" name="Straight Arrow Connector 12"/>
          <p:cNvCxnSpPr/>
          <p:nvPr/>
        </p:nvCxnSpPr>
        <p:spPr>
          <a:xfrm rot="16200000" flipH="1">
            <a:off x="1073700" y="2521715"/>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1485350" y="2864615"/>
            <a:ext cx="3384000" cy="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flipV="1">
            <a:off x="1485350" y="4312416"/>
            <a:ext cx="3384000" cy="886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480925" y="2688465"/>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Rectangle 16"/>
          <p:cNvSpPr/>
          <p:nvPr/>
        </p:nvSpPr>
        <p:spPr>
          <a:xfrm>
            <a:off x="1492800" y="4364865"/>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8" name="Rounded Rectangle 17"/>
          <p:cNvSpPr/>
          <p:nvPr/>
        </p:nvSpPr>
        <p:spPr>
          <a:xfrm>
            <a:off x="121200" y="2864615"/>
            <a:ext cx="914400" cy="1371600"/>
          </a:xfrm>
          <a:prstGeom prst="roundRect">
            <a:avLst/>
          </a:prstGeom>
          <a:solidFill>
            <a:srgbClr val="FF0000">
              <a:alpha val="32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Right Arrow 18"/>
          <p:cNvSpPr/>
          <p:nvPr/>
        </p:nvSpPr>
        <p:spPr>
          <a:xfrm>
            <a:off x="1035600" y="3245615"/>
            <a:ext cx="609600" cy="609600"/>
          </a:xfrm>
          <a:prstGeom prst="rightArrow">
            <a:avLst/>
          </a:prstGeom>
          <a:solidFill>
            <a:srgbClr val="FF0000">
              <a:alpha val="43000"/>
            </a:srgb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20" name="Rectangle 19"/>
          <p:cNvSpPr/>
          <p:nvPr/>
        </p:nvSpPr>
        <p:spPr>
          <a:xfrm>
            <a:off x="1752600" y="5105400"/>
            <a:ext cx="1612942"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Process 1-2</a:t>
            </a:r>
            <a:endParaRPr lang="en-IN" sz="2400" dirty="0">
              <a:latin typeface="Times New Roman" pitchFamily="18" charset="0"/>
              <a:cs typeface="Times New Roman" pitchFamily="18" charset="0"/>
            </a:endParaRPr>
          </a:p>
        </p:txBody>
      </p:sp>
      <p:sp>
        <p:nvSpPr>
          <p:cNvPr id="21" name="Rectangle 20"/>
          <p:cNvSpPr/>
          <p:nvPr/>
        </p:nvSpPr>
        <p:spPr>
          <a:xfrm>
            <a:off x="61825" y="3043740"/>
            <a:ext cx="905055" cy="923330"/>
          </a:xfrm>
          <a:prstGeom prst="rect">
            <a:avLst/>
          </a:prstGeom>
        </p:spPr>
        <p:txBody>
          <a:bodyPr wrap="none">
            <a:spAutoFit/>
          </a:bodyPr>
          <a:lstStyle/>
          <a:p>
            <a:pPr algn="ctr"/>
            <a:r>
              <a:rPr lang="en-IN" dirty="0" smtClean="0">
                <a:latin typeface="Times New Roman" pitchFamily="18" charset="0"/>
                <a:cs typeface="Times New Roman" pitchFamily="18" charset="0"/>
              </a:rPr>
              <a:t>Energy </a:t>
            </a:r>
          </a:p>
          <a:p>
            <a:pPr algn="ctr"/>
            <a:r>
              <a:rPr lang="en-IN" dirty="0" smtClean="0">
                <a:latin typeface="Times New Roman" pitchFamily="18" charset="0"/>
                <a:cs typeface="Times New Roman" pitchFamily="18" charset="0"/>
              </a:rPr>
              <a:t>source </a:t>
            </a:r>
          </a:p>
          <a:p>
            <a:pPr algn="ctr"/>
            <a:r>
              <a:rPr lang="en-IN" dirty="0" smtClean="0">
                <a:latin typeface="Times New Roman" pitchFamily="18" charset="0"/>
                <a:cs typeface="Times New Roman" pitchFamily="18" charset="0"/>
              </a:rPr>
              <a:t>at T</a:t>
            </a:r>
            <a:r>
              <a:rPr lang="en-IN" baseline="-25000" dirty="0" smtClean="0">
                <a:latin typeface="Times New Roman" pitchFamily="18" charset="0"/>
                <a:cs typeface="Times New Roman" pitchFamily="18" charset="0"/>
              </a:rPr>
              <a:t>H</a:t>
            </a:r>
            <a:endParaRPr lang="en-IN"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465487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572000" y="1676400"/>
            <a:ext cx="4343400" cy="42672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Reversible adiabatic expansion (2-3)</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Insulation at the cylinder head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Temperature drops from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to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Gas expands and does work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Process is therefore reversible and adiabatic.</a:t>
            </a:r>
            <a:endParaRPr kumimoji="0" lang="en-IN" sz="24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cxnSp>
        <p:nvCxnSpPr>
          <p:cNvPr id="4" name="Straight Connector 3"/>
          <p:cNvCxnSpPr/>
          <p:nvPr/>
        </p:nvCxnSpPr>
        <p:spPr>
          <a:xfrm rot="10800000" flipV="1">
            <a:off x="799550" y="2362200"/>
            <a:ext cx="3384000" cy="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flipV="1">
            <a:off x="799550" y="3810001"/>
            <a:ext cx="3384000" cy="886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100801" y="3097907"/>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5400000">
            <a:off x="1791763" y="2983864"/>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ectangle 7"/>
          <p:cNvSpPr/>
          <p:nvPr/>
        </p:nvSpPr>
        <p:spPr>
          <a:xfrm rot="5400000">
            <a:off x="2671425" y="2931227"/>
            <a:ext cx="228600" cy="3810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rot="5400000">
            <a:off x="2770488" y="2974275"/>
            <a:ext cx="1371600" cy="2286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0" name="Rectangle 9"/>
          <p:cNvSpPr/>
          <p:nvPr/>
        </p:nvSpPr>
        <p:spPr>
          <a:xfrm rot="5400000">
            <a:off x="3626400" y="2921638"/>
            <a:ext cx="228600" cy="3810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Rectangle 10"/>
          <p:cNvSpPr/>
          <p:nvPr/>
        </p:nvSpPr>
        <p:spPr>
          <a:xfrm>
            <a:off x="795125" y="2186050"/>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2" name="Rectangle 11"/>
          <p:cNvSpPr/>
          <p:nvPr/>
        </p:nvSpPr>
        <p:spPr>
          <a:xfrm>
            <a:off x="807000" y="3862450"/>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3" name="TextBox 12"/>
          <p:cNvSpPr txBox="1"/>
          <p:nvPr/>
        </p:nvSpPr>
        <p:spPr>
          <a:xfrm>
            <a:off x="883200" y="2438400"/>
            <a:ext cx="5334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ea typeface="Verdana" pitchFamily="34" charset="0"/>
              <a:cs typeface="Times New Roman" pitchFamily="18" charset="0"/>
            </a:endParaRPr>
          </a:p>
        </p:txBody>
      </p:sp>
      <p:sp>
        <p:nvSpPr>
          <p:cNvPr id="14" name="TextBox 13"/>
          <p:cNvSpPr txBox="1"/>
          <p:nvPr/>
        </p:nvSpPr>
        <p:spPr>
          <a:xfrm>
            <a:off x="3269150" y="3962400"/>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3</a:t>
            </a:r>
            <a:endParaRPr lang="en-IN" sz="2000" dirty="0">
              <a:latin typeface="Times New Roman" pitchFamily="18" charset="0"/>
              <a:ea typeface="Verdana" pitchFamily="34" charset="0"/>
              <a:cs typeface="Times New Roman" pitchFamily="18" charset="0"/>
            </a:endParaRPr>
          </a:p>
        </p:txBody>
      </p:sp>
      <p:sp>
        <p:nvSpPr>
          <p:cNvPr id="15" name="TextBox 14"/>
          <p:cNvSpPr txBox="1"/>
          <p:nvPr/>
        </p:nvSpPr>
        <p:spPr>
          <a:xfrm>
            <a:off x="2249850" y="3974275"/>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2</a:t>
            </a:r>
            <a:endParaRPr lang="en-IN" sz="2000" dirty="0">
              <a:latin typeface="Times New Roman" pitchFamily="18" charset="0"/>
              <a:ea typeface="Verdana" pitchFamily="34" charset="0"/>
              <a:cs typeface="Times New Roman" pitchFamily="18" charset="0"/>
            </a:endParaRPr>
          </a:p>
        </p:txBody>
      </p:sp>
      <p:cxnSp>
        <p:nvCxnSpPr>
          <p:cNvPr id="16" name="Straight Arrow Connector 15"/>
          <p:cNvCxnSpPr/>
          <p:nvPr/>
        </p:nvCxnSpPr>
        <p:spPr>
          <a:xfrm rot="16200000" flipH="1">
            <a:off x="1226100" y="2857500"/>
            <a:ext cx="533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21400" y="3352800"/>
            <a:ext cx="5334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endParaRPr lang="en-IN" dirty="0">
              <a:latin typeface="Times New Roman" pitchFamily="18" charset="0"/>
              <a:ea typeface="Verdana" pitchFamily="34" charset="0"/>
              <a:cs typeface="Times New Roman" pitchFamily="18" charset="0"/>
            </a:endParaRPr>
          </a:p>
        </p:txBody>
      </p:sp>
      <p:sp>
        <p:nvSpPr>
          <p:cNvPr id="18" name="Rectangle 17"/>
          <p:cNvSpPr/>
          <p:nvPr/>
        </p:nvSpPr>
        <p:spPr>
          <a:xfrm rot="5400000">
            <a:off x="-187200" y="3027950"/>
            <a:ext cx="1836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Rectangle 18"/>
          <p:cNvSpPr/>
          <p:nvPr/>
        </p:nvSpPr>
        <p:spPr>
          <a:xfrm>
            <a:off x="-13850" y="4278868"/>
            <a:ext cx="110799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Insulation</a:t>
            </a:r>
            <a:endParaRPr lang="en-IN" dirty="0">
              <a:latin typeface="Times New Roman" pitchFamily="18" charset="0"/>
              <a:cs typeface="Times New Roman" pitchFamily="18" charset="0"/>
            </a:endParaRPr>
          </a:p>
        </p:txBody>
      </p:sp>
      <p:cxnSp>
        <p:nvCxnSpPr>
          <p:cNvPr id="20" name="Straight Connector 19"/>
          <p:cNvCxnSpPr/>
          <p:nvPr/>
        </p:nvCxnSpPr>
        <p:spPr>
          <a:xfrm rot="5400000">
            <a:off x="76200" y="3733800"/>
            <a:ext cx="838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24000" y="4800600"/>
            <a:ext cx="1612942"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Process 2-3</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4533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cxnSp>
        <p:nvCxnSpPr>
          <p:cNvPr id="3" name="Straight Connector 2"/>
          <p:cNvCxnSpPr/>
          <p:nvPr/>
        </p:nvCxnSpPr>
        <p:spPr>
          <a:xfrm rot="10800000" flipV="1">
            <a:off x="1440350" y="2407415"/>
            <a:ext cx="3384000" cy="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0800000" flipV="1">
            <a:off x="1440350" y="3855216"/>
            <a:ext cx="3384000" cy="886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741601" y="3143122"/>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rot="5400000">
            <a:off x="3390900" y="3019490"/>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7" name="Rectangle 6"/>
          <p:cNvSpPr/>
          <p:nvPr/>
        </p:nvSpPr>
        <p:spPr>
          <a:xfrm rot="5400000">
            <a:off x="4270562" y="2966853"/>
            <a:ext cx="228600" cy="3810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ectangle 7"/>
          <p:cNvSpPr/>
          <p:nvPr/>
        </p:nvSpPr>
        <p:spPr>
          <a:xfrm rot="5400000">
            <a:off x="2420688" y="3019490"/>
            <a:ext cx="1371600" cy="2286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rot="5400000">
            <a:off x="3276600" y="2966853"/>
            <a:ext cx="228600" cy="3810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0" name="Rectangle 9"/>
          <p:cNvSpPr/>
          <p:nvPr/>
        </p:nvSpPr>
        <p:spPr>
          <a:xfrm>
            <a:off x="1435925" y="2231265"/>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Rectangle 10"/>
          <p:cNvSpPr/>
          <p:nvPr/>
        </p:nvSpPr>
        <p:spPr>
          <a:xfrm>
            <a:off x="1447800" y="3907665"/>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2" name="TextBox 11"/>
          <p:cNvSpPr txBox="1"/>
          <p:nvPr/>
        </p:nvSpPr>
        <p:spPr>
          <a:xfrm>
            <a:off x="3909950" y="4007615"/>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3</a:t>
            </a:r>
            <a:endParaRPr lang="en-IN" sz="2000" dirty="0">
              <a:latin typeface="Times New Roman" pitchFamily="18" charset="0"/>
              <a:ea typeface="Verdana" pitchFamily="34" charset="0"/>
              <a:cs typeface="Times New Roman" pitchFamily="18" charset="0"/>
            </a:endParaRPr>
          </a:p>
        </p:txBody>
      </p:sp>
      <p:sp>
        <p:nvSpPr>
          <p:cNvPr id="13" name="TextBox 12"/>
          <p:cNvSpPr txBox="1"/>
          <p:nvPr/>
        </p:nvSpPr>
        <p:spPr>
          <a:xfrm>
            <a:off x="2890650" y="4019490"/>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4</a:t>
            </a:r>
            <a:endParaRPr lang="en-IN" sz="2000" dirty="0">
              <a:latin typeface="Times New Roman" pitchFamily="18" charset="0"/>
              <a:ea typeface="Verdana" pitchFamily="34" charset="0"/>
              <a:cs typeface="Times New Roman" pitchFamily="18" charset="0"/>
            </a:endParaRPr>
          </a:p>
        </p:txBody>
      </p:sp>
      <p:cxnSp>
        <p:nvCxnSpPr>
          <p:cNvPr id="14" name="Straight Arrow Connector 13"/>
          <p:cNvCxnSpPr/>
          <p:nvPr/>
        </p:nvCxnSpPr>
        <p:spPr>
          <a:xfrm rot="16200000" flipH="1">
            <a:off x="1066800" y="2102615"/>
            <a:ext cx="838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76200" y="2407415"/>
            <a:ext cx="914400" cy="1371600"/>
          </a:xfrm>
          <a:prstGeom prst="roundRect">
            <a:avLst/>
          </a:prstGeom>
          <a:solidFill>
            <a:schemeClr val="tx2">
              <a:lumMod val="60000"/>
              <a:lumOff val="40000"/>
              <a:alpha val="6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6" name="Right Arrow 15"/>
          <p:cNvSpPr/>
          <p:nvPr/>
        </p:nvSpPr>
        <p:spPr>
          <a:xfrm rot="10800000">
            <a:off x="812475" y="2812165"/>
            <a:ext cx="609600" cy="609600"/>
          </a:xfrm>
          <a:prstGeom prst="rightArrow">
            <a:avLst/>
          </a:prstGeom>
          <a:solidFill>
            <a:schemeClr val="tx2">
              <a:lumMod val="60000"/>
              <a:lumOff val="40000"/>
              <a:alpha val="5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Rectangle 16"/>
          <p:cNvSpPr/>
          <p:nvPr/>
        </p:nvSpPr>
        <p:spPr>
          <a:xfrm>
            <a:off x="0" y="2590800"/>
            <a:ext cx="1066800" cy="923330"/>
          </a:xfrm>
          <a:prstGeom prst="rect">
            <a:avLst/>
          </a:prstGeom>
        </p:spPr>
        <p:txBody>
          <a:bodyPr wrap="square">
            <a:spAutoFit/>
          </a:bodyPr>
          <a:lstStyle/>
          <a:p>
            <a:pPr algn="ctr"/>
            <a:r>
              <a:rPr lang="en-IN" dirty="0" smtClean="0">
                <a:latin typeface="Times New Roman" pitchFamily="18" charset="0"/>
                <a:cs typeface="Times New Roman" pitchFamily="18" charset="0"/>
              </a:rPr>
              <a:t>Energy </a:t>
            </a:r>
          </a:p>
          <a:p>
            <a:pPr algn="ctr"/>
            <a:r>
              <a:rPr lang="en-IN" dirty="0" smtClean="0">
                <a:latin typeface="Times New Roman" pitchFamily="18" charset="0"/>
                <a:cs typeface="Times New Roman" pitchFamily="18" charset="0"/>
              </a:rPr>
              <a:t>sink </a:t>
            </a:r>
          </a:p>
          <a:p>
            <a:pPr algn="ctr"/>
            <a:r>
              <a:rPr lang="en-IN" dirty="0" smtClean="0">
                <a:latin typeface="Times New Roman" pitchFamily="18" charset="0"/>
                <a:cs typeface="Times New Roman" pitchFamily="18" charset="0"/>
              </a:rPr>
              <a:t>at T</a:t>
            </a:r>
            <a:r>
              <a:rPr lang="en-IN" baseline="-25000" dirty="0" smtClean="0">
                <a:latin typeface="Times New Roman" pitchFamily="18" charset="0"/>
                <a:cs typeface="Times New Roman" pitchFamily="18" charset="0"/>
              </a:rPr>
              <a:t>L</a:t>
            </a:r>
            <a:endParaRPr lang="en-IN" baseline="-25000" dirty="0">
              <a:latin typeface="Times New Roman" pitchFamily="18" charset="0"/>
              <a:cs typeface="Times New Roman" pitchFamily="18" charset="0"/>
            </a:endParaRPr>
          </a:p>
        </p:txBody>
      </p:sp>
      <p:sp>
        <p:nvSpPr>
          <p:cNvPr id="18" name="TextBox 17"/>
          <p:cNvSpPr txBox="1"/>
          <p:nvPr/>
        </p:nvSpPr>
        <p:spPr>
          <a:xfrm>
            <a:off x="914400" y="2888365"/>
            <a:ext cx="5334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dirty="0">
              <a:latin typeface="Times New Roman" pitchFamily="18" charset="0"/>
              <a:ea typeface="Verdana" pitchFamily="34" charset="0"/>
              <a:cs typeface="Times New Roman" pitchFamily="18" charset="0"/>
            </a:endParaRPr>
          </a:p>
        </p:txBody>
      </p:sp>
      <p:sp>
        <p:nvSpPr>
          <p:cNvPr id="19" name="TextBox 18"/>
          <p:cNvSpPr txBox="1"/>
          <p:nvPr/>
        </p:nvSpPr>
        <p:spPr>
          <a:xfrm>
            <a:off x="609600" y="1721615"/>
            <a:ext cx="17526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 </a:t>
            </a:r>
            <a:r>
              <a:rPr lang="en-IN" dirty="0" smtClean="0">
                <a:latin typeface="Times New Roman" pitchFamily="18" charset="0"/>
                <a:ea typeface="Verdana" pitchFamily="34" charset="0"/>
                <a:cs typeface="Times New Roman" pitchFamily="18" charset="0"/>
              </a:rPr>
              <a:t>= constant</a:t>
            </a:r>
            <a:endParaRPr lang="en-IN" dirty="0">
              <a:latin typeface="Times New Roman" pitchFamily="18" charset="0"/>
              <a:ea typeface="Verdana" pitchFamily="34" charset="0"/>
              <a:cs typeface="Times New Roman" pitchFamily="18" charset="0"/>
            </a:endParaRPr>
          </a:p>
        </p:txBody>
      </p:sp>
      <p:sp>
        <p:nvSpPr>
          <p:cNvPr id="20" name="Rectangle 19"/>
          <p:cNvSpPr/>
          <p:nvPr/>
        </p:nvSpPr>
        <p:spPr>
          <a:xfrm>
            <a:off x="1752600" y="4724400"/>
            <a:ext cx="1612942"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Process 3-4</a:t>
            </a:r>
            <a:endParaRPr lang="en-IN" sz="2400" dirty="0">
              <a:latin typeface="Times New Roman" pitchFamily="18" charset="0"/>
              <a:cs typeface="Times New Roman" pitchFamily="18" charset="0"/>
            </a:endParaRPr>
          </a:p>
        </p:txBody>
      </p:sp>
      <p:sp>
        <p:nvSpPr>
          <p:cNvPr id="21" name="Content Placeholder 13"/>
          <p:cNvSpPr txBox="1">
            <a:spLocks/>
          </p:cNvSpPr>
          <p:nvPr/>
        </p:nvSpPr>
        <p:spPr>
          <a:xfrm>
            <a:off x="4876800" y="1295400"/>
            <a:ext cx="4343400" cy="51054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Reversible isothermal compression (3-4)</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Insulation removed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is constant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Infinitesimal heat transfer to the sink at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Temperature differential never exceeds </a:t>
            </a:r>
            <a:r>
              <a:rPr kumimoji="0" lang="en-IN" sz="24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dT</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reversible isothermal process</a:t>
            </a:r>
            <a:r>
              <a:rPr kumimoji="0" lang="en-IN" sz="24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 </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Total heat transfer: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470438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953000" y="1676400"/>
            <a:ext cx="3886200" cy="4191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rgbClr val="0000FF"/>
                </a:solidFill>
                <a:effectLst/>
                <a:uLnTx/>
                <a:uFillTx/>
                <a:latin typeface="Times New Roman" pitchFamily="18" charset="0"/>
                <a:ea typeface="Verdana" pitchFamily="34" charset="0"/>
                <a:cs typeface="Times New Roman" pitchFamily="18" charset="0"/>
              </a:rPr>
              <a:t>Reversible adiabatic compression (4-1)</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Temperature rises from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to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Insulation put back</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gas is compressed in a reversible manner.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temperature rises from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IN"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to </a:t>
            </a:r>
            <a:r>
              <a:rPr kumimoji="0" lang="en-IN" sz="24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a:t>
            </a:r>
            <a:r>
              <a:rPr kumimoji="0" lang="en-IN"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endParaRPr kumimoji="0" lang="en-IN" sz="24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cxnSp>
        <p:nvCxnSpPr>
          <p:cNvPr id="4" name="Straight Connector 3"/>
          <p:cNvCxnSpPr/>
          <p:nvPr/>
        </p:nvCxnSpPr>
        <p:spPr>
          <a:xfrm rot="10800000" flipV="1">
            <a:off x="799550" y="2462150"/>
            <a:ext cx="3384000" cy="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10800000" flipV="1">
            <a:off x="799550" y="3909951"/>
            <a:ext cx="3384000" cy="886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rot="5400000">
            <a:off x="100801" y="3197857"/>
            <a:ext cx="1447800" cy="1588"/>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5400000">
            <a:off x="1791763" y="3083814"/>
            <a:ext cx="1371600" cy="2286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8" name="Rectangle 7"/>
          <p:cNvSpPr/>
          <p:nvPr/>
        </p:nvSpPr>
        <p:spPr>
          <a:xfrm rot="5400000">
            <a:off x="2671425" y="3031177"/>
            <a:ext cx="228600" cy="381000"/>
          </a:xfrm>
          <a:prstGeom prst="rect">
            <a:avLst/>
          </a:prstGeom>
          <a:gradFill flip="none" rotWithShape="1">
            <a:gsLst>
              <a:gs pos="0">
                <a:srgbClr val="FFFFFF"/>
              </a:gs>
              <a:gs pos="7001">
                <a:srgbClr val="E6E6E6"/>
              </a:gs>
              <a:gs pos="32001">
                <a:srgbClr val="7D8496"/>
              </a:gs>
              <a:gs pos="47000">
                <a:srgbClr val="E6E6E6"/>
              </a:gs>
              <a:gs pos="85001">
                <a:srgbClr val="7D8496"/>
              </a:gs>
              <a:gs pos="100000">
                <a:srgbClr val="E6E6E6"/>
              </a:gs>
            </a:gsLst>
            <a:lin ang="0" scaled="0"/>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9" name="Rectangle 8"/>
          <p:cNvSpPr/>
          <p:nvPr/>
        </p:nvSpPr>
        <p:spPr>
          <a:xfrm rot="5400000">
            <a:off x="840775" y="3070054"/>
            <a:ext cx="1404000" cy="2286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0" name="Rectangle 9"/>
          <p:cNvSpPr/>
          <p:nvPr/>
        </p:nvSpPr>
        <p:spPr>
          <a:xfrm rot="5400000">
            <a:off x="1712887" y="3028513"/>
            <a:ext cx="228600" cy="381000"/>
          </a:xfrm>
          <a:prstGeom prst="rect">
            <a:avLst/>
          </a:prstGeom>
          <a:solidFill>
            <a:schemeClr val="bg1">
              <a:lumMod val="8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Rectangle 10"/>
          <p:cNvSpPr/>
          <p:nvPr/>
        </p:nvSpPr>
        <p:spPr>
          <a:xfrm>
            <a:off x="795125" y="2286000"/>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2" name="Rectangle 11"/>
          <p:cNvSpPr/>
          <p:nvPr/>
        </p:nvSpPr>
        <p:spPr>
          <a:xfrm>
            <a:off x="807000" y="3962400"/>
            <a:ext cx="3384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3" name="TextBox 12"/>
          <p:cNvSpPr txBox="1"/>
          <p:nvPr/>
        </p:nvSpPr>
        <p:spPr>
          <a:xfrm>
            <a:off x="883200" y="2538350"/>
            <a:ext cx="5334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endParaRPr lang="en-IN" dirty="0">
              <a:latin typeface="Times New Roman" pitchFamily="18" charset="0"/>
              <a:ea typeface="Verdana" pitchFamily="34" charset="0"/>
              <a:cs typeface="Times New Roman" pitchFamily="18" charset="0"/>
            </a:endParaRPr>
          </a:p>
        </p:txBody>
      </p:sp>
      <p:sp>
        <p:nvSpPr>
          <p:cNvPr id="14" name="TextBox 13"/>
          <p:cNvSpPr txBox="1"/>
          <p:nvPr/>
        </p:nvSpPr>
        <p:spPr>
          <a:xfrm>
            <a:off x="1340400" y="4045900"/>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1</a:t>
            </a:r>
            <a:endParaRPr lang="en-IN" sz="2000" dirty="0">
              <a:latin typeface="Times New Roman" pitchFamily="18" charset="0"/>
              <a:ea typeface="Verdana" pitchFamily="34" charset="0"/>
              <a:cs typeface="Times New Roman" pitchFamily="18" charset="0"/>
            </a:endParaRPr>
          </a:p>
        </p:txBody>
      </p:sp>
      <p:sp>
        <p:nvSpPr>
          <p:cNvPr id="15" name="TextBox 14"/>
          <p:cNvSpPr txBox="1"/>
          <p:nvPr/>
        </p:nvSpPr>
        <p:spPr>
          <a:xfrm>
            <a:off x="2249850" y="4057775"/>
            <a:ext cx="381000" cy="400110"/>
          </a:xfrm>
          <a:prstGeom prst="rect">
            <a:avLst/>
          </a:prstGeom>
          <a:noFill/>
        </p:spPr>
        <p:txBody>
          <a:bodyPr wrap="square" rtlCol="0">
            <a:spAutoFit/>
          </a:bodyPr>
          <a:lstStyle/>
          <a:p>
            <a:r>
              <a:rPr lang="en-IN" sz="2000" dirty="0" smtClean="0">
                <a:latin typeface="Times New Roman" pitchFamily="18" charset="0"/>
                <a:ea typeface="Verdana" pitchFamily="34" charset="0"/>
                <a:cs typeface="Times New Roman" pitchFamily="18" charset="0"/>
              </a:rPr>
              <a:t>4</a:t>
            </a:r>
            <a:endParaRPr lang="en-IN" sz="2000" dirty="0">
              <a:latin typeface="Times New Roman" pitchFamily="18" charset="0"/>
              <a:ea typeface="Verdana" pitchFamily="34" charset="0"/>
              <a:cs typeface="Times New Roman" pitchFamily="18" charset="0"/>
            </a:endParaRPr>
          </a:p>
        </p:txBody>
      </p:sp>
      <p:cxnSp>
        <p:nvCxnSpPr>
          <p:cNvPr id="16" name="Straight Arrow Connector 15"/>
          <p:cNvCxnSpPr/>
          <p:nvPr/>
        </p:nvCxnSpPr>
        <p:spPr>
          <a:xfrm rot="16200000" flipV="1">
            <a:off x="807000" y="3119250"/>
            <a:ext cx="5334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59400" y="3417125"/>
            <a:ext cx="533400" cy="369332"/>
          </a:xfrm>
          <a:prstGeom prst="rect">
            <a:avLst/>
          </a:prstGeom>
          <a:noFill/>
        </p:spPr>
        <p:txBody>
          <a:bodyPr wrap="square" rtlCol="0">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endParaRPr lang="en-IN" dirty="0">
              <a:latin typeface="Times New Roman" pitchFamily="18" charset="0"/>
              <a:ea typeface="Verdana" pitchFamily="34" charset="0"/>
              <a:cs typeface="Times New Roman" pitchFamily="18" charset="0"/>
            </a:endParaRPr>
          </a:p>
        </p:txBody>
      </p:sp>
      <p:sp>
        <p:nvSpPr>
          <p:cNvPr id="18" name="Rectangle 17"/>
          <p:cNvSpPr/>
          <p:nvPr/>
        </p:nvSpPr>
        <p:spPr>
          <a:xfrm rot="5400000">
            <a:off x="-187200" y="3127900"/>
            <a:ext cx="1836000" cy="152400"/>
          </a:xfrm>
          <a:prstGeom prst="rect">
            <a:avLst/>
          </a:prstGeom>
          <a:blipFill>
            <a:blip r:embed="rId2"/>
            <a:tile tx="0" ty="0" sx="100000" sy="100000" flip="none" algn="tl"/>
          </a:blip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Rectangle 18"/>
          <p:cNvSpPr/>
          <p:nvPr/>
        </p:nvSpPr>
        <p:spPr>
          <a:xfrm>
            <a:off x="-13850" y="4191000"/>
            <a:ext cx="110799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Insulation</a:t>
            </a:r>
            <a:endParaRPr lang="en-IN" dirty="0">
              <a:latin typeface="Times New Roman" pitchFamily="18" charset="0"/>
              <a:cs typeface="Times New Roman" pitchFamily="18" charset="0"/>
            </a:endParaRPr>
          </a:p>
        </p:txBody>
      </p:sp>
      <p:cxnSp>
        <p:nvCxnSpPr>
          <p:cNvPr id="20" name="Straight Connector 19"/>
          <p:cNvCxnSpPr/>
          <p:nvPr/>
        </p:nvCxnSpPr>
        <p:spPr>
          <a:xfrm rot="5400000">
            <a:off x="76200" y="3664900"/>
            <a:ext cx="838200" cy="381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524000" y="4800600"/>
            <a:ext cx="1612942" cy="461665"/>
          </a:xfrm>
          <a:prstGeom prst="rect">
            <a:avLst/>
          </a:prstGeom>
        </p:spPr>
        <p:txBody>
          <a:bodyPr wrap="none">
            <a:spAutoFit/>
          </a:bodyPr>
          <a:lstStyle/>
          <a:p>
            <a:r>
              <a:rPr lang="en-IN" sz="2400" dirty="0" smtClean="0">
                <a:latin typeface="Times New Roman" pitchFamily="18" charset="0"/>
                <a:ea typeface="Verdana" pitchFamily="34" charset="0"/>
                <a:cs typeface="Times New Roman" pitchFamily="18" charset="0"/>
              </a:rPr>
              <a:t>Process 4-1</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534835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609600" y="1295400"/>
            <a:ext cx="8229600" cy="41910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1-2: A reversible isothermal process        </a:t>
            </a:r>
            <a:b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b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2-3: A reversible adiabatic process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0=U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3</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2-3</a:t>
            </a:r>
            <a:endPar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3-4: Reversible isothermal process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4</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3</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3-4</a:t>
            </a:r>
            <a:endPar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4-1: Reversible adiabatic process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0=U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-U</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4</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4-1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1-2</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2-3</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3-4</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4-1</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a:t>
            </a:r>
            <a:r>
              <a:rPr kumimoji="0" lang="en-US" sz="28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Q</a:t>
            </a:r>
            <a:r>
              <a:rPr kumimoji="0" lang="en-US" sz="2800" b="0" i="1" u="none" strike="noStrike" kern="1200" cap="none" spc="0" normalizeH="0" baseline="-25000" noProof="0" dirty="0" err="1"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net</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 </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a:t>
            </a:r>
            <a:r>
              <a:rPr kumimoji="0" lang="en-US" sz="28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W</a:t>
            </a:r>
            <a:r>
              <a:rPr kumimoji="0" lang="en-US" sz="2800" b="0" i="1" u="none" strike="noStrike" kern="1200" cap="none" spc="0" normalizeH="0" baseline="-25000" noProof="0" dirty="0" err="1"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net</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rPr>
              <a:t>for the cycle</a:t>
            </a:r>
            <a:endParaRPr kumimoji="0" lang="en-US"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sym typeface="Symbol" pitchFamily="18" charset="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717110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6096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grpSp>
        <p:nvGrpSpPr>
          <p:cNvPr id="3" name="Group 2"/>
          <p:cNvGrpSpPr/>
          <p:nvPr/>
        </p:nvGrpSpPr>
        <p:grpSpPr>
          <a:xfrm>
            <a:off x="381000" y="-521170"/>
            <a:ext cx="6136445" cy="7067705"/>
            <a:chOff x="381000" y="-521170"/>
            <a:chExt cx="6136445" cy="7067705"/>
          </a:xfrm>
        </p:grpSpPr>
        <p:sp>
          <p:nvSpPr>
            <p:cNvPr id="4" name="Arc 3"/>
            <p:cNvSpPr/>
            <p:nvPr/>
          </p:nvSpPr>
          <p:spPr>
            <a:xfrm rot="14339243">
              <a:off x="764344" y="1538610"/>
              <a:ext cx="5334000" cy="3733800"/>
            </a:xfrm>
            <a:prstGeom prst="arc">
              <a:avLst>
                <a:gd name="adj1" fmla="val 17146527"/>
                <a:gd name="adj2" fmla="val 19737611"/>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grpSp>
          <p:nvGrpSpPr>
            <p:cNvPr id="5" name="Group 45"/>
            <p:cNvGrpSpPr/>
            <p:nvPr/>
          </p:nvGrpSpPr>
          <p:grpSpPr>
            <a:xfrm>
              <a:off x="381000" y="-521170"/>
              <a:ext cx="6136445" cy="7067705"/>
              <a:chOff x="381000" y="-521170"/>
              <a:chExt cx="6136445" cy="7067705"/>
            </a:xfrm>
          </p:grpSpPr>
          <p:sp>
            <p:nvSpPr>
              <p:cNvPr id="6" name="Arc 5"/>
              <p:cNvSpPr/>
              <p:nvPr/>
            </p:nvSpPr>
            <p:spPr>
              <a:xfrm rot="10590234">
                <a:off x="1023281" y="-521170"/>
                <a:ext cx="5334000" cy="3733800"/>
              </a:xfrm>
              <a:prstGeom prst="arc">
                <a:avLst>
                  <a:gd name="adj1" fmla="val 17990362"/>
                  <a:gd name="adj2" fmla="val 20895752"/>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7" name="Arc 6"/>
              <p:cNvSpPr/>
              <p:nvPr/>
            </p:nvSpPr>
            <p:spPr>
              <a:xfrm rot="10590234">
                <a:off x="870882" y="698031"/>
                <a:ext cx="5334000" cy="3733800"/>
              </a:xfrm>
              <a:prstGeom prst="arc">
                <a:avLst>
                  <a:gd name="adj1" fmla="val 17146527"/>
                  <a:gd name="adj2" fmla="val 20287987"/>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sp>
            <p:nvSpPr>
              <p:cNvPr id="8" name="Arc 7"/>
              <p:cNvSpPr/>
              <p:nvPr/>
            </p:nvSpPr>
            <p:spPr>
              <a:xfrm rot="14339243">
                <a:off x="1983545" y="2012635"/>
                <a:ext cx="5334000" cy="3733800"/>
              </a:xfrm>
              <a:prstGeom prst="arc">
                <a:avLst>
                  <a:gd name="adj1" fmla="val 17146527"/>
                  <a:gd name="adj2" fmla="val 19366021"/>
                </a:avLst>
              </a:prstGeom>
              <a:ln w="25400">
                <a:headEnd type="non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itchFamily="18" charset="0"/>
                  <a:cs typeface="Times New Roman" pitchFamily="18" charset="0"/>
                </a:endParaRPr>
              </a:p>
            </p:txBody>
          </p:sp>
          <p:grpSp>
            <p:nvGrpSpPr>
              <p:cNvPr id="9" name="Group 40"/>
              <p:cNvGrpSpPr/>
              <p:nvPr/>
            </p:nvGrpSpPr>
            <p:grpSpPr>
              <a:xfrm>
                <a:off x="381000" y="1870779"/>
                <a:ext cx="3762942" cy="3234621"/>
                <a:chOff x="685800" y="1219200"/>
                <a:chExt cx="3762942" cy="3234621"/>
              </a:xfrm>
            </p:grpSpPr>
            <p:sp>
              <p:nvSpPr>
                <p:cNvPr id="10" name="Down Arrow 9"/>
                <p:cNvSpPr/>
                <p:nvPr/>
              </p:nvSpPr>
              <p:spPr>
                <a:xfrm>
                  <a:off x="2209800" y="3048000"/>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1" name="Down Arrow 10"/>
                <p:cNvSpPr/>
                <p:nvPr/>
              </p:nvSpPr>
              <p:spPr>
                <a:xfrm>
                  <a:off x="2133600" y="1752600"/>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cxnSp>
              <p:nvCxnSpPr>
                <p:cNvPr id="12" name="Straight Arrow Connector 11"/>
                <p:cNvCxnSpPr/>
                <p:nvPr/>
              </p:nvCxnSpPr>
              <p:spPr>
                <a:xfrm>
                  <a:off x="1066800" y="4038600"/>
                  <a:ext cx="3124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flipH="1" flipV="1">
                  <a:off x="-343694" y="2628900"/>
                  <a:ext cx="28201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831266" y="4084489"/>
                  <a:ext cx="325730"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V</a:t>
                  </a:r>
                  <a:endParaRPr lang="en-IN" i="1" baseline="30000" dirty="0">
                    <a:latin typeface="Times New Roman" pitchFamily="18" charset="0"/>
                    <a:cs typeface="Times New Roman" pitchFamily="18" charset="0"/>
                  </a:endParaRPr>
                </a:p>
              </p:txBody>
            </p:sp>
            <p:sp>
              <p:nvSpPr>
                <p:cNvPr id="15" name="Rectangle 14"/>
                <p:cNvSpPr/>
                <p:nvPr/>
              </p:nvSpPr>
              <p:spPr>
                <a:xfrm>
                  <a:off x="685800" y="1219200"/>
                  <a:ext cx="324128"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P</a:t>
                  </a:r>
                  <a:endParaRPr lang="en-IN" i="1" baseline="-25000" dirty="0">
                    <a:latin typeface="Times New Roman" pitchFamily="18" charset="0"/>
                    <a:cs typeface="Times New Roman" pitchFamily="18" charset="0"/>
                  </a:endParaRPr>
                </a:p>
              </p:txBody>
            </p:sp>
            <p:sp>
              <p:nvSpPr>
                <p:cNvPr id="16" name="Flowchart: Merge 15"/>
                <p:cNvSpPr>
                  <a:spLocks noChangeAspect="1"/>
                </p:cNvSpPr>
                <p:nvPr/>
              </p:nvSpPr>
              <p:spPr>
                <a:xfrm rot="6840000">
                  <a:off x="2372177" y="3431318"/>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7" name="Flowchart: Merge 16"/>
                <p:cNvSpPr>
                  <a:spLocks noChangeAspect="1"/>
                </p:cNvSpPr>
                <p:nvPr/>
              </p:nvSpPr>
              <p:spPr>
                <a:xfrm rot="17949733">
                  <a:off x="2063514" y="1971870"/>
                  <a:ext cx="118948" cy="23116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8" name="Flowchart: Merge 17"/>
                <p:cNvSpPr>
                  <a:spLocks noChangeAspect="1"/>
                </p:cNvSpPr>
                <p:nvPr/>
              </p:nvSpPr>
              <p:spPr>
                <a:xfrm rot="20640000">
                  <a:off x="2849265" y="2993174"/>
                  <a:ext cx="118948" cy="23116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19" name="Flowchart: Merge 18"/>
                <p:cNvSpPr>
                  <a:spLocks noChangeAspect="1"/>
                </p:cNvSpPr>
                <p:nvPr/>
              </p:nvSpPr>
              <p:spPr>
                <a:xfrm rot="10200000">
                  <a:off x="1612580" y="2351112"/>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20" name="Rectangle 19"/>
                <p:cNvSpPr/>
                <p:nvPr/>
              </p:nvSpPr>
              <p:spPr>
                <a:xfrm>
                  <a:off x="1576450" y="1378525"/>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1</a:t>
                  </a:r>
                  <a:endParaRPr lang="en-IN" baseline="-25000" dirty="0">
                    <a:latin typeface="Times New Roman" pitchFamily="18" charset="0"/>
                    <a:cs typeface="Times New Roman" pitchFamily="18" charset="0"/>
                  </a:endParaRPr>
                </a:p>
              </p:txBody>
            </p:sp>
            <p:sp>
              <p:nvSpPr>
                <p:cNvPr id="21" name="Rectangle 20"/>
                <p:cNvSpPr/>
                <p:nvPr/>
              </p:nvSpPr>
              <p:spPr>
                <a:xfrm>
                  <a:off x="2743200" y="20811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2</a:t>
                  </a:r>
                  <a:endParaRPr lang="en-IN" baseline="-25000" dirty="0">
                    <a:latin typeface="Times New Roman" pitchFamily="18" charset="0"/>
                    <a:cs typeface="Times New Roman" pitchFamily="18" charset="0"/>
                  </a:endParaRPr>
                </a:p>
              </p:txBody>
            </p:sp>
            <p:sp>
              <p:nvSpPr>
                <p:cNvPr id="22" name="Rectangle 21"/>
                <p:cNvSpPr/>
                <p:nvPr/>
              </p:nvSpPr>
              <p:spPr>
                <a:xfrm>
                  <a:off x="2971800" y="36576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3</a:t>
                  </a:r>
                  <a:endParaRPr lang="en-IN" baseline="-25000" dirty="0">
                    <a:latin typeface="Times New Roman" pitchFamily="18" charset="0"/>
                    <a:cs typeface="Times New Roman" pitchFamily="18" charset="0"/>
                  </a:endParaRPr>
                </a:p>
              </p:txBody>
            </p:sp>
            <p:sp>
              <p:nvSpPr>
                <p:cNvPr id="23" name="Rectangle 22"/>
                <p:cNvSpPr/>
                <p:nvPr/>
              </p:nvSpPr>
              <p:spPr>
                <a:xfrm>
                  <a:off x="1600200" y="32004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4</a:t>
                  </a:r>
                  <a:endParaRPr lang="en-IN" baseline="-25000" dirty="0">
                    <a:latin typeface="Times New Roman" pitchFamily="18" charset="0"/>
                    <a:cs typeface="Times New Roman" pitchFamily="18" charset="0"/>
                  </a:endParaRPr>
                </a:p>
              </p:txBody>
            </p:sp>
            <p:sp>
              <p:nvSpPr>
                <p:cNvPr id="24" name="Rectangle 23"/>
                <p:cNvSpPr/>
                <p:nvPr/>
              </p:nvSpPr>
              <p:spPr>
                <a:xfrm>
                  <a:off x="2133600" y="1295400"/>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25" name="Rectangle 24"/>
                <p:cNvSpPr/>
                <p:nvPr/>
              </p:nvSpPr>
              <p:spPr>
                <a:xfrm>
                  <a:off x="1905000" y="3586350"/>
                  <a:ext cx="45076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baseline="-25000" dirty="0">
                    <a:latin typeface="Times New Roman" pitchFamily="18" charset="0"/>
                    <a:cs typeface="Times New Roman" pitchFamily="18" charset="0"/>
                  </a:endParaRPr>
                </a:p>
              </p:txBody>
            </p:sp>
            <p:sp>
              <p:nvSpPr>
                <p:cNvPr id="26" name="Rectangle 25"/>
                <p:cNvSpPr/>
                <p:nvPr/>
              </p:nvSpPr>
              <p:spPr>
                <a:xfrm>
                  <a:off x="2995550" y="2216725"/>
                  <a:ext cx="13356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27" name="Rectangle 26"/>
                <p:cNvSpPr/>
                <p:nvPr/>
              </p:nvSpPr>
              <p:spPr>
                <a:xfrm>
                  <a:off x="3129150" y="3424050"/>
                  <a:ext cx="131959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28" name="Freeform 27"/>
                <p:cNvSpPr/>
                <p:nvPr/>
              </p:nvSpPr>
              <p:spPr>
                <a:xfrm>
                  <a:off x="1636295" y="1692442"/>
                  <a:ext cx="1463842" cy="2025316"/>
                </a:xfrm>
                <a:custGeom>
                  <a:avLst/>
                  <a:gdLst>
                    <a:gd name="connsiteX0" fmla="*/ 24063 w 1463842"/>
                    <a:gd name="connsiteY0" fmla="*/ 0 h 2025316"/>
                    <a:gd name="connsiteX1" fmla="*/ 120316 w 1463842"/>
                    <a:gd name="connsiteY1" fmla="*/ 108284 h 2025316"/>
                    <a:gd name="connsiteX2" fmla="*/ 296779 w 1463842"/>
                    <a:gd name="connsiteY2" fmla="*/ 276726 h 2025316"/>
                    <a:gd name="connsiteX3" fmla="*/ 368968 w 1463842"/>
                    <a:gd name="connsiteY3" fmla="*/ 320842 h 2025316"/>
                    <a:gd name="connsiteX4" fmla="*/ 589547 w 1463842"/>
                    <a:gd name="connsiteY4" fmla="*/ 473242 h 2025316"/>
                    <a:gd name="connsiteX5" fmla="*/ 850231 w 1463842"/>
                    <a:gd name="connsiteY5" fmla="*/ 601579 h 2025316"/>
                    <a:gd name="connsiteX6" fmla="*/ 1018673 w 1463842"/>
                    <a:gd name="connsiteY6" fmla="*/ 665747 h 2025316"/>
                    <a:gd name="connsiteX7" fmla="*/ 1163052 w 1463842"/>
                    <a:gd name="connsiteY7" fmla="*/ 721895 h 2025316"/>
                    <a:gd name="connsiteX8" fmla="*/ 1195137 w 1463842"/>
                    <a:gd name="connsiteY8" fmla="*/ 733926 h 2025316"/>
                    <a:gd name="connsiteX9" fmla="*/ 1215189 w 1463842"/>
                    <a:gd name="connsiteY9" fmla="*/ 1102895 h 2025316"/>
                    <a:gd name="connsiteX10" fmla="*/ 1243263 w 1463842"/>
                    <a:gd name="connsiteY10" fmla="*/ 1295400 h 2025316"/>
                    <a:gd name="connsiteX11" fmla="*/ 1327484 w 1463842"/>
                    <a:gd name="connsiteY11" fmla="*/ 1660358 h 2025316"/>
                    <a:gd name="connsiteX12" fmla="*/ 1411705 w 1463842"/>
                    <a:gd name="connsiteY12" fmla="*/ 1900990 h 2025316"/>
                    <a:gd name="connsiteX13" fmla="*/ 1463842 w 1463842"/>
                    <a:gd name="connsiteY13" fmla="*/ 2025316 h 2025316"/>
                    <a:gd name="connsiteX14" fmla="*/ 1215189 w 1463842"/>
                    <a:gd name="connsiteY14" fmla="*/ 1973179 h 2025316"/>
                    <a:gd name="connsiteX15" fmla="*/ 1026694 w 1463842"/>
                    <a:gd name="connsiteY15" fmla="*/ 1921042 h 2025316"/>
                    <a:gd name="connsiteX16" fmla="*/ 922421 w 1463842"/>
                    <a:gd name="connsiteY16" fmla="*/ 1888958 h 2025316"/>
                    <a:gd name="connsiteX17" fmla="*/ 681789 w 1463842"/>
                    <a:gd name="connsiteY17" fmla="*/ 1792705 h 2025316"/>
                    <a:gd name="connsiteX18" fmla="*/ 577516 w 1463842"/>
                    <a:gd name="connsiteY18" fmla="*/ 1740569 h 2025316"/>
                    <a:gd name="connsiteX19" fmla="*/ 421105 w 1463842"/>
                    <a:gd name="connsiteY19" fmla="*/ 1652337 h 2025316"/>
                    <a:gd name="connsiteX20" fmla="*/ 264694 w 1463842"/>
                    <a:gd name="connsiteY20" fmla="*/ 1544053 h 2025316"/>
                    <a:gd name="connsiteX21" fmla="*/ 160421 w 1463842"/>
                    <a:gd name="connsiteY21" fmla="*/ 1263316 h 2025316"/>
                    <a:gd name="connsiteX22" fmla="*/ 96252 w 1463842"/>
                    <a:gd name="connsiteY22" fmla="*/ 1046747 h 2025316"/>
                    <a:gd name="connsiteX23" fmla="*/ 60158 w 1463842"/>
                    <a:gd name="connsiteY23" fmla="*/ 854242 h 2025316"/>
                    <a:gd name="connsiteX24" fmla="*/ 32084 w 1463842"/>
                    <a:gd name="connsiteY24" fmla="*/ 689811 h 2025316"/>
                    <a:gd name="connsiteX25" fmla="*/ 8021 w 1463842"/>
                    <a:gd name="connsiteY25" fmla="*/ 509337 h 2025316"/>
                    <a:gd name="connsiteX26" fmla="*/ 0 w 1463842"/>
                    <a:gd name="connsiteY26" fmla="*/ 240632 h 2025316"/>
                    <a:gd name="connsiteX27" fmla="*/ 16042 w 1463842"/>
                    <a:gd name="connsiteY27" fmla="*/ 60158 h 2025316"/>
                    <a:gd name="connsiteX28" fmla="*/ 24063 w 1463842"/>
                    <a:gd name="connsiteY28" fmla="*/ 0 h 2025316"/>
                    <a:gd name="connsiteX0" fmla="*/ 24063 w 1463842"/>
                    <a:gd name="connsiteY0" fmla="*/ 0 h 2025316"/>
                    <a:gd name="connsiteX1" fmla="*/ 120316 w 1463842"/>
                    <a:gd name="connsiteY1" fmla="*/ 108284 h 2025316"/>
                    <a:gd name="connsiteX2" fmla="*/ 144379 w 1463842"/>
                    <a:gd name="connsiteY2" fmla="*/ 124326 h 2025316"/>
                    <a:gd name="connsiteX3" fmla="*/ 368968 w 1463842"/>
                    <a:gd name="connsiteY3" fmla="*/ 320842 h 2025316"/>
                    <a:gd name="connsiteX4" fmla="*/ 589547 w 1463842"/>
                    <a:gd name="connsiteY4" fmla="*/ 473242 h 2025316"/>
                    <a:gd name="connsiteX5" fmla="*/ 850231 w 1463842"/>
                    <a:gd name="connsiteY5" fmla="*/ 601579 h 2025316"/>
                    <a:gd name="connsiteX6" fmla="*/ 1018673 w 1463842"/>
                    <a:gd name="connsiteY6" fmla="*/ 665747 h 2025316"/>
                    <a:gd name="connsiteX7" fmla="*/ 1163052 w 1463842"/>
                    <a:gd name="connsiteY7" fmla="*/ 721895 h 2025316"/>
                    <a:gd name="connsiteX8" fmla="*/ 1195137 w 1463842"/>
                    <a:gd name="connsiteY8" fmla="*/ 733926 h 2025316"/>
                    <a:gd name="connsiteX9" fmla="*/ 1215189 w 1463842"/>
                    <a:gd name="connsiteY9" fmla="*/ 1102895 h 2025316"/>
                    <a:gd name="connsiteX10" fmla="*/ 1243263 w 1463842"/>
                    <a:gd name="connsiteY10" fmla="*/ 1295400 h 2025316"/>
                    <a:gd name="connsiteX11" fmla="*/ 1327484 w 1463842"/>
                    <a:gd name="connsiteY11" fmla="*/ 1660358 h 2025316"/>
                    <a:gd name="connsiteX12" fmla="*/ 1411705 w 1463842"/>
                    <a:gd name="connsiteY12" fmla="*/ 1900990 h 2025316"/>
                    <a:gd name="connsiteX13" fmla="*/ 1463842 w 1463842"/>
                    <a:gd name="connsiteY13" fmla="*/ 2025316 h 2025316"/>
                    <a:gd name="connsiteX14" fmla="*/ 1215189 w 1463842"/>
                    <a:gd name="connsiteY14" fmla="*/ 1973179 h 2025316"/>
                    <a:gd name="connsiteX15" fmla="*/ 1026694 w 1463842"/>
                    <a:gd name="connsiteY15" fmla="*/ 1921042 h 2025316"/>
                    <a:gd name="connsiteX16" fmla="*/ 922421 w 1463842"/>
                    <a:gd name="connsiteY16" fmla="*/ 1888958 h 2025316"/>
                    <a:gd name="connsiteX17" fmla="*/ 681789 w 1463842"/>
                    <a:gd name="connsiteY17" fmla="*/ 1792705 h 2025316"/>
                    <a:gd name="connsiteX18" fmla="*/ 577516 w 1463842"/>
                    <a:gd name="connsiteY18" fmla="*/ 1740569 h 2025316"/>
                    <a:gd name="connsiteX19" fmla="*/ 421105 w 1463842"/>
                    <a:gd name="connsiteY19" fmla="*/ 1652337 h 2025316"/>
                    <a:gd name="connsiteX20" fmla="*/ 264694 w 1463842"/>
                    <a:gd name="connsiteY20" fmla="*/ 1544053 h 2025316"/>
                    <a:gd name="connsiteX21" fmla="*/ 160421 w 1463842"/>
                    <a:gd name="connsiteY21" fmla="*/ 1263316 h 2025316"/>
                    <a:gd name="connsiteX22" fmla="*/ 96252 w 1463842"/>
                    <a:gd name="connsiteY22" fmla="*/ 1046747 h 2025316"/>
                    <a:gd name="connsiteX23" fmla="*/ 60158 w 1463842"/>
                    <a:gd name="connsiteY23" fmla="*/ 854242 h 2025316"/>
                    <a:gd name="connsiteX24" fmla="*/ 32084 w 1463842"/>
                    <a:gd name="connsiteY24" fmla="*/ 689811 h 2025316"/>
                    <a:gd name="connsiteX25" fmla="*/ 8021 w 1463842"/>
                    <a:gd name="connsiteY25" fmla="*/ 509337 h 2025316"/>
                    <a:gd name="connsiteX26" fmla="*/ 0 w 1463842"/>
                    <a:gd name="connsiteY26" fmla="*/ 240632 h 2025316"/>
                    <a:gd name="connsiteX27" fmla="*/ 16042 w 1463842"/>
                    <a:gd name="connsiteY27" fmla="*/ 60158 h 2025316"/>
                    <a:gd name="connsiteX28" fmla="*/ 24063 w 1463842"/>
                    <a:gd name="connsiteY28" fmla="*/ 0 h 20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63842" h="2025316">
                      <a:moveTo>
                        <a:pt x="24063" y="0"/>
                      </a:moveTo>
                      <a:lnTo>
                        <a:pt x="120316" y="108284"/>
                      </a:lnTo>
                      <a:cubicBezTo>
                        <a:pt x="179808" y="163720"/>
                        <a:pt x="144379" y="43009"/>
                        <a:pt x="144379" y="124326"/>
                      </a:cubicBezTo>
                      <a:lnTo>
                        <a:pt x="368968" y="320842"/>
                      </a:lnTo>
                      <a:lnTo>
                        <a:pt x="589547" y="473242"/>
                      </a:lnTo>
                      <a:lnTo>
                        <a:pt x="850231" y="601579"/>
                      </a:lnTo>
                      <a:lnTo>
                        <a:pt x="1018673" y="665747"/>
                      </a:lnTo>
                      <a:lnTo>
                        <a:pt x="1163052" y="721895"/>
                      </a:lnTo>
                      <a:lnTo>
                        <a:pt x="1195137" y="733926"/>
                      </a:lnTo>
                      <a:lnTo>
                        <a:pt x="1215189" y="1102895"/>
                      </a:lnTo>
                      <a:lnTo>
                        <a:pt x="1243263" y="1295400"/>
                      </a:lnTo>
                      <a:lnTo>
                        <a:pt x="1327484" y="1660358"/>
                      </a:lnTo>
                      <a:lnTo>
                        <a:pt x="1411705" y="1900990"/>
                      </a:lnTo>
                      <a:lnTo>
                        <a:pt x="1463842" y="2025316"/>
                      </a:lnTo>
                      <a:lnTo>
                        <a:pt x="1215189" y="1973179"/>
                      </a:lnTo>
                      <a:lnTo>
                        <a:pt x="1026694" y="1921042"/>
                      </a:lnTo>
                      <a:lnTo>
                        <a:pt x="922421" y="1888958"/>
                      </a:lnTo>
                      <a:lnTo>
                        <a:pt x="681789" y="1792705"/>
                      </a:lnTo>
                      <a:lnTo>
                        <a:pt x="577516" y="1740569"/>
                      </a:lnTo>
                      <a:lnTo>
                        <a:pt x="421105" y="1652337"/>
                      </a:lnTo>
                      <a:lnTo>
                        <a:pt x="264694" y="1544053"/>
                      </a:lnTo>
                      <a:lnTo>
                        <a:pt x="160421" y="1263316"/>
                      </a:lnTo>
                      <a:lnTo>
                        <a:pt x="96252" y="1046747"/>
                      </a:lnTo>
                      <a:lnTo>
                        <a:pt x="60158" y="854242"/>
                      </a:lnTo>
                      <a:lnTo>
                        <a:pt x="32084" y="689811"/>
                      </a:lnTo>
                      <a:lnTo>
                        <a:pt x="8021" y="509337"/>
                      </a:lnTo>
                      <a:lnTo>
                        <a:pt x="0" y="240632"/>
                      </a:lnTo>
                      <a:lnTo>
                        <a:pt x="16042" y="60158"/>
                      </a:lnTo>
                      <a:lnTo>
                        <a:pt x="24063" y="0"/>
                      </a:lnTo>
                      <a:close/>
                    </a:path>
                  </a:pathLst>
                </a:custGeom>
                <a:solidFill>
                  <a:schemeClr val="accent1">
                    <a:alpha val="23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29" name="Rectangle 28"/>
                <p:cNvSpPr/>
                <p:nvPr/>
              </p:nvSpPr>
              <p:spPr>
                <a:xfrm>
                  <a:off x="1864425" y="2590800"/>
                  <a:ext cx="827471" cy="369332"/>
                </a:xfrm>
                <a:prstGeom prst="rect">
                  <a:avLst/>
                </a:prstGeom>
              </p:spPr>
              <p:txBody>
                <a:bodyPr wrap="none">
                  <a:spAutoFit/>
                </a:bodyPr>
                <a:lstStyle/>
                <a:p>
                  <a:r>
                    <a:rPr lang="en-IN" dirty="0" err="1" smtClean="0">
                      <a:latin typeface="Times New Roman" pitchFamily="18" charset="0"/>
                      <a:ea typeface="Verdana" pitchFamily="34" charset="0"/>
                      <a:cs typeface="Times New Roman" pitchFamily="18" charset="0"/>
                    </a:rPr>
                    <a:t>W</a:t>
                  </a:r>
                  <a:r>
                    <a:rPr lang="en-IN" baseline="-25000" dirty="0" err="1" smtClean="0">
                      <a:latin typeface="Times New Roman" pitchFamily="18" charset="0"/>
                      <a:ea typeface="Verdana" pitchFamily="34" charset="0"/>
                      <a:cs typeface="Times New Roman" pitchFamily="18" charset="0"/>
                    </a:rPr>
                    <a:t>net,out</a:t>
                  </a:r>
                  <a:endParaRPr lang="en-IN" baseline="-25000" dirty="0">
                    <a:latin typeface="Times New Roman" pitchFamily="18" charset="0"/>
                    <a:cs typeface="Times New Roman" pitchFamily="18" charset="0"/>
                  </a:endParaRPr>
                </a:p>
              </p:txBody>
            </p:sp>
          </p:grpSp>
        </p:grpSp>
      </p:grpSp>
      <p:cxnSp>
        <p:nvCxnSpPr>
          <p:cNvPr id="30" name="Straight Arrow Connector 29"/>
          <p:cNvCxnSpPr/>
          <p:nvPr/>
        </p:nvCxnSpPr>
        <p:spPr>
          <a:xfrm>
            <a:off x="5334000" y="4724400"/>
            <a:ext cx="3124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flipV="1">
            <a:off x="3923506" y="3314700"/>
            <a:ext cx="2820194" cy="7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098466" y="4694089"/>
            <a:ext cx="300082"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S</a:t>
            </a:r>
            <a:endParaRPr lang="en-IN" i="1" baseline="30000" dirty="0">
              <a:latin typeface="Times New Roman" pitchFamily="18" charset="0"/>
              <a:cs typeface="Times New Roman" pitchFamily="18" charset="0"/>
            </a:endParaRPr>
          </a:p>
        </p:txBody>
      </p:sp>
      <p:sp>
        <p:nvSpPr>
          <p:cNvPr id="33" name="Rectangle 32"/>
          <p:cNvSpPr/>
          <p:nvPr/>
        </p:nvSpPr>
        <p:spPr>
          <a:xfrm>
            <a:off x="4953000" y="1905000"/>
            <a:ext cx="312906" cy="369332"/>
          </a:xfrm>
          <a:prstGeom prst="rect">
            <a:avLst/>
          </a:prstGeom>
        </p:spPr>
        <p:txBody>
          <a:bodyPr wrap="none">
            <a:spAutoFit/>
          </a:bodyPr>
          <a:lstStyle/>
          <a:p>
            <a:r>
              <a:rPr lang="en-IN" i="1" dirty="0" smtClean="0">
                <a:latin typeface="Times New Roman" pitchFamily="18" charset="0"/>
                <a:ea typeface="Verdana" pitchFamily="34" charset="0"/>
                <a:cs typeface="Times New Roman" pitchFamily="18" charset="0"/>
              </a:rPr>
              <a:t>T</a:t>
            </a:r>
            <a:endParaRPr lang="en-IN" i="1" baseline="-25000" dirty="0">
              <a:latin typeface="Times New Roman" pitchFamily="18" charset="0"/>
              <a:cs typeface="Times New Roman" pitchFamily="18" charset="0"/>
            </a:endParaRPr>
          </a:p>
        </p:txBody>
      </p:sp>
      <p:sp>
        <p:nvSpPr>
          <p:cNvPr id="34" name="Rectangle 33"/>
          <p:cNvSpPr/>
          <p:nvPr/>
        </p:nvSpPr>
        <p:spPr>
          <a:xfrm>
            <a:off x="5791200" y="2438400"/>
            <a:ext cx="1905000" cy="1600200"/>
          </a:xfrm>
          <a:prstGeom prst="rect">
            <a:avLst/>
          </a:prstGeom>
          <a:solidFill>
            <a:schemeClr val="accent1">
              <a:alpha val="23000"/>
            </a:schemeClr>
          </a:solidFill>
          <a:ln w="254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5" name="Down Arrow 34"/>
          <p:cNvSpPr/>
          <p:nvPr/>
        </p:nvSpPr>
        <p:spPr>
          <a:xfrm>
            <a:off x="6605378" y="3593275"/>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6" name="Down Arrow 35"/>
          <p:cNvSpPr/>
          <p:nvPr/>
        </p:nvSpPr>
        <p:spPr>
          <a:xfrm>
            <a:off x="6529178" y="2202875"/>
            <a:ext cx="304800" cy="838200"/>
          </a:xfrm>
          <a:prstGeom prst="downArrow">
            <a:avLst/>
          </a:prstGeom>
          <a:gradFill flip="none" rotWithShape="1">
            <a:gsLst>
              <a:gs pos="0">
                <a:srgbClr val="5E9EFF"/>
              </a:gs>
              <a:gs pos="39999">
                <a:srgbClr val="85C2FF"/>
              </a:gs>
              <a:gs pos="70000">
                <a:srgbClr val="C4D6EB"/>
              </a:gs>
              <a:gs pos="100000">
                <a:srgbClr val="FFEBFA"/>
              </a:gs>
            </a:gsLst>
            <a:lin ang="16200000" scaled="0"/>
            <a:tileRect/>
          </a:gra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7" name="Flowchart: Merge 36"/>
          <p:cNvSpPr>
            <a:spLocks noChangeAspect="1"/>
          </p:cNvSpPr>
          <p:nvPr/>
        </p:nvSpPr>
        <p:spPr>
          <a:xfrm rot="10800000">
            <a:off x="5738750" y="3052950"/>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38" name="Rectangle 37"/>
          <p:cNvSpPr/>
          <p:nvPr/>
        </p:nvSpPr>
        <p:spPr>
          <a:xfrm>
            <a:off x="5522025" y="22048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1</a:t>
            </a:r>
            <a:endParaRPr lang="en-IN" baseline="-25000" dirty="0">
              <a:latin typeface="Times New Roman" pitchFamily="18" charset="0"/>
              <a:cs typeface="Times New Roman" pitchFamily="18" charset="0"/>
            </a:endParaRPr>
          </a:p>
        </p:txBody>
      </p:sp>
      <p:sp>
        <p:nvSpPr>
          <p:cNvPr id="39" name="Rectangle 38"/>
          <p:cNvSpPr/>
          <p:nvPr/>
        </p:nvSpPr>
        <p:spPr>
          <a:xfrm>
            <a:off x="7621358" y="22098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2</a:t>
            </a:r>
            <a:endParaRPr lang="en-IN" baseline="-25000" dirty="0">
              <a:latin typeface="Times New Roman" pitchFamily="18" charset="0"/>
              <a:cs typeface="Times New Roman" pitchFamily="18" charset="0"/>
            </a:endParaRPr>
          </a:p>
        </p:txBody>
      </p:sp>
      <p:sp>
        <p:nvSpPr>
          <p:cNvPr id="40" name="Rectangle 39"/>
          <p:cNvSpPr/>
          <p:nvPr/>
        </p:nvSpPr>
        <p:spPr>
          <a:xfrm>
            <a:off x="7628283" y="382880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3</a:t>
            </a:r>
            <a:endParaRPr lang="en-IN" baseline="-25000" dirty="0">
              <a:latin typeface="Times New Roman" pitchFamily="18" charset="0"/>
              <a:cs typeface="Times New Roman" pitchFamily="18" charset="0"/>
            </a:endParaRPr>
          </a:p>
        </p:txBody>
      </p:sp>
      <p:sp>
        <p:nvSpPr>
          <p:cNvPr id="41" name="Rectangle 40"/>
          <p:cNvSpPr/>
          <p:nvPr/>
        </p:nvSpPr>
        <p:spPr>
          <a:xfrm>
            <a:off x="5520050" y="3852550"/>
            <a:ext cx="30008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4</a:t>
            </a:r>
            <a:endParaRPr lang="en-IN" baseline="-25000" dirty="0">
              <a:latin typeface="Times New Roman" pitchFamily="18" charset="0"/>
              <a:cs typeface="Times New Roman" pitchFamily="18" charset="0"/>
            </a:endParaRPr>
          </a:p>
        </p:txBody>
      </p:sp>
      <p:sp>
        <p:nvSpPr>
          <p:cNvPr id="42" name="Rectangle 41"/>
          <p:cNvSpPr/>
          <p:nvPr/>
        </p:nvSpPr>
        <p:spPr>
          <a:xfrm>
            <a:off x="6529178" y="1745675"/>
            <a:ext cx="461986"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H</a:t>
            </a:r>
            <a:endParaRPr lang="en-IN" baseline="-25000" dirty="0">
              <a:latin typeface="Times New Roman" pitchFamily="18" charset="0"/>
              <a:cs typeface="Times New Roman" pitchFamily="18" charset="0"/>
            </a:endParaRPr>
          </a:p>
        </p:txBody>
      </p:sp>
      <p:sp>
        <p:nvSpPr>
          <p:cNvPr id="43" name="Rectangle 42"/>
          <p:cNvSpPr/>
          <p:nvPr/>
        </p:nvSpPr>
        <p:spPr>
          <a:xfrm>
            <a:off x="6300578" y="4191000"/>
            <a:ext cx="450764"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Q</a:t>
            </a:r>
            <a:r>
              <a:rPr lang="en-IN" baseline="-25000" dirty="0" smtClean="0">
                <a:latin typeface="Times New Roman" pitchFamily="18" charset="0"/>
                <a:ea typeface="Verdana" pitchFamily="34" charset="0"/>
                <a:cs typeface="Times New Roman" pitchFamily="18" charset="0"/>
              </a:rPr>
              <a:t>L</a:t>
            </a:r>
            <a:endParaRPr lang="en-IN" baseline="-25000" dirty="0">
              <a:latin typeface="Times New Roman" pitchFamily="18" charset="0"/>
              <a:cs typeface="Times New Roman" pitchFamily="18" charset="0"/>
            </a:endParaRPr>
          </a:p>
        </p:txBody>
      </p:sp>
      <p:sp>
        <p:nvSpPr>
          <p:cNvPr id="44" name="Rectangle 43"/>
          <p:cNvSpPr/>
          <p:nvPr/>
        </p:nvSpPr>
        <p:spPr>
          <a:xfrm>
            <a:off x="7086600" y="1981200"/>
            <a:ext cx="133562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H</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45" name="Rectangle 44"/>
          <p:cNvSpPr/>
          <p:nvPr/>
        </p:nvSpPr>
        <p:spPr>
          <a:xfrm>
            <a:off x="7391400" y="4038600"/>
            <a:ext cx="1319592" cy="369332"/>
          </a:xfrm>
          <a:prstGeom prst="rect">
            <a:avLst/>
          </a:prstGeom>
        </p:spPr>
        <p:txBody>
          <a:bodyPr wrap="none">
            <a:spAutoFit/>
          </a:bodyPr>
          <a:lstStyle/>
          <a:p>
            <a:r>
              <a:rPr lang="en-IN" dirty="0" smtClean="0">
                <a:latin typeface="Times New Roman" pitchFamily="18" charset="0"/>
                <a:ea typeface="Verdana" pitchFamily="34" charset="0"/>
                <a:cs typeface="Times New Roman" pitchFamily="18" charset="0"/>
              </a:rPr>
              <a:t>T</a:t>
            </a:r>
            <a:r>
              <a:rPr lang="en-IN" baseline="-25000" dirty="0" smtClean="0">
                <a:latin typeface="Times New Roman" pitchFamily="18" charset="0"/>
                <a:ea typeface="Verdana" pitchFamily="34" charset="0"/>
                <a:cs typeface="Times New Roman" pitchFamily="18" charset="0"/>
              </a:rPr>
              <a:t>L</a:t>
            </a:r>
            <a:r>
              <a:rPr lang="en-IN" dirty="0" smtClean="0">
                <a:latin typeface="Times New Roman" pitchFamily="18" charset="0"/>
                <a:ea typeface="Verdana" pitchFamily="34" charset="0"/>
                <a:cs typeface="Times New Roman" pitchFamily="18" charset="0"/>
              </a:rPr>
              <a:t>=constant</a:t>
            </a:r>
            <a:endParaRPr lang="en-IN" baseline="-25000" dirty="0">
              <a:latin typeface="Times New Roman" pitchFamily="18" charset="0"/>
              <a:cs typeface="Times New Roman" pitchFamily="18" charset="0"/>
            </a:endParaRPr>
          </a:p>
        </p:txBody>
      </p:sp>
      <p:sp>
        <p:nvSpPr>
          <p:cNvPr id="46" name="Flowchart: Merge 45"/>
          <p:cNvSpPr>
            <a:spLocks noChangeAspect="1"/>
          </p:cNvSpPr>
          <p:nvPr/>
        </p:nvSpPr>
        <p:spPr>
          <a:xfrm>
            <a:off x="7643750" y="3036125"/>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7" name="Flowchart: Merge 46"/>
          <p:cNvSpPr>
            <a:spLocks noChangeAspect="1"/>
          </p:cNvSpPr>
          <p:nvPr/>
        </p:nvSpPr>
        <p:spPr>
          <a:xfrm rot="5400000">
            <a:off x="6880379" y="3925171"/>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8" name="Flowchart: Merge 47"/>
          <p:cNvSpPr>
            <a:spLocks noChangeAspect="1"/>
          </p:cNvSpPr>
          <p:nvPr/>
        </p:nvSpPr>
        <p:spPr>
          <a:xfrm rot="16200000">
            <a:off x="6444954" y="2313096"/>
            <a:ext cx="107375" cy="229333"/>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itchFamily="18" charset="0"/>
              <a:cs typeface="Times New Roman" pitchFamily="18" charset="0"/>
            </a:endParaRPr>
          </a:p>
        </p:txBody>
      </p:sp>
      <p:sp>
        <p:nvSpPr>
          <p:cNvPr id="49" name="TextBox 48"/>
          <p:cNvSpPr txBox="1"/>
          <p:nvPr/>
        </p:nvSpPr>
        <p:spPr>
          <a:xfrm>
            <a:off x="457200" y="5334000"/>
            <a:ext cx="3962400" cy="400110"/>
          </a:xfrm>
          <a:prstGeom prst="rect">
            <a:avLst/>
          </a:prstGeom>
          <a:noFill/>
        </p:spPr>
        <p:txBody>
          <a:bodyPr wrap="square" rtlCol="0">
            <a:spAutoFit/>
          </a:bodyPr>
          <a:lstStyle/>
          <a:p>
            <a:r>
              <a:rPr lang="en-IN" sz="2000" i="1" dirty="0" smtClean="0">
                <a:latin typeface="Times New Roman" pitchFamily="18" charset="0"/>
                <a:ea typeface="Verdana" pitchFamily="34" charset="0"/>
                <a:cs typeface="Times New Roman" pitchFamily="18" charset="0"/>
              </a:rPr>
              <a:t>P-V</a:t>
            </a:r>
            <a:r>
              <a:rPr lang="en-IN" sz="2000" dirty="0" smtClean="0">
                <a:latin typeface="Times New Roman" pitchFamily="18" charset="0"/>
                <a:ea typeface="Verdana" pitchFamily="34" charset="0"/>
                <a:cs typeface="Times New Roman" pitchFamily="18" charset="0"/>
              </a:rPr>
              <a:t> diagram of Carnot cycle</a:t>
            </a:r>
            <a:endParaRPr lang="en-IN" sz="2000" dirty="0">
              <a:latin typeface="Times New Roman" pitchFamily="18" charset="0"/>
              <a:ea typeface="Verdana" pitchFamily="34" charset="0"/>
              <a:cs typeface="Times New Roman" pitchFamily="18" charset="0"/>
            </a:endParaRPr>
          </a:p>
        </p:txBody>
      </p:sp>
      <p:sp>
        <p:nvSpPr>
          <p:cNvPr id="50" name="TextBox 49"/>
          <p:cNvSpPr txBox="1"/>
          <p:nvPr/>
        </p:nvSpPr>
        <p:spPr>
          <a:xfrm>
            <a:off x="4953000" y="5334000"/>
            <a:ext cx="3962400" cy="400110"/>
          </a:xfrm>
          <a:prstGeom prst="rect">
            <a:avLst/>
          </a:prstGeom>
          <a:noFill/>
        </p:spPr>
        <p:txBody>
          <a:bodyPr wrap="square" rtlCol="0">
            <a:spAutoFit/>
          </a:bodyPr>
          <a:lstStyle/>
          <a:p>
            <a:r>
              <a:rPr lang="en-IN" sz="2000" i="1" dirty="0" smtClean="0">
                <a:latin typeface="Times New Roman" pitchFamily="18" charset="0"/>
                <a:ea typeface="Verdana" pitchFamily="34" charset="0"/>
                <a:cs typeface="Times New Roman" pitchFamily="18" charset="0"/>
              </a:rPr>
              <a:t>T-S</a:t>
            </a:r>
            <a:r>
              <a:rPr lang="en-IN" sz="2000" dirty="0" smtClean="0">
                <a:latin typeface="Times New Roman" pitchFamily="18" charset="0"/>
                <a:ea typeface="Verdana" pitchFamily="34" charset="0"/>
                <a:cs typeface="Times New Roman" pitchFamily="18" charset="0"/>
              </a:rPr>
              <a:t> diagram of Carnot cycle</a:t>
            </a:r>
            <a:endParaRPr lang="en-IN" sz="2000" dirty="0">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33340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p:cNvSpPr txBox="1">
            <a:spLocks/>
          </p:cNvSpPr>
          <p:nvPr/>
        </p:nvSpPr>
        <p:spPr>
          <a:xfrm>
            <a:off x="457200" y="533400"/>
            <a:ext cx="8229600" cy="6858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1" i="0" u="none" strike="noStrike" kern="1200" cap="none" spc="0" normalizeH="0" baseline="0" noProof="0" smtClean="0">
                <a:ln>
                  <a:noFill/>
                </a:ln>
                <a:solidFill>
                  <a:schemeClr val="tx1"/>
                </a:solidFill>
                <a:effectLst/>
                <a:uLnTx/>
                <a:uFillTx/>
                <a:latin typeface="Times New Roman" pitchFamily="18" charset="0"/>
                <a:ea typeface="Verdana" pitchFamily="34" charset="0"/>
                <a:cs typeface="Times New Roman" pitchFamily="18" charset="0"/>
              </a:rPr>
              <a:t>The Reversed Carnot cycle</a:t>
            </a:r>
            <a:endParaRPr kumimoji="0" lang="en-IN" sz="3200" b="1" i="0" u="none" strike="noStrike" kern="1200" cap="none" spc="0" normalizeH="0" baseline="0" noProof="0" dirty="0">
              <a:ln>
                <a:noFill/>
              </a:ln>
              <a:solidFill>
                <a:schemeClr val="tx1"/>
              </a:solidFill>
              <a:effectLst/>
              <a:uLnTx/>
              <a:uFillTx/>
              <a:latin typeface="Times New Roman" pitchFamily="18" charset="0"/>
              <a:ea typeface="Verdana" pitchFamily="34" charset="0"/>
              <a:cs typeface="Times New Roman" pitchFamily="18" charset="0"/>
            </a:endParaRPr>
          </a:p>
        </p:txBody>
      </p:sp>
      <p:sp>
        <p:nvSpPr>
          <p:cNvPr id="3" name="Content Placeholder 13"/>
          <p:cNvSpPr txBox="1">
            <a:spLocks/>
          </p:cNvSpPr>
          <p:nvPr/>
        </p:nvSpPr>
        <p:spPr>
          <a:xfrm>
            <a:off x="455225" y="1143000"/>
            <a:ext cx="8305800" cy="4953000"/>
          </a:xfrm>
          <a:prstGeom prst="rect">
            <a:avLst/>
          </a:prstGeom>
        </p:spPr>
        <p:txBody>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Carnot cycle comprises of reversible processes.</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So all the processes can be reversed.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This is like a Carnot Refrigeration cycle</a:t>
            </a:r>
            <a:r>
              <a:rPr kumimoji="0" lang="en-US" sz="24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The cycle remains same, but the directions of heat and work interactions are reversed.</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L</a:t>
            </a: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heat absorbed from the low temperature reservoir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1"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Q</a:t>
            </a:r>
            <a:r>
              <a:rPr kumimoji="0" lang="en-US" sz="2800" b="0" i="1"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H</a:t>
            </a:r>
            <a:r>
              <a:rPr kumimoji="0" lang="en-US"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rPr>
              <a:t> </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 heat rejected to the high temperature reservoir</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1" u="none" strike="noStrike" kern="1200" cap="none" spc="0" normalizeH="0" baseline="0" noProof="0" dirty="0" err="1" smtClean="0">
                <a:ln>
                  <a:noFill/>
                </a:ln>
                <a:solidFill>
                  <a:schemeClr val="tx1"/>
                </a:solidFill>
                <a:effectLst/>
                <a:uLnTx/>
                <a:uFillTx/>
                <a:latin typeface="Times New Roman" pitchFamily="18" charset="0"/>
                <a:ea typeface="Verdana" pitchFamily="34" charset="0"/>
                <a:cs typeface="Times New Roman" pitchFamily="18" charset="0"/>
              </a:rPr>
              <a:t>W</a:t>
            </a:r>
            <a:r>
              <a:rPr kumimoji="0" lang="en-US" sz="2800" b="0" i="1" u="none" strike="noStrike" kern="1200" cap="none" spc="0" normalizeH="0" baseline="-25000" noProof="0" dirty="0" err="1" smtClean="0">
                <a:ln>
                  <a:noFill/>
                </a:ln>
                <a:solidFill>
                  <a:schemeClr val="tx1"/>
                </a:solidFill>
                <a:effectLst/>
                <a:uLnTx/>
                <a:uFillTx/>
                <a:latin typeface="Times New Roman" pitchFamily="18" charset="0"/>
                <a:ea typeface="Verdana" pitchFamily="34" charset="0"/>
                <a:cs typeface="Times New Roman" pitchFamily="18" charset="0"/>
              </a:rPr>
              <a:t>net,in</a:t>
            </a:r>
            <a:r>
              <a:rPr kumimoji="0" lang="en-US" sz="2800" b="0" i="0" u="none" strike="noStrike" kern="1200" cap="none" spc="0" normalizeH="0" baseline="0" noProof="0" dirty="0" smtClean="0">
                <a:ln>
                  <a:noFill/>
                </a:ln>
                <a:solidFill>
                  <a:schemeClr val="tx1"/>
                </a:solidFill>
                <a:effectLst/>
                <a:uLnTx/>
                <a:uFillTx/>
                <a:latin typeface="Times New Roman" pitchFamily="18" charset="0"/>
                <a:ea typeface="Verdana" pitchFamily="34" charset="0"/>
                <a:cs typeface="Times New Roman" pitchFamily="18" charset="0"/>
              </a:rPr>
              <a:t>: Net work input required</a:t>
            </a:r>
            <a:endParaRPr kumimoji="0" lang="en-IN" sz="2800" b="0" i="0" u="none" strike="noStrike" kern="1200" cap="none" spc="0" normalizeH="0" baseline="-25000" noProof="0" dirty="0" smtClean="0">
              <a:ln>
                <a:noFill/>
              </a:ln>
              <a:solidFill>
                <a:schemeClr val="tx1"/>
              </a:solidFill>
              <a:effectLst/>
              <a:uLnTx/>
              <a:uFillTx/>
              <a:latin typeface="Times New Roman" pitchFamily="18" charset="0"/>
              <a:ea typeface="Verdana" pitchFamily="34" charset="0"/>
              <a:cs typeface="Times New Roman" pitchFamily="18" charset="0"/>
            </a:endParaRPr>
          </a:p>
        </p:txBody>
      </p:sp>
    </p:spTree>
    <p:extLst>
      <p:ext uri="{BB962C8B-B14F-4D97-AF65-F5344CB8AC3E}">
        <p14:creationId xmlns:p14="http://schemas.microsoft.com/office/powerpoint/2010/main" val="22668065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1208</Words>
  <Application>Microsoft Office PowerPoint</Application>
  <PresentationFormat>On-screen Show (4:3)</PresentationFormat>
  <Paragraphs>308</Paragraphs>
  <Slides>27</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sudarshan</cp:lastModifiedBy>
  <cp:revision>17</cp:revision>
  <dcterms:created xsi:type="dcterms:W3CDTF">2011-01-24T05:13:06Z</dcterms:created>
  <dcterms:modified xsi:type="dcterms:W3CDTF">2014-02-06T04:09:31Z</dcterms:modified>
</cp:coreProperties>
</file>