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3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6691D9-B901-4A39-91D9-29F7540D497F}" type="datetimeFigureOut">
              <a:rPr lang="en-US" smtClean="0"/>
              <a:pPr/>
              <a:t>1/7/2014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691D9-B901-4A39-91D9-29F7540D497F}" type="datetimeFigureOut">
              <a:rPr lang="en-US" smtClean="0"/>
              <a:pPr/>
              <a:t>1/7/2014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6691D9-B901-4A39-91D9-29F7540D497F}" type="datetimeFigureOut">
              <a:rPr lang="en-US" smtClean="0"/>
              <a:pPr/>
              <a:t>1/7/2014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6691D9-B901-4A39-91D9-29F7540D497F}" type="datetimeFigureOut">
              <a:rPr lang="en-US" smtClean="0"/>
              <a:pPr/>
              <a:t>1/7/2014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6691D9-B901-4A39-91D9-29F7540D497F}" type="datetimeFigureOut">
              <a:rPr lang="en-US" smtClean="0"/>
              <a:pPr/>
              <a:t>1/7/2014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691D9-B901-4A39-91D9-29F7540D497F}" type="datetimeFigureOut">
              <a:rPr lang="en-US" smtClean="0"/>
              <a:pPr/>
              <a:t>1/7/2014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691D9-B901-4A39-91D9-29F7540D497F}" type="datetimeFigureOut">
              <a:rPr lang="en-US" smtClean="0"/>
              <a:pPr/>
              <a:t>1/7/2014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691D9-B901-4A39-91D9-29F7540D497F}" type="datetimeFigureOut">
              <a:rPr lang="en-US" smtClean="0"/>
              <a:pPr/>
              <a:t>1/7/2014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822AD-C775-4A98-B966-73E35FDE361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691D9-B901-4A39-91D9-29F7540D497F}" type="datetimeFigureOut">
              <a:rPr lang="en-US" smtClean="0"/>
              <a:pPr/>
              <a:t>1/7/2014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22AD-C775-4A98-B966-73E35FDE361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28604"/>
            <a:ext cx="8229600" cy="5697559"/>
          </a:xfrm>
        </p:spPr>
        <p:txBody>
          <a:bodyPr/>
          <a:lstStyle/>
          <a:p>
            <a:r>
              <a:rPr lang="en-IN" dirty="0" smtClean="0">
                <a:latin typeface="Garamond" pitchFamily="18" charset="0"/>
              </a:rPr>
              <a:t>Recap: </a:t>
            </a:r>
            <a:r>
              <a:rPr lang="en-IN" b="1" dirty="0" smtClean="0">
                <a:latin typeface="Garamond" pitchFamily="18" charset="0"/>
              </a:rPr>
              <a:t>Lecture 1</a:t>
            </a:r>
            <a:r>
              <a:rPr lang="en-IN" b="1" smtClean="0">
                <a:latin typeface="Garamond" pitchFamily="18" charset="0"/>
              </a:rPr>
              <a:t>, </a:t>
            </a:r>
            <a:r>
              <a:rPr lang="en-IN" b="1" smtClean="0">
                <a:latin typeface="Garamond" pitchFamily="18" charset="0"/>
              </a:rPr>
              <a:t>06/01/2014: 1130-1230 </a:t>
            </a:r>
            <a:r>
              <a:rPr lang="en-IN" b="1" dirty="0" smtClean="0">
                <a:latin typeface="Garamond" pitchFamily="18" charset="0"/>
              </a:rPr>
              <a:t>hrs.</a:t>
            </a:r>
          </a:p>
          <a:p>
            <a:pPr lvl="1"/>
            <a:r>
              <a:rPr lang="en-IN" dirty="0" smtClean="0">
                <a:latin typeface="Garamond" pitchFamily="18" charset="0"/>
              </a:rPr>
              <a:t>Course contents</a:t>
            </a:r>
          </a:p>
          <a:p>
            <a:pPr lvl="1"/>
            <a:r>
              <a:rPr lang="en-IN" dirty="0" smtClean="0">
                <a:latin typeface="Garamond" pitchFamily="18" charset="0"/>
              </a:rPr>
              <a:t>Evaluation scheme, grading scheme</a:t>
            </a:r>
          </a:p>
          <a:p>
            <a:pPr lvl="1"/>
            <a:r>
              <a:rPr lang="en-IN" dirty="0" smtClean="0">
                <a:latin typeface="Garamond" pitchFamily="18" charset="0"/>
              </a:rPr>
              <a:t>Attendance policy</a:t>
            </a:r>
          </a:p>
          <a:p>
            <a:pPr lvl="1"/>
            <a:r>
              <a:rPr lang="en-IN" dirty="0" smtClean="0">
                <a:latin typeface="Garamond" pitchFamily="18" charset="0"/>
              </a:rPr>
              <a:t>Objectives of the course</a:t>
            </a:r>
          </a:p>
          <a:p>
            <a:pPr lvl="1"/>
            <a:r>
              <a:rPr lang="en-IN" dirty="0" smtClean="0">
                <a:latin typeface="Garamond" pitchFamily="18" charset="0"/>
              </a:rPr>
              <a:t>Introduction to Thermodynamics</a:t>
            </a:r>
          </a:p>
          <a:p>
            <a:pPr lvl="2"/>
            <a:r>
              <a:rPr lang="en-IN" dirty="0" smtClean="0">
                <a:latin typeface="Garamond" pitchFamily="18" charset="0"/>
              </a:rPr>
              <a:t>Macroscopic and microscopic approach</a:t>
            </a:r>
          </a:p>
          <a:p>
            <a:pPr lvl="2"/>
            <a:r>
              <a:rPr lang="en-IN" dirty="0" smtClean="0">
                <a:latin typeface="Garamond" pitchFamily="18" charset="0"/>
              </a:rPr>
              <a:t>Continuum</a:t>
            </a:r>
          </a:p>
          <a:p>
            <a:pPr lvl="2"/>
            <a:r>
              <a:rPr lang="en-IN" dirty="0" smtClean="0">
                <a:latin typeface="Garamond" pitchFamily="18" charset="0"/>
              </a:rPr>
              <a:t>System and control volumes</a:t>
            </a:r>
          </a:p>
          <a:p>
            <a:pPr lvl="3"/>
            <a:r>
              <a:rPr lang="en-IN" dirty="0" smtClean="0">
                <a:latin typeface="Garamond" pitchFamily="18" charset="0"/>
              </a:rPr>
              <a:t>Closed, open and isolated systems</a:t>
            </a:r>
            <a:endParaRPr lang="en-IN"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State Postulate</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Rectangle 6"/>
          <p:cNvSpPr>
            <a:spLocks noChangeArrowheads="1"/>
          </p:cNvSpPr>
          <p:nvPr/>
        </p:nvSpPr>
        <p:spPr bwMode="auto">
          <a:xfrm>
            <a:off x="3048000" y="1524000"/>
            <a:ext cx="5867400" cy="4572000"/>
          </a:xfrm>
          <a:prstGeom prst="rect">
            <a:avLst/>
          </a:prstGeom>
          <a:noFill/>
          <a:ln w="9525">
            <a:noFill/>
            <a:miter lim="800000"/>
            <a:headEnd/>
            <a:tailEnd/>
          </a:ln>
        </p:spPr>
        <p:txBody>
          <a:bodyPr/>
          <a:lstStyle/>
          <a:p>
            <a:pPr marL="342900" indent="-342900" algn="just">
              <a:lnSpc>
                <a:spcPct val="90000"/>
              </a:lnSpc>
              <a:spcBef>
                <a:spcPct val="20000"/>
              </a:spcBef>
              <a:buFontTx/>
              <a:buChar char="•"/>
            </a:pPr>
            <a:r>
              <a:rPr lang="en-US" sz="2800" dirty="0">
                <a:latin typeface="Garamond" pitchFamily="18" charset="0"/>
                <a:ea typeface="Verdana" pitchFamily="34" charset="0"/>
                <a:cs typeface="Verdana" pitchFamily="34" charset="0"/>
              </a:rPr>
              <a:t>The state of </a:t>
            </a:r>
            <a:r>
              <a:rPr lang="en-US" sz="2800" dirty="0" smtClean="0">
                <a:latin typeface="Garamond" pitchFamily="18" charset="0"/>
                <a:ea typeface="Verdana" pitchFamily="34" charset="0"/>
                <a:cs typeface="Verdana" pitchFamily="34" charset="0"/>
              </a:rPr>
              <a:t>nitrogen gas, for example, can </a:t>
            </a:r>
            <a:r>
              <a:rPr lang="en-US" sz="2800" dirty="0">
                <a:latin typeface="Garamond" pitchFamily="18" charset="0"/>
                <a:ea typeface="Verdana" pitchFamily="34" charset="0"/>
                <a:cs typeface="Verdana" pitchFamily="34" charset="0"/>
              </a:rPr>
              <a:t>be fixed by two independent, intensive </a:t>
            </a:r>
            <a:r>
              <a:rPr lang="en-US" sz="2800" dirty="0" smtClean="0">
                <a:latin typeface="Garamond" pitchFamily="18" charset="0"/>
                <a:ea typeface="Verdana" pitchFamily="34" charset="0"/>
                <a:cs typeface="Verdana" pitchFamily="34" charset="0"/>
              </a:rPr>
              <a:t>properties.</a:t>
            </a:r>
          </a:p>
          <a:p>
            <a:pPr marL="342900" indent="-342900" algn="just">
              <a:lnSpc>
                <a:spcPct val="90000"/>
              </a:lnSpc>
              <a:spcBef>
                <a:spcPct val="20000"/>
              </a:spcBef>
              <a:buFontTx/>
              <a:buChar char="•"/>
            </a:pPr>
            <a:r>
              <a:rPr lang="en-US" sz="2800" dirty="0" smtClean="0">
                <a:latin typeface="Garamond" pitchFamily="18" charset="0"/>
                <a:ea typeface="Verdana" pitchFamily="34" charset="0"/>
                <a:cs typeface="Verdana" pitchFamily="34" charset="0"/>
              </a:rPr>
              <a:t>Temperature and specific volume are independent, intensive properties.</a:t>
            </a:r>
          </a:p>
          <a:p>
            <a:pPr marL="342900" indent="-342900" algn="just">
              <a:lnSpc>
                <a:spcPct val="90000"/>
              </a:lnSpc>
              <a:spcBef>
                <a:spcPct val="20000"/>
              </a:spcBef>
              <a:buFontTx/>
              <a:buChar char="•"/>
            </a:pPr>
            <a:r>
              <a:rPr lang="en-US" sz="2800" dirty="0" smtClean="0">
                <a:latin typeface="Garamond" pitchFamily="18" charset="0"/>
                <a:ea typeface="Verdana" pitchFamily="34" charset="0"/>
                <a:cs typeface="Verdana" pitchFamily="34" charset="0"/>
              </a:rPr>
              <a:t>But temperature and pressure are not independent (in case of phase change process), though are intensive properties.</a:t>
            </a:r>
          </a:p>
        </p:txBody>
      </p:sp>
      <p:grpSp>
        <p:nvGrpSpPr>
          <p:cNvPr id="4" name="Group 3"/>
          <p:cNvGrpSpPr/>
          <p:nvPr/>
        </p:nvGrpSpPr>
        <p:grpSpPr>
          <a:xfrm>
            <a:off x="901801" y="2055252"/>
            <a:ext cx="1460399" cy="2364348"/>
            <a:chOff x="901801" y="2055252"/>
            <a:chExt cx="1460399" cy="2364348"/>
          </a:xfrm>
        </p:grpSpPr>
        <p:sp>
          <p:nvSpPr>
            <p:cNvPr id="5" name="Rectangle 4"/>
            <p:cNvSpPr/>
            <p:nvPr/>
          </p:nvSpPr>
          <p:spPr>
            <a:xfrm>
              <a:off x="951963" y="3110527"/>
              <a:ext cx="1371600" cy="1219200"/>
            </a:xfrm>
            <a:prstGeom prst="rect">
              <a:avLst/>
            </a:prstGeom>
            <a:gradFill flip="none" rotWithShape="1">
              <a:gsLst>
                <a:gs pos="100000">
                  <a:srgbClr val="5E9EFF">
                    <a:alpha val="63000"/>
                  </a:srgbClr>
                </a:gs>
                <a:gs pos="100000">
                  <a:srgbClr val="85C2FF">
                    <a:alpha val="97000"/>
                  </a:srgbClr>
                </a:gs>
                <a:gs pos="56000">
                  <a:srgbClr val="C4D6EB"/>
                </a:gs>
                <a:gs pos="100000">
                  <a:srgbClr val="FFEBFA"/>
                </a:gs>
              </a:gsLst>
              <a:path path="shape">
                <a:fillToRect l="50000" t="50000" r="50000" b="50000"/>
              </a:path>
              <a:tileRect/>
            </a:gra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Garamond" pitchFamily="18" charset="0"/>
                </a:rPr>
                <a:t>Nitrogen</a:t>
              </a:r>
            </a:p>
            <a:p>
              <a:pPr algn="ctr"/>
              <a:r>
                <a:rPr lang="en-IN" dirty="0" smtClean="0">
                  <a:solidFill>
                    <a:schemeClr val="tx1"/>
                  </a:solidFill>
                  <a:latin typeface="Garamond" pitchFamily="18" charset="0"/>
                </a:rPr>
                <a:t>T</a:t>
              </a:r>
              <a:r>
                <a:rPr lang="en-IN" baseline="-25000" dirty="0" smtClean="0">
                  <a:solidFill>
                    <a:schemeClr val="tx1"/>
                  </a:solidFill>
                  <a:latin typeface="Garamond" pitchFamily="18" charset="0"/>
                </a:rPr>
                <a:t>1</a:t>
              </a:r>
              <a:r>
                <a:rPr lang="en-IN" dirty="0" smtClean="0">
                  <a:solidFill>
                    <a:schemeClr val="tx1"/>
                  </a:solidFill>
                  <a:latin typeface="Garamond" pitchFamily="18" charset="0"/>
                </a:rPr>
                <a:t> = 25</a:t>
              </a:r>
              <a:r>
                <a:rPr lang="en-IN" baseline="30000" dirty="0" smtClean="0">
                  <a:solidFill>
                    <a:schemeClr val="tx1"/>
                  </a:solidFill>
                  <a:latin typeface="Garamond" pitchFamily="18" charset="0"/>
                </a:rPr>
                <a:t>o</a:t>
              </a:r>
              <a:r>
                <a:rPr lang="en-IN" dirty="0" smtClean="0">
                  <a:solidFill>
                    <a:schemeClr val="tx1"/>
                  </a:solidFill>
                  <a:latin typeface="Garamond" pitchFamily="18" charset="0"/>
                </a:rPr>
                <a:t> C</a:t>
              </a:r>
            </a:p>
            <a:p>
              <a:pPr algn="ctr"/>
              <a:r>
                <a:rPr lang="en-IN" sz="1600" dirty="0" smtClean="0">
                  <a:solidFill>
                    <a:schemeClr val="tx1"/>
                  </a:solidFill>
                  <a:latin typeface="Garamond" pitchFamily="18" charset="0"/>
                </a:rPr>
                <a:t>v = 0.8 m</a:t>
              </a:r>
              <a:r>
                <a:rPr lang="en-IN" sz="1600" baseline="30000" dirty="0" smtClean="0">
                  <a:solidFill>
                    <a:schemeClr val="tx1"/>
                  </a:solidFill>
                  <a:latin typeface="Garamond" pitchFamily="18" charset="0"/>
                </a:rPr>
                <a:t>3</a:t>
              </a:r>
              <a:r>
                <a:rPr lang="en-IN" sz="1600" dirty="0" smtClean="0">
                  <a:solidFill>
                    <a:schemeClr val="tx1"/>
                  </a:solidFill>
                  <a:latin typeface="Garamond" pitchFamily="18" charset="0"/>
                </a:rPr>
                <a:t>/kg</a:t>
              </a:r>
              <a:r>
                <a:rPr lang="en-IN" sz="1600" baseline="30000" dirty="0" smtClean="0">
                  <a:solidFill>
                    <a:schemeClr val="tx1"/>
                  </a:solidFill>
                  <a:latin typeface="Garamond" pitchFamily="18" charset="0"/>
                </a:rPr>
                <a:t>       </a:t>
              </a:r>
              <a:endParaRPr lang="en-IN" sz="1600" baseline="30000" dirty="0">
                <a:solidFill>
                  <a:schemeClr val="tx1"/>
                </a:solidFill>
                <a:latin typeface="Garamond" pitchFamily="18" charset="0"/>
              </a:endParaRPr>
            </a:p>
          </p:txBody>
        </p:sp>
        <p:cxnSp>
          <p:nvCxnSpPr>
            <p:cNvPr id="6" name="Straight Connector 5"/>
            <p:cNvCxnSpPr/>
            <p:nvPr/>
          </p:nvCxnSpPr>
          <p:spPr>
            <a:xfrm rot="5400000">
              <a:off x="-278505" y="3237706"/>
              <a:ext cx="23622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178158" y="3235558"/>
              <a:ext cx="23622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4380169"/>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51963" y="2844364"/>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Process, path and cycle</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8"/>
          <p:cNvSpPr txBox="1">
            <a:spLocks/>
          </p:cNvSpPr>
          <p:nvPr/>
        </p:nvSpPr>
        <p:spPr>
          <a:xfrm>
            <a:off x="457200" y="1447800"/>
            <a:ext cx="8229600" cy="4525963"/>
          </a:xfrm>
          <a:prstGeom prst="rect">
            <a:avLst/>
          </a:prstGeom>
        </p:spPr>
        <p:txBody>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Process: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Any change that a system undergoes from one equilibrium state to another.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Path: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The series of states through which a system passes during a process.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Cycle: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If the system returns to its initial state at the end of the process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That is, for a cycle the initial and final states are identical.</a:t>
            </a:r>
            <a:endPar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Process, path and cycle</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pic>
        <p:nvPicPr>
          <p:cNvPr id="3" name="Picture 1"/>
          <p:cNvPicPr>
            <a:picLocks noChangeAspect="1"/>
          </p:cNvPicPr>
          <p:nvPr/>
        </p:nvPicPr>
        <p:blipFill>
          <a:blip r:embed="rId2"/>
          <a:srcRect/>
          <a:stretch>
            <a:fillRect/>
          </a:stretch>
        </p:blipFill>
        <p:spPr bwMode="auto">
          <a:xfrm>
            <a:off x="304800" y="1676400"/>
            <a:ext cx="3888855" cy="2590800"/>
          </a:xfrm>
          <a:prstGeom prst="rect">
            <a:avLst/>
          </a:prstGeom>
          <a:noFill/>
          <a:ln w="9525">
            <a:noFill/>
            <a:miter lim="800000"/>
            <a:headEnd/>
            <a:tailEnd/>
          </a:ln>
        </p:spPr>
      </p:pic>
      <p:pic>
        <p:nvPicPr>
          <p:cNvPr id="4" name="Picture 2"/>
          <p:cNvPicPr>
            <a:picLocks noChangeAspect="1"/>
          </p:cNvPicPr>
          <p:nvPr/>
        </p:nvPicPr>
        <p:blipFill>
          <a:blip r:embed="rId3"/>
          <a:srcRect/>
          <a:stretch>
            <a:fillRect/>
          </a:stretch>
        </p:blipFill>
        <p:spPr bwMode="auto">
          <a:xfrm>
            <a:off x="4572000" y="1371600"/>
            <a:ext cx="4267200" cy="4182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Cycle</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grpSp>
        <p:nvGrpSpPr>
          <p:cNvPr id="3" name="Group 2"/>
          <p:cNvGrpSpPr/>
          <p:nvPr/>
        </p:nvGrpSpPr>
        <p:grpSpPr>
          <a:xfrm>
            <a:off x="2438400" y="1447800"/>
            <a:ext cx="4386630" cy="3749190"/>
            <a:chOff x="457200" y="2651610"/>
            <a:chExt cx="4386630" cy="3749190"/>
          </a:xfrm>
        </p:grpSpPr>
        <p:sp>
          <p:nvSpPr>
            <p:cNvPr id="4" name="Arc 3"/>
            <p:cNvSpPr/>
            <p:nvPr/>
          </p:nvSpPr>
          <p:spPr>
            <a:xfrm rot="10016127">
              <a:off x="1567230" y="2651610"/>
              <a:ext cx="3276600" cy="2438400"/>
            </a:xfrm>
            <a:prstGeom prst="arc">
              <a:avLst>
                <a:gd name="adj1" fmla="val 17176760"/>
                <a:gd name="adj2" fmla="val 629304"/>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5" name="Group 33"/>
            <p:cNvGrpSpPr/>
            <p:nvPr/>
          </p:nvGrpSpPr>
          <p:grpSpPr>
            <a:xfrm>
              <a:off x="457200" y="3657600"/>
              <a:ext cx="3733800" cy="2743200"/>
              <a:chOff x="457200" y="3657600"/>
              <a:chExt cx="3733800" cy="2743200"/>
            </a:xfrm>
          </p:grpSpPr>
          <p:cxnSp>
            <p:nvCxnSpPr>
              <p:cNvPr id="6" name="Straight Arrow Connector 5"/>
              <p:cNvCxnSpPr/>
              <p:nvPr/>
            </p:nvCxnSpPr>
            <p:spPr>
              <a:xfrm rot="5400000" flipH="1" flipV="1">
                <a:off x="-266700" y="4762500"/>
                <a:ext cx="2209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8200" y="5867400"/>
                <a:ext cx="3352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609600" y="3886200"/>
                <a:ext cx="2514600" cy="2514600"/>
              </a:xfrm>
              <a:prstGeom prst="arc">
                <a:avLst>
                  <a:gd name="adj1" fmla="val 15414690"/>
                  <a:gd name="adj2" fmla="val 21459225"/>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Straight Connector 8"/>
              <p:cNvCxnSpPr>
                <a:stCxn id="4" idx="0"/>
              </p:cNvCxnSpPr>
              <p:nvPr/>
            </p:nvCxnSpPr>
            <p:spPr>
              <a:xfrm flipH="1">
                <a:off x="3124200" y="5110009"/>
                <a:ext cx="11728" cy="75739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61116" y="4953000"/>
                <a:ext cx="18288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77731" y="3948447"/>
                <a:ext cx="381000" cy="369332"/>
              </a:xfrm>
              <a:prstGeom prst="rect">
                <a:avLst/>
              </a:prstGeom>
              <a:noFill/>
            </p:spPr>
            <p:txBody>
              <a:bodyPr wrap="square" rtlCol="0">
                <a:spAutoFit/>
              </a:bodyPr>
              <a:lstStyle/>
              <a:p>
                <a:r>
                  <a:rPr lang="en-IN" dirty="0" smtClean="0"/>
                  <a:t>A</a:t>
                </a:r>
                <a:endParaRPr lang="en-IN" dirty="0"/>
              </a:p>
            </p:txBody>
          </p:sp>
          <p:sp>
            <p:nvSpPr>
              <p:cNvPr id="12" name="TextBox 11"/>
              <p:cNvSpPr txBox="1"/>
              <p:nvPr/>
            </p:nvSpPr>
            <p:spPr>
              <a:xfrm>
                <a:off x="1905000" y="4914363"/>
                <a:ext cx="381000" cy="369332"/>
              </a:xfrm>
              <a:prstGeom prst="rect">
                <a:avLst/>
              </a:prstGeom>
              <a:noFill/>
            </p:spPr>
            <p:txBody>
              <a:bodyPr wrap="square" rtlCol="0">
                <a:spAutoFit/>
              </a:bodyPr>
              <a:lstStyle/>
              <a:p>
                <a:r>
                  <a:rPr lang="en-IN" dirty="0" smtClean="0"/>
                  <a:t>B</a:t>
                </a:r>
                <a:endParaRPr lang="en-IN" dirty="0"/>
              </a:p>
            </p:txBody>
          </p:sp>
          <p:sp>
            <p:nvSpPr>
              <p:cNvPr id="13" name="TextBox 12"/>
              <p:cNvSpPr txBox="1"/>
              <p:nvPr/>
            </p:nvSpPr>
            <p:spPr>
              <a:xfrm>
                <a:off x="3097368" y="4953000"/>
                <a:ext cx="381000" cy="369332"/>
              </a:xfrm>
              <a:prstGeom prst="rect">
                <a:avLst/>
              </a:prstGeom>
              <a:noFill/>
            </p:spPr>
            <p:txBody>
              <a:bodyPr wrap="square" rtlCol="0">
                <a:spAutoFit/>
              </a:bodyPr>
              <a:lstStyle/>
              <a:p>
                <a:r>
                  <a:rPr lang="en-IN" dirty="0" smtClean="0"/>
                  <a:t>2</a:t>
                </a:r>
                <a:endParaRPr lang="en-IN" dirty="0"/>
              </a:p>
            </p:txBody>
          </p:sp>
          <p:sp>
            <p:nvSpPr>
              <p:cNvPr id="14" name="TextBox 13"/>
              <p:cNvSpPr txBox="1"/>
              <p:nvPr/>
            </p:nvSpPr>
            <p:spPr>
              <a:xfrm>
                <a:off x="1335111" y="3720921"/>
                <a:ext cx="381000" cy="369332"/>
              </a:xfrm>
              <a:prstGeom prst="rect">
                <a:avLst/>
              </a:prstGeom>
              <a:noFill/>
            </p:spPr>
            <p:txBody>
              <a:bodyPr wrap="square" rtlCol="0">
                <a:spAutoFit/>
              </a:bodyPr>
              <a:lstStyle/>
              <a:p>
                <a:r>
                  <a:rPr lang="en-IN" dirty="0" smtClean="0"/>
                  <a:t>1</a:t>
                </a:r>
                <a:endParaRPr lang="en-IN" dirty="0"/>
              </a:p>
            </p:txBody>
          </p:sp>
          <p:sp>
            <p:nvSpPr>
              <p:cNvPr id="15" name="TextBox 14"/>
              <p:cNvSpPr txBox="1"/>
              <p:nvPr/>
            </p:nvSpPr>
            <p:spPr>
              <a:xfrm>
                <a:off x="3810000" y="5840568"/>
                <a:ext cx="381000" cy="369332"/>
              </a:xfrm>
              <a:prstGeom prst="rect">
                <a:avLst/>
              </a:prstGeom>
              <a:noFill/>
            </p:spPr>
            <p:txBody>
              <a:bodyPr wrap="square" rtlCol="0">
                <a:spAutoFit/>
              </a:bodyPr>
              <a:lstStyle/>
              <a:p>
                <a:r>
                  <a:rPr lang="en-IN" i="1" dirty="0" smtClean="0"/>
                  <a:t>v</a:t>
                </a:r>
                <a:endParaRPr lang="en-IN" i="1" dirty="0"/>
              </a:p>
            </p:txBody>
          </p:sp>
          <p:sp>
            <p:nvSpPr>
              <p:cNvPr id="16" name="TextBox 15"/>
              <p:cNvSpPr txBox="1"/>
              <p:nvPr/>
            </p:nvSpPr>
            <p:spPr>
              <a:xfrm>
                <a:off x="457200" y="3657600"/>
                <a:ext cx="381000" cy="369332"/>
              </a:xfrm>
              <a:prstGeom prst="rect">
                <a:avLst/>
              </a:prstGeom>
              <a:noFill/>
            </p:spPr>
            <p:txBody>
              <a:bodyPr wrap="square" rtlCol="0">
                <a:spAutoFit/>
              </a:bodyPr>
              <a:lstStyle/>
              <a:p>
                <a:r>
                  <a:rPr lang="en-IN" dirty="0" smtClean="0"/>
                  <a:t>p</a:t>
                </a:r>
                <a:endParaRPr lang="en-IN" dirty="0"/>
              </a:p>
            </p:txBody>
          </p:sp>
          <p:sp>
            <p:nvSpPr>
              <p:cNvPr id="17" name="TextBox 16"/>
              <p:cNvSpPr txBox="1"/>
              <p:nvPr/>
            </p:nvSpPr>
            <p:spPr>
              <a:xfrm>
                <a:off x="1371600" y="5841642"/>
                <a:ext cx="533400" cy="369332"/>
              </a:xfrm>
              <a:prstGeom prst="rect">
                <a:avLst/>
              </a:prstGeom>
              <a:noFill/>
            </p:spPr>
            <p:txBody>
              <a:bodyPr wrap="square" rtlCol="0">
                <a:spAutoFit/>
              </a:bodyPr>
              <a:lstStyle/>
              <a:p>
                <a:r>
                  <a:rPr lang="en-IN" i="1" dirty="0" smtClean="0"/>
                  <a:t>v</a:t>
                </a:r>
                <a:r>
                  <a:rPr lang="en-IN" baseline="-25000" dirty="0" smtClean="0"/>
                  <a:t>1</a:t>
                </a:r>
                <a:endParaRPr lang="en-IN" dirty="0"/>
              </a:p>
            </p:txBody>
          </p:sp>
          <p:sp>
            <p:nvSpPr>
              <p:cNvPr id="18" name="TextBox 17"/>
              <p:cNvSpPr txBox="1"/>
              <p:nvPr/>
            </p:nvSpPr>
            <p:spPr>
              <a:xfrm>
                <a:off x="2959995" y="5866326"/>
                <a:ext cx="533400" cy="369332"/>
              </a:xfrm>
              <a:prstGeom prst="rect">
                <a:avLst/>
              </a:prstGeom>
              <a:noFill/>
            </p:spPr>
            <p:txBody>
              <a:bodyPr wrap="square" rtlCol="0">
                <a:spAutoFit/>
              </a:bodyPr>
              <a:lstStyle/>
              <a:p>
                <a:r>
                  <a:rPr lang="en-IN" i="1" dirty="0" smtClean="0"/>
                  <a:t>v</a:t>
                </a:r>
                <a:r>
                  <a:rPr lang="en-IN" baseline="-25000" dirty="0" smtClean="0"/>
                  <a:t>2</a:t>
                </a:r>
                <a:endParaRPr lang="en-IN" dirty="0"/>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Types of processes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8"/>
          <p:cNvSpPr txBox="1">
            <a:spLocks/>
          </p:cNvSpPr>
          <p:nvPr/>
        </p:nvSpPr>
        <p:spPr>
          <a:xfrm>
            <a:off x="457200" y="1447800"/>
            <a:ext cx="8229600" cy="4525963"/>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Usually during a process, we allow one of the properties to remain a constant.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Isothermal process: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constant temperature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Isobaric process: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constant pressure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Isochoric process: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constant volume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Isentropic process: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constant entropy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Isenthalpic process: </a:t>
            </a:r>
            <a:r>
              <a:rPr kumimoji="0" lang="en-US"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constant enthalpy (?)</a:t>
            </a:r>
            <a:endParaRPr kumimoji="0" lang="en-US" sz="32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Quasi-static processes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457200" y="1600200"/>
            <a:ext cx="83820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When a process proceeds in such a manner that the system remains infinitesimally close to an equilibrium state at all times: </a:t>
            </a: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Quasi-static or Quasi-equilibrium process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 process proceeds slow enough to allow the system to adjust itself internally so that properties in one part of the system do not change any faster than those at other parts.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1928794" y="714356"/>
            <a:ext cx="4876800" cy="4668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822207" y="1783332"/>
            <a:ext cx="3886994" cy="3125788"/>
            <a:chOff x="1066006" y="1676400"/>
            <a:chExt cx="3886994" cy="3125788"/>
          </a:xfrm>
        </p:grpSpPr>
        <p:cxnSp>
          <p:nvCxnSpPr>
            <p:cNvPr id="47" name="Straight Connector 46"/>
            <p:cNvCxnSpPr/>
            <p:nvPr/>
          </p:nvCxnSpPr>
          <p:spPr>
            <a:xfrm rot="5400000">
              <a:off x="-190500" y="3543300"/>
              <a:ext cx="2514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1942305" y="3542506"/>
              <a:ext cx="2514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66800" y="4800600"/>
              <a:ext cx="21336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066800" y="3429000"/>
              <a:ext cx="2133600" cy="228600"/>
            </a:xfrm>
            <a:prstGeom prst="rect">
              <a:avLst/>
            </a:prstGeom>
            <a:gradFill>
              <a:gsLst>
                <a:gs pos="33000">
                  <a:srgbClr val="5E9EFF">
                    <a:alpha val="63000"/>
                  </a:srgbClr>
                </a:gs>
                <a:gs pos="100000">
                  <a:srgbClr val="85C2FF"/>
                </a:gs>
                <a:gs pos="70000">
                  <a:srgbClr val="C4D6EB"/>
                </a:gs>
                <a:gs pos="100000">
                  <a:srgbClr val="FFEBFA"/>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1066800" y="2438400"/>
              <a:ext cx="45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2743200" y="2424752"/>
              <a:ext cx="45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1066800" y="2571464"/>
              <a:ext cx="2133600"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69072" y="2723864"/>
              <a:ext cx="2133600"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143000" y="2819400"/>
              <a:ext cx="1981200" cy="1905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1600200" y="29718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W</a:t>
              </a:r>
              <a:endParaRPr lang="en-IN" b="1" dirty="0">
                <a:solidFill>
                  <a:schemeClr val="tx1"/>
                </a:solidFill>
              </a:endParaRPr>
            </a:p>
          </p:txBody>
        </p:sp>
        <p:cxnSp>
          <p:nvCxnSpPr>
            <p:cNvPr id="57" name="Straight Connector 56"/>
            <p:cNvCxnSpPr>
              <a:stCxn id="55" idx="1"/>
              <a:endCxn id="55" idx="3"/>
            </p:cNvCxnSpPr>
            <p:nvPr/>
          </p:nvCxnSpPr>
          <p:spPr>
            <a:xfrm rot="10800000" flipH="1">
              <a:off x="1143000" y="3771900"/>
              <a:ext cx="1981200" cy="1588"/>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1851202" y="3643158"/>
              <a:ext cx="609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828800" y="4038600"/>
              <a:ext cx="620683" cy="369332"/>
            </a:xfrm>
            <a:prstGeom prst="rect">
              <a:avLst/>
            </a:prstGeom>
          </p:spPr>
          <p:txBody>
            <a:bodyPr wrap="none">
              <a:spAutoFit/>
            </a:bodyPr>
            <a:lstStyle/>
            <a:p>
              <a:pPr algn="ctr"/>
              <a:r>
                <a:rPr lang="en-IN" b="1" dirty="0" smtClean="0"/>
                <a:t>Gas</a:t>
              </a:r>
              <a:endParaRPr lang="en-IN" b="1" dirty="0"/>
            </a:p>
          </p:txBody>
        </p:sp>
        <p:sp>
          <p:nvSpPr>
            <p:cNvPr id="60" name="Rectangle 59"/>
            <p:cNvSpPr/>
            <p:nvPr/>
          </p:nvSpPr>
          <p:spPr>
            <a:xfrm>
              <a:off x="1658380" y="4267200"/>
              <a:ext cx="1043876" cy="369332"/>
            </a:xfrm>
            <a:prstGeom prst="rect">
              <a:avLst/>
            </a:prstGeom>
          </p:spPr>
          <p:txBody>
            <a:bodyPr wrap="none">
              <a:spAutoFit/>
            </a:bodyPr>
            <a:lstStyle/>
            <a:p>
              <a:pPr algn="ctr"/>
              <a:r>
                <a:rPr lang="en-IN" b="1" dirty="0" smtClean="0"/>
                <a:t>p</a:t>
              </a:r>
              <a:r>
                <a:rPr lang="en-IN" b="1" baseline="-25000" dirty="0" smtClean="0"/>
                <a:t>1, </a:t>
              </a:r>
              <a:r>
                <a:rPr lang="en-IN" b="1" dirty="0" smtClean="0"/>
                <a:t> v</a:t>
              </a:r>
              <a:r>
                <a:rPr lang="en-IN" b="1" baseline="-25000" dirty="0" smtClean="0"/>
                <a:t>1,</a:t>
              </a:r>
              <a:r>
                <a:rPr lang="en-IN" b="1" dirty="0" smtClean="0"/>
                <a:t> t</a:t>
              </a:r>
              <a:r>
                <a:rPr lang="en-IN" b="1" baseline="-25000" dirty="0" smtClean="0"/>
                <a:t>1</a:t>
              </a:r>
              <a:endParaRPr lang="en-IN" b="1" dirty="0"/>
            </a:p>
          </p:txBody>
        </p:sp>
        <p:sp>
          <p:nvSpPr>
            <p:cNvPr id="61" name="Rectangle 60"/>
            <p:cNvSpPr/>
            <p:nvPr/>
          </p:nvSpPr>
          <p:spPr>
            <a:xfrm>
              <a:off x="3505200" y="4038600"/>
              <a:ext cx="1447800" cy="369332"/>
            </a:xfrm>
            <a:prstGeom prst="rect">
              <a:avLst/>
            </a:prstGeom>
          </p:spPr>
          <p:txBody>
            <a:bodyPr wrap="square">
              <a:spAutoFit/>
            </a:bodyPr>
            <a:lstStyle/>
            <a:p>
              <a:pPr algn="ctr"/>
              <a:r>
                <a:rPr lang="en-IN" b="1" dirty="0" smtClean="0"/>
                <a:t>Initial state</a:t>
              </a:r>
              <a:endParaRPr lang="en-IN" b="1" dirty="0"/>
            </a:p>
          </p:txBody>
        </p:sp>
        <p:sp>
          <p:nvSpPr>
            <p:cNvPr id="62" name="Rectangle 61"/>
            <p:cNvSpPr/>
            <p:nvPr/>
          </p:nvSpPr>
          <p:spPr>
            <a:xfrm>
              <a:off x="3483592" y="2590800"/>
              <a:ext cx="1447800" cy="369332"/>
            </a:xfrm>
            <a:prstGeom prst="rect">
              <a:avLst/>
            </a:prstGeom>
          </p:spPr>
          <p:txBody>
            <a:bodyPr wrap="square">
              <a:spAutoFit/>
            </a:bodyPr>
            <a:lstStyle/>
            <a:p>
              <a:pPr algn="ctr"/>
              <a:r>
                <a:rPr lang="en-IN" b="1" dirty="0" smtClean="0"/>
                <a:t>Final state</a:t>
              </a:r>
              <a:endParaRPr lang="en-IN" b="1" dirty="0"/>
            </a:p>
          </p:txBody>
        </p:sp>
        <p:sp>
          <p:nvSpPr>
            <p:cNvPr id="63" name="Rectangle 62"/>
            <p:cNvSpPr/>
            <p:nvPr/>
          </p:nvSpPr>
          <p:spPr>
            <a:xfrm>
              <a:off x="1447800" y="1676400"/>
              <a:ext cx="1447800" cy="369332"/>
            </a:xfrm>
            <a:prstGeom prst="rect">
              <a:avLst/>
            </a:prstGeom>
          </p:spPr>
          <p:txBody>
            <a:bodyPr wrap="square">
              <a:spAutoFit/>
            </a:bodyPr>
            <a:lstStyle/>
            <a:p>
              <a:pPr algn="ctr"/>
              <a:r>
                <a:rPr lang="en-IN" b="1" dirty="0" smtClean="0"/>
                <a:t>Stops</a:t>
              </a:r>
              <a:endParaRPr lang="en-IN" b="1" dirty="0"/>
            </a:p>
          </p:txBody>
        </p:sp>
        <p:sp>
          <p:nvSpPr>
            <p:cNvPr id="64" name="Rectangle 63"/>
            <p:cNvSpPr/>
            <p:nvPr/>
          </p:nvSpPr>
          <p:spPr>
            <a:xfrm>
              <a:off x="3429000" y="2971800"/>
              <a:ext cx="1447800" cy="369332"/>
            </a:xfrm>
            <a:prstGeom prst="rect">
              <a:avLst/>
            </a:prstGeom>
          </p:spPr>
          <p:txBody>
            <a:bodyPr wrap="square">
              <a:spAutoFit/>
            </a:bodyPr>
            <a:lstStyle/>
            <a:p>
              <a:pPr algn="ctr"/>
              <a:r>
                <a:rPr lang="en-IN" b="1" dirty="0" smtClean="0"/>
                <a:t>Weight</a:t>
              </a:r>
              <a:endParaRPr lang="en-IN" b="1" dirty="0"/>
            </a:p>
          </p:txBody>
        </p:sp>
        <p:sp>
          <p:nvSpPr>
            <p:cNvPr id="65" name="Rectangle 64"/>
            <p:cNvSpPr/>
            <p:nvPr/>
          </p:nvSpPr>
          <p:spPr>
            <a:xfrm>
              <a:off x="3429000" y="3429000"/>
              <a:ext cx="1447800" cy="369332"/>
            </a:xfrm>
            <a:prstGeom prst="rect">
              <a:avLst/>
            </a:prstGeom>
          </p:spPr>
          <p:txBody>
            <a:bodyPr wrap="square">
              <a:spAutoFit/>
            </a:bodyPr>
            <a:lstStyle/>
            <a:p>
              <a:pPr algn="ctr"/>
              <a:r>
                <a:rPr lang="en-IN" b="1" dirty="0" smtClean="0"/>
                <a:t>Piston</a:t>
              </a:r>
              <a:endParaRPr lang="en-IN" b="1" dirty="0"/>
            </a:p>
          </p:txBody>
        </p:sp>
        <p:cxnSp>
          <p:nvCxnSpPr>
            <p:cNvPr id="66" name="Straight Connector 65"/>
            <p:cNvCxnSpPr/>
            <p:nvPr/>
          </p:nvCxnSpPr>
          <p:spPr>
            <a:xfrm flipV="1">
              <a:off x="3124200" y="2743200"/>
              <a:ext cx="457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6" idx="3"/>
            </p:cNvCxnSpPr>
            <p:nvPr/>
          </p:nvCxnSpPr>
          <p:spPr>
            <a:xfrm flipV="1">
              <a:off x="2743200" y="3124200"/>
              <a:ext cx="838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3"/>
            </p:cNvCxnSpPr>
            <p:nvPr/>
          </p:nvCxnSpPr>
          <p:spPr>
            <a:xfrm>
              <a:off x="3200400" y="3543300"/>
              <a:ext cx="53340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61" idx="1"/>
            </p:cNvCxnSpPr>
            <p:nvPr/>
          </p:nvCxnSpPr>
          <p:spPr>
            <a:xfrm>
              <a:off x="3048000" y="4038600"/>
              <a:ext cx="457200" cy="184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2"/>
              <a:endCxn id="51" idx="3"/>
            </p:cNvCxnSpPr>
            <p:nvPr/>
          </p:nvCxnSpPr>
          <p:spPr>
            <a:xfrm rot="5400000">
              <a:off x="1613416" y="1956316"/>
              <a:ext cx="468868"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3" idx="2"/>
              <a:endCxn id="52" idx="1"/>
            </p:cNvCxnSpPr>
            <p:nvPr/>
          </p:nvCxnSpPr>
          <p:spPr>
            <a:xfrm rot="16200000" flipH="1">
              <a:off x="2229840" y="1987592"/>
              <a:ext cx="455220" cy="5715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Arc 71"/>
          <p:cNvSpPr/>
          <p:nvPr/>
        </p:nvSpPr>
        <p:spPr>
          <a:xfrm rot="10800000">
            <a:off x="5805369" y="1253480"/>
            <a:ext cx="4343400" cy="2895600"/>
          </a:xfrm>
          <a:prstGeom prst="arc">
            <a:avLst>
              <a:gd name="adj1" fmla="val 16200000"/>
              <a:gd name="adj2" fmla="val 1962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73" name="Group 72"/>
          <p:cNvGrpSpPr/>
          <p:nvPr/>
        </p:nvGrpSpPr>
        <p:grpSpPr>
          <a:xfrm>
            <a:off x="4708407" y="1707132"/>
            <a:ext cx="3962400" cy="3722132"/>
            <a:chOff x="4876800" y="2057400"/>
            <a:chExt cx="3962400" cy="3722132"/>
          </a:xfrm>
        </p:grpSpPr>
        <p:cxnSp>
          <p:nvCxnSpPr>
            <p:cNvPr id="74" name="Straight Arrow Connector 73"/>
            <p:cNvCxnSpPr/>
            <p:nvPr/>
          </p:nvCxnSpPr>
          <p:spPr>
            <a:xfrm>
              <a:off x="5486400" y="5181600"/>
              <a:ext cx="33528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flipH="1" flipV="1">
              <a:off x="3919406" y="3618706"/>
              <a:ext cx="31242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2" idx="0"/>
            </p:cNvCxnSpPr>
            <p:nvPr/>
          </p:nvCxnSpPr>
          <p:spPr>
            <a:xfrm>
              <a:off x="7977067" y="4149080"/>
              <a:ext cx="22069" cy="7719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2" idx="2"/>
            </p:cNvCxnSpPr>
            <p:nvPr/>
          </p:nvCxnSpPr>
          <p:spPr>
            <a:xfrm rot="16200000" flipH="1">
              <a:off x="4719405" y="3774926"/>
              <a:ext cx="2232173" cy="600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0"/>
            </p:cNvCxnSpPr>
            <p:nvPr/>
          </p:nvCxnSpPr>
          <p:spPr>
            <a:xfrm flipH="1">
              <a:off x="5179736" y="4149080"/>
              <a:ext cx="2797331" cy="99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2" idx="2"/>
            </p:cNvCxnSpPr>
            <p:nvPr/>
          </p:nvCxnSpPr>
          <p:spPr>
            <a:xfrm rot="16200000" flipH="1" flipV="1">
              <a:off x="5481406" y="2387212"/>
              <a:ext cx="22373" cy="6257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705600" y="5562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4572794" y="3254992"/>
              <a:ext cx="913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105400" y="2667000"/>
              <a:ext cx="410690" cy="369332"/>
            </a:xfrm>
            <a:prstGeom prst="rect">
              <a:avLst/>
            </a:prstGeom>
          </p:spPr>
          <p:txBody>
            <a:bodyPr wrap="none">
              <a:spAutoFit/>
            </a:bodyPr>
            <a:lstStyle/>
            <a:p>
              <a:r>
                <a:rPr lang="en-IN" b="1" dirty="0" smtClean="0"/>
                <a:t>p</a:t>
              </a:r>
              <a:r>
                <a:rPr lang="en-IN" b="1" baseline="-25000" dirty="0" smtClean="0"/>
                <a:t>1</a:t>
              </a:r>
              <a:endParaRPr lang="en-IN" dirty="0"/>
            </a:p>
          </p:txBody>
        </p:sp>
        <p:sp>
          <p:nvSpPr>
            <p:cNvPr id="83" name="Rectangle 82"/>
            <p:cNvSpPr/>
            <p:nvPr/>
          </p:nvSpPr>
          <p:spPr>
            <a:xfrm>
              <a:off x="5105400" y="4191000"/>
              <a:ext cx="410690" cy="369332"/>
            </a:xfrm>
            <a:prstGeom prst="rect">
              <a:avLst/>
            </a:prstGeom>
          </p:spPr>
          <p:txBody>
            <a:bodyPr wrap="none">
              <a:spAutoFit/>
            </a:bodyPr>
            <a:lstStyle/>
            <a:p>
              <a:r>
                <a:rPr lang="en-IN" b="1" dirty="0" smtClean="0"/>
                <a:t>p</a:t>
              </a:r>
              <a:r>
                <a:rPr lang="en-IN" b="1" baseline="-25000" dirty="0" smtClean="0"/>
                <a:t>2</a:t>
              </a:r>
              <a:endParaRPr lang="en-IN" dirty="0"/>
            </a:p>
          </p:txBody>
        </p:sp>
        <p:sp>
          <p:nvSpPr>
            <p:cNvPr id="84" name="Rectangle 83"/>
            <p:cNvSpPr/>
            <p:nvPr/>
          </p:nvSpPr>
          <p:spPr>
            <a:xfrm>
              <a:off x="6019800" y="5181600"/>
              <a:ext cx="410690" cy="369332"/>
            </a:xfrm>
            <a:prstGeom prst="rect">
              <a:avLst/>
            </a:prstGeom>
          </p:spPr>
          <p:txBody>
            <a:bodyPr wrap="none">
              <a:spAutoFit/>
            </a:bodyPr>
            <a:lstStyle/>
            <a:p>
              <a:r>
                <a:rPr lang="en-IN" b="1" dirty="0" smtClean="0"/>
                <a:t>v</a:t>
              </a:r>
              <a:r>
                <a:rPr lang="en-IN" b="1" baseline="-25000" dirty="0" smtClean="0"/>
                <a:t>1</a:t>
              </a:r>
              <a:endParaRPr lang="en-IN" dirty="0"/>
            </a:p>
          </p:txBody>
        </p:sp>
        <p:sp>
          <p:nvSpPr>
            <p:cNvPr id="85" name="Rectangle 84"/>
            <p:cNvSpPr/>
            <p:nvPr/>
          </p:nvSpPr>
          <p:spPr>
            <a:xfrm>
              <a:off x="8153400" y="5181600"/>
              <a:ext cx="397866" cy="369332"/>
            </a:xfrm>
            <a:prstGeom prst="rect">
              <a:avLst/>
            </a:prstGeom>
          </p:spPr>
          <p:txBody>
            <a:bodyPr wrap="none">
              <a:spAutoFit/>
            </a:bodyPr>
            <a:lstStyle/>
            <a:p>
              <a:r>
                <a:rPr lang="en-IN" b="1" dirty="0" smtClean="0"/>
                <a:t>v</a:t>
              </a:r>
              <a:r>
                <a:rPr lang="en-IN" b="1" baseline="-25000" dirty="0" smtClean="0"/>
                <a:t>2</a:t>
              </a:r>
              <a:endParaRPr lang="en-IN" dirty="0"/>
            </a:p>
          </p:txBody>
        </p:sp>
        <p:sp>
          <p:nvSpPr>
            <p:cNvPr id="86" name="Rectangle 85"/>
            <p:cNvSpPr/>
            <p:nvPr/>
          </p:nvSpPr>
          <p:spPr>
            <a:xfrm>
              <a:off x="4876800" y="2133600"/>
              <a:ext cx="325730" cy="369332"/>
            </a:xfrm>
            <a:prstGeom prst="rect">
              <a:avLst/>
            </a:prstGeom>
          </p:spPr>
          <p:txBody>
            <a:bodyPr wrap="none">
              <a:spAutoFit/>
            </a:bodyPr>
            <a:lstStyle/>
            <a:p>
              <a:r>
                <a:rPr lang="en-IN" b="1" dirty="0" smtClean="0"/>
                <a:t>p</a:t>
              </a:r>
              <a:endParaRPr lang="en-IN" dirty="0"/>
            </a:p>
          </p:txBody>
        </p:sp>
        <p:sp>
          <p:nvSpPr>
            <p:cNvPr id="87" name="Rectangle 86"/>
            <p:cNvSpPr/>
            <p:nvPr/>
          </p:nvSpPr>
          <p:spPr>
            <a:xfrm>
              <a:off x="7924800" y="5410200"/>
              <a:ext cx="312906" cy="369332"/>
            </a:xfrm>
            <a:prstGeom prst="rect">
              <a:avLst/>
            </a:prstGeom>
          </p:spPr>
          <p:txBody>
            <a:bodyPr wrap="none">
              <a:spAutoFit/>
            </a:bodyPr>
            <a:lstStyle/>
            <a:p>
              <a:r>
                <a:rPr lang="en-IN" b="1" dirty="0" smtClean="0"/>
                <a:t>v</a:t>
              </a:r>
              <a:endParaRPr lang="en-IN" dirty="0"/>
            </a:p>
          </p:txBody>
        </p:sp>
        <p:sp>
          <p:nvSpPr>
            <p:cNvPr id="88" name="Rectangle 87"/>
            <p:cNvSpPr/>
            <p:nvPr/>
          </p:nvSpPr>
          <p:spPr>
            <a:xfrm>
              <a:off x="6172200" y="2667000"/>
              <a:ext cx="312906" cy="369332"/>
            </a:xfrm>
            <a:prstGeom prst="rect">
              <a:avLst/>
            </a:prstGeom>
          </p:spPr>
          <p:txBody>
            <a:bodyPr wrap="none">
              <a:spAutoFit/>
            </a:bodyPr>
            <a:lstStyle/>
            <a:p>
              <a:r>
                <a:rPr lang="en-IN" b="1" dirty="0" smtClean="0"/>
                <a:t>1</a:t>
              </a:r>
              <a:endParaRPr lang="en-IN" dirty="0"/>
            </a:p>
          </p:txBody>
        </p:sp>
        <p:sp>
          <p:nvSpPr>
            <p:cNvPr id="89" name="Rectangle 88"/>
            <p:cNvSpPr/>
            <p:nvPr/>
          </p:nvSpPr>
          <p:spPr>
            <a:xfrm>
              <a:off x="8229600" y="4038600"/>
              <a:ext cx="312906" cy="369332"/>
            </a:xfrm>
            <a:prstGeom prst="rect">
              <a:avLst/>
            </a:prstGeom>
          </p:spPr>
          <p:txBody>
            <a:bodyPr wrap="none">
              <a:spAutoFit/>
            </a:bodyPr>
            <a:lstStyle/>
            <a:p>
              <a:r>
                <a:rPr lang="en-IN" b="1" dirty="0" smtClean="0"/>
                <a:t>2</a:t>
              </a:r>
              <a:endParaRPr lang="en-IN" dirty="0"/>
            </a:p>
          </p:txBody>
        </p:sp>
      </p:grpSp>
      <p:sp>
        <p:nvSpPr>
          <p:cNvPr id="90" name="Title 12"/>
          <p:cNvSpPr txBox="1">
            <a:spLocks/>
          </p:cNvSpPr>
          <p:nvPr/>
        </p:nvSpPr>
        <p:spPr>
          <a:xfrm>
            <a:off x="500034" y="285728"/>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Quasi-static processes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37406" y="2055812"/>
            <a:ext cx="3886994" cy="3125788"/>
            <a:chOff x="761206" y="1981200"/>
            <a:chExt cx="3886994" cy="3125788"/>
          </a:xfrm>
        </p:grpSpPr>
        <p:cxnSp>
          <p:nvCxnSpPr>
            <p:cNvPr id="3" name="Straight Connector 2"/>
            <p:cNvCxnSpPr/>
            <p:nvPr/>
          </p:nvCxnSpPr>
          <p:spPr>
            <a:xfrm rot="5400000">
              <a:off x="-495300" y="3848100"/>
              <a:ext cx="2514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1637505" y="3847306"/>
              <a:ext cx="2514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62000" y="5105400"/>
              <a:ext cx="21336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2000" y="3733800"/>
              <a:ext cx="2133600" cy="228600"/>
            </a:xfrm>
            <a:prstGeom prst="rect">
              <a:avLst/>
            </a:prstGeom>
            <a:gradFill>
              <a:gsLst>
                <a:gs pos="33000">
                  <a:srgbClr val="5E9EFF">
                    <a:alpha val="63000"/>
                  </a:srgbClr>
                </a:gs>
                <a:gs pos="100000">
                  <a:srgbClr val="85C2FF"/>
                </a:gs>
                <a:gs pos="70000">
                  <a:srgbClr val="C4D6EB"/>
                </a:gs>
                <a:gs pos="100000">
                  <a:srgbClr val="FFEBFA"/>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7" name="Rectangle 6"/>
            <p:cNvSpPr/>
            <p:nvPr/>
          </p:nvSpPr>
          <p:spPr>
            <a:xfrm>
              <a:off x="762000" y="2743200"/>
              <a:ext cx="45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8" name="Rectangle 7"/>
            <p:cNvSpPr/>
            <p:nvPr/>
          </p:nvSpPr>
          <p:spPr>
            <a:xfrm>
              <a:off x="2438400" y="2729552"/>
              <a:ext cx="45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cxnSp>
          <p:nvCxnSpPr>
            <p:cNvPr id="9" name="Straight Connector 8"/>
            <p:cNvCxnSpPr/>
            <p:nvPr/>
          </p:nvCxnSpPr>
          <p:spPr>
            <a:xfrm>
              <a:off x="762000" y="2876264"/>
              <a:ext cx="2133600"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4272" y="3028664"/>
              <a:ext cx="2133600"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38200" y="3124200"/>
              <a:ext cx="1981200" cy="1905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12" name="Rectangle 11"/>
            <p:cNvSpPr/>
            <p:nvPr/>
          </p:nvSpPr>
          <p:spPr>
            <a:xfrm>
              <a:off x="1295400" y="32766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latin typeface="Garamond" pitchFamily="18" charset="0"/>
              </a:endParaRPr>
            </a:p>
          </p:txBody>
        </p:sp>
        <p:cxnSp>
          <p:nvCxnSpPr>
            <p:cNvPr id="13" name="Straight Connector 12"/>
            <p:cNvCxnSpPr>
              <a:stCxn id="11" idx="1"/>
              <a:endCxn id="11" idx="3"/>
            </p:cNvCxnSpPr>
            <p:nvPr/>
          </p:nvCxnSpPr>
          <p:spPr>
            <a:xfrm rot="10800000" flipH="1">
              <a:off x="838200" y="4076700"/>
              <a:ext cx="1981200" cy="1588"/>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546402" y="3947958"/>
              <a:ext cx="609600" cy="158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524000" y="4343400"/>
              <a:ext cx="559769" cy="369332"/>
            </a:xfrm>
            <a:prstGeom prst="rect">
              <a:avLst/>
            </a:prstGeom>
          </p:spPr>
          <p:txBody>
            <a:bodyPr wrap="none">
              <a:spAutoFit/>
            </a:bodyPr>
            <a:lstStyle/>
            <a:p>
              <a:pPr algn="ctr"/>
              <a:r>
                <a:rPr lang="en-IN" b="1" dirty="0" smtClean="0">
                  <a:latin typeface="Garamond" pitchFamily="18" charset="0"/>
                </a:rPr>
                <a:t>Gas</a:t>
              </a:r>
              <a:endParaRPr lang="en-IN" b="1" dirty="0">
                <a:latin typeface="Garamond" pitchFamily="18" charset="0"/>
              </a:endParaRPr>
            </a:p>
          </p:txBody>
        </p:sp>
        <p:sp>
          <p:nvSpPr>
            <p:cNvPr id="16" name="Rectangle 15"/>
            <p:cNvSpPr/>
            <p:nvPr/>
          </p:nvSpPr>
          <p:spPr>
            <a:xfrm>
              <a:off x="1353580" y="4572000"/>
              <a:ext cx="907620" cy="369332"/>
            </a:xfrm>
            <a:prstGeom prst="rect">
              <a:avLst/>
            </a:prstGeom>
          </p:spPr>
          <p:txBody>
            <a:bodyPr wrap="none">
              <a:spAutoFit/>
            </a:bodyPr>
            <a:lstStyle/>
            <a:p>
              <a:pPr algn="ctr"/>
              <a:r>
                <a:rPr lang="en-IN" b="1" dirty="0" smtClean="0">
                  <a:latin typeface="Garamond" pitchFamily="18" charset="0"/>
                </a:rPr>
                <a:t>p</a:t>
              </a:r>
              <a:r>
                <a:rPr lang="en-IN" b="1" baseline="-25000" dirty="0" smtClean="0">
                  <a:latin typeface="Garamond" pitchFamily="18" charset="0"/>
                </a:rPr>
                <a:t>1, </a:t>
              </a:r>
              <a:r>
                <a:rPr lang="en-IN" b="1" dirty="0" smtClean="0">
                  <a:latin typeface="Garamond" pitchFamily="18" charset="0"/>
                </a:rPr>
                <a:t> v</a:t>
              </a:r>
              <a:r>
                <a:rPr lang="en-IN" b="1" baseline="-25000" dirty="0" smtClean="0">
                  <a:latin typeface="Garamond" pitchFamily="18" charset="0"/>
                </a:rPr>
                <a:t>1,</a:t>
              </a:r>
              <a:r>
                <a:rPr lang="en-IN" b="1" dirty="0" smtClean="0">
                  <a:latin typeface="Garamond" pitchFamily="18" charset="0"/>
                </a:rPr>
                <a:t> t</a:t>
              </a:r>
              <a:r>
                <a:rPr lang="en-IN" b="1" baseline="-25000" dirty="0" smtClean="0">
                  <a:latin typeface="Garamond" pitchFamily="18" charset="0"/>
                </a:rPr>
                <a:t>1</a:t>
              </a:r>
              <a:endParaRPr lang="en-IN" b="1" dirty="0">
                <a:latin typeface="Garamond" pitchFamily="18" charset="0"/>
              </a:endParaRPr>
            </a:p>
          </p:txBody>
        </p:sp>
        <p:sp>
          <p:nvSpPr>
            <p:cNvPr id="17" name="Rectangle 16"/>
            <p:cNvSpPr/>
            <p:nvPr/>
          </p:nvSpPr>
          <p:spPr>
            <a:xfrm>
              <a:off x="3200400" y="4343400"/>
              <a:ext cx="1447800" cy="369332"/>
            </a:xfrm>
            <a:prstGeom prst="rect">
              <a:avLst/>
            </a:prstGeom>
          </p:spPr>
          <p:txBody>
            <a:bodyPr wrap="square">
              <a:spAutoFit/>
            </a:bodyPr>
            <a:lstStyle/>
            <a:p>
              <a:pPr algn="ctr"/>
              <a:r>
                <a:rPr lang="en-IN" b="1" dirty="0" smtClean="0">
                  <a:latin typeface="Garamond" pitchFamily="18" charset="0"/>
                </a:rPr>
                <a:t>Initial state</a:t>
              </a:r>
              <a:endParaRPr lang="en-IN" b="1" dirty="0">
                <a:latin typeface="Garamond" pitchFamily="18" charset="0"/>
              </a:endParaRPr>
            </a:p>
          </p:txBody>
        </p:sp>
        <p:sp>
          <p:nvSpPr>
            <p:cNvPr id="18" name="Rectangle 17"/>
            <p:cNvSpPr/>
            <p:nvPr/>
          </p:nvSpPr>
          <p:spPr>
            <a:xfrm>
              <a:off x="3178792" y="2895600"/>
              <a:ext cx="1447800" cy="369332"/>
            </a:xfrm>
            <a:prstGeom prst="rect">
              <a:avLst/>
            </a:prstGeom>
          </p:spPr>
          <p:txBody>
            <a:bodyPr wrap="square">
              <a:spAutoFit/>
            </a:bodyPr>
            <a:lstStyle/>
            <a:p>
              <a:pPr algn="ctr"/>
              <a:r>
                <a:rPr lang="en-IN" b="1" dirty="0" smtClean="0">
                  <a:latin typeface="Garamond" pitchFamily="18" charset="0"/>
                </a:rPr>
                <a:t>Final state</a:t>
              </a:r>
              <a:endParaRPr lang="en-IN" b="1" dirty="0">
                <a:latin typeface="Garamond" pitchFamily="18" charset="0"/>
              </a:endParaRPr>
            </a:p>
          </p:txBody>
        </p:sp>
        <p:sp>
          <p:nvSpPr>
            <p:cNvPr id="19" name="Rectangle 18"/>
            <p:cNvSpPr/>
            <p:nvPr/>
          </p:nvSpPr>
          <p:spPr>
            <a:xfrm>
              <a:off x="1143000" y="1981200"/>
              <a:ext cx="1447800" cy="369332"/>
            </a:xfrm>
            <a:prstGeom prst="rect">
              <a:avLst/>
            </a:prstGeom>
          </p:spPr>
          <p:txBody>
            <a:bodyPr wrap="square">
              <a:spAutoFit/>
            </a:bodyPr>
            <a:lstStyle/>
            <a:p>
              <a:pPr algn="ctr"/>
              <a:r>
                <a:rPr lang="en-IN" b="1" dirty="0" smtClean="0">
                  <a:latin typeface="Garamond" pitchFamily="18" charset="0"/>
                </a:rPr>
                <a:t>Stops</a:t>
              </a:r>
              <a:endParaRPr lang="en-IN" b="1" dirty="0">
                <a:latin typeface="Garamond" pitchFamily="18" charset="0"/>
              </a:endParaRPr>
            </a:p>
          </p:txBody>
        </p:sp>
        <p:sp>
          <p:nvSpPr>
            <p:cNvPr id="20" name="Rectangle 19"/>
            <p:cNvSpPr/>
            <p:nvPr/>
          </p:nvSpPr>
          <p:spPr>
            <a:xfrm>
              <a:off x="3124200" y="3276600"/>
              <a:ext cx="1447800" cy="369332"/>
            </a:xfrm>
            <a:prstGeom prst="rect">
              <a:avLst/>
            </a:prstGeom>
          </p:spPr>
          <p:txBody>
            <a:bodyPr wrap="square">
              <a:spAutoFit/>
            </a:bodyPr>
            <a:lstStyle/>
            <a:p>
              <a:pPr algn="ctr"/>
              <a:r>
                <a:rPr lang="en-IN" b="1" dirty="0" smtClean="0">
                  <a:latin typeface="Garamond" pitchFamily="18" charset="0"/>
                </a:rPr>
                <a:t>Weights</a:t>
              </a:r>
              <a:endParaRPr lang="en-IN" b="1" dirty="0">
                <a:latin typeface="Garamond" pitchFamily="18" charset="0"/>
              </a:endParaRPr>
            </a:p>
          </p:txBody>
        </p:sp>
        <p:sp>
          <p:nvSpPr>
            <p:cNvPr id="21" name="Rectangle 20"/>
            <p:cNvSpPr/>
            <p:nvPr/>
          </p:nvSpPr>
          <p:spPr>
            <a:xfrm>
              <a:off x="3124200" y="3733800"/>
              <a:ext cx="1447800" cy="369332"/>
            </a:xfrm>
            <a:prstGeom prst="rect">
              <a:avLst/>
            </a:prstGeom>
          </p:spPr>
          <p:txBody>
            <a:bodyPr wrap="square">
              <a:spAutoFit/>
            </a:bodyPr>
            <a:lstStyle/>
            <a:p>
              <a:pPr algn="ctr"/>
              <a:r>
                <a:rPr lang="en-IN" b="1" dirty="0" smtClean="0">
                  <a:latin typeface="Garamond" pitchFamily="18" charset="0"/>
                </a:rPr>
                <a:t>Piston</a:t>
              </a:r>
              <a:endParaRPr lang="en-IN" b="1" dirty="0">
                <a:latin typeface="Garamond" pitchFamily="18" charset="0"/>
              </a:endParaRPr>
            </a:p>
          </p:txBody>
        </p:sp>
        <p:cxnSp>
          <p:nvCxnSpPr>
            <p:cNvPr id="22" name="Straight Connector 21"/>
            <p:cNvCxnSpPr/>
            <p:nvPr/>
          </p:nvCxnSpPr>
          <p:spPr>
            <a:xfrm flipV="1">
              <a:off x="2819400" y="3048000"/>
              <a:ext cx="457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3"/>
            </p:cNvCxnSpPr>
            <p:nvPr/>
          </p:nvCxnSpPr>
          <p:spPr>
            <a:xfrm flipV="1">
              <a:off x="2438400" y="3429000"/>
              <a:ext cx="838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p:cNvCxnSpPr>
            <p:nvPr/>
          </p:nvCxnSpPr>
          <p:spPr>
            <a:xfrm>
              <a:off x="2895600" y="3848100"/>
              <a:ext cx="53340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1"/>
            </p:cNvCxnSpPr>
            <p:nvPr/>
          </p:nvCxnSpPr>
          <p:spPr>
            <a:xfrm>
              <a:off x="2743200" y="4343400"/>
              <a:ext cx="457200" cy="184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2"/>
              <a:endCxn id="7" idx="3"/>
            </p:cNvCxnSpPr>
            <p:nvPr/>
          </p:nvCxnSpPr>
          <p:spPr>
            <a:xfrm rot="5400000">
              <a:off x="1308616" y="2261116"/>
              <a:ext cx="468868"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2"/>
              <a:endCxn id="8" idx="1"/>
            </p:cNvCxnSpPr>
            <p:nvPr/>
          </p:nvCxnSpPr>
          <p:spPr>
            <a:xfrm rot="16200000" flipH="1">
              <a:off x="1925040" y="2292392"/>
              <a:ext cx="45522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H="1">
              <a:off x="1295400" y="3436960"/>
              <a:ext cx="1143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1290250" y="3352800"/>
              <a:ext cx="1143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1313592" y="3506140"/>
              <a:ext cx="1143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H="1">
              <a:off x="1298612" y="3591718"/>
              <a:ext cx="1143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H="1">
              <a:off x="1295744" y="3656011"/>
              <a:ext cx="11430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876800" y="2133600"/>
            <a:ext cx="312906" cy="369332"/>
          </a:xfrm>
          <a:prstGeom prst="rect">
            <a:avLst/>
          </a:prstGeom>
        </p:spPr>
        <p:txBody>
          <a:bodyPr wrap="none">
            <a:spAutoFit/>
          </a:bodyPr>
          <a:lstStyle/>
          <a:p>
            <a:r>
              <a:rPr lang="en-IN" b="1" dirty="0" smtClean="0">
                <a:latin typeface="Garamond" pitchFamily="18" charset="0"/>
              </a:rPr>
              <a:t>p</a:t>
            </a:r>
            <a:endParaRPr lang="en-IN" dirty="0">
              <a:latin typeface="Garamond" pitchFamily="18" charset="0"/>
            </a:endParaRPr>
          </a:p>
        </p:txBody>
      </p:sp>
      <p:grpSp>
        <p:nvGrpSpPr>
          <p:cNvPr id="34" name="Group 33"/>
          <p:cNvGrpSpPr/>
          <p:nvPr/>
        </p:nvGrpSpPr>
        <p:grpSpPr>
          <a:xfrm>
            <a:off x="5029200" y="2057400"/>
            <a:ext cx="3810000" cy="3722132"/>
            <a:chOff x="5029200" y="2057400"/>
            <a:chExt cx="3810000" cy="3722132"/>
          </a:xfrm>
        </p:grpSpPr>
        <p:cxnSp>
          <p:nvCxnSpPr>
            <p:cNvPr id="35" name="Straight Arrow Connector 34"/>
            <p:cNvCxnSpPr/>
            <p:nvPr/>
          </p:nvCxnSpPr>
          <p:spPr>
            <a:xfrm>
              <a:off x="5486400" y="5181600"/>
              <a:ext cx="33528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3919406" y="3618706"/>
              <a:ext cx="31242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05600" y="5562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4572794" y="3254992"/>
              <a:ext cx="913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24800" y="5410200"/>
              <a:ext cx="290464" cy="369332"/>
            </a:xfrm>
            <a:prstGeom prst="rect">
              <a:avLst/>
            </a:prstGeom>
          </p:spPr>
          <p:txBody>
            <a:bodyPr wrap="none">
              <a:spAutoFit/>
            </a:bodyPr>
            <a:lstStyle/>
            <a:p>
              <a:r>
                <a:rPr lang="en-IN" b="1" dirty="0" smtClean="0">
                  <a:latin typeface="Garamond" pitchFamily="18" charset="0"/>
                </a:rPr>
                <a:t>v</a:t>
              </a:r>
              <a:endParaRPr lang="en-IN" dirty="0">
                <a:latin typeface="Garamond" pitchFamily="18" charset="0"/>
              </a:endParaRPr>
            </a:p>
          </p:txBody>
        </p:sp>
        <p:sp>
          <p:nvSpPr>
            <p:cNvPr id="40" name="Rectangle 39"/>
            <p:cNvSpPr/>
            <p:nvPr/>
          </p:nvSpPr>
          <p:spPr>
            <a:xfrm>
              <a:off x="6172200" y="2667000"/>
              <a:ext cx="276038" cy="369332"/>
            </a:xfrm>
            <a:prstGeom prst="rect">
              <a:avLst/>
            </a:prstGeom>
          </p:spPr>
          <p:txBody>
            <a:bodyPr wrap="none">
              <a:spAutoFit/>
            </a:bodyPr>
            <a:lstStyle/>
            <a:p>
              <a:r>
                <a:rPr lang="en-IN" b="1" dirty="0" smtClean="0">
                  <a:latin typeface="Garamond" pitchFamily="18" charset="0"/>
                </a:rPr>
                <a:t>1</a:t>
              </a:r>
              <a:endParaRPr lang="en-IN" dirty="0">
                <a:latin typeface="Garamond" pitchFamily="18" charset="0"/>
              </a:endParaRPr>
            </a:p>
          </p:txBody>
        </p:sp>
        <p:sp>
          <p:nvSpPr>
            <p:cNvPr id="41" name="Rectangle 40"/>
            <p:cNvSpPr/>
            <p:nvPr/>
          </p:nvSpPr>
          <p:spPr>
            <a:xfrm>
              <a:off x="8229600" y="4038600"/>
              <a:ext cx="293670" cy="369332"/>
            </a:xfrm>
            <a:prstGeom prst="rect">
              <a:avLst/>
            </a:prstGeom>
          </p:spPr>
          <p:txBody>
            <a:bodyPr wrap="none">
              <a:spAutoFit/>
            </a:bodyPr>
            <a:lstStyle/>
            <a:p>
              <a:r>
                <a:rPr lang="en-IN" b="1" dirty="0" smtClean="0">
                  <a:latin typeface="Garamond" pitchFamily="18" charset="0"/>
                </a:rPr>
                <a:t>2</a:t>
              </a:r>
              <a:endParaRPr lang="en-IN" dirty="0">
                <a:latin typeface="Garamond" pitchFamily="18" charset="0"/>
              </a:endParaRPr>
            </a:p>
          </p:txBody>
        </p:sp>
        <p:sp>
          <p:nvSpPr>
            <p:cNvPr id="42" name="Rectangle 41"/>
            <p:cNvSpPr/>
            <p:nvPr/>
          </p:nvSpPr>
          <p:spPr>
            <a:xfrm>
              <a:off x="5970896" y="2759120"/>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3" name="Rectangle 42"/>
            <p:cNvSpPr/>
            <p:nvPr/>
          </p:nvSpPr>
          <p:spPr>
            <a:xfrm>
              <a:off x="6082352" y="3208360"/>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4" name="Rectangle 43"/>
            <p:cNvSpPr/>
            <p:nvPr/>
          </p:nvSpPr>
          <p:spPr>
            <a:xfrm>
              <a:off x="6934200" y="3948752"/>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5" name="Rectangle 44"/>
            <p:cNvSpPr/>
            <p:nvPr/>
          </p:nvSpPr>
          <p:spPr>
            <a:xfrm>
              <a:off x="7315200" y="4087504"/>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6" name="Rectangle 45"/>
            <p:cNvSpPr/>
            <p:nvPr/>
          </p:nvSpPr>
          <p:spPr>
            <a:xfrm>
              <a:off x="7696200" y="4183040"/>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7" name="Rectangle 46"/>
            <p:cNvSpPr/>
            <p:nvPr/>
          </p:nvSpPr>
          <p:spPr>
            <a:xfrm>
              <a:off x="8104496" y="4212608"/>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8" name="Rectangle 47"/>
            <p:cNvSpPr/>
            <p:nvPr/>
          </p:nvSpPr>
          <p:spPr>
            <a:xfrm>
              <a:off x="6310952" y="3540456"/>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49" name="Rectangle 48"/>
            <p:cNvSpPr/>
            <p:nvPr/>
          </p:nvSpPr>
          <p:spPr>
            <a:xfrm>
              <a:off x="6580496" y="3761096"/>
              <a:ext cx="300082" cy="369332"/>
            </a:xfrm>
            <a:prstGeom prst="rect">
              <a:avLst/>
            </a:prstGeom>
          </p:spPr>
          <p:txBody>
            <a:bodyPr wrap="none">
              <a:spAutoFit/>
            </a:bodyPr>
            <a:lstStyle/>
            <a:p>
              <a:r>
                <a:rPr lang="en-IN" dirty="0" smtClean="0">
                  <a:latin typeface="Garamond" pitchFamily="18" charset="0"/>
                </a:rPr>
                <a:t>x</a:t>
              </a:r>
              <a:endParaRPr lang="en-IN" dirty="0">
                <a:latin typeface="Garamond" pitchFamily="18" charset="0"/>
              </a:endParaRPr>
            </a:p>
          </p:txBody>
        </p:sp>
        <p:sp>
          <p:nvSpPr>
            <p:cNvPr id="50" name="Rectangle 49"/>
            <p:cNvSpPr/>
            <p:nvPr/>
          </p:nvSpPr>
          <p:spPr>
            <a:xfrm>
              <a:off x="6477000" y="2286000"/>
              <a:ext cx="1814920" cy="369332"/>
            </a:xfrm>
            <a:prstGeom prst="rect">
              <a:avLst/>
            </a:prstGeom>
          </p:spPr>
          <p:txBody>
            <a:bodyPr wrap="none">
              <a:spAutoFit/>
            </a:bodyPr>
            <a:lstStyle/>
            <a:p>
              <a:r>
                <a:rPr lang="en-IN" dirty="0" smtClean="0">
                  <a:latin typeface="Garamond" pitchFamily="18" charset="0"/>
                  <a:ea typeface="Verdana" pitchFamily="34" charset="0"/>
                  <a:cs typeface="Verdana" pitchFamily="34" charset="0"/>
                </a:rPr>
                <a:t>Equilibrium states</a:t>
              </a:r>
              <a:endParaRPr lang="en-IN" dirty="0">
                <a:latin typeface="Garamond" pitchFamily="18" charset="0"/>
                <a:ea typeface="Verdana" pitchFamily="34" charset="0"/>
                <a:cs typeface="Verdana" pitchFamily="34" charset="0"/>
              </a:endParaRPr>
            </a:p>
          </p:txBody>
        </p:sp>
        <p:cxnSp>
          <p:nvCxnSpPr>
            <p:cNvPr id="51" name="Straight Connector 50"/>
            <p:cNvCxnSpPr/>
            <p:nvPr/>
          </p:nvCxnSpPr>
          <p:spPr>
            <a:xfrm rot="10800000" flipV="1">
              <a:off x="6248400" y="2667000"/>
              <a:ext cx="1143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6400800" y="2971800"/>
              <a:ext cx="1295400" cy="685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Arc 52"/>
          <p:cNvSpPr/>
          <p:nvPr/>
        </p:nvSpPr>
        <p:spPr>
          <a:xfrm rot="10800000">
            <a:off x="6112033" y="1514024"/>
            <a:ext cx="4343400" cy="2895600"/>
          </a:xfrm>
          <a:prstGeom prst="arc">
            <a:avLst>
              <a:gd name="adj1" fmla="val 16200000"/>
              <a:gd name="adj2" fmla="val 1962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Garamond" pitchFamily="18" charset="0"/>
            </a:endParaRPr>
          </a:p>
        </p:txBody>
      </p:sp>
      <p:sp>
        <p:nvSpPr>
          <p:cNvPr id="54" name="Title 12"/>
          <p:cNvSpPr txBox="1">
            <a:spLocks/>
          </p:cNvSpPr>
          <p:nvPr/>
        </p:nvSpPr>
        <p:spPr>
          <a:xfrm>
            <a:off x="500034" y="285728"/>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Quasi-static processes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274638"/>
            <a:ext cx="8229600" cy="1143000"/>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Quasi-static processes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1"/>
          <p:cNvSpPr txBox="1">
            <a:spLocks/>
          </p:cNvSpPr>
          <p:nvPr/>
        </p:nvSpPr>
        <p:spPr>
          <a:xfrm>
            <a:off x="457200" y="1600200"/>
            <a:ext cx="8229600" cy="4525963"/>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Engineers are interested in quasi-static processes because</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they are easy to analyse</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rPr>
              <a:t>work-producing devices deliver maximum work when they operate on quasi-static processes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Quasi-static processes serve as standards to which actual processes can be compared</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txBox="1">
            <a:spLocks/>
          </p:cNvSpPr>
          <p:nvPr/>
        </p:nvSpPr>
        <p:spPr>
          <a:xfrm>
            <a:off x="457200" y="533400"/>
            <a:ext cx="8229600" cy="685800"/>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Property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5" name="Content Placeholder 8"/>
          <p:cNvSpPr txBox="1">
            <a:spLocks/>
          </p:cNvSpPr>
          <p:nvPr/>
        </p:nvSpPr>
        <p:spPr>
          <a:xfrm>
            <a:off x="304800" y="1371600"/>
            <a:ext cx="8534400" cy="4754563"/>
          </a:xfrm>
          <a:prstGeom prst="rect">
            <a:avLst/>
          </a:prstGeom>
        </p:spPr>
        <p:txBody>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Property: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Any characteristic of a system</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Temperature, pressure, density, mass…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Intensive property: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independent of mass</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Temperature, pressure </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Extensive property: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dependent on size or mass of the system</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Mass, volume, momentum </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Specific properties: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extensive properties per unit mass</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specific volume (v=V/m), specific energy (e=E/m)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Garamond"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85800"/>
            <a:ext cx="8229600" cy="7318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Energy can exist in numerous forms such as </a:t>
            </a:r>
            <a:r>
              <a:rPr kumimoji="0" lang="en-IN"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thermal, mechanical, kinetic, potential, electric, magnetic, chemical, and nuclear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 sum total of the above: </a:t>
            </a:r>
            <a:r>
              <a:rPr kumimoji="0" lang="en-IN" sz="28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Total energy, </a:t>
            </a:r>
            <a:r>
              <a:rPr kumimoji="0" lang="en-IN" sz="2800" b="1"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 = E/m kJ/kg</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Thermodynamics provides no information about the absolute value of the total energy.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It deals only with the change of the total energy, which is what matters in engineering problems.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0" y="1371600"/>
            <a:ext cx="8915400" cy="3429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Forms of energy:</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Macroscopic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Energy that a system possesses as a whole with respect to some outside reference frame, </a:t>
            </a:r>
            <a:r>
              <a:rPr kumimoji="0" lang="en-US" sz="28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eg</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Kinetic Energy, Potential Energy</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Microscopic energy: </a:t>
            </a:r>
            <a:r>
              <a:rPr lang="en-US" sz="2800" dirty="0" err="1" smtClean="0">
                <a:latin typeface="Garamond" pitchFamily="18" charset="0"/>
                <a:ea typeface="Verdana" pitchFamily="34" charset="0"/>
                <a:cs typeface="Verdana" pitchFamily="34" charset="0"/>
              </a:rPr>
              <a:t>Th</a:t>
            </a:r>
            <a:r>
              <a:rPr kumimoji="0" lang="en-US" sz="28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ese</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are related to the molecular structure of a system and the degree of the molecular activity and are independent of the outside reference frames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Sum of all microscopic forms of energy of a system: </a:t>
            </a: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Internal energy, U (kJ) or u = </a:t>
            </a:r>
            <a:r>
              <a:rPr kumimoji="0" lang="en-US" sz="2800" b="0" i="1"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U/m</a:t>
            </a:r>
            <a:r>
              <a:rPr kumimoji="0" lang="en-US"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rPr>
              <a:t> (kJ/kg)  </a:t>
            </a:r>
            <a:endParaRPr kumimoji="0" lang="en-IN" sz="2800" b="0" i="0" u="none" strike="noStrike" kern="1200" cap="none" spc="0" normalizeH="0" baseline="0" noProof="0" dirty="0" smtClean="0">
              <a:ln>
                <a:noFill/>
              </a:ln>
              <a:solidFill>
                <a:srgbClr val="0070C0"/>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Macroscopic 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pic>
        <p:nvPicPr>
          <p:cNvPr id="3" name="Picture 3" descr="C:\Program Files\Microsoft Office\MEDIA\CAGCAT10\j0212957.wmf"/>
          <p:cNvPicPr>
            <a:picLocks noChangeAspect="1" noChangeArrowheads="1"/>
          </p:cNvPicPr>
          <p:nvPr/>
        </p:nvPicPr>
        <p:blipFill>
          <a:blip r:embed="rId2"/>
          <a:srcRect/>
          <a:stretch>
            <a:fillRect/>
          </a:stretch>
        </p:blipFill>
        <p:spPr bwMode="auto">
          <a:xfrm rot="1088201">
            <a:off x="3913441" y="2568056"/>
            <a:ext cx="2270508" cy="1425589"/>
          </a:xfrm>
          <a:prstGeom prst="rect">
            <a:avLst/>
          </a:prstGeom>
          <a:noFill/>
        </p:spPr>
      </p:pic>
      <p:cxnSp>
        <p:nvCxnSpPr>
          <p:cNvPr id="4" name="Straight Connector 3"/>
          <p:cNvCxnSpPr/>
          <p:nvPr/>
        </p:nvCxnSpPr>
        <p:spPr>
          <a:xfrm>
            <a:off x="1981200" y="3048000"/>
            <a:ext cx="5791200" cy="1828800"/>
          </a:xfrm>
          <a:prstGeom prst="line">
            <a:avLst/>
          </a:prstGeom>
          <a:ln w="47625" cmpd="tri">
            <a:solidFill>
              <a:schemeClr val="tx1"/>
            </a:solidFill>
          </a:ln>
          <a:effectLst>
            <a:outerShdw blurRad="50800" dist="38100" dir="5400000" algn="t" rotWithShape="0">
              <a:prstClr val="black">
                <a:alpha val="40000"/>
              </a:prstClr>
            </a:outerShdw>
          </a:effectLst>
          <a:scene3d>
            <a:camera prst="orthographicFront"/>
            <a:lightRig rig="glow" dir="t"/>
          </a:scene3d>
          <a:sp3d prstMaterial="matte"/>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28800" y="5257800"/>
            <a:ext cx="6248400" cy="707886"/>
          </a:xfrm>
          <a:prstGeom prst="rect">
            <a:avLst/>
          </a:prstGeom>
        </p:spPr>
        <p:txBody>
          <a:bodyPr wrap="square">
            <a:spAutoFit/>
          </a:bodyPr>
          <a:lstStyle/>
          <a:p>
            <a:r>
              <a:rPr lang="en-IN" sz="2000" dirty="0" smtClean="0">
                <a:latin typeface="Garamond" pitchFamily="18" charset="0"/>
                <a:ea typeface="Verdana" pitchFamily="34" charset="0"/>
                <a:cs typeface="Verdana" pitchFamily="34" charset="0"/>
              </a:rPr>
              <a:t>The macroscopic energy, KE and PE, of an object changes with velocity and elevation.</a:t>
            </a:r>
            <a:endParaRPr lang="en-IN" sz="2000" dirty="0">
              <a:latin typeface="Garamond" pitchFamily="18" charset="0"/>
              <a:ea typeface="Verdana" pitchFamily="34" charset="0"/>
              <a:cs typeface="Verdan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Internal energy</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Sensible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Part of the internal energy associated with kinetic energy of molecules	</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Rotational KE, translational KE, </a:t>
            </a:r>
            <a:r>
              <a:rPr kumimoji="0" lang="en-US" sz="24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vibrational</a:t>
            </a:r>
            <a:r>
              <a:rPr kumimoji="0" lang="en-US"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KE</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Latent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Internal energy associated with phase change of a system</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Chemical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Internal energy associated with the atomic bonds in a molecule</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Nuclear energy</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Tremendous amount of energy associated with the strong bonds within the nucleus of the atom</a:t>
            </a:r>
            <a:endParaRPr kumimoji="0" lang="en-IN" sz="2400" b="0" i="0" u="none" strike="noStrike" kern="1200" cap="none" spc="0" normalizeH="0" baseline="0" noProof="0" dirty="0" smtClean="0">
              <a:ln>
                <a:noFill/>
              </a:ln>
              <a:solidFill>
                <a:schemeClr val="tx2">
                  <a:lumMod val="60000"/>
                  <a:lumOff val="40000"/>
                </a:schemeClr>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133600" y="5029200"/>
            <a:ext cx="5943600" cy="707886"/>
          </a:xfrm>
          <a:prstGeom prst="rect">
            <a:avLst/>
          </a:prstGeom>
          <a:noFill/>
          <a:ln w="9525">
            <a:noFill/>
            <a:miter lim="800000"/>
            <a:headEnd/>
            <a:tailEnd/>
          </a:ln>
        </p:spPr>
        <p:txBody>
          <a:bodyPr wrap="square">
            <a:spAutoFit/>
          </a:bodyPr>
          <a:lstStyle/>
          <a:p>
            <a:r>
              <a:rPr lang="en-US" sz="2000" dirty="0">
                <a:latin typeface="Garamond" pitchFamily="18" charset="0"/>
                <a:ea typeface="Verdana" pitchFamily="34" charset="0"/>
                <a:cs typeface="Verdana" pitchFamily="34" charset="0"/>
              </a:rPr>
              <a:t>The various forms of microscopic</a:t>
            </a:r>
          </a:p>
          <a:p>
            <a:r>
              <a:rPr lang="en-US" sz="2000" dirty="0">
                <a:latin typeface="Garamond" pitchFamily="18" charset="0"/>
                <a:ea typeface="Verdana" pitchFamily="34" charset="0"/>
                <a:cs typeface="Verdana" pitchFamily="34" charset="0"/>
              </a:rPr>
              <a:t>energies that make up sensible energy.</a:t>
            </a:r>
          </a:p>
        </p:txBody>
      </p:sp>
      <p:pic>
        <p:nvPicPr>
          <p:cNvPr id="3" name="Picture 1"/>
          <p:cNvPicPr>
            <a:picLocks noChangeAspect="1"/>
          </p:cNvPicPr>
          <p:nvPr/>
        </p:nvPicPr>
        <p:blipFill>
          <a:blip r:embed="rId2"/>
          <a:srcRect l="14672" t="4724" r="5502" b="70276"/>
          <a:stretch>
            <a:fillRect/>
          </a:stretch>
        </p:blipFill>
        <p:spPr bwMode="auto">
          <a:xfrm>
            <a:off x="1371600" y="1393208"/>
            <a:ext cx="3133834" cy="1523833"/>
          </a:xfrm>
          <a:prstGeom prst="rect">
            <a:avLst/>
          </a:prstGeom>
          <a:noFill/>
          <a:ln w="9525">
            <a:noFill/>
            <a:miter lim="800000"/>
            <a:headEnd/>
            <a:tailEnd/>
          </a:ln>
        </p:spPr>
      </p:pic>
      <p:pic>
        <p:nvPicPr>
          <p:cNvPr id="4" name="Picture 1"/>
          <p:cNvPicPr>
            <a:picLocks noChangeAspect="1"/>
          </p:cNvPicPr>
          <p:nvPr/>
        </p:nvPicPr>
        <p:blipFill>
          <a:blip r:embed="rId2"/>
          <a:srcRect l="14672" t="61417" r="5502" b="6496"/>
          <a:stretch>
            <a:fillRect/>
          </a:stretch>
        </p:blipFill>
        <p:spPr bwMode="auto">
          <a:xfrm>
            <a:off x="4724400" y="990600"/>
            <a:ext cx="3133834" cy="1955904"/>
          </a:xfrm>
          <a:prstGeom prst="rect">
            <a:avLst/>
          </a:prstGeom>
          <a:noFill/>
          <a:ln w="9525">
            <a:noFill/>
            <a:miter lim="800000"/>
            <a:headEnd/>
            <a:tailEnd/>
          </a:ln>
        </p:spPr>
      </p:pic>
      <p:pic>
        <p:nvPicPr>
          <p:cNvPr id="5" name="Picture 1"/>
          <p:cNvPicPr>
            <a:picLocks noChangeAspect="1"/>
          </p:cNvPicPr>
          <p:nvPr/>
        </p:nvPicPr>
        <p:blipFill>
          <a:blip r:embed="rId2"/>
          <a:srcRect l="14672" t="33071" r="5502" b="40748"/>
          <a:stretch>
            <a:fillRect/>
          </a:stretch>
        </p:blipFill>
        <p:spPr bwMode="auto">
          <a:xfrm>
            <a:off x="2895600" y="3200400"/>
            <a:ext cx="3133834" cy="159593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4953000" y="4267200"/>
            <a:ext cx="3886200" cy="1015663"/>
          </a:xfrm>
          <a:prstGeom prst="rect">
            <a:avLst/>
          </a:prstGeom>
          <a:noFill/>
          <a:ln w="9525">
            <a:noFill/>
            <a:miter lim="800000"/>
            <a:headEnd/>
            <a:tailEnd/>
          </a:ln>
        </p:spPr>
        <p:txBody>
          <a:bodyPr>
            <a:spAutoFit/>
          </a:bodyPr>
          <a:lstStyle/>
          <a:p>
            <a:r>
              <a:rPr lang="en-US" sz="2000" dirty="0">
                <a:latin typeface="Garamond" pitchFamily="18" charset="0"/>
                <a:ea typeface="Verdana" pitchFamily="34" charset="0"/>
                <a:cs typeface="Verdana" pitchFamily="34" charset="0"/>
              </a:rPr>
              <a:t>The internal energy of a system is the sum of all forms of the microscopic energies.</a:t>
            </a:r>
          </a:p>
        </p:txBody>
      </p:sp>
      <p:pic>
        <p:nvPicPr>
          <p:cNvPr id="3" name="Picture 2"/>
          <p:cNvPicPr>
            <a:picLocks noChangeAspect="1"/>
          </p:cNvPicPr>
          <p:nvPr/>
        </p:nvPicPr>
        <p:blipFill>
          <a:blip r:embed="rId2"/>
          <a:srcRect/>
          <a:stretch>
            <a:fillRect/>
          </a:stretch>
        </p:blipFill>
        <p:spPr bwMode="auto">
          <a:xfrm>
            <a:off x="990600" y="1143000"/>
            <a:ext cx="3434621" cy="4724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981200" y="838200"/>
            <a:ext cx="4800600" cy="3758456"/>
          </a:xfrm>
          <a:prstGeom prst="rect">
            <a:avLst/>
          </a:prstGeom>
          <a:noFill/>
          <a:ln w="9525">
            <a:noFill/>
            <a:miter lim="800000"/>
            <a:headEnd/>
            <a:tailEnd/>
          </a:ln>
        </p:spPr>
      </p:pic>
      <p:sp>
        <p:nvSpPr>
          <p:cNvPr id="3" name="TextBox 2"/>
          <p:cNvSpPr txBox="1">
            <a:spLocks noChangeArrowheads="1"/>
          </p:cNvSpPr>
          <p:nvPr/>
        </p:nvSpPr>
        <p:spPr bwMode="auto">
          <a:xfrm>
            <a:off x="1219200" y="4876800"/>
            <a:ext cx="7086600" cy="1015663"/>
          </a:xfrm>
          <a:prstGeom prst="rect">
            <a:avLst/>
          </a:prstGeom>
          <a:noFill/>
          <a:ln w="9525">
            <a:noFill/>
            <a:miter lim="800000"/>
            <a:headEnd/>
            <a:tailEnd/>
          </a:ln>
        </p:spPr>
        <p:txBody>
          <a:bodyPr wrap="square">
            <a:spAutoFit/>
          </a:bodyPr>
          <a:lstStyle/>
          <a:p>
            <a:pPr algn="just"/>
            <a:r>
              <a:rPr lang="en-US" sz="2000" dirty="0">
                <a:latin typeface="Garamond" pitchFamily="18" charset="0"/>
                <a:ea typeface="Verdana" pitchFamily="34" charset="0"/>
                <a:cs typeface="Verdana" pitchFamily="34" charset="0"/>
              </a:rPr>
              <a:t>The </a:t>
            </a:r>
            <a:r>
              <a:rPr lang="en-US" sz="2000" i="1" dirty="0">
                <a:latin typeface="Garamond" pitchFamily="18" charset="0"/>
                <a:ea typeface="Verdana" pitchFamily="34" charset="0"/>
                <a:cs typeface="Verdana" pitchFamily="34" charset="0"/>
              </a:rPr>
              <a:t>macroscopic</a:t>
            </a:r>
            <a:r>
              <a:rPr lang="en-US" sz="2000" dirty="0">
                <a:latin typeface="Garamond" pitchFamily="18" charset="0"/>
                <a:ea typeface="Verdana" pitchFamily="34" charset="0"/>
                <a:cs typeface="Verdana" pitchFamily="34" charset="0"/>
              </a:rPr>
              <a:t> kinetic energy is an </a:t>
            </a:r>
            <a:r>
              <a:rPr lang="en-US" sz="2000" dirty="0" smtClean="0">
                <a:latin typeface="Garamond" pitchFamily="18" charset="0"/>
                <a:ea typeface="Verdana" pitchFamily="34" charset="0"/>
                <a:cs typeface="Verdana" pitchFamily="34" charset="0"/>
              </a:rPr>
              <a:t>organized </a:t>
            </a:r>
            <a:r>
              <a:rPr lang="en-US" sz="2000" dirty="0">
                <a:latin typeface="Garamond" pitchFamily="18" charset="0"/>
                <a:ea typeface="Verdana" pitchFamily="34" charset="0"/>
                <a:cs typeface="Verdana" pitchFamily="34" charset="0"/>
              </a:rPr>
              <a:t>form of energy and more useful than the </a:t>
            </a:r>
            <a:r>
              <a:rPr lang="en-US" sz="2000" dirty="0" smtClean="0">
                <a:latin typeface="Garamond" pitchFamily="18" charset="0"/>
                <a:ea typeface="Verdana" pitchFamily="34" charset="0"/>
                <a:cs typeface="Verdana" pitchFamily="34" charset="0"/>
              </a:rPr>
              <a:t>disorganized </a:t>
            </a:r>
            <a:r>
              <a:rPr lang="en-US" sz="2000" i="1" dirty="0">
                <a:latin typeface="Garamond" pitchFamily="18" charset="0"/>
                <a:ea typeface="Verdana" pitchFamily="34" charset="0"/>
                <a:cs typeface="Verdana" pitchFamily="34" charset="0"/>
              </a:rPr>
              <a:t>microscopic</a:t>
            </a:r>
            <a:r>
              <a:rPr lang="en-US" sz="2000" dirty="0">
                <a:latin typeface="Garamond" pitchFamily="18" charset="0"/>
                <a:ea typeface="Verdana" pitchFamily="34" charset="0"/>
                <a:cs typeface="Verdana" pitchFamily="34" charset="0"/>
              </a:rPr>
              <a:t> kinetic energies of the molecules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Kinetic and Potential energies</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533400" y="2133600"/>
            <a:ext cx="8610600" cy="25908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Kinetic energy, KE, of a system:</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Potential energy, PE, of a system:</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graphicFrame>
        <p:nvGraphicFramePr>
          <p:cNvPr id="4" name="Object 3"/>
          <p:cNvGraphicFramePr>
            <a:graphicFrameLocks noChangeAspect="1"/>
          </p:cNvGraphicFramePr>
          <p:nvPr/>
        </p:nvGraphicFramePr>
        <p:xfrm>
          <a:off x="484188" y="2667000"/>
          <a:ext cx="8086725" cy="946150"/>
        </p:xfrm>
        <a:graphic>
          <a:graphicData uri="http://schemas.openxmlformats.org/presentationml/2006/ole">
            <mc:AlternateContent xmlns:mc="http://schemas.openxmlformats.org/markup-compatibility/2006">
              <mc:Choice xmlns:v="urn:schemas-microsoft-com:vml" Requires="v">
                <p:oleObj spid="_x0000_s1032" name="Equation" r:id="rId3" imgW="3581280" imgH="419040" progId="Equation.3">
                  <p:embed/>
                </p:oleObj>
              </mc:Choice>
              <mc:Fallback>
                <p:oleObj name="Equation" r:id="rId3" imgW="35812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2667000"/>
                        <a:ext cx="8086725"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nvGraphicFramePr>
        <p:xfrm>
          <a:off x="546100" y="4523096"/>
          <a:ext cx="8043863" cy="465138"/>
        </p:xfrm>
        <a:graphic>
          <a:graphicData uri="http://schemas.openxmlformats.org/presentationml/2006/ole">
            <mc:AlternateContent xmlns:mc="http://schemas.openxmlformats.org/markup-compatibility/2006">
              <mc:Choice xmlns:v="urn:schemas-microsoft-com:vml" Requires="v">
                <p:oleObj spid="_x0000_s1033" name="Equation" r:id="rId5" imgW="3517560" imgH="203040" progId="Equation.3">
                  <p:embed/>
                </p:oleObj>
              </mc:Choice>
              <mc:Fallback>
                <p:oleObj name="Equation" r:id="rId5" imgW="3517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00" y="4523096"/>
                        <a:ext cx="8043863"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Total energy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447800"/>
            <a:ext cx="8610600" cy="34290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In the absence of magnetic, electric, and surface tension effects, the total energy of a system consists of the kinetic, potential, and internal energies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graphicFrame>
        <p:nvGraphicFramePr>
          <p:cNvPr id="4" name="Object 3"/>
          <p:cNvGraphicFramePr>
            <a:graphicFrameLocks noChangeAspect="1"/>
          </p:cNvGraphicFramePr>
          <p:nvPr/>
        </p:nvGraphicFramePr>
        <p:xfrm>
          <a:off x="1492250" y="3352800"/>
          <a:ext cx="6351588" cy="2590800"/>
        </p:xfrm>
        <a:graphic>
          <a:graphicData uri="http://schemas.openxmlformats.org/presentationml/2006/ole">
            <mc:AlternateContent xmlns:mc="http://schemas.openxmlformats.org/markup-compatibility/2006">
              <mc:Choice xmlns:v="urn:schemas-microsoft-com:vml" Requires="v">
                <p:oleObj spid="_x0000_s2053" name="Equation" r:id="rId3" imgW="2616120" imgH="1066680" progId="Equation.3">
                  <p:embed/>
                </p:oleObj>
              </mc:Choice>
              <mc:Fallback>
                <p:oleObj name="Equation" r:id="rId3" imgW="2616120" imgH="1066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3352800"/>
                        <a:ext cx="6351588"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Total energy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3"/>
          <p:cNvSpPr txBox="1">
            <a:spLocks/>
          </p:cNvSpPr>
          <p:nvPr/>
        </p:nvSpPr>
        <p:spPr>
          <a:xfrm>
            <a:off x="304800" y="1371600"/>
            <a:ext cx="8610600" cy="3429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Closed systems whose velocity and elevation of the </a:t>
            </a:r>
            <a:r>
              <a:rPr kumimoji="0" lang="en-IN" sz="2800" b="0" i="0" u="none" strike="noStrike" kern="1200" cap="none" spc="0" normalizeH="0" baseline="0" noProof="0" dirty="0" err="1" smtClean="0">
                <a:ln>
                  <a:noFill/>
                </a:ln>
                <a:solidFill>
                  <a:schemeClr val="tx1"/>
                </a:solidFill>
                <a:effectLst/>
                <a:uLnTx/>
                <a:uFillTx/>
                <a:latin typeface="Garamond" pitchFamily="18" charset="0"/>
                <a:ea typeface="Verdana" pitchFamily="34" charset="0"/>
                <a:cs typeface="Verdana" pitchFamily="34" charset="0"/>
              </a:rPr>
              <a:t>center</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of gravity remain constant during a process are frequently referred to as </a:t>
            </a:r>
            <a:r>
              <a:rPr kumimoji="0" lang="en-IN"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stationary systems.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1"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 change in the total energy </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E </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of a stationary system is identical to the change in its</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 </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internal energy </a:t>
            </a:r>
            <a:r>
              <a:rPr kumimoji="0" lang="en-IN" sz="2800" b="0" i="1"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U.</a:t>
            </a:r>
            <a:endParaRPr kumimoji="0" lang="en-IN" sz="24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3810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Properties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Rectangle 2"/>
          <p:cNvSpPr/>
          <p:nvPr/>
        </p:nvSpPr>
        <p:spPr>
          <a:xfrm>
            <a:off x="1447800" y="2438400"/>
            <a:ext cx="1828800" cy="1905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Garamond" pitchFamily="18" charset="0"/>
              </a:rPr>
              <a:t>m</a:t>
            </a:r>
          </a:p>
          <a:p>
            <a:pPr algn="ctr"/>
            <a:r>
              <a:rPr lang="en-IN" sz="2000" dirty="0" smtClean="0">
                <a:solidFill>
                  <a:schemeClr val="tx1"/>
                </a:solidFill>
                <a:latin typeface="Garamond" pitchFamily="18" charset="0"/>
              </a:rPr>
              <a:t>V</a:t>
            </a:r>
          </a:p>
          <a:p>
            <a:pPr algn="ctr"/>
            <a:r>
              <a:rPr lang="en-IN" sz="2000" dirty="0" smtClean="0">
                <a:solidFill>
                  <a:schemeClr val="tx1"/>
                </a:solidFill>
                <a:latin typeface="Garamond" pitchFamily="18" charset="0"/>
              </a:rPr>
              <a:t>T</a:t>
            </a:r>
          </a:p>
          <a:p>
            <a:pPr algn="ctr"/>
            <a:r>
              <a:rPr lang="en-IN" sz="2000" dirty="0" smtClean="0">
                <a:solidFill>
                  <a:schemeClr val="tx1"/>
                </a:solidFill>
                <a:latin typeface="Garamond" pitchFamily="18" charset="0"/>
              </a:rPr>
              <a:t>P</a:t>
            </a:r>
          </a:p>
          <a:p>
            <a:pPr algn="ctr"/>
            <a:r>
              <a:rPr lang="en-IN" sz="2000" dirty="0" smtClean="0">
                <a:solidFill>
                  <a:schemeClr val="tx1"/>
                </a:solidFill>
                <a:latin typeface="Garamond" pitchFamily="18" charset="0"/>
              </a:rPr>
              <a:t>ρ</a:t>
            </a:r>
            <a:endParaRPr lang="en-IN" sz="2000" dirty="0">
              <a:solidFill>
                <a:schemeClr val="tx1"/>
              </a:solidFill>
              <a:latin typeface="Garamond" pitchFamily="18" charset="0"/>
            </a:endParaRPr>
          </a:p>
        </p:txBody>
      </p:sp>
      <p:sp>
        <p:nvSpPr>
          <p:cNvPr id="4" name="Rectangle 3"/>
          <p:cNvSpPr/>
          <p:nvPr/>
        </p:nvSpPr>
        <p:spPr>
          <a:xfrm>
            <a:off x="4699416" y="2420004"/>
            <a:ext cx="1828800" cy="1905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n-IN" sz="2000" dirty="0" smtClean="0">
              <a:solidFill>
                <a:schemeClr val="tx1"/>
              </a:solidFill>
              <a:latin typeface="Garamond" pitchFamily="18" charset="0"/>
            </a:endParaRPr>
          </a:p>
          <a:p>
            <a:pPr algn="ctr"/>
            <a:r>
              <a:rPr lang="en-IN" sz="2000" dirty="0" smtClean="0">
                <a:solidFill>
                  <a:schemeClr val="tx1"/>
                </a:solidFill>
                <a:latin typeface="Garamond" pitchFamily="18" charset="0"/>
              </a:rPr>
              <a:t>½ m</a:t>
            </a:r>
          </a:p>
          <a:p>
            <a:pPr algn="ctr"/>
            <a:r>
              <a:rPr lang="en-IN" sz="2000" dirty="0" smtClean="0">
                <a:solidFill>
                  <a:schemeClr val="tx1"/>
                </a:solidFill>
                <a:latin typeface="Garamond" pitchFamily="18" charset="0"/>
              </a:rPr>
              <a:t>½ V</a:t>
            </a:r>
          </a:p>
          <a:p>
            <a:pPr algn="ctr"/>
            <a:r>
              <a:rPr lang="en-IN" sz="2000" dirty="0" smtClean="0">
                <a:solidFill>
                  <a:schemeClr val="tx1"/>
                </a:solidFill>
                <a:latin typeface="Garamond" pitchFamily="18" charset="0"/>
              </a:rPr>
              <a:t>T</a:t>
            </a:r>
          </a:p>
          <a:p>
            <a:pPr algn="ctr"/>
            <a:r>
              <a:rPr lang="en-IN" sz="2000" dirty="0" smtClean="0">
                <a:solidFill>
                  <a:schemeClr val="tx1"/>
                </a:solidFill>
                <a:latin typeface="Garamond" pitchFamily="18" charset="0"/>
              </a:rPr>
              <a:t>P</a:t>
            </a:r>
          </a:p>
          <a:p>
            <a:pPr algn="ctr"/>
            <a:r>
              <a:rPr lang="en-IN" sz="2000" dirty="0" smtClean="0">
                <a:solidFill>
                  <a:schemeClr val="tx1"/>
                </a:solidFill>
                <a:latin typeface="Garamond" pitchFamily="18" charset="0"/>
              </a:rPr>
              <a:t>ρ</a:t>
            </a:r>
          </a:p>
          <a:p>
            <a:pPr algn="ctr"/>
            <a:endParaRPr lang="en-IN" sz="2000" dirty="0" smtClean="0">
              <a:solidFill>
                <a:schemeClr val="tx1"/>
              </a:solidFill>
              <a:latin typeface="Garamond" pitchFamily="18" charset="0"/>
            </a:endParaRPr>
          </a:p>
          <a:p>
            <a:pPr algn="ctr"/>
            <a:endParaRPr lang="en-IN" sz="2000" dirty="0" smtClean="0">
              <a:solidFill>
                <a:schemeClr val="tx1"/>
              </a:solidFill>
              <a:latin typeface="Garamond" pitchFamily="18" charset="0"/>
            </a:endParaRPr>
          </a:p>
          <a:p>
            <a:pPr algn="ctr"/>
            <a:r>
              <a:rPr lang="en-IN" sz="2000" dirty="0" smtClean="0">
                <a:solidFill>
                  <a:schemeClr val="tx1"/>
                </a:solidFill>
                <a:latin typeface="Garamond" pitchFamily="18" charset="0"/>
              </a:rPr>
              <a:t>½ m</a:t>
            </a:r>
          </a:p>
          <a:p>
            <a:pPr algn="ctr"/>
            <a:r>
              <a:rPr lang="en-IN" sz="2000" dirty="0" smtClean="0">
                <a:solidFill>
                  <a:schemeClr val="tx1"/>
                </a:solidFill>
                <a:latin typeface="Garamond" pitchFamily="18" charset="0"/>
              </a:rPr>
              <a:t>½ V</a:t>
            </a:r>
          </a:p>
          <a:p>
            <a:pPr algn="ctr"/>
            <a:r>
              <a:rPr lang="en-IN" sz="2000" dirty="0" smtClean="0">
                <a:solidFill>
                  <a:schemeClr val="tx1"/>
                </a:solidFill>
                <a:latin typeface="Garamond" pitchFamily="18" charset="0"/>
              </a:rPr>
              <a:t>T</a:t>
            </a:r>
          </a:p>
          <a:p>
            <a:pPr algn="ctr"/>
            <a:r>
              <a:rPr lang="en-IN" sz="2000" dirty="0" smtClean="0">
                <a:solidFill>
                  <a:schemeClr val="tx1"/>
                </a:solidFill>
                <a:latin typeface="Garamond" pitchFamily="18" charset="0"/>
              </a:rPr>
              <a:t>P</a:t>
            </a:r>
          </a:p>
          <a:p>
            <a:pPr algn="ctr"/>
            <a:r>
              <a:rPr lang="en-IN" sz="2000" dirty="0" smtClean="0">
                <a:solidFill>
                  <a:schemeClr val="tx1"/>
                </a:solidFill>
                <a:latin typeface="Garamond" pitchFamily="18" charset="0"/>
              </a:rPr>
              <a:t>ρ</a:t>
            </a:r>
          </a:p>
          <a:p>
            <a:pPr algn="ctr"/>
            <a:endParaRPr lang="en-IN" dirty="0">
              <a:solidFill>
                <a:schemeClr val="tx1"/>
              </a:solidFill>
              <a:latin typeface="Garamond" pitchFamily="18" charset="0"/>
            </a:endParaRPr>
          </a:p>
        </p:txBody>
      </p:sp>
      <p:cxnSp>
        <p:nvCxnSpPr>
          <p:cNvPr id="5" name="Straight Connector 4"/>
          <p:cNvCxnSpPr>
            <a:stCxn id="4" idx="0"/>
            <a:endCxn id="4" idx="2"/>
          </p:cNvCxnSpPr>
          <p:nvPr/>
        </p:nvCxnSpPr>
        <p:spPr>
          <a:xfrm rot="16200000" flipH="1">
            <a:off x="4661316" y="3372504"/>
            <a:ext cx="1905000" cy="158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864548" y="2525106"/>
            <a:ext cx="1219949" cy="707886"/>
          </a:xfrm>
          <a:prstGeom prst="rect">
            <a:avLst/>
          </a:prstGeom>
        </p:spPr>
        <p:txBody>
          <a:bodyPr wrap="none">
            <a:spAutoFit/>
          </a:bodyPr>
          <a:lstStyle/>
          <a:p>
            <a:pPr algn="ctr"/>
            <a:r>
              <a:rPr lang="en-IN" sz="2000" dirty="0" smtClean="0">
                <a:latin typeface="Garamond" pitchFamily="18" charset="0"/>
              </a:rPr>
              <a:t>Extensive </a:t>
            </a:r>
          </a:p>
          <a:p>
            <a:pPr algn="ctr"/>
            <a:r>
              <a:rPr lang="en-IN" sz="2000" dirty="0" smtClean="0">
                <a:latin typeface="Garamond" pitchFamily="18" charset="0"/>
              </a:rPr>
              <a:t>Properties</a:t>
            </a:r>
          </a:p>
        </p:txBody>
      </p:sp>
      <p:sp>
        <p:nvSpPr>
          <p:cNvPr id="7" name="Rectangle 6"/>
          <p:cNvSpPr/>
          <p:nvPr/>
        </p:nvSpPr>
        <p:spPr>
          <a:xfrm>
            <a:off x="6861918" y="3407974"/>
            <a:ext cx="1209305" cy="707886"/>
          </a:xfrm>
          <a:prstGeom prst="rect">
            <a:avLst/>
          </a:prstGeom>
        </p:spPr>
        <p:txBody>
          <a:bodyPr wrap="none">
            <a:spAutoFit/>
          </a:bodyPr>
          <a:lstStyle/>
          <a:p>
            <a:pPr algn="ctr"/>
            <a:r>
              <a:rPr lang="en-IN" sz="2000" dirty="0" smtClean="0">
                <a:latin typeface="Garamond" pitchFamily="18" charset="0"/>
              </a:rPr>
              <a:t>Intensive </a:t>
            </a:r>
          </a:p>
          <a:p>
            <a:pPr algn="ctr"/>
            <a:r>
              <a:rPr lang="en-IN" sz="2000" dirty="0" smtClean="0">
                <a:latin typeface="Garamond" pitchFamily="18" charset="0"/>
              </a:rPr>
              <a:t>Properties</a:t>
            </a:r>
          </a:p>
        </p:txBody>
      </p:sp>
      <p:sp>
        <p:nvSpPr>
          <p:cNvPr id="8" name="Down Arrow 7"/>
          <p:cNvSpPr/>
          <p:nvPr/>
        </p:nvSpPr>
        <p:spPr>
          <a:xfrm rot="16200000">
            <a:off x="3810000" y="3048000"/>
            <a:ext cx="381000" cy="838200"/>
          </a:xfrm>
          <a:prstGeom prst="down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9" name="Right Brace 8"/>
          <p:cNvSpPr/>
          <p:nvPr/>
        </p:nvSpPr>
        <p:spPr>
          <a:xfrm>
            <a:off x="6604416" y="2496204"/>
            <a:ext cx="228600" cy="7620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Garamond" pitchFamily="18" charset="0"/>
            </a:endParaRPr>
          </a:p>
        </p:txBody>
      </p:sp>
      <p:sp>
        <p:nvSpPr>
          <p:cNvPr id="10" name="Right Brace 9"/>
          <p:cNvSpPr/>
          <p:nvPr/>
        </p:nvSpPr>
        <p:spPr>
          <a:xfrm>
            <a:off x="6604416" y="3365936"/>
            <a:ext cx="228600" cy="7620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Garamond" pitchFamily="18" charset="0"/>
            </a:endParaRPr>
          </a:p>
        </p:txBody>
      </p:sp>
      <p:sp>
        <p:nvSpPr>
          <p:cNvPr id="11" name="Rectangle 10"/>
          <p:cNvSpPr/>
          <p:nvPr/>
        </p:nvSpPr>
        <p:spPr>
          <a:xfrm>
            <a:off x="1447800" y="5181600"/>
            <a:ext cx="888385" cy="400110"/>
          </a:xfrm>
          <a:prstGeom prst="rect">
            <a:avLst/>
          </a:prstGeom>
        </p:spPr>
        <p:txBody>
          <a:bodyPr wrap="none">
            <a:spAutoFit/>
          </a:bodyPr>
          <a:lstStyle/>
          <a:p>
            <a:pPr algn="ctr"/>
            <a:r>
              <a:rPr lang="en-IN" sz="2000" dirty="0" smtClean="0">
                <a:latin typeface="Garamond" pitchFamily="18" charset="0"/>
              </a:rPr>
              <a:t>System</a:t>
            </a:r>
          </a:p>
        </p:txBody>
      </p:sp>
      <p:cxnSp>
        <p:nvCxnSpPr>
          <p:cNvPr id="12" name="Straight Connector 11"/>
          <p:cNvCxnSpPr>
            <a:stCxn id="11" idx="0"/>
            <a:endCxn id="3" idx="2"/>
          </p:cNvCxnSpPr>
          <p:nvPr/>
        </p:nvCxnSpPr>
        <p:spPr>
          <a:xfrm rot="5400000" flipH="1" flipV="1">
            <a:off x="1707996" y="4527397"/>
            <a:ext cx="838200" cy="47020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State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8"/>
          <p:cNvSpPr txBox="1">
            <a:spLocks/>
          </p:cNvSpPr>
          <p:nvPr/>
        </p:nvSpPr>
        <p:spPr>
          <a:xfrm>
            <a:off x="457200" y="1371600"/>
            <a:ext cx="8229600" cy="4343416"/>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State: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 set of properties that completely defines the condition of a system.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It gives a complete description of the system.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At a given state, all the properties of a system have fixed values.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Any operation in which one or more properties of a system change is called a change of state.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State of a System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Rectangle 3"/>
          <p:cNvSpPr>
            <a:spLocks noChangeArrowheads="1"/>
          </p:cNvSpPr>
          <p:nvPr/>
        </p:nvSpPr>
        <p:spPr bwMode="auto">
          <a:xfrm>
            <a:off x="2362200" y="4953000"/>
            <a:ext cx="3312125" cy="400110"/>
          </a:xfrm>
          <a:prstGeom prst="rect">
            <a:avLst/>
          </a:prstGeom>
          <a:noFill/>
          <a:ln w="9525">
            <a:noFill/>
            <a:miter lim="800000"/>
            <a:headEnd/>
            <a:tailEnd/>
          </a:ln>
        </p:spPr>
        <p:txBody>
          <a:bodyPr wrap="none">
            <a:spAutoFit/>
          </a:bodyPr>
          <a:lstStyle/>
          <a:p>
            <a:r>
              <a:rPr lang="en-IN" sz="2000" dirty="0">
                <a:latin typeface="Garamond" pitchFamily="18" charset="0"/>
                <a:ea typeface="Verdana" pitchFamily="34" charset="0"/>
                <a:cs typeface="Verdana" pitchFamily="34" charset="0"/>
              </a:rPr>
              <a:t>A system at two different </a:t>
            </a:r>
            <a:r>
              <a:rPr lang="en-IN" sz="2000" dirty="0" smtClean="0">
                <a:latin typeface="Garamond" pitchFamily="18" charset="0"/>
                <a:ea typeface="Verdana" pitchFamily="34" charset="0"/>
                <a:cs typeface="Verdana" pitchFamily="34" charset="0"/>
              </a:rPr>
              <a:t>states</a:t>
            </a:r>
            <a:endParaRPr lang="en-IN" sz="2000" dirty="0">
              <a:latin typeface="Garamond" pitchFamily="18" charset="0"/>
              <a:ea typeface="Verdana" pitchFamily="34" charset="0"/>
              <a:cs typeface="Verdana" pitchFamily="34" charset="0"/>
            </a:endParaRPr>
          </a:p>
        </p:txBody>
      </p:sp>
      <p:grpSp>
        <p:nvGrpSpPr>
          <p:cNvPr id="4" name="Group 3"/>
          <p:cNvGrpSpPr/>
          <p:nvPr/>
        </p:nvGrpSpPr>
        <p:grpSpPr>
          <a:xfrm>
            <a:off x="2667000" y="1905000"/>
            <a:ext cx="3657600" cy="2859528"/>
            <a:chOff x="2819400" y="1905000"/>
            <a:chExt cx="3657600" cy="2859528"/>
          </a:xfrm>
        </p:grpSpPr>
        <p:sp>
          <p:nvSpPr>
            <p:cNvPr id="5" name="Rectangle 4"/>
            <p:cNvSpPr/>
            <p:nvPr/>
          </p:nvSpPr>
          <p:spPr>
            <a:xfrm>
              <a:off x="2869562" y="2960275"/>
              <a:ext cx="1371600" cy="1219200"/>
            </a:xfrm>
            <a:prstGeom prst="rect">
              <a:avLst/>
            </a:prstGeom>
            <a:gradFill flip="none" rotWithShape="1">
              <a:gsLst>
                <a:gs pos="100000">
                  <a:srgbClr val="5E9EFF">
                    <a:alpha val="63000"/>
                  </a:srgbClr>
                </a:gs>
                <a:gs pos="100000">
                  <a:srgbClr val="85C2FF">
                    <a:alpha val="97000"/>
                  </a:srgbClr>
                </a:gs>
                <a:gs pos="56000">
                  <a:srgbClr val="C4D6EB"/>
                </a:gs>
                <a:gs pos="100000">
                  <a:srgbClr val="FFEBFA"/>
                </a:gs>
              </a:gsLst>
              <a:path path="shape">
                <a:fillToRect l="50000" t="50000" r="50000" b="50000"/>
              </a:path>
              <a:tileRect/>
            </a:gra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Garamond" pitchFamily="18" charset="0"/>
                </a:rPr>
                <a:t>m = 3 kg</a:t>
              </a:r>
            </a:p>
            <a:p>
              <a:pPr algn="ctr"/>
              <a:r>
                <a:rPr lang="en-IN" dirty="0" smtClean="0">
                  <a:solidFill>
                    <a:schemeClr val="tx1"/>
                  </a:solidFill>
                  <a:latin typeface="Garamond" pitchFamily="18" charset="0"/>
                </a:rPr>
                <a:t>T</a:t>
              </a:r>
              <a:r>
                <a:rPr lang="en-IN" baseline="-25000" dirty="0" smtClean="0">
                  <a:solidFill>
                    <a:schemeClr val="tx1"/>
                  </a:solidFill>
                  <a:latin typeface="Garamond" pitchFamily="18" charset="0"/>
                </a:rPr>
                <a:t>1</a:t>
              </a:r>
              <a:r>
                <a:rPr lang="en-IN" dirty="0" smtClean="0">
                  <a:solidFill>
                    <a:schemeClr val="tx1"/>
                  </a:solidFill>
                  <a:latin typeface="Garamond" pitchFamily="18" charset="0"/>
                </a:rPr>
                <a:t> = 25</a:t>
              </a:r>
              <a:r>
                <a:rPr lang="en-IN" baseline="30000" dirty="0" smtClean="0">
                  <a:solidFill>
                    <a:schemeClr val="tx1"/>
                  </a:solidFill>
                  <a:latin typeface="Garamond" pitchFamily="18" charset="0"/>
                </a:rPr>
                <a:t>o</a:t>
              </a:r>
              <a:r>
                <a:rPr lang="en-IN" dirty="0" smtClean="0">
                  <a:solidFill>
                    <a:schemeClr val="tx1"/>
                  </a:solidFill>
                  <a:latin typeface="Garamond" pitchFamily="18" charset="0"/>
                </a:rPr>
                <a:t> C</a:t>
              </a:r>
            </a:p>
            <a:p>
              <a:pPr algn="ctr"/>
              <a:r>
                <a:rPr lang="en-IN" dirty="0" smtClean="0">
                  <a:solidFill>
                    <a:schemeClr val="tx1"/>
                  </a:solidFill>
                  <a:latin typeface="Garamond" pitchFamily="18" charset="0"/>
                </a:rPr>
                <a:t>V</a:t>
              </a:r>
              <a:r>
                <a:rPr lang="en-IN" baseline="-25000" dirty="0" smtClean="0">
                  <a:solidFill>
                    <a:schemeClr val="tx1"/>
                  </a:solidFill>
                  <a:latin typeface="Garamond" pitchFamily="18" charset="0"/>
                </a:rPr>
                <a:t>1</a:t>
              </a:r>
              <a:r>
                <a:rPr lang="en-IN" dirty="0" smtClean="0">
                  <a:solidFill>
                    <a:schemeClr val="tx1"/>
                  </a:solidFill>
                  <a:latin typeface="Garamond" pitchFamily="18" charset="0"/>
                </a:rPr>
                <a:t> = 2.0 m</a:t>
              </a:r>
              <a:r>
                <a:rPr lang="en-IN" baseline="30000" dirty="0" smtClean="0">
                  <a:solidFill>
                    <a:schemeClr val="tx1"/>
                  </a:solidFill>
                  <a:latin typeface="Garamond" pitchFamily="18" charset="0"/>
                </a:rPr>
                <a:t>3</a:t>
              </a:r>
              <a:endParaRPr lang="en-IN" dirty="0">
                <a:solidFill>
                  <a:schemeClr val="tx1"/>
                </a:solidFill>
                <a:latin typeface="Garamond" pitchFamily="18" charset="0"/>
              </a:endParaRPr>
            </a:p>
          </p:txBody>
        </p:sp>
        <p:cxnSp>
          <p:nvCxnSpPr>
            <p:cNvPr id="6" name="Straight Connector 5"/>
            <p:cNvCxnSpPr/>
            <p:nvPr/>
          </p:nvCxnSpPr>
          <p:spPr>
            <a:xfrm rot="5400000">
              <a:off x="1639094" y="3087454"/>
              <a:ext cx="23622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095757" y="3085306"/>
              <a:ext cx="23622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31999" y="4229917"/>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69562" y="2694112"/>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10" name="Rectangle 9"/>
            <p:cNvSpPr/>
            <p:nvPr/>
          </p:nvSpPr>
          <p:spPr>
            <a:xfrm>
              <a:off x="4964525" y="2376433"/>
              <a:ext cx="1371600" cy="1804396"/>
            </a:xfrm>
            <a:prstGeom prst="rect">
              <a:avLst/>
            </a:prstGeom>
            <a:gradFill flip="none" rotWithShape="1">
              <a:gsLst>
                <a:gs pos="100000">
                  <a:srgbClr val="5E9EFF">
                    <a:alpha val="63000"/>
                  </a:srgbClr>
                </a:gs>
                <a:gs pos="100000">
                  <a:srgbClr val="85C2FF">
                    <a:alpha val="97000"/>
                  </a:srgbClr>
                </a:gs>
                <a:gs pos="56000">
                  <a:srgbClr val="C4D6EB"/>
                </a:gs>
                <a:gs pos="100000">
                  <a:srgbClr val="FFEBFA"/>
                </a:gs>
              </a:gsLst>
              <a:path path="shape">
                <a:fillToRect l="50000" t="50000" r="50000" b="50000"/>
              </a:path>
              <a:tileRect/>
            </a:gra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Garamond" pitchFamily="18" charset="0"/>
                </a:rPr>
                <a:t>m = 3 kg</a:t>
              </a:r>
            </a:p>
            <a:p>
              <a:pPr algn="ctr"/>
              <a:r>
                <a:rPr lang="en-IN" dirty="0" smtClean="0">
                  <a:solidFill>
                    <a:schemeClr val="tx1"/>
                  </a:solidFill>
                  <a:latin typeface="Garamond" pitchFamily="18" charset="0"/>
                </a:rPr>
                <a:t>T</a:t>
              </a:r>
              <a:r>
                <a:rPr lang="en-IN" baseline="-25000" dirty="0" smtClean="0">
                  <a:solidFill>
                    <a:schemeClr val="tx1"/>
                  </a:solidFill>
                  <a:latin typeface="Garamond" pitchFamily="18" charset="0"/>
                </a:rPr>
                <a:t>1</a:t>
              </a:r>
              <a:r>
                <a:rPr lang="en-IN" dirty="0" smtClean="0">
                  <a:solidFill>
                    <a:schemeClr val="tx1"/>
                  </a:solidFill>
                  <a:latin typeface="Garamond" pitchFamily="18" charset="0"/>
                </a:rPr>
                <a:t> = 25</a:t>
              </a:r>
              <a:r>
                <a:rPr lang="en-IN" baseline="30000" dirty="0" smtClean="0">
                  <a:solidFill>
                    <a:schemeClr val="tx1"/>
                  </a:solidFill>
                  <a:latin typeface="Garamond" pitchFamily="18" charset="0"/>
                </a:rPr>
                <a:t>o</a:t>
              </a:r>
              <a:r>
                <a:rPr lang="en-IN" dirty="0" smtClean="0">
                  <a:solidFill>
                    <a:schemeClr val="tx1"/>
                  </a:solidFill>
                  <a:latin typeface="Garamond" pitchFamily="18" charset="0"/>
                </a:rPr>
                <a:t> C</a:t>
              </a:r>
            </a:p>
            <a:p>
              <a:pPr algn="ctr"/>
              <a:r>
                <a:rPr lang="en-IN" dirty="0" smtClean="0">
                  <a:solidFill>
                    <a:schemeClr val="tx1"/>
                  </a:solidFill>
                  <a:latin typeface="Garamond" pitchFamily="18" charset="0"/>
                </a:rPr>
                <a:t>V</a:t>
              </a:r>
              <a:r>
                <a:rPr lang="en-IN" baseline="-25000" dirty="0" smtClean="0">
                  <a:solidFill>
                    <a:schemeClr val="tx1"/>
                  </a:solidFill>
                  <a:latin typeface="Garamond" pitchFamily="18" charset="0"/>
                </a:rPr>
                <a:t>1</a:t>
              </a:r>
              <a:r>
                <a:rPr lang="en-IN" dirty="0" smtClean="0">
                  <a:solidFill>
                    <a:schemeClr val="tx1"/>
                  </a:solidFill>
                  <a:latin typeface="Garamond" pitchFamily="18" charset="0"/>
                </a:rPr>
                <a:t> = 3.0 m</a:t>
              </a:r>
              <a:r>
                <a:rPr lang="en-IN" baseline="30000" dirty="0" smtClean="0">
                  <a:solidFill>
                    <a:schemeClr val="tx1"/>
                  </a:solidFill>
                  <a:latin typeface="Garamond" pitchFamily="18" charset="0"/>
                </a:rPr>
                <a:t>3</a:t>
              </a:r>
              <a:endParaRPr lang="en-IN" dirty="0">
                <a:solidFill>
                  <a:schemeClr val="tx1"/>
                </a:solidFill>
                <a:latin typeface="Garamond" pitchFamily="18" charset="0"/>
              </a:endParaRPr>
            </a:p>
          </p:txBody>
        </p:sp>
        <p:cxnSp>
          <p:nvCxnSpPr>
            <p:cNvPr id="11" name="Straight Connector 10"/>
            <p:cNvCxnSpPr/>
            <p:nvPr/>
          </p:nvCxnSpPr>
          <p:spPr>
            <a:xfrm rot="5400000">
              <a:off x="3734057" y="3088808"/>
              <a:ext cx="23622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90720" y="3086660"/>
              <a:ext cx="23622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926962" y="4231271"/>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64525" y="2115911"/>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15" name="TextBox 14"/>
            <p:cNvSpPr txBox="1"/>
            <p:nvPr/>
          </p:nvSpPr>
          <p:spPr>
            <a:xfrm>
              <a:off x="2819400" y="4381243"/>
              <a:ext cx="1600200" cy="369332"/>
            </a:xfrm>
            <a:prstGeom prst="rect">
              <a:avLst/>
            </a:prstGeom>
            <a:noFill/>
          </p:spPr>
          <p:txBody>
            <a:bodyPr wrap="square" rtlCol="0">
              <a:spAutoFit/>
            </a:bodyPr>
            <a:lstStyle/>
            <a:p>
              <a:r>
                <a:rPr lang="en-IN" dirty="0" smtClean="0">
                  <a:latin typeface="Garamond" pitchFamily="18" charset="0"/>
                  <a:ea typeface="Verdana" pitchFamily="34" charset="0"/>
                  <a:cs typeface="Verdana" pitchFamily="34" charset="0"/>
                </a:rPr>
                <a:t>(a) State 1</a:t>
              </a:r>
              <a:endParaRPr lang="en-IN" dirty="0">
                <a:latin typeface="Garamond" pitchFamily="18" charset="0"/>
                <a:ea typeface="Verdana" pitchFamily="34" charset="0"/>
                <a:cs typeface="Verdana" pitchFamily="34" charset="0"/>
              </a:endParaRPr>
            </a:p>
          </p:txBody>
        </p:sp>
        <p:sp>
          <p:nvSpPr>
            <p:cNvPr id="16" name="TextBox 15"/>
            <p:cNvSpPr txBox="1"/>
            <p:nvPr/>
          </p:nvSpPr>
          <p:spPr>
            <a:xfrm>
              <a:off x="4915717" y="4395196"/>
              <a:ext cx="1561283" cy="369332"/>
            </a:xfrm>
            <a:prstGeom prst="rect">
              <a:avLst/>
            </a:prstGeom>
            <a:noFill/>
          </p:spPr>
          <p:txBody>
            <a:bodyPr wrap="square" rtlCol="0">
              <a:spAutoFit/>
            </a:bodyPr>
            <a:lstStyle/>
            <a:p>
              <a:r>
                <a:rPr lang="en-IN" dirty="0" smtClean="0">
                  <a:latin typeface="Garamond" pitchFamily="18" charset="0"/>
                  <a:ea typeface="Verdana" pitchFamily="34" charset="0"/>
                  <a:cs typeface="Verdana" pitchFamily="34" charset="0"/>
                </a:rPr>
                <a:t>(b) State 2</a:t>
              </a:r>
              <a:endParaRPr lang="en-IN" dirty="0">
                <a:latin typeface="Garamond" pitchFamily="18" charset="0"/>
                <a:ea typeface="Verdana" pitchFamily="34" charset="0"/>
                <a:cs typeface="Verdana"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Equilibrium</a:t>
            </a:r>
            <a:endParaRPr kumimoji="0" lang="en-IN" sz="3200" b="1"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
        <p:nvSpPr>
          <p:cNvPr id="3" name="Content Placeholder 10"/>
          <p:cNvSpPr txBox="1">
            <a:spLocks/>
          </p:cNvSpPr>
          <p:nvPr/>
        </p:nvSpPr>
        <p:spPr>
          <a:xfrm>
            <a:off x="457200" y="1371600"/>
            <a:ext cx="8229600" cy="4525963"/>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Thermodynamics deals with </a:t>
            </a:r>
            <a:r>
              <a:rPr kumimoji="0" lang="en-IN"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equilibrium states.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The word </a:t>
            </a:r>
            <a:r>
              <a:rPr kumimoji="0" lang="en-IN" sz="2800" b="0" i="0" u="none" strike="noStrike" kern="1200" cap="none" spc="0" normalizeH="0" baseline="0" noProof="0" smtClean="0">
                <a:ln>
                  <a:noFill/>
                </a:ln>
                <a:solidFill>
                  <a:srgbClr val="0000FF"/>
                </a:solidFill>
                <a:effectLst/>
                <a:uLnTx/>
                <a:uFillTx/>
                <a:latin typeface="Garamond" pitchFamily="18" charset="0"/>
                <a:ea typeface="Verdana" pitchFamily="34" charset="0"/>
                <a:cs typeface="Verdana" pitchFamily="34" charset="0"/>
              </a:rPr>
              <a:t>equilibrium</a:t>
            </a:r>
            <a:r>
              <a:rPr kumimoji="0" lang="en-IN" sz="2800" b="0" i="0" u="none" strike="noStrike" kern="1200" cap="none" spc="0" normalizeH="0" baseline="0" noProof="0" smtClean="0">
                <a:ln>
                  <a:noFill/>
                </a:ln>
                <a:solidFill>
                  <a:schemeClr val="tx2">
                    <a:lumMod val="60000"/>
                    <a:lumOff val="40000"/>
                  </a:schemeClr>
                </a:solidFill>
                <a:effectLst/>
                <a:uLnTx/>
                <a:uFillTx/>
                <a:latin typeface="Garamond" pitchFamily="18" charset="0"/>
                <a:ea typeface="Verdana" pitchFamily="34" charset="0"/>
                <a:cs typeface="Verdana" pitchFamily="34" charset="0"/>
              </a:rPr>
              <a:t> </a:t>
            </a: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implies a state of balance.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In an equilibrium state there are no unbalanced potentials (or driving forces) within the system.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smtClean="0">
                <a:ln>
                  <a:noFill/>
                </a:ln>
                <a:solidFill>
                  <a:schemeClr val="tx1"/>
                </a:solidFill>
                <a:effectLst/>
                <a:uLnTx/>
                <a:uFillTx/>
                <a:latin typeface="Garamond" pitchFamily="18" charset="0"/>
                <a:ea typeface="Verdana" pitchFamily="34" charset="0"/>
                <a:cs typeface="Verdana" pitchFamily="34" charset="0"/>
              </a:rPr>
              <a:t>A system in equilibrium experiences no changes when it is isolated from its surroundings.</a:t>
            </a:r>
            <a:endParaRPr kumimoji="0" lang="en-IN" sz="2800" b="0"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0"/>
          <p:cNvSpPr txBox="1">
            <a:spLocks/>
          </p:cNvSpPr>
          <p:nvPr/>
        </p:nvSpPr>
        <p:spPr>
          <a:xfrm>
            <a:off x="571472" y="857232"/>
            <a:ext cx="8001000" cy="5072098"/>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There are many types of equilibrium.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These are mechanical equilibrium, thermal equilibrium, chemical equilibrium and phase equilibrium.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 system is not in thermodynamic equilibrium unless the conditions of all the relevant types of equilibrium are satisfied.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A system in thermodynamic equilibrium does not deliver any useful work.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8"/>
          <p:cNvSpPr txBox="1">
            <a:spLocks/>
          </p:cNvSpPr>
          <p:nvPr/>
        </p:nvSpPr>
        <p:spPr>
          <a:xfrm>
            <a:off x="457200" y="928670"/>
            <a:ext cx="8229600" cy="5045093"/>
          </a:xfrm>
          <a:prstGeom prst="rect">
            <a:avLst/>
          </a:prstGeom>
        </p:spPr>
        <p:txBody>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Thermal equilibrium: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if the temperature is the same throughout the system</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Mechanical equilibrium: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if the pressure is the same throughout the system</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Chemical equilibrium: </a:t>
            </a:r>
            <a:r>
              <a:rPr kumimoji="0" lang="en-US"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if the chemical composition does not change with time, i.e., no chemical reactions occur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rgbClr val="0000FF"/>
                </a:solidFill>
                <a:effectLst/>
                <a:uLnTx/>
                <a:uFillTx/>
                <a:latin typeface="Garamond" pitchFamily="18" charset="0"/>
                <a:ea typeface="Verdana" pitchFamily="34" charset="0"/>
                <a:cs typeface="Verdana" pitchFamily="34" charset="0"/>
              </a:rPr>
              <a:t>Phase equilibrium: </a:t>
            </a:r>
            <a:r>
              <a:rPr kumimoji="0" lang="en-IN" sz="2800" b="0" i="0" u="none" strike="noStrike" kern="1200" cap="none" spc="0" normalizeH="0" baseline="0" noProof="0" dirty="0" smtClean="0">
                <a:ln>
                  <a:noFill/>
                </a:ln>
                <a:solidFill>
                  <a:schemeClr val="tx1"/>
                </a:solidFill>
                <a:effectLst/>
                <a:uLnTx/>
                <a:uFillTx/>
                <a:latin typeface="Garamond" pitchFamily="18" charset="0"/>
                <a:ea typeface="Verdana" pitchFamily="34" charset="0"/>
                <a:cs typeface="Verdana" pitchFamily="34" charset="0"/>
              </a:rPr>
              <a:t>when the mass of each phase reaches an equilibrium level and stays there</a:t>
            </a:r>
            <a:endParaRPr kumimoji="0" lang="en-IN" sz="2800" b="0" i="0" u="none" strike="noStrike" kern="1200" cap="none" spc="0" normalizeH="0" baseline="0" noProof="0" dirty="0">
              <a:ln>
                <a:noFill/>
              </a:ln>
              <a:solidFill>
                <a:schemeClr val="tx1"/>
              </a:solidFill>
              <a:effectLst/>
              <a:uLnTx/>
              <a:uFillTx/>
              <a:latin typeface="Garamond"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0" y="5029200"/>
            <a:ext cx="6858000" cy="400110"/>
          </a:xfrm>
          <a:prstGeom prst="rect">
            <a:avLst/>
          </a:prstGeom>
          <a:noFill/>
          <a:ln w="9525">
            <a:noFill/>
            <a:miter lim="800000"/>
            <a:headEnd/>
            <a:tailEnd/>
          </a:ln>
        </p:spPr>
        <p:txBody>
          <a:bodyPr wrap="square">
            <a:spAutoFit/>
          </a:bodyPr>
          <a:lstStyle/>
          <a:p>
            <a:r>
              <a:rPr lang="en-IN" sz="2000" dirty="0">
                <a:latin typeface="Garamond" pitchFamily="18" charset="0"/>
                <a:ea typeface="Verdana" pitchFamily="34" charset="0"/>
                <a:cs typeface="Verdana" pitchFamily="34" charset="0"/>
              </a:rPr>
              <a:t>A closed system reaching thermal </a:t>
            </a:r>
            <a:r>
              <a:rPr lang="en-IN" sz="2000" dirty="0" smtClean="0">
                <a:latin typeface="Garamond" pitchFamily="18" charset="0"/>
                <a:ea typeface="Verdana" pitchFamily="34" charset="0"/>
                <a:cs typeface="Verdana" pitchFamily="34" charset="0"/>
              </a:rPr>
              <a:t>equilibrium</a:t>
            </a:r>
            <a:endParaRPr lang="en-IN" sz="2000" dirty="0">
              <a:latin typeface="Garamond" pitchFamily="18" charset="0"/>
              <a:ea typeface="Verdana" pitchFamily="34" charset="0"/>
              <a:cs typeface="Verdana" pitchFamily="34" charset="0"/>
            </a:endParaRPr>
          </a:p>
        </p:txBody>
      </p:sp>
      <p:sp>
        <p:nvSpPr>
          <p:cNvPr id="3" name="Rectangle 2"/>
          <p:cNvSpPr/>
          <p:nvPr/>
        </p:nvSpPr>
        <p:spPr>
          <a:xfrm>
            <a:off x="1981200" y="2059548"/>
            <a:ext cx="2362200" cy="1905000"/>
          </a:xfrm>
          <a:prstGeom prst="rect">
            <a:avLst/>
          </a:prstGeom>
          <a:noFill/>
          <a:ln w="69850" cmpd="tri">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4" name="Rectangle 3"/>
          <p:cNvSpPr/>
          <p:nvPr/>
        </p:nvSpPr>
        <p:spPr>
          <a:xfrm>
            <a:off x="2209800" y="2275269"/>
            <a:ext cx="762000" cy="369332"/>
          </a:xfrm>
          <a:prstGeom prst="rect">
            <a:avLst/>
          </a:prstGeom>
        </p:spPr>
        <p:txBody>
          <a:bodyPr wrap="square">
            <a:spAutoFit/>
          </a:bodyPr>
          <a:lstStyle/>
          <a:p>
            <a:r>
              <a:rPr lang="en-IN" dirty="0" smtClean="0">
                <a:latin typeface="Garamond" pitchFamily="18" charset="0"/>
              </a:rPr>
              <a:t>20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5" name="Rectangle 4"/>
          <p:cNvSpPr/>
          <p:nvPr/>
        </p:nvSpPr>
        <p:spPr>
          <a:xfrm>
            <a:off x="3352800" y="2275269"/>
            <a:ext cx="762000" cy="369332"/>
          </a:xfrm>
          <a:prstGeom prst="rect">
            <a:avLst/>
          </a:prstGeom>
        </p:spPr>
        <p:txBody>
          <a:bodyPr wrap="square">
            <a:spAutoFit/>
          </a:bodyPr>
          <a:lstStyle/>
          <a:p>
            <a:r>
              <a:rPr lang="en-IN" dirty="0" smtClean="0">
                <a:latin typeface="Garamond" pitchFamily="18" charset="0"/>
              </a:rPr>
              <a:t>26</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6" name="Rectangle 5"/>
          <p:cNvSpPr/>
          <p:nvPr/>
        </p:nvSpPr>
        <p:spPr>
          <a:xfrm>
            <a:off x="2819400" y="2732469"/>
            <a:ext cx="762000" cy="369332"/>
          </a:xfrm>
          <a:prstGeom prst="rect">
            <a:avLst/>
          </a:prstGeom>
        </p:spPr>
        <p:txBody>
          <a:bodyPr wrap="square">
            <a:spAutoFit/>
          </a:bodyPr>
          <a:lstStyle/>
          <a:p>
            <a:r>
              <a:rPr lang="en-IN" dirty="0" smtClean="0">
                <a:latin typeface="Garamond" pitchFamily="18" charset="0"/>
              </a:rPr>
              <a:t>31</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7" name="Rectangle 6"/>
          <p:cNvSpPr/>
          <p:nvPr/>
        </p:nvSpPr>
        <p:spPr>
          <a:xfrm>
            <a:off x="2286000" y="3189669"/>
            <a:ext cx="762000" cy="369332"/>
          </a:xfrm>
          <a:prstGeom prst="rect">
            <a:avLst/>
          </a:prstGeom>
        </p:spPr>
        <p:txBody>
          <a:bodyPr wrap="square">
            <a:spAutoFit/>
          </a:bodyPr>
          <a:lstStyle/>
          <a:p>
            <a:r>
              <a:rPr lang="en-IN" dirty="0" smtClean="0">
                <a:latin typeface="Garamond" pitchFamily="18" charset="0"/>
              </a:rPr>
              <a:t>33</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8" name="Rectangle 7"/>
          <p:cNvSpPr/>
          <p:nvPr/>
        </p:nvSpPr>
        <p:spPr>
          <a:xfrm>
            <a:off x="3505200" y="3037269"/>
            <a:ext cx="762000" cy="369332"/>
          </a:xfrm>
          <a:prstGeom prst="rect">
            <a:avLst/>
          </a:prstGeom>
        </p:spPr>
        <p:txBody>
          <a:bodyPr wrap="square">
            <a:spAutoFit/>
          </a:bodyPr>
          <a:lstStyle/>
          <a:p>
            <a:r>
              <a:rPr lang="en-IN" dirty="0" smtClean="0">
                <a:latin typeface="Garamond" pitchFamily="18" charset="0"/>
              </a:rPr>
              <a:t>38</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9" name="Rectangle 8"/>
          <p:cNvSpPr/>
          <p:nvPr/>
        </p:nvSpPr>
        <p:spPr>
          <a:xfrm>
            <a:off x="3048000" y="3418269"/>
            <a:ext cx="762000" cy="369332"/>
          </a:xfrm>
          <a:prstGeom prst="rect">
            <a:avLst/>
          </a:prstGeom>
        </p:spPr>
        <p:txBody>
          <a:bodyPr wrap="square">
            <a:spAutoFit/>
          </a:bodyPr>
          <a:lstStyle/>
          <a:p>
            <a:r>
              <a:rPr lang="en-IN" dirty="0" smtClean="0">
                <a:latin typeface="Garamond" pitchFamily="18" charset="0"/>
              </a:rPr>
              <a:t>40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0" name="Rectangle 9"/>
          <p:cNvSpPr/>
          <p:nvPr/>
        </p:nvSpPr>
        <p:spPr>
          <a:xfrm>
            <a:off x="4699716" y="2057400"/>
            <a:ext cx="2362200" cy="1905000"/>
          </a:xfrm>
          <a:prstGeom prst="rect">
            <a:avLst/>
          </a:prstGeom>
          <a:noFill/>
          <a:ln w="69850" cmpd="tri">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ramond" pitchFamily="18" charset="0"/>
            </a:endParaRPr>
          </a:p>
        </p:txBody>
      </p:sp>
      <p:sp>
        <p:nvSpPr>
          <p:cNvPr id="11" name="Rectangle 10"/>
          <p:cNvSpPr/>
          <p:nvPr/>
        </p:nvSpPr>
        <p:spPr>
          <a:xfrm>
            <a:off x="4928316" y="2286000"/>
            <a:ext cx="762000" cy="369332"/>
          </a:xfrm>
          <a:prstGeom prst="rect">
            <a:avLst/>
          </a:prstGeom>
        </p:spPr>
        <p:txBody>
          <a:bodyPr wrap="square">
            <a:spAutoFit/>
          </a:bodyPr>
          <a:lstStyle/>
          <a:p>
            <a:r>
              <a:rPr lang="en-IN" dirty="0" smtClean="0">
                <a:latin typeface="Garamond" pitchFamily="18" charset="0"/>
              </a:rPr>
              <a:t>30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2" name="Rectangle 11"/>
          <p:cNvSpPr/>
          <p:nvPr/>
        </p:nvSpPr>
        <p:spPr>
          <a:xfrm>
            <a:off x="6071316" y="2286000"/>
            <a:ext cx="762000" cy="369332"/>
          </a:xfrm>
          <a:prstGeom prst="rect">
            <a:avLst/>
          </a:prstGeom>
        </p:spPr>
        <p:txBody>
          <a:bodyPr wrap="square">
            <a:spAutoFit/>
          </a:bodyPr>
          <a:lstStyle/>
          <a:p>
            <a:r>
              <a:rPr lang="en-IN" dirty="0" smtClean="0">
                <a:latin typeface="Garamond" pitchFamily="18" charset="0"/>
              </a:rPr>
              <a:t>30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3" name="Rectangle 12"/>
          <p:cNvSpPr/>
          <p:nvPr/>
        </p:nvSpPr>
        <p:spPr>
          <a:xfrm>
            <a:off x="5537916" y="2743200"/>
            <a:ext cx="762000" cy="369332"/>
          </a:xfrm>
          <a:prstGeom prst="rect">
            <a:avLst/>
          </a:prstGeom>
        </p:spPr>
        <p:txBody>
          <a:bodyPr wrap="square">
            <a:spAutoFit/>
          </a:bodyPr>
          <a:lstStyle/>
          <a:p>
            <a:r>
              <a:rPr lang="en-IN" dirty="0" smtClean="0">
                <a:latin typeface="Garamond" pitchFamily="18" charset="0"/>
              </a:rPr>
              <a:t>30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4" name="Rectangle 13"/>
          <p:cNvSpPr/>
          <p:nvPr/>
        </p:nvSpPr>
        <p:spPr>
          <a:xfrm>
            <a:off x="5004516" y="3200400"/>
            <a:ext cx="762000" cy="369332"/>
          </a:xfrm>
          <a:prstGeom prst="rect">
            <a:avLst/>
          </a:prstGeom>
        </p:spPr>
        <p:txBody>
          <a:bodyPr wrap="square">
            <a:spAutoFit/>
          </a:bodyPr>
          <a:lstStyle/>
          <a:p>
            <a:r>
              <a:rPr lang="en-IN" dirty="0" smtClean="0">
                <a:latin typeface="Garamond" pitchFamily="18" charset="0"/>
              </a:rPr>
              <a:t>30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5" name="Rectangle 14"/>
          <p:cNvSpPr/>
          <p:nvPr/>
        </p:nvSpPr>
        <p:spPr>
          <a:xfrm>
            <a:off x="6223716" y="3048000"/>
            <a:ext cx="762000" cy="369332"/>
          </a:xfrm>
          <a:prstGeom prst="rect">
            <a:avLst/>
          </a:prstGeom>
        </p:spPr>
        <p:txBody>
          <a:bodyPr wrap="square">
            <a:spAutoFit/>
          </a:bodyPr>
          <a:lstStyle/>
          <a:p>
            <a:r>
              <a:rPr lang="en-IN" dirty="0" smtClean="0">
                <a:latin typeface="Garamond" pitchFamily="18" charset="0"/>
              </a:rPr>
              <a:t>30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6" name="Rectangle 15"/>
          <p:cNvSpPr/>
          <p:nvPr/>
        </p:nvSpPr>
        <p:spPr>
          <a:xfrm>
            <a:off x="5766516" y="3429000"/>
            <a:ext cx="762000" cy="369332"/>
          </a:xfrm>
          <a:prstGeom prst="rect">
            <a:avLst/>
          </a:prstGeom>
        </p:spPr>
        <p:txBody>
          <a:bodyPr wrap="square">
            <a:spAutoFit/>
          </a:bodyPr>
          <a:lstStyle/>
          <a:p>
            <a:r>
              <a:rPr lang="en-IN" dirty="0" smtClean="0">
                <a:latin typeface="Garamond" pitchFamily="18" charset="0"/>
              </a:rPr>
              <a:t>30</a:t>
            </a:r>
            <a:r>
              <a:rPr lang="en-IN" baseline="30000" dirty="0" smtClean="0">
                <a:latin typeface="Garamond" pitchFamily="18" charset="0"/>
              </a:rPr>
              <a:t>o</a:t>
            </a:r>
            <a:r>
              <a:rPr lang="en-IN" dirty="0" smtClean="0">
                <a:latin typeface="Garamond" pitchFamily="18" charset="0"/>
              </a:rPr>
              <a:t>C</a:t>
            </a:r>
            <a:endParaRPr lang="en-IN" dirty="0">
              <a:latin typeface="Garamond" pitchFamily="18" charset="0"/>
            </a:endParaRPr>
          </a:p>
        </p:txBody>
      </p:sp>
      <p:sp>
        <p:nvSpPr>
          <p:cNvPr id="17" name="TextBox 16"/>
          <p:cNvSpPr txBox="1"/>
          <p:nvPr/>
        </p:nvSpPr>
        <p:spPr>
          <a:xfrm>
            <a:off x="2489916" y="4267200"/>
            <a:ext cx="1447800" cy="400110"/>
          </a:xfrm>
          <a:prstGeom prst="rect">
            <a:avLst/>
          </a:prstGeom>
          <a:noFill/>
        </p:spPr>
        <p:txBody>
          <a:bodyPr wrap="square" rtlCol="0">
            <a:spAutoFit/>
          </a:bodyPr>
          <a:lstStyle/>
          <a:p>
            <a:r>
              <a:rPr lang="en-IN" sz="2000" dirty="0" smtClean="0">
                <a:latin typeface="Garamond" pitchFamily="18" charset="0"/>
              </a:rPr>
              <a:t>(a) Before </a:t>
            </a:r>
            <a:endParaRPr lang="en-IN" sz="2000" dirty="0">
              <a:latin typeface="Garamond" pitchFamily="18" charset="0"/>
            </a:endParaRPr>
          </a:p>
        </p:txBody>
      </p:sp>
      <p:sp>
        <p:nvSpPr>
          <p:cNvPr id="18" name="TextBox 17"/>
          <p:cNvSpPr txBox="1"/>
          <p:nvPr/>
        </p:nvSpPr>
        <p:spPr>
          <a:xfrm>
            <a:off x="5309316" y="4254321"/>
            <a:ext cx="1447800" cy="400110"/>
          </a:xfrm>
          <a:prstGeom prst="rect">
            <a:avLst/>
          </a:prstGeom>
          <a:noFill/>
        </p:spPr>
        <p:txBody>
          <a:bodyPr wrap="square" rtlCol="0">
            <a:spAutoFit/>
          </a:bodyPr>
          <a:lstStyle/>
          <a:p>
            <a:r>
              <a:rPr lang="en-IN" sz="2000" dirty="0" smtClean="0">
                <a:latin typeface="Garamond" pitchFamily="18" charset="0"/>
              </a:rPr>
              <a:t>(b) After </a:t>
            </a:r>
            <a:endParaRPr lang="en-IN" sz="2000" dirty="0">
              <a:latin typeface="Garamond"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1107</Words>
  <Application>Microsoft Office PowerPoint</Application>
  <PresentationFormat>On-screen Show (4:3)</PresentationFormat>
  <Paragraphs>197</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sudarshan</cp:lastModifiedBy>
  <cp:revision>27</cp:revision>
  <dcterms:created xsi:type="dcterms:W3CDTF">2011-01-03T10:30:55Z</dcterms:created>
  <dcterms:modified xsi:type="dcterms:W3CDTF">2014-01-07T03:06:26Z</dcterms:modified>
</cp:coreProperties>
</file>