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4" r:id="rId2"/>
    <p:sldId id="275" r:id="rId3"/>
    <p:sldId id="276" r:id="rId4"/>
    <p:sldId id="277" r:id="rId5"/>
    <p:sldId id="278" r:id="rId6"/>
    <p:sldId id="283" r:id="rId7"/>
    <p:sldId id="285" r:id="rId8"/>
    <p:sldId id="284" r:id="rId9"/>
    <p:sldId id="300" r:id="rId10"/>
    <p:sldId id="29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42" y="1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343346B-A01A-406E-A928-2DD53FC6FF5C}" type="datetimeFigureOut">
              <a:rPr lang="en-US"/>
              <a:pPr>
                <a:defRPr/>
              </a:pPr>
              <a:t>1/6/2014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3620442-4A05-409A-B3F8-6AE3676C3F2F}" type="slidenum">
              <a:rPr lang="en-IN"/>
              <a:pPr>
                <a:defRPr/>
              </a:pPr>
              <a:t>‹#›</a:t>
            </a:fld>
            <a:endParaRPr lang="en-IN"/>
          </a:p>
        </p:txBody>
      </p:sp>
    </p:spTree>
    <p:extLst>
      <p:ext uri="{BB962C8B-B14F-4D97-AF65-F5344CB8AC3E}">
        <p14:creationId xmlns:p14="http://schemas.microsoft.com/office/powerpoint/2010/main" val="568731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E189F0-452A-4EAA-A115-44EEADDF878E}" type="slidenum">
              <a:rPr lang="en-US" smtClean="0"/>
              <a:pPr/>
              <a:t>1</a:t>
            </a:fld>
            <a:endParaRPr lang="en-US" smtClean="0"/>
          </a:p>
        </p:txBody>
      </p:sp>
      <p:sp>
        <p:nvSpPr>
          <p:cNvPr id="31747"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bwMode="auto">
          <a:xfrm>
            <a:off x="685800" y="4341813"/>
            <a:ext cx="5487988" cy="411480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0F9F11-1196-49CC-BCA3-9004574D304D}" type="slidenum">
              <a:rPr lang="en-US" smtClean="0"/>
              <a:pPr/>
              <a:t>2</a:t>
            </a:fld>
            <a:endParaRPr lang="en-US" smtClean="0"/>
          </a:p>
        </p:txBody>
      </p:sp>
      <p:sp>
        <p:nvSpPr>
          <p:cNvPr id="32771"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ABDC7CF-CD8D-4706-8A05-9CC526C8267B}" type="slidenum">
              <a:rPr lang="en-US" smtClean="0"/>
              <a:pPr/>
              <a:t>3</a:t>
            </a:fld>
            <a:endParaRPr lang="en-US" smtClean="0"/>
          </a:p>
        </p:txBody>
      </p:sp>
      <p:sp>
        <p:nvSpPr>
          <p:cNvPr id="33795"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B47EB08-8B3D-4299-9611-C39E4779DA69}" type="slidenum">
              <a:rPr lang="en-US" smtClean="0"/>
              <a:pPr/>
              <a:t>4</a:t>
            </a:fld>
            <a:endParaRPr lang="en-US" smtClean="0"/>
          </a:p>
        </p:txBody>
      </p:sp>
      <p:sp>
        <p:nvSpPr>
          <p:cNvPr id="34819"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5EC494F-A15C-494C-9342-0968550F5AB1}" type="slidenum">
              <a:rPr lang="en-US" smtClean="0"/>
              <a:pPr/>
              <a:t>5</a:t>
            </a:fld>
            <a:endParaRPr lang="en-US" smtClean="0"/>
          </a:p>
        </p:txBody>
      </p:sp>
      <p:sp>
        <p:nvSpPr>
          <p:cNvPr id="35843"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5EC494F-A15C-494C-9342-0968550F5AB1}" type="slidenum">
              <a:rPr lang="en-US" smtClean="0"/>
              <a:pPr/>
              <a:t>6</a:t>
            </a:fld>
            <a:endParaRPr lang="en-US" smtClean="0"/>
          </a:p>
        </p:txBody>
      </p:sp>
      <p:sp>
        <p:nvSpPr>
          <p:cNvPr id="35843" name="Rectangle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bwMode="auto">
          <a:xfrm>
            <a:off x="685800" y="4341813"/>
            <a:ext cx="5487988" cy="4032250"/>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9DEBD-EF47-41CA-B686-564BB9755E71}" type="slidenum">
              <a:rPr lang="en-US"/>
              <a:pPr fontAlgn="base">
                <a:spcBef>
                  <a:spcPct val="0"/>
                </a:spcBef>
                <a:spcAft>
                  <a:spcPct val="0"/>
                </a:spcAft>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9DEBD-EF47-41CA-B686-564BB9755E71}" type="slidenum">
              <a:rPr lang="en-US"/>
              <a:pPr fontAlgn="base">
                <a:spcBef>
                  <a:spcPct val="0"/>
                </a:spcBef>
                <a:spcAft>
                  <a:spcPct val="0"/>
                </a:spcAft>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E40BC8-07C5-489D-9E77-515D3B21E6B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71CE61-734C-4E03-A96A-43B632409C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611471-1D2E-4FFF-9610-CA413C9413D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IN"/>
          </a:p>
        </p:txBody>
      </p:sp>
      <p:sp>
        <p:nvSpPr>
          <p:cNvPr id="3" name="Date Placeholder 2"/>
          <p:cNvSpPr>
            <a:spLocks noGrp="1"/>
          </p:cNvSpPr>
          <p:nvPr>
            <p:ph type="dt" idx="10"/>
          </p:nvPr>
        </p:nvSpPr>
        <p:spPr>
          <a:xfrm>
            <a:off x="457200" y="6246813"/>
            <a:ext cx="2127250" cy="471487"/>
          </a:xfrm>
        </p:spPr>
        <p:txBody>
          <a:bodyPr/>
          <a:lstStyle>
            <a:lvl1pPr>
              <a:defRPr/>
            </a:lvl1pPr>
          </a:lstStyle>
          <a:p>
            <a:pPr>
              <a:defRPr/>
            </a:pPr>
            <a:endParaRPr lang="en-US"/>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endParaRPr lang="en-US"/>
          </a:p>
        </p:txBody>
      </p:sp>
      <p:sp>
        <p:nvSpPr>
          <p:cNvPr id="5" name="Slide Number Placeholder 4"/>
          <p:cNvSpPr>
            <a:spLocks noGrp="1"/>
          </p:cNvSpPr>
          <p:nvPr>
            <p:ph type="sldNum" idx="12"/>
          </p:nvPr>
        </p:nvSpPr>
        <p:spPr>
          <a:xfrm>
            <a:off x="6554788" y="6246813"/>
            <a:ext cx="2128837" cy="471487"/>
          </a:xfrm>
        </p:spPr>
        <p:txBody>
          <a:bodyPr/>
          <a:lstStyle>
            <a:lvl1pPr>
              <a:defRPr/>
            </a:lvl1pPr>
          </a:lstStyle>
          <a:p>
            <a:pPr>
              <a:defRPr/>
            </a:pPr>
            <a:fld id="{B4533298-2EFC-45DE-8103-F63201DA87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970C34-0F60-4FD0-BE37-F2F0A06D3C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26920B-AE5C-4E43-AC16-CB4B718621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A5BDA9-8A8D-44B1-BAB0-318E5AEBC7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E8C1B48-9771-45AE-BF5B-1D34BEB52B8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4AA864-DAB7-4865-B03B-A61A15B86AC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41DF774-8317-467C-9240-FF322AEBC8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9C684C-A75A-4689-9F7B-BE1C6241DD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9FD46E-9674-44DC-B48B-5E42C07215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E810D14-8CDB-4659-ADC5-FDCD97738C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762000" y="2362200"/>
            <a:ext cx="7467600" cy="1828800"/>
          </a:xfrm>
        </p:spPr>
        <p:txBody>
          <a:bodyPr/>
          <a:lstStyle/>
          <a:p>
            <a:pPr eaLnBrk="1" hangingPunct="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4000" b="1" dirty="0" smtClean="0">
                <a:latin typeface="Garamond" pitchFamily="18" charset="0"/>
                <a:cs typeface="Times New Roman" pitchFamily="18" charset="0"/>
              </a:rPr>
              <a:t>AE-214 Thermodynamics</a:t>
            </a:r>
          </a:p>
          <a:p>
            <a:pPr eaLnBrk="1" hangingPunct="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900" dirty="0" smtClean="0">
              <a:latin typeface="Garamond" pitchFamily="18" charset="0"/>
              <a:cs typeface="Times New Roman" pitchFamily="18" charset="0"/>
            </a:endParaRPr>
          </a:p>
          <a:p>
            <a:pPr eaLnBrk="1" hangingPunct="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err="1" smtClean="0">
                <a:latin typeface="Garamond" pitchFamily="18" charset="0"/>
                <a:cs typeface="Times New Roman" pitchFamily="18" charset="0"/>
              </a:rPr>
              <a:t>Sudarshan</a:t>
            </a:r>
            <a:r>
              <a:rPr lang="en-US" sz="2900" dirty="0" smtClean="0">
                <a:latin typeface="Garamond" pitchFamily="18" charset="0"/>
                <a:cs typeface="Times New Roman" pitchFamily="18" charset="0"/>
              </a:rPr>
              <a:t> Kumar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lowchart: Sequential Access Storage 27"/>
          <p:cNvSpPr/>
          <p:nvPr/>
        </p:nvSpPr>
        <p:spPr>
          <a:xfrm rot="5400000">
            <a:off x="915611" y="2766769"/>
            <a:ext cx="838200" cy="1050422"/>
          </a:xfrm>
          <a:prstGeom prst="flowChartMagneticTap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b="1" dirty="0" smtClean="0">
                <a:solidFill>
                  <a:schemeClr val="tx1"/>
                </a:solidFill>
                <a:latin typeface="Garamond" pitchFamily="18" charset="0"/>
                <a:ea typeface="Verdana" pitchFamily="34" charset="0"/>
                <a:cs typeface="Verdana" pitchFamily="34" charset="0"/>
              </a:rPr>
              <a:t>Pump</a:t>
            </a:r>
            <a:endParaRPr lang="en-IN" b="1" dirty="0">
              <a:solidFill>
                <a:schemeClr val="tx1"/>
              </a:solidFill>
              <a:latin typeface="Garamond" pitchFamily="18" charset="0"/>
              <a:ea typeface="Verdana" pitchFamily="34" charset="0"/>
              <a:cs typeface="Verdana" pitchFamily="34" charset="0"/>
            </a:endParaRPr>
          </a:p>
        </p:txBody>
      </p:sp>
      <p:sp>
        <p:nvSpPr>
          <p:cNvPr id="8" name="TextBox 7"/>
          <p:cNvSpPr txBox="1"/>
          <p:nvPr/>
        </p:nvSpPr>
        <p:spPr>
          <a:xfrm>
            <a:off x="7620000" y="152400"/>
            <a:ext cx="1219200" cy="461665"/>
          </a:xfrm>
          <a:prstGeom prst="rect">
            <a:avLst/>
          </a:prstGeom>
          <a:noFill/>
        </p:spPr>
        <p:txBody>
          <a:bodyPr wrap="square" rtlCol="0">
            <a:spAutoFit/>
          </a:bodyPr>
          <a:lstStyle/>
          <a:p>
            <a:r>
              <a:rPr lang="en-US" sz="2400" b="1" dirty="0" smtClean="0">
                <a:solidFill>
                  <a:schemeClr val="bg1"/>
                </a:solidFill>
                <a:latin typeface="Garamond" pitchFamily="18" charset="0"/>
              </a:rPr>
              <a:t>Lect-8</a:t>
            </a:r>
            <a:endParaRPr lang="en-US" sz="2400" b="1" dirty="0">
              <a:solidFill>
                <a:schemeClr val="bg1"/>
              </a:solidFill>
              <a:latin typeface="Garamond" pitchFamily="18" charset="0"/>
            </a:endParaRPr>
          </a:p>
        </p:txBody>
      </p:sp>
      <p:sp>
        <p:nvSpPr>
          <p:cNvPr id="11" name="Rectangle 10"/>
          <p:cNvSpPr/>
          <p:nvPr/>
        </p:nvSpPr>
        <p:spPr>
          <a:xfrm>
            <a:off x="3159825" y="1758580"/>
            <a:ext cx="1371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Garamond" pitchFamily="18" charset="0"/>
              <a:ea typeface="Verdana" pitchFamily="34" charset="0"/>
              <a:cs typeface="Verdana" pitchFamily="34" charset="0"/>
            </a:endParaRPr>
          </a:p>
        </p:txBody>
      </p:sp>
      <p:sp>
        <p:nvSpPr>
          <p:cNvPr id="12" name="Rectangle 11"/>
          <p:cNvSpPr/>
          <p:nvPr/>
        </p:nvSpPr>
        <p:spPr>
          <a:xfrm>
            <a:off x="3159825" y="4349380"/>
            <a:ext cx="1524000" cy="609600"/>
          </a:xfrm>
          <a:prstGeom prst="rect">
            <a:avLst/>
          </a:prstGeom>
          <a:gradFill flip="none" rotWithShape="1">
            <a:gsLst>
              <a:gs pos="0">
                <a:srgbClr val="5E9EFF"/>
              </a:gs>
              <a:gs pos="39999">
                <a:srgbClr val="85C2FF"/>
              </a:gs>
              <a:gs pos="70000">
                <a:srgbClr val="C4D6EB"/>
              </a:gs>
              <a:gs pos="100000">
                <a:srgbClr val="FFEBF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latin typeface="Garamond" pitchFamily="18" charset="0"/>
                <a:ea typeface="Verdana" pitchFamily="34" charset="0"/>
                <a:cs typeface="Verdana" pitchFamily="34" charset="0"/>
              </a:rPr>
              <a:t>Condenser</a:t>
            </a:r>
            <a:endParaRPr lang="en-IN" b="1" dirty="0">
              <a:solidFill>
                <a:schemeClr val="tx1"/>
              </a:solidFill>
              <a:latin typeface="Garamond" pitchFamily="18" charset="0"/>
              <a:ea typeface="Verdana" pitchFamily="34" charset="0"/>
              <a:cs typeface="Verdana" pitchFamily="34" charset="0"/>
            </a:endParaRPr>
          </a:p>
        </p:txBody>
      </p:sp>
      <p:sp>
        <p:nvSpPr>
          <p:cNvPr id="15" name="Trapezoid 14"/>
          <p:cNvSpPr/>
          <p:nvPr/>
        </p:nvSpPr>
        <p:spPr>
          <a:xfrm rot="16200000">
            <a:off x="5179125" y="2711080"/>
            <a:ext cx="914400" cy="1143000"/>
          </a:xfrm>
          <a:prstGeom prst="trapezoid">
            <a:avLst/>
          </a:prstGeom>
          <a:gradFill flip="none" rotWithShape="1">
            <a:gsLst>
              <a:gs pos="0">
                <a:srgbClr val="FFF200"/>
              </a:gs>
              <a:gs pos="45000">
                <a:srgbClr val="FF7A00"/>
              </a:gs>
              <a:gs pos="70000">
                <a:srgbClr val="FF0300"/>
              </a:gs>
              <a:gs pos="100000">
                <a:srgbClr val="4D0808"/>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IN" b="1" dirty="0" smtClean="0">
                <a:solidFill>
                  <a:schemeClr val="tx1"/>
                </a:solidFill>
                <a:latin typeface="Garamond" pitchFamily="18" charset="0"/>
                <a:ea typeface="Verdana" pitchFamily="34" charset="0"/>
                <a:cs typeface="Verdana" pitchFamily="34" charset="0"/>
              </a:rPr>
              <a:t>Turbine</a:t>
            </a:r>
            <a:endParaRPr lang="en-IN" b="1" dirty="0">
              <a:solidFill>
                <a:schemeClr val="tx1"/>
              </a:solidFill>
              <a:latin typeface="Garamond" pitchFamily="18" charset="0"/>
              <a:ea typeface="Verdana" pitchFamily="34" charset="0"/>
              <a:cs typeface="Verdana" pitchFamily="34" charset="0"/>
            </a:endParaRPr>
          </a:p>
        </p:txBody>
      </p:sp>
      <p:sp>
        <p:nvSpPr>
          <p:cNvPr id="16" name="Flowchart: Preparation 15"/>
          <p:cNvSpPr/>
          <p:nvPr/>
        </p:nvSpPr>
        <p:spPr>
          <a:xfrm>
            <a:off x="6400800" y="2977780"/>
            <a:ext cx="1981200" cy="609600"/>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Garamond" pitchFamily="18" charset="0"/>
                <a:ea typeface="Verdana" pitchFamily="34" charset="0"/>
                <a:cs typeface="Verdana" pitchFamily="34" charset="0"/>
              </a:rPr>
              <a:t>Generator</a:t>
            </a:r>
            <a:endParaRPr lang="en-IN" b="1" dirty="0">
              <a:solidFill>
                <a:schemeClr val="tx1"/>
              </a:solidFill>
              <a:latin typeface="Garamond" pitchFamily="18" charset="0"/>
              <a:ea typeface="Verdana" pitchFamily="34" charset="0"/>
              <a:cs typeface="Verdana" pitchFamily="34" charset="0"/>
            </a:endParaRPr>
          </a:p>
        </p:txBody>
      </p:sp>
      <p:sp>
        <p:nvSpPr>
          <p:cNvPr id="17" name="Flowchart: Sequential Access Storage 16"/>
          <p:cNvSpPr/>
          <p:nvPr/>
        </p:nvSpPr>
        <p:spPr>
          <a:xfrm rot="16200000">
            <a:off x="920116" y="2760051"/>
            <a:ext cx="838200" cy="1050422"/>
          </a:xfrm>
          <a:prstGeom prst="flowChartMagneticTap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b="1" dirty="0" smtClean="0">
                <a:solidFill>
                  <a:schemeClr val="tx1"/>
                </a:solidFill>
                <a:latin typeface="Garamond" pitchFamily="18" charset="0"/>
                <a:ea typeface="Verdana" pitchFamily="34" charset="0"/>
                <a:cs typeface="Verdana" pitchFamily="34" charset="0"/>
              </a:rPr>
              <a:t>Pump</a:t>
            </a:r>
            <a:endParaRPr lang="en-IN" b="1" dirty="0">
              <a:solidFill>
                <a:schemeClr val="tx1"/>
              </a:solidFill>
              <a:latin typeface="Garamond" pitchFamily="18" charset="0"/>
              <a:ea typeface="Verdana" pitchFamily="34" charset="0"/>
              <a:cs typeface="Verdana" pitchFamily="34" charset="0"/>
            </a:endParaRPr>
          </a:p>
        </p:txBody>
      </p:sp>
      <p:cxnSp>
        <p:nvCxnSpPr>
          <p:cNvPr id="19" name="Straight Connector 18"/>
          <p:cNvCxnSpPr/>
          <p:nvPr/>
        </p:nvCxnSpPr>
        <p:spPr>
          <a:xfrm rot="5400000" flipH="1" flipV="1">
            <a:off x="4673025" y="2567005"/>
            <a:ext cx="936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43300" y="208713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587425" y="4156311"/>
            <a:ext cx="936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695700" y="4642305"/>
            <a:ext cx="137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1"/>
          </p:cNvCxnSpPr>
          <p:nvPr/>
        </p:nvCxnSpPr>
        <p:spPr>
          <a:xfrm rot="10800000">
            <a:off x="873825" y="4654180"/>
            <a:ext cx="2286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400875" y="4179080"/>
            <a:ext cx="936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1392225" y="2459380"/>
            <a:ext cx="792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1" idx="1"/>
          </p:cNvCxnSpPr>
          <p:nvPr/>
        </p:nvCxnSpPr>
        <p:spPr>
          <a:xfrm>
            <a:off x="1788225" y="2063380"/>
            <a:ext cx="1371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6353597" y="2133746"/>
            <a:ext cx="1688862" cy="794"/>
          </a:xfrm>
          <a:prstGeom prst="line">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6740535" y="2127015"/>
            <a:ext cx="1676194" cy="1589"/>
          </a:xfrm>
          <a:prstGeom prst="line">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88425" y="2749180"/>
            <a:ext cx="3810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63925" y="2520580"/>
            <a:ext cx="3204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499890" y="1758580"/>
            <a:ext cx="776175" cy="369332"/>
          </a:xfrm>
          <a:prstGeom prst="rect">
            <a:avLst/>
          </a:prstGeom>
        </p:spPr>
        <p:txBody>
          <a:bodyPr wrap="none">
            <a:spAutoFit/>
          </a:bodyPr>
          <a:lstStyle/>
          <a:p>
            <a:pPr algn="ctr"/>
            <a:r>
              <a:rPr lang="en-IN" b="1" dirty="0" smtClean="0">
                <a:latin typeface="Garamond" pitchFamily="18" charset="0"/>
                <a:ea typeface="Verdana" pitchFamily="34" charset="0"/>
                <a:cs typeface="Verdana" pitchFamily="34" charset="0"/>
              </a:rPr>
              <a:t>Boiler</a:t>
            </a:r>
            <a:endParaRPr lang="en-IN" b="1" dirty="0">
              <a:latin typeface="Garamond" pitchFamily="18" charset="0"/>
              <a:ea typeface="Verdana" pitchFamily="34" charset="0"/>
              <a:cs typeface="Verdana" pitchFamily="34" charset="0"/>
            </a:endParaRPr>
          </a:p>
        </p:txBody>
      </p:sp>
      <p:grpSp>
        <p:nvGrpSpPr>
          <p:cNvPr id="2" name="Group 67"/>
          <p:cNvGrpSpPr/>
          <p:nvPr/>
        </p:nvGrpSpPr>
        <p:grpSpPr>
          <a:xfrm rot="5400000">
            <a:off x="3792363" y="1735642"/>
            <a:ext cx="158340" cy="966216"/>
            <a:chOff x="2362201" y="2210594"/>
            <a:chExt cx="158340" cy="966216"/>
          </a:xfrm>
        </p:grpSpPr>
        <p:cxnSp>
          <p:nvCxnSpPr>
            <p:cNvPr id="45" name="Straight Connector 44"/>
            <p:cNvCxnSpPr/>
            <p:nvPr/>
          </p:nvCxnSpPr>
          <p:spPr>
            <a:xfrm rot="10800000" flipV="1">
              <a:off x="2362203" y="2438400"/>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2362201" y="2587243"/>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flipV="1">
              <a:off x="2364766" y="2733705"/>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2367147" y="2883724"/>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362203" y="2514600"/>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3" y="2661062"/>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68141" y="2807524"/>
              <a:ext cx="1524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2438403" y="2362200"/>
              <a:ext cx="762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2362203" y="2959924"/>
              <a:ext cx="762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2362203" y="2286000"/>
              <a:ext cx="15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2362203" y="3099816"/>
              <a:ext cx="15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rot="5400000" flipH="1" flipV="1">
            <a:off x="3121725" y="2482480"/>
            <a:ext cx="5334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4207825" y="2368180"/>
            <a:ext cx="304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144598" y="2701680"/>
            <a:ext cx="1905650" cy="369332"/>
          </a:xfrm>
          <a:prstGeom prst="rect">
            <a:avLst/>
          </a:prstGeom>
        </p:spPr>
        <p:txBody>
          <a:bodyPr wrap="none">
            <a:spAutoFit/>
          </a:bodyPr>
          <a:lstStyle/>
          <a:p>
            <a:pPr algn="ctr"/>
            <a:r>
              <a:rPr lang="en-IN" b="1" dirty="0" smtClean="0">
                <a:latin typeface="Garamond" pitchFamily="18" charset="0"/>
                <a:ea typeface="Verdana" pitchFamily="34" charset="0"/>
                <a:cs typeface="Verdana" pitchFamily="34" charset="0"/>
              </a:rPr>
              <a:t>Resistance heater</a:t>
            </a:r>
            <a:endParaRPr lang="en-IN" b="1" dirty="0">
              <a:latin typeface="Garamond" pitchFamily="18" charset="0"/>
              <a:ea typeface="Verdana" pitchFamily="34" charset="0"/>
              <a:cs typeface="Verdana" pitchFamily="34" charset="0"/>
            </a:endParaRPr>
          </a:p>
        </p:txBody>
      </p:sp>
      <p:sp>
        <p:nvSpPr>
          <p:cNvPr id="76" name="Rectangle 75"/>
          <p:cNvSpPr/>
          <p:nvPr/>
        </p:nvSpPr>
        <p:spPr>
          <a:xfrm>
            <a:off x="569025" y="1594512"/>
            <a:ext cx="8001000" cy="3581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Garamond" pitchFamily="18" charset="0"/>
            </a:endParaRPr>
          </a:p>
        </p:txBody>
      </p:sp>
      <p:sp>
        <p:nvSpPr>
          <p:cNvPr id="80" name="Rectangle 79"/>
          <p:cNvSpPr/>
          <p:nvPr/>
        </p:nvSpPr>
        <p:spPr>
          <a:xfrm>
            <a:off x="721425" y="1213512"/>
            <a:ext cx="1883914" cy="369332"/>
          </a:xfrm>
          <a:prstGeom prst="rect">
            <a:avLst/>
          </a:prstGeom>
        </p:spPr>
        <p:txBody>
          <a:bodyPr wrap="none">
            <a:spAutoFit/>
          </a:bodyPr>
          <a:lstStyle/>
          <a:p>
            <a:r>
              <a:rPr lang="en-IN" b="1" dirty="0" smtClean="0">
                <a:latin typeface="Garamond" pitchFamily="18" charset="0"/>
                <a:ea typeface="Verdana" pitchFamily="34" charset="0"/>
                <a:cs typeface="Verdana" pitchFamily="34" charset="0"/>
              </a:rPr>
              <a:t>System boundary</a:t>
            </a:r>
            <a:endParaRPr lang="en-IN" b="1" dirty="0">
              <a:latin typeface="Garamond" pitchFamily="18" charset="0"/>
            </a:endParaRPr>
          </a:p>
        </p:txBody>
      </p:sp>
      <p:sp>
        <p:nvSpPr>
          <p:cNvPr id="81" name="Left Arrow 80"/>
          <p:cNvSpPr/>
          <p:nvPr/>
        </p:nvSpPr>
        <p:spPr>
          <a:xfrm rot="19017597">
            <a:off x="3303450" y="4987488"/>
            <a:ext cx="838200" cy="304800"/>
          </a:xfrm>
          <a:prstGeom prst="leftArrow">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Garamond" pitchFamily="18" charset="0"/>
            </a:endParaRPr>
          </a:p>
        </p:txBody>
      </p:sp>
      <p:cxnSp>
        <p:nvCxnSpPr>
          <p:cNvPr id="83" name="Straight Connector 82"/>
          <p:cNvCxnSpPr>
            <a:stCxn id="17" idx="2"/>
            <a:endCxn id="15" idx="0"/>
          </p:cNvCxnSpPr>
          <p:nvPr/>
        </p:nvCxnSpPr>
        <p:spPr>
          <a:xfrm flipV="1">
            <a:off x="1864427" y="3282580"/>
            <a:ext cx="3200398" cy="2682"/>
          </a:xfrm>
          <a:prstGeom prst="line">
            <a:avLst/>
          </a:prstGeom>
          <a:ln w="857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5" idx="2"/>
            <a:endCxn id="16" idx="1"/>
          </p:cNvCxnSpPr>
          <p:nvPr/>
        </p:nvCxnSpPr>
        <p:spPr>
          <a:xfrm>
            <a:off x="6207825" y="3282580"/>
            <a:ext cx="192975" cy="1588"/>
          </a:xfrm>
          <a:prstGeom prst="line">
            <a:avLst/>
          </a:prstGeom>
          <a:ln w="79375" cmpd="dbl">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6" name="Object 55"/>
          <p:cNvGraphicFramePr>
            <a:graphicFrameLocks noChangeAspect="1"/>
          </p:cNvGraphicFramePr>
          <p:nvPr>
            <p:extLst>
              <p:ext uri="{D42A27DB-BD31-4B8C-83A1-F6EECF244321}">
                <p14:modId xmlns:p14="http://schemas.microsoft.com/office/powerpoint/2010/main" val="4083500366"/>
              </p:ext>
            </p:extLst>
          </p:nvPr>
        </p:nvGraphicFramePr>
        <p:xfrm>
          <a:off x="7019548" y="685800"/>
          <a:ext cx="954156" cy="609600"/>
        </p:xfrm>
        <a:graphic>
          <a:graphicData uri="http://schemas.openxmlformats.org/presentationml/2006/ole">
            <mc:AlternateContent xmlns:mc="http://schemas.openxmlformats.org/markup-compatibility/2006">
              <mc:Choice xmlns:v="urn:schemas-microsoft-com:vml" Requires="v">
                <p:oleObj spid="_x0000_s29716" name="Equation" r:id="rId4" imgW="457200" imgH="291960" progId="Equation.3">
                  <p:embed/>
                </p:oleObj>
              </mc:Choice>
              <mc:Fallback>
                <p:oleObj name="Equation" r:id="rId4" imgW="45720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548" y="685800"/>
                        <a:ext cx="954156"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extLst>
              <p:ext uri="{D42A27DB-BD31-4B8C-83A1-F6EECF244321}">
                <p14:modId xmlns:p14="http://schemas.microsoft.com/office/powerpoint/2010/main" val="3159768686"/>
              </p:ext>
            </p:extLst>
          </p:nvPr>
        </p:nvGraphicFramePr>
        <p:xfrm>
          <a:off x="2947920" y="5175912"/>
          <a:ext cx="593725" cy="655638"/>
        </p:xfrm>
        <a:graphic>
          <a:graphicData uri="http://schemas.openxmlformats.org/presentationml/2006/ole">
            <mc:AlternateContent xmlns:mc="http://schemas.openxmlformats.org/markup-compatibility/2006">
              <mc:Choice xmlns:v="urn:schemas-microsoft-com:vml" Requires="v">
                <p:oleObj spid="_x0000_s29717" name="Equation" r:id="rId6" imgW="279360" imgH="317160" progId="Equation.3">
                  <p:embed/>
                </p:oleObj>
              </mc:Choice>
              <mc:Fallback>
                <p:oleObj name="Equation" r:id="rId6" imgW="279360" imgH="3171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7920" y="5175912"/>
                        <a:ext cx="593725"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1000" y="152400"/>
            <a:ext cx="8229600" cy="884238"/>
          </a:xfrm>
        </p:spPr>
        <p:txBody>
          <a:bodyPr/>
          <a:lstStyle/>
          <a:p>
            <a:r>
              <a:rPr lang="en-IN" sz="3200" b="1" dirty="0" smtClean="0">
                <a:latin typeface="Garamond" pitchFamily="18" charset="0"/>
                <a:ea typeface="Verdana" pitchFamily="34" charset="0"/>
                <a:cs typeface="Verdana" pitchFamily="34" charset="0"/>
              </a:rPr>
              <a:t>Basic Thermodynamics</a:t>
            </a:r>
            <a:endParaRPr lang="en-IN" sz="3200" b="1" dirty="0">
              <a:latin typeface="Garamond" pitchFamily="18" charset="0"/>
              <a:ea typeface="Verdana" pitchFamily="34" charset="0"/>
              <a:cs typeface="Verdana" pitchFamily="34" charset="0"/>
            </a:endParaRPr>
          </a:p>
        </p:txBody>
      </p:sp>
      <p:sp>
        <p:nvSpPr>
          <p:cNvPr id="14" name="Content Placeholder 13"/>
          <p:cNvSpPr>
            <a:spLocks noGrp="1"/>
          </p:cNvSpPr>
          <p:nvPr>
            <p:ph idx="1"/>
          </p:nvPr>
        </p:nvSpPr>
        <p:spPr>
          <a:xfrm>
            <a:off x="304800" y="1219200"/>
            <a:ext cx="8610600" cy="4678363"/>
          </a:xfrm>
        </p:spPr>
        <p:txBody>
          <a:bodyPr/>
          <a:lstStyle/>
          <a:p>
            <a:pPr algn="just" eaLnBrk="1" hangingPunct="1"/>
            <a:r>
              <a:rPr lang="en-US" sz="2800" dirty="0" smtClean="0">
                <a:latin typeface="Garamond" pitchFamily="18" charset="0"/>
                <a:ea typeface="Verdana" pitchFamily="34" charset="0"/>
                <a:cs typeface="Verdana" pitchFamily="34" charset="0"/>
              </a:rPr>
              <a:t>Defined as the “science of energy</a:t>
            </a:r>
            <a:r>
              <a:rPr lang="en-US" sz="2800" i="1" dirty="0" smtClean="0">
                <a:latin typeface="Garamond" pitchFamily="18" charset="0"/>
                <a:ea typeface="Verdana" pitchFamily="34" charset="0"/>
                <a:cs typeface="Verdana" pitchFamily="34" charset="0"/>
              </a:rPr>
              <a:t>”</a:t>
            </a:r>
          </a:p>
          <a:p>
            <a:pPr algn="just" eaLnBrk="1" hangingPunct="1"/>
            <a:r>
              <a:rPr lang="en-US" sz="2800" dirty="0" smtClean="0">
                <a:latin typeface="Garamond" pitchFamily="18" charset="0"/>
                <a:ea typeface="Verdana" pitchFamily="34" charset="0"/>
                <a:cs typeface="Verdana" pitchFamily="34" charset="0"/>
              </a:rPr>
              <a:t>Originates from Greek words </a:t>
            </a:r>
            <a:r>
              <a:rPr lang="en-US" sz="2800" i="1" dirty="0" err="1" smtClean="0">
                <a:solidFill>
                  <a:srgbClr val="0000FF"/>
                </a:solidFill>
                <a:latin typeface="Garamond" pitchFamily="18" charset="0"/>
                <a:ea typeface="Verdana" pitchFamily="34" charset="0"/>
                <a:cs typeface="Verdana" pitchFamily="34" charset="0"/>
              </a:rPr>
              <a:t>therme</a:t>
            </a:r>
            <a:r>
              <a:rPr lang="en-US" sz="2800" dirty="0" smtClean="0">
                <a:latin typeface="Garamond" pitchFamily="18" charset="0"/>
                <a:ea typeface="Verdana" pitchFamily="34" charset="0"/>
                <a:cs typeface="Verdana" pitchFamily="34" charset="0"/>
              </a:rPr>
              <a:t> (heat) and </a:t>
            </a:r>
            <a:r>
              <a:rPr lang="en-US" sz="2800" i="1" dirty="0" err="1" smtClean="0">
                <a:solidFill>
                  <a:srgbClr val="0000FF"/>
                </a:solidFill>
                <a:latin typeface="Garamond" pitchFamily="18" charset="0"/>
                <a:ea typeface="Verdana" pitchFamily="34" charset="0"/>
                <a:cs typeface="Verdana" pitchFamily="34" charset="0"/>
              </a:rPr>
              <a:t>dynamis</a:t>
            </a:r>
            <a:r>
              <a:rPr lang="en-US" sz="2800" dirty="0" smtClean="0">
                <a:latin typeface="Garamond" pitchFamily="18" charset="0"/>
                <a:ea typeface="Verdana" pitchFamily="34" charset="0"/>
                <a:cs typeface="Verdana" pitchFamily="34" charset="0"/>
              </a:rPr>
              <a:t> (power)</a:t>
            </a:r>
          </a:p>
          <a:p>
            <a:pPr algn="just" eaLnBrk="1" hangingPunct="1"/>
            <a:r>
              <a:rPr lang="en-US" sz="2800" dirty="0" smtClean="0">
                <a:latin typeface="Garamond" pitchFamily="18" charset="0"/>
                <a:ea typeface="Verdana" pitchFamily="34" charset="0"/>
                <a:cs typeface="Verdana" pitchFamily="34" charset="0"/>
              </a:rPr>
              <a:t>Conversion of heat into power</a:t>
            </a:r>
          </a:p>
          <a:p>
            <a:pPr algn="just" eaLnBrk="1" hangingPunct="1"/>
            <a:r>
              <a:rPr lang="en-US" sz="2800" dirty="0" smtClean="0">
                <a:latin typeface="Garamond" pitchFamily="18" charset="0"/>
                <a:ea typeface="Verdana" pitchFamily="34" charset="0"/>
                <a:cs typeface="Verdana" pitchFamily="34" charset="0"/>
              </a:rPr>
              <a:t>Thermodynamics encompasses all aspects of energy and energy conversions.</a:t>
            </a:r>
          </a:p>
          <a:p>
            <a:pPr algn="just" eaLnBrk="1" hangingPunct="1"/>
            <a:r>
              <a:rPr lang="en-IN" sz="2800" dirty="0" smtClean="0">
                <a:latin typeface="Garamond" pitchFamily="18" charset="0"/>
                <a:ea typeface="Verdana" pitchFamily="34" charset="0"/>
                <a:cs typeface="Verdana" pitchFamily="34" charset="0"/>
              </a:rPr>
              <a:t>Thermodynamics provides an understanding of the nature and degree of energy transformations.</a:t>
            </a:r>
            <a:endParaRPr lang="en-US" sz="2800" dirty="0" smtClean="0">
              <a:latin typeface="Garamond" pitchFamily="18" charset="0"/>
              <a:ea typeface="Verdana" pitchFamily="34" charset="0"/>
              <a:cs typeface="Verdana" pitchFamily="34" charset="0"/>
            </a:endParaRPr>
          </a:p>
          <a:p>
            <a:pPr algn="just" eaLnBrk="1" hangingPunct="1"/>
            <a:r>
              <a:rPr lang="en-US" sz="2800" dirty="0" smtClean="0">
                <a:latin typeface="Garamond" pitchFamily="18" charset="0"/>
                <a:ea typeface="Verdana" pitchFamily="34" charset="0"/>
                <a:cs typeface="Verdana" pitchFamily="34" charset="0"/>
              </a:rPr>
              <a:t>Thermodynamic laws are fundamental laws of nature.</a:t>
            </a:r>
            <a:endParaRPr lang="en-US" dirty="0" smtClean="0">
              <a:latin typeface="Garamond" pitchFamily="18" charset="0"/>
              <a:ea typeface="Verdana" pitchFamily="34" charset="0"/>
              <a:cs typeface="Verdana" pitchFamily="34" charset="0"/>
            </a:endParaRPr>
          </a:p>
          <a:p>
            <a:pPr algn="just"/>
            <a:endParaRPr lang="en-IN" dirty="0">
              <a:latin typeface="Garamond"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txBox="1">
            <a:spLocks/>
          </p:cNvSpPr>
          <p:nvPr/>
        </p:nvSpPr>
        <p:spPr>
          <a:xfrm>
            <a:off x="457200" y="1066800"/>
            <a:ext cx="8458200" cy="4678363"/>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Examples: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If we would like to</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heat water in a kettle.</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burn some fuel in the combustion chamber of an aero engine to propel an aircraft.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cool our room on a hot humid day.</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heat up our room on a cold winter night.</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What is the smallest amount of electricity/fuel needed for the above ?</a:t>
            </a:r>
            <a:endParaRPr kumimoji="0" lang="en-IN" sz="3200" b="0" i="0" u="none" strike="noStrike" kern="0" cap="none" spc="0" normalizeH="0" baseline="0" noProof="0" dirty="0">
              <a:ln>
                <a:noFill/>
              </a:ln>
              <a:solidFill>
                <a:srgbClr val="0000FF"/>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457200" y="1447800"/>
            <a:ext cx="8458200" cy="4678363"/>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On the other hand when we burn</a:t>
            </a:r>
            <a:r>
              <a:rPr kumimoji="0" lang="en-IN" sz="2800" b="0" i="1"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some coal/gas in a power plant to generate electricity.</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Petrol/Diesel in a car engine.</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What is the largest energy we can get out of these efforts?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Thermodynamics allows us to answer some of these questions.</a:t>
            </a:r>
            <a:endParaRPr kumimoji="0" lang="en-IN" sz="2800" b="0" i="0" u="none" strike="noStrike" kern="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318753" y="762000"/>
            <a:ext cx="8534400" cy="4953000"/>
          </a:xfrm>
          <a:prstGeom prst="rect">
            <a:avLst/>
          </a:prstGeom>
        </p:spPr>
        <p:txBody>
          <a:bodyPr/>
          <a:lstStyle/>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Macroscopic approach: </a:t>
            </a: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Classical thermodynamics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Does not require knowledge of behavior of individual molecules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Easier and direct approach for engineering applications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Will be followed in this course</a:t>
            </a:r>
          </a:p>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Microscopic approach: </a:t>
            </a: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Statistical thermodynamics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Based on behavior of group of molecules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Complicated, Kinetic theory of gases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304800" y="914400"/>
            <a:ext cx="8534400" cy="4038600"/>
          </a:xfrm>
          <a:prstGeom prst="rect">
            <a:avLst/>
          </a:prstGeom>
        </p:spPr>
        <p:txBody>
          <a:bodyPr/>
          <a:lstStyle/>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Continuum:</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Matter is made up of atoms that are widely spaced in the gas phase.</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We disregard the atomic nature of a substance and view it as a continuous, homogeneous matter with no holes, that is, a </a:t>
            </a:r>
            <a:r>
              <a:rPr kumimoji="0" lang="en-IN"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continuum.</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0" lang="en-IN"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continuum idealization allows us to treat properties as point functions and to assume the properties vary continually in space with no jump discontinuities.</a:t>
            </a:r>
            <a:endPar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57400" y="1371600"/>
            <a:ext cx="4572000" cy="3200400"/>
            <a:chOff x="2286000" y="1371600"/>
            <a:chExt cx="4572000" cy="3200400"/>
          </a:xfrm>
        </p:grpSpPr>
        <p:sp>
          <p:nvSpPr>
            <p:cNvPr id="3" name="Rectangle 2"/>
            <p:cNvSpPr/>
            <p:nvPr/>
          </p:nvSpPr>
          <p:spPr>
            <a:xfrm>
              <a:off x="2286000" y="1371600"/>
              <a:ext cx="45720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343400" y="1524000"/>
              <a:ext cx="1295547" cy="369332"/>
            </a:xfrm>
            <a:prstGeom prst="rect">
              <a:avLst/>
            </a:prstGeom>
          </p:spPr>
          <p:txBody>
            <a:bodyPr wrap="none">
              <a:spAutoFit/>
            </a:bodyPr>
            <a:lstStyle/>
            <a:p>
              <a:r>
                <a:rPr lang="en-IN" b="1" dirty="0" smtClean="0">
                  <a:latin typeface="Garamond" pitchFamily="18" charset="0"/>
                </a:rPr>
                <a:t>1 </a:t>
              </a:r>
              <a:r>
                <a:rPr lang="en-IN" b="1" dirty="0" err="1" smtClean="0">
                  <a:latin typeface="Garamond" pitchFamily="18" charset="0"/>
                </a:rPr>
                <a:t>atm</a:t>
              </a:r>
              <a:r>
                <a:rPr lang="en-IN" b="1" dirty="0" smtClean="0">
                  <a:latin typeface="Garamond" pitchFamily="18" charset="0"/>
                </a:rPr>
                <a:t>, 20°C</a:t>
              </a:r>
              <a:endParaRPr lang="en-IN" b="1" dirty="0">
                <a:latin typeface="Garamond" pitchFamily="18" charset="0"/>
              </a:endParaRPr>
            </a:p>
          </p:txBody>
        </p:sp>
        <p:sp>
          <p:nvSpPr>
            <p:cNvPr id="5" name="Rectangle 4"/>
            <p:cNvSpPr/>
            <p:nvPr/>
          </p:nvSpPr>
          <p:spPr>
            <a:xfrm>
              <a:off x="2895600" y="2590800"/>
              <a:ext cx="2531462" cy="369332"/>
            </a:xfrm>
            <a:prstGeom prst="rect">
              <a:avLst/>
            </a:prstGeom>
          </p:spPr>
          <p:txBody>
            <a:bodyPr wrap="none">
              <a:spAutoFit/>
            </a:bodyPr>
            <a:lstStyle/>
            <a:p>
              <a:r>
                <a:rPr lang="en-IN" b="1" dirty="0" smtClean="0">
                  <a:latin typeface="Garamond" pitchFamily="18" charset="0"/>
                </a:rPr>
                <a:t>3 × 10</a:t>
              </a:r>
              <a:r>
                <a:rPr lang="en-IN" b="1" baseline="30000" dirty="0" smtClean="0">
                  <a:latin typeface="Garamond" pitchFamily="18" charset="0"/>
                </a:rPr>
                <a:t>16</a:t>
              </a:r>
              <a:r>
                <a:rPr lang="en-IN" b="1" dirty="0" smtClean="0">
                  <a:latin typeface="Garamond" pitchFamily="18" charset="0"/>
                </a:rPr>
                <a:t> molecules/mm</a:t>
              </a:r>
              <a:r>
                <a:rPr lang="en-IN" b="1" baseline="30000" dirty="0" smtClean="0">
                  <a:latin typeface="Garamond" pitchFamily="18" charset="0"/>
                </a:rPr>
                <a:t>3</a:t>
              </a:r>
              <a:endParaRPr lang="en-IN" b="1" baseline="30000" dirty="0">
                <a:latin typeface="Garamond" pitchFamily="18" charset="0"/>
              </a:endParaRPr>
            </a:p>
          </p:txBody>
        </p:sp>
        <p:sp>
          <p:nvSpPr>
            <p:cNvPr id="6" name="Rectangle 5"/>
            <p:cNvSpPr/>
            <p:nvPr/>
          </p:nvSpPr>
          <p:spPr>
            <a:xfrm>
              <a:off x="4191000" y="3886200"/>
              <a:ext cx="787395" cy="369332"/>
            </a:xfrm>
            <a:prstGeom prst="rect">
              <a:avLst/>
            </a:prstGeom>
          </p:spPr>
          <p:txBody>
            <a:bodyPr wrap="none">
              <a:spAutoFit/>
            </a:bodyPr>
            <a:lstStyle/>
            <a:p>
              <a:r>
                <a:rPr lang="en-IN" b="1" dirty="0" smtClean="0">
                  <a:latin typeface="Garamond" pitchFamily="18" charset="0"/>
                </a:rPr>
                <a:t>VOID</a:t>
              </a:r>
              <a:endParaRPr lang="en-IN" b="1" dirty="0">
                <a:latin typeface="Garamond" pitchFamily="18" charset="0"/>
              </a:endParaRPr>
            </a:p>
          </p:txBody>
        </p:sp>
        <p:sp>
          <p:nvSpPr>
            <p:cNvPr id="7" name="Flowchart: Connector 6"/>
            <p:cNvSpPr/>
            <p:nvPr/>
          </p:nvSpPr>
          <p:spPr>
            <a:xfrm>
              <a:off x="3048000" y="3429000"/>
              <a:ext cx="3810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p:cNvSpPr/>
            <p:nvPr/>
          </p:nvSpPr>
          <p:spPr>
            <a:xfrm>
              <a:off x="5791200" y="3276600"/>
              <a:ext cx="3810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p:cNvSpPr/>
            <p:nvPr/>
          </p:nvSpPr>
          <p:spPr>
            <a:xfrm>
              <a:off x="3962400" y="1524000"/>
              <a:ext cx="3810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p:cNvSpPr/>
            <p:nvPr/>
          </p:nvSpPr>
          <p:spPr>
            <a:xfrm>
              <a:off x="6172200" y="2057400"/>
              <a:ext cx="3810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rot="16200000" flipH="1">
              <a:off x="4129251" y="2148051"/>
              <a:ext cx="425668" cy="15503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976440" y="2628900"/>
              <a:ext cx="381000" cy="152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485699" y="3510460"/>
              <a:ext cx="457201" cy="762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349766" y="3092668"/>
              <a:ext cx="381000" cy="228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90800" y="1524000"/>
              <a:ext cx="478016" cy="400110"/>
            </a:xfrm>
            <a:prstGeom prst="rect">
              <a:avLst/>
            </a:prstGeom>
          </p:spPr>
          <p:txBody>
            <a:bodyPr wrap="none">
              <a:spAutoFit/>
            </a:bodyPr>
            <a:lstStyle/>
            <a:p>
              <a:r>
                <a:rPr lang="en-IN" sz="2000" b="1" dirty="0" smtClean="0">
                  <a:latin typeface="Garamond" pitchFamily="18" charset="0"/>
                </a:rPr>
                <a:t>O</a:t>
              </a:r>
              <a:r>
                <a:rPr lang="en-IN" sz="2000" b="1" baseline="-25000" dirty="0" smtClean="0">
                  <a:latin typeface="Garamond" pitchFamily="18" charset="0"/>
                </a:rPr>
                <a:t>2</a:t>
              </a:r>
              <a:endParaRPr lang="en-IN" sz="2000" b="1" baseline="-25000" dirty="0">
                <a:latin typeface="Garamond" pitchFamily="18" charset="0"/>
              </a:endParaRPr>
            </a:p>
          </p:txBody>
        </p:sp>
      </p:grpSp>
      <p:sp>
        <p:nvSpPr>
          <p:cNvPr id="16" name="Rectangle 15"/>
          <p:cNvSpPr/>
          <p:nvPr/>
        </p:nvSpPr>
        <p:spPr>
          <a:xfrm>
            <a:off x="838200" y="4835604"/>
            <a:ext cx="7391400" cy="1107996"/>
          </a:xfrm>
          <a:prstGeom prst="rect">
            <a:avLst/>
          </a:prstGeom>
        </p:spPr>
        <p:txBody>
          <a:bodyPr wrap="square" lIns="0" tIns="0" rIns="0" bIns="0">
            <a:spAutoFit/>
          </a:bodyPr>
          <a:lstStyle/>
          <a:p>
            <a:pPr algn="just"/>
            <a:r>
              <a:rPr lang="en-IN" sz="2400" dirty="0" smtClean="0">
                <a:latin typeface="Garamond" pitchFamily="18" charset="0"/>
                <a:ea typeface="Verdana" pitchFamily="34" charset="0"/>
                <a:cs typeface="Verdana" pitchFamily="34" charset="0"/>
              </a:rPr>
              <a:t>Despite the large gaps between molecules, a substance can be treated as a continuum because of the very large number of molecules</a:t>
            </a:r>
            <a:endParaRPr lang="en-IN" sz="2400" dirty="0">
              <a:latin typeface="Garamond" pitchFamily="18" charset="0"/>
              <a:ea typeface="Verdana" pitchFamily="34" charset="0"/>
              <a:cs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3200" b="1" i="0" u="none" strike="noStrike" kern="0" cap="none" spc="0" normalizeH="0" baseline="0" noProof="0" dirty="0" smtClean="0">
                <a:ln>
                  <a:noFill/>
                </a:ln>
                <a:solidFill>
                  <a:schemeClr val="tx2"/>
                </a:solidFill>
                <a:effectLst/>
                <a:uLnTx/>
                <a:uFillTx/>
                <a:latin typeface="Garamond" pitchFamily="18" charset="0"/>
                <a:ea typeface="Verdana" pitchFamily="34" charset="0"/>
                <a:cs typeface="Verdana" pitchFamily="34" charset="0"/>
              </a:rPr>
              <a:t>System and Control Volumes</a:t>
            </a:r>
            <a:endParaRPr kumimoji="0" lang="en-IN" sz="3200" b="1" i="0" u="none" strike="noStrike" kern="0" cap="none" spc="0" normalizeH="0" baseline="0" noProof="0" dirty="0">
              <a:ln>
                <a:noFill/>
              </a:ln>
              <a:solidFill>
                <a:schemeClr val="tx2"/>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4876800"/>
          </a:xfrm>
          <a:prstGeom prst="rect">
            <a:avLst/>
          </a:prstGeom>
        </p:spPr>
        <p:txBody>
          <a:bodyPr/>
          <a:lstStyle/>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System:</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 quantity of matter in space chosen for study</a:t>
            </a:r>
          </a:p>
          <a:p>
            <a:pPr marL="742950" marR="0" lvl="1" indent="-285750" algn="just" defTabSz="914400" rtl="0" eaLnBrk="0" fontAlgn="base" latinLnBrk="0" hangingPunct="0">
              <a:lnSpc>
                <a:spcPct val="80000"/>
              </a:lnSpc>
              <a:spcBef>
                <a:spcPct val="20000"/>
              </a:spcBef>
              <a:spcAft>
                <a:spcPct val="0"/>
              </a:spcAft>
              <a:buClrTx/>
              <a:buSzTx/>
              <a:buFontTx/>
              <a:buChar char="–"/>
              <a:tabLst/>
              <a:defRPr/>
            </a:pPr>
            <a:r>
              <a:rPr kumimoji="0" lang="en-IN" sz="24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It is a macroscopically identifiable collection of matter on which we focus our attention</a:t>
            </a:r>
          </a:p>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Surroundings: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mass or region that surrounds a system</a:t>
            </a:r>
          </a:p>
          <a:p>
            <a:pPr marL="742950" marR="0" lvl="1" indent="-285750" algn="just" defTabSz="914400" rtl="0" eaLnBrk="0" fontAlgn="base" latinLnBrk="0" hangingPunct="0">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Surroundings pertain to that part of the universe that is close enough to have some perceptible effect on the system</a:t>
            </a:r>
          </a:p>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Boundary: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real or imaginary surface that separates a system from its surroundings</a:t>
            </a:r>
          </a:p>
          <a:p>
            <a:pPr marL="742950" marR="0" lvl="1" indent="-285750" algn="just"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May be fixed or movable</a:t>
            </a:r>
          </a:p>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Universe: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system and its surroundings </a:t>
            </a:r>
            <a:endParaRPr kumimoji="0" lang="en-US" sz="24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819400" y="1905000"/>
            <a:ext cx="4103830" cy="2670878"/>
          </a:xfrm>
          <a:custGeom>
            <a:avLst/>
            <a:gdLst>
              <a:gd name="connsiteX0" fmla="*/ 334597 w 4103830"/>
              <a:gd name="connsiteY0" fmla="*/ 1387366 h 2670878"/>
              <a:gd name="connsiteX1" fmla="*/ 350362 w 4103830"/>
              <a:gd name="connsiteY1" fmla="*/ 1277007 h 2670878"/>
              <a:gd name="connsiteX2" fmla="*/ 413424 w 4103830"/>
              <a:gd name="connsiteY2" fmla="*/ 1119352 h 2670878"/>
              <a:gd name="connsiteX3" fmla="*/ 444955 w 4103830"/>
              <a:gd name="connsiteY3" fmla="*/ 1072055 h 2670878"/>
              <a:gd name="connsiteX4" fmla="*/ 476486 w 4103830"/>
              <a:gd name="connsiteY4" fmla="*/ 977462 h 2670878"/>
              <a:gd name="connsiteX5" fmla="*/ 508017 w 4103830"/>
              <a:gd name="connsiteY5" fmla="*/ 898635 h 2670878"/>
              <a:gd name="connsiteX6" fmla="*/ 539548 w 4103830"/>
              <a:gd name="connsiteY6" fmla="*/ 772510 h 2670878"/>
              <a:gd name="connsiteX7" fmla="*/ 555314 w 4103830"/>
              <a:gd name="connsiteY7" fmla="*/ 677917 h 2670878"/>
              <a:gd name="connsiteX8" fmla="*/ 586845 w 4103830"/>
              <a:gd name="connsiteY8" fmla="*/ 630621 h 2670878"/>
              <a:gd name="connsiteX9" fmla="*/ 634142 w 4103830"/>
              <a:gd name="connsiteY9" fmla="*/ 614855 h 2670878"/>
              <a:gd name="connsiteX10" fmla="*/ 681438 w 4103830"/>
              <a:gd name="connsiteY10" fmla="*/ 583324 h 2670878"/>
              <a:gd name="connsiteX11" fmla="*/ 728735 w 4103830"/>
              <a:gd name="connsiteY11" fmla="*/ 567559 h 2670878"/>
              <a:gd name="connsiteX12" fmla="*/ 791797 w 4103830"/>
              <a:gd name="connsiteY12" fmla="*/ 536028 h 2670878"/>
              <a:gd name="connsiteX13" fmla="*/ 854859 w 4103830"/>
              <a:gd name="connsiteY13" fmla="*/ 520262 h 2670878"/>
              <a:gd name="connsiteX14" fmla="*/ 1028280 w 4103830"/>
              <a:gd name="connsiteY14" fmla="*/ 472966 h 2670878"/>
              <a:gd name="connsiteX15" fmla="*/ 1170169 w 4103830"/>
              <a:gd name="connsiteY15" fmla="*/ 409904 h 2670878"/>
              <a:gd name="connsiteX16" fmla="*/ 1233231 w 4103830"/>
              <a:gd name="connsiteY16" fmla="*/ 394138 h 2670878"/>
              <a:gd name="connsiteX17" fmla="*/ 1390886 w 4103830"/>
              <a:gd name="connsiteY17" fmla="*/ 283779 h 2670878"/>
              <a:gd name="connsiteX18" fmla="*/ 1438183 w 4103830"/>
              <a:gd name="connsiteY18" fmla="*/ 252248 h 2670878"/>
              <a:gd name="connsiteX19" fmla="*/ 1485480 w 4103830"/>
              <a:gd name="connsiteY19" fmla="*/ 220717 h 2670878"/>
              <a:gd name="connsiteX20" fmla="*/ 1611604 w 4103830"/>
              <a:gd name="connsiteY20" fmla="*/ 189186 h 2670878"/>
              <a:gd name="connsiteX21" fmla="*/ 1706197 w 4103830"/>
              <a:gd name="connsiteY21" fmla="*/ 141890 h 2670878"/>
              <a:gd name="connsiteX22" fmla="*/ 1816555 w 4103830"/>
              <a:gd name="connsiteY22" fmla="*/ 78828 h 2670878"/>
              <a:gd name="connsiteX23" fmla="*/ 1926914 w 4103830"/>
              <a:gd name="connsiteY23" fmla="*/ 47297 h 2670878"/>
              <a:gd name="connsiteX24" fmla="*/ 2021507 w 4103830"/>
              <a:gd name="connsiteY24" fmla="*/ 0 h 2670878"/>
              <a:gd name="connsiteX25" fmla="*/ 2084569 w 4103830"/>
              <a:gd name="connsiteY25" fmla="*/ 15766 h 2670878"/>
              <a:gd name="connsiteX26" fmla="*/ 2179162 w 4103830"/>
              <a:gd name="connsiteY26" fmla="*/ 47297 h 2670878"/>
              <a:gd name="connsiteX27" fmla="*/ 2305286 w 4103830"/>
              <a:gd name="connsiteY27" fmla="*/ 110359 h 2670878"/>
              <a:gd name="connsiteX28" fmla="*/ 2526004 w 4103830"/>
              <a:gd name="connsiteY28" fmla="*/ 141890 h 2670878"/>
              <a:gd name="connsiteX29" fmla="*/ 3030500 w 4103830"/>
              <a:gd name="connsiteY29" fmla="*/ 157655 h 2670878"/>
              <a:gd name="connsiteX30" fmla="*/ 3109328 w 4103830"/>
              <a:gd name="connsiteY30" fmla="*/ 173421 h 2670878"/>
              <a:gd name="connsiteX31" fmla="*/ 3156624 w 4103830"/>
              <a:gd name="connsiteY31" fmla="*/ 204952 h 2670878"/>
              <a:gd name="connsiteX32" fmla="*/ 3219686 w 4103830"/>
              <a:gd name="connsiteY32" fmla="*/ 220717 h 2670878"/>
              <a:gd name="connsiteX33" fmla="*/ 3314280 w 4103830"/>
              <a:gd name="connsiteY33" fmla="*/ 283779 h 2670878"/>
              <a:gd name="connsiteX34" fmla="*/ 3361576 w 4103830"/>
              <a:gd name="connsiteY34" fmla="*/ 331076 h 2670878"/>
              <a:gd name="connsiteX35" fmla="*/ 3408873 w 4103830"/>
              <a:gd name="connsiteY35" fmla="*/ 362607 h 2670878"/>
              <a:gd name="connsiteX36" fmla="*/ 3487700 w 4103830"/>
              <a:gd name="connsiteY36" fmla="*/ 441435 h 2670878"/>
              <a:gd name="connsiteX37" fmla="*/ 3550762 w 4103830"/>
              <a:gd name="connsiteY37" fmla="*/ 472966 h 2670878"/>
              <a:gd name="connsiteX38" fmla="*/ 3692652 w 4103830"/>
              <a:gd name="connsiteY38" fmla="*/ 583324 h 2670878"/>
              <a:gd name="connsiteX39" fmla="*/ 3708417 w 4103830"/>
              <a:gd name="connsiteY39" fmla="*/ 630621 h 2670878"/>
              <a:gd name="connsiteX40" fmla="*/ 3803011 w 4103830"/>
              <a:gd name="connsiteY40" fmla="*/ 709448 h 2670878"/>
              <a:gd name="connsiteX41" fmla="*/ 3850307 w 4103830"/>
              <a:gd name="connsiteY41" fmla="*/ 756745 h 2670878"/>
              <a:gd name="connsiteX42" fmla="*/ 3866073 w 4103830"/>
              <a:gd name="connsiteY42" fmla="*/ 804042 h 2670878"/>
              <a:gd name="connsiteX43" fmla="*/ 3913369 w 4103830"/>
              <a:gd name="connsiteY43" fmla="*/ 851338 h 2670878"/>
              <a:gd name="connsiteX44" fmla="*/ 3897604 w 4103830"/>
              <a:gd name="connsiteY44" fmla="*/ 1308538 h 2670878"/>
              <a:gd name="connsiteX45" fmla="*/ 3913369 w 4103830"/>
              <a:gd name="connsiteY45" fmla="*/ 1497724 h 2670878"/>
              <a:gd name="connsiteX46" fmla="*/ 3960666 w 4103830"/>
              <a:gd name="connsiteY46" fmla="*/ 1545021 h 2670878"/>
              <a:gd name="connsiteX47" fmla="*/ 4007962 w 4103830"/>
              <a:gd name="connsiteY47" fmla="*/ 1608083 h 2670878"/>
              <a:gd name="connsiteX48" fmla="*/ 4071024 w 4103830"/>
              <a:gd name="connsiteY48" fmla="*/ 1749973 h 2670878"/>
              <a:gd name="connsiteX49" fmla="*/ 4071024 w 4103830"/>
              <a:gd name="connsiteY49" fmla="*/ 1939159 h 2670878"/>
              <a:gd name="connsiteX50" fmla="*/ 3976431 w 4103830"/>
              <a:gd name="connsiteY50" fmla="*/ 2017986 h 2670878"/>
              <a:gd name="connsiteX51" fmla="*/ 3929135 w 4103830"/>
              <a:gd name="connsiteY51" fmla="*/ 2065283 h 2670878"/>
              <a:gd name="connsiteX52" fmla="*/ 3803011 w 4103830"/>
              <a:gd name="connsiteY52" fmla="*/ 2112579 h 2670878"/>
              <a:gd name="connsiteX53" fmla="*/ 3692652 w 4103830"/>
              <a:gd name="connsiteY53" fmla="*/ 2175642 h 2670878"/>
              <a:gd name="connsiteX54" fmla="*/ 3598059 w 4103830"/>
              <a:gd name="connsiteY54" fmla="*/ 2238704 h 2670878"/>
              <a:gd name="connsiteX55" fmla="*/ 3550762 w 4103830"/>
              <a:gd name="connsiteY55" fmla="*/ 2270235 h 2670878"/>
              <a:gd name="connsiteX56" fmla="*/ 3487700 w 4103830"/>
              <a:gd name="connsiteY56" fmla="*/ 2286000 h 2670878"/>
              <a:gd name="connsiteX57" fmla="*/ 3440404 w 4103830"/>
              <a:gd name="connsiteY57" fmla="*/ 2301766 h 2670878"/>
              <a:gd name="connsiteX58" fmla="*/ 3314280 w 4103830"/>
              <a:gd name="connsiteY58" fmla="*/ 2317531 h 2670878"/>
              <a:gd name="connsiteX59" fmla="*/ 3251217 w 4103830"/>
              <a:gd name="connsiteY59" fmla="*/ 2333297 h 2670878"/>
              <a:gd name="connsiteX60" fmla="*/ 3156624 w 4103830"/>
              <a:gd name="connsiteY60" fmla="*/ 2364828 h 2670878"/>
              <a:gd name="connsiteX61" fmla="*/ 2983204 w 4103830"/>
              <a:gd name="connsiteY61" fmla="*/ 2412124 h 2670878"/>
              <a:gd name="connsiteX62" fmla="*/ 2872845 w 4103830"/>
              <a:gd name="connsiteY62" fmla="*/ 2459421 h 2670878"/>
              <a:gd name="connsiteX63" fmla="*/ 2715190 w 4103830"/>
              <a:gd name="connsiteY63" fmla="*/ 2554014 h 2670878"/>
              <a:gd name="connsiteX64" fmla="*/ 2667893 w 4103830"/>
              <a:gd name="connsiteY64" fmla="*/ 2585545 h 2670878"/>
              <a:gd name="connsiteX65" fmla="*/ 2573300 w 4103830"/>
              <a:gd name="connsiteY65" fmla="*/ 2617076 h 2670878"/>
              <a:gd name="connsiteX66" fmla="*/ 2289521 w 4103830"/>
              <a:gd name="connsiteY66" fmla="*/ 2601310 h 2670878"/>
              <a:gd name="connsiteX67" fmla="*/ 2163397 w 4103830"/>
              <a:gd name="connsiteY67" fmla="*/ 2569779 h 2670878"/>
              <a:gd name="connsiteX68" fmla="*/ 1989976 w 4103830"/>
              <a:gd name="connsiteY68" fmla="*/ 2538248 h 2670878"/>
              <a:gd name="connsiteX69" fmla="*/ 1848086 w 4103830"/>
              <a:gd name="connsiteY69" fmla="*/ 2522483 h 2670878"/>
              <a:gd name="connsiteX70" fmla="*/ 1674666 w 4103830"/>
              <a:gd name="connsiteY70" fmla="*/ 2490952 h 2670878"/>
              <a:gd name="connsiteX71" fmla="*/ 1012514 w 4103830"/>
              <a:gd name="connsiteY71" fmla="*/ 2506717 h 2670878"/>
              <a:gd name="connsiteX72" fmla="*/ 933686 w 4103830"/>
              <a:gd name="connsiteY72" fmla="*/ 2538248 h 2670878"/>
              <a:gd name="connsiteX73" fmla="*/ 870624 w 4103830"/>
              <a:gd name="connsiteY73" fmla="*/ 2554014 h 2670878"/>
              <a:gd name="connsiteX74" fmla="*/ 760266 w 4103830"/>
              <a:gd name="connsiteY74" fmla="*/ 2601310 h 2670878"/>
              <a:gd name="connsiteX75" fmla="*/ 728735 w 4103830"/>
              <a:gd name="connsiteY75" fmla="*/ 2632842 h 2670878"/>
              <a:gd name="connsiteX76" fmla="*/ 539548 w 4103830"/>
              <a:gd name="connsiteY76" fmla="*/ 2632842 h 2670878"/>
              <a:gd name="connsiteX77" fmla="*/ 397659 w 4103830"/>
              <a:gd name="connsiteY77" fmla="*/ 2569779 h 2670878"/>
              <a:gd name="connsiteX78" fmla="*/ 334597 w 4103830"/>
              <a:gd name="connsiteY78" fmla="*/ 2554014 h 2670878"/>
              <a:gd name="connsiteX79" fmla="*/ 255769 w 4103830"/>
              <a:gd name="connsiteY79" fmla="*/ 2506717 h 2670878"/>
              <a:gd name="connsiteX80" fmla="*/ 98114 w 4103830"/>
              <a:gd name="connsiteY80" fmla="*/ 2412124 h 2670878"/>
              <a:gd name="connsiteX81" fmla="*/ 19286 w 4103830"/>
              <a:gd name="connsiteY81" fmla="*/ 2317531 h 2670878"/>
              <a:gd name="connsiteX82" fmla="*/ 3521 w 4103830"/>
              <a:gd name="connsiteY82" fmla="*/ 2270235 h 2670878"/>
              <a:gd name="connsiteX83" fmla="*/ 50817 w 4103830"/>
              <a:gd name="connsiteY83" fmla="*/ 2081048 h 2670878"/>
              <a:gd name="connsiteX84" fmla="*/ 98114 w 4103830"/>
              <a:gd name="connsiteY84" fmla="*/ 2033752 h 2670878"/>
              <a:gd name="connsiteX85" fmla="*/ 129645 w 4103830"/>
              <a:gd name="connsiteY85" fmla="*/ 1986455 h 2670878"/>
              <a:gd name="connsiteX86" fmla="*/ 224238 w 4103830"/>
              <a:gd name="connsiteY86" fmla="*/ 1954924 h 2670878"/>
              <a:gd name="connsiteX87" fmla="*/ 271535 w 4103830"/>
              <a:gd name="connsiteY87" fmla="*/ 1939159 h 2670878"/>
              <a:gd name="connsiteX88" fmla="*/ 303066 w 4103830"/>
              <a:gd name="connsiteY88" fmla="*/ 1891862 h 2670878"/>
              <a:gd name="connsiteX89" fmla="*/ 240004 w 4103830"/>
              <a:gd name="connsiteY89" fmla="*/ 1765738 h 2670878"/>
              <a:gd name="connsiteX90" fmla="*/ 192707 w 4103830"/>
              <a:gd name="connsiteY90" fmla="*/ 1671145 h 2670878"/>
              <a:gd name="connsiteX91" fmla="*/ 224238 w 4103830"/>
              <a:gd name="connsiteY91" fmla="*/ 1481959 h 2670878"/>
              <a:gd name="connsiteX92" fmla="*/ 255769 w 4103830"/>
              <a:gd name="connsiteY92" fmla="*/ 1387366 h 2670878"/>
              <a:gd name="connsiteX93" fmla="*/ 334597 w 4103830"/>
              <a:gd name="connsiteY93" fmla="*/ 1308538 h 2670878"/>
              <a:gd name="connsiteX94" fmla="*/ 334597 w 4103830"/>
              <a:gd name="connsiteY94" fmla="*/ 1387366 h 2670878"/>
              <a:gd name="connsiteX0" fmla="*/ 334597 w 4103830"/>
              <a:gd name="connsiteY0" fmla="*/ 1158766 h 2670878"/>
              <a:gd name="connsiteX1" fmla="*/ 350362 w 4103830"/>
              <a:gd name="connsiteY1" fmla="*/ 1277007 h 2670878"/>
              <a:gd name="connsiteX2" fmla="*/ 413424 w 4103830"/>
              <a:gd name="connsiteY2" fmla="*/ 1119352 h 2670878"/>
              <a:gd name="connsiteX3" fmla="*/ 444955 w 4103830"/>
              <a:gd name="connsiteY3" fmla="*/ 1072055 h 2670878"/>
              <a:gd name="connsiteX4" fmla="*/ 476486 w 4103830"/>
              <a:gd name="connsiteY4" fmla="*/ 977462 h 2670878"/>
              <a:gd name="connsiteX5" fmla="*/ 508017 w 4103830"/>
              <a:gd name="connsiteY5" fmla="*/ 898635 h 2670878"/>
              <a:gd name="connsiteX6" fmla="*/ 539548 w 4103830"/>
              <a:gd name="connsiteY6" fmla="*/ 772510 h 2670878"/>
              <a:gd name="connsiteX7" fmla="*/ 555314 w 4103830"/>
              <a:gd name="connsiteY7" fmla="*/ 677917 h 2670878"/>
              <a:gd name="connsiteX8" fmla="*/ 586845 w 4103830"/>
              <a:gd name="connsiteY8" fmla="*/ 630621 h 2670878"/>
              <a:gd name="connsiteX9" fmla="*/ 634142 w 4103830"/>
              <a:gd name="connsiteY9" fmla="*/ 614855 h 2670878"/>
              <a:gd name="connsiteX10" fmla="*/ 681438 w 4103830"/>
              <a:gd name="connsiteY10" fmla="*/ 583324 h 2670878"/>
              <a:gd name="connsiteX11" fmla="*/ 728735 w 4103830"/>
              <a:gd name="connsiteY11" fmla="*/ 567559 h 2670878"/>
              <a:gd name="connsiteX12" fmla="*/ 791797 w 4103830"/>
              <a:gd name="connsiteY12" fmla="*/ 536028 h 2670878"/>
              <a:gd name="connsiteX13" fmla="*/ 854859 w 4103830"/>
              <a:gd name="connsiteY13" fmla="*/ 520262 h 2670878"/>
              <a:gd name="connsiteX14" fmla="*/ 1028280 w 4103830"/>
              <a:gd name="connsiteY14" fmla="*/ 472966 h 2670878"/>
              <a:gd name="connsiteX15" fmla="*/ 1170169 w 4103830"/>
              <a:gd name="connsiteY15" fmla="*/ 409904 h 2670878"/>
              <a:gd name="connsiteX16" fmla="*/ 1233231 w 4103830"/>
              <a:gd name="connsiteY16" fmla="*/ 394138 h 2670878"/>
              <a:gd name="connsiteX17" fmla="*/ 1390886 w 4103830"/>
              <a:gd name="connsiteY17" fmla="*/ 283779 h 2670878"/>
              <a:gd name="connsiteX18" fmla="*/ 1438183 w 4103830"/>
              <a:gd name="connsiteY18" fmla="*/ 252248 h 2670878"/>
              <a:gd name="connsiteX19" fmla="*/ 1485480 w 4103830"/>
              <a:gd name="connsiteY19" fmla="*/ 220717 h 2670878"/>
              <a:gd name="connsiteX20" fmla="*/ 1611604 w 4103830"/>
              <a:gd name="connsiteY20" fmla="*/ 189186 h 2670878"/>
              <a:gd name="connsiteX21" fmla="*/ 1706197 w 4103830"/>
              <a:gd name="connsiteY21" fmla="*/ 141890 h 2670878"/>
              <a:gd name="connsiteX22" fmla="*/ 1816555 w 4103830"/>
              <a:gd name="connsiteY22" fmla="*/ 78828 h 2670878"/>
              <a:gd name="connsiteX23" fmla="*/ 1926914 w 4103830"/>
              <a:gd name="connsiteY23" fmla="*/ 47297 h 2670878"/>
              <a:gd name="connsiteX24" fmla="*/ 2021507 w 4103830"/>
              <a:gd name="connsiteY24" fmla="*/ 0 h 2670878"/>
              <a:gd name="connsiteX25" fmla="*/ 2084569 w 4103830"/>
              <a:gd name="connsiteY25" fmla="*/ 15766 h 2670878"/>
              <a:gd name="connsiteX26" fmla="*/ 2179162 w 4103830"/>
              <a:gd name="connsiteY26" fmla="*/ 47297 h 2670878"/>
              <a:gd name="connsiteX27" fmla="*/ 2305286 w 4103830"/>
              <a:gd name="connsiteY27" fmla="*/ 110359 h 2670878"/>
              <a:gd name="connsiteX28" fmla="*/ 2526004 w 4103830"/>
              <a:gd name="connsiteY28" fmla="*/ 141890 h 2670878"/>
              <a:gd name="connsiteX29" fmla="*/ 3030500 w 4103830"/>
              <a:gd name="connsiteY29" fmla="*/ 157655 h 2670878"/>
              <a:gd name="connsiteX30" fmla="*/ 3109328 w 4103830"/>
              <a:gd name="connsiteY30" fmla="*/ 173421 h 2670878"/>
              <a:gd name="connsiteX31" fmla="*/ 3156624 w 4103830"/>
              <a:gd name="connsiteY31" fmla="*/ 204952 h 2670878"/>
              <a:gd name="connsiteX32" fmla="*/ 3219686 w 4103830"/>
              <a:gd name="connsiteY32" fmla="*/ 220717 h 2670878"/>
              <a:gd name="connsiteX33" fmla="*/ 3314280 w 4103830"/>
              <a:gd name="connsiteY33" fmla="*/ 283779 h 2670878"/>
              <a:gd name="connsiteX34" fmla="*/ 3361576 w 4103830"/>
              <a:gd name="connsiteY34" fmla="*/ 331076 h 2670878"/>
              <a:gd name="connsiteX35" fmla="*/ 3408873 w 4103830"/>
              <a:gd name="connsiteY35" fmla="*/ 362607 h 2670878"/>
              <a:gd name="connsiteX36" fmla="*/ 3487700 w 4103830"/>
              <a:gd name="connsiteY36" fmla="*/ 441435 h 2670878"/>
              <a:gd name="connsiteX37" fmla="*/ 3550762 w 4103830"/>
              <a:gd name="connsiteY37" fmla="*/ 472966 h 2670878"/>
              <a:gd name="connsiteX38" fmla="*/ 3692652 w 4103830"/>
              <a:gd name="connsiteY38" fmla="*/ 583324 h 2670878"/>
              <a:gd name="connsiteX39" fmla="*/ 3708417 w 4103830"/>
              <a:gd name="connsiteY39" fmla="*/ 630621 h 2670878"/>
              <a:gd name="connsiteX40" fmla="*/ 3803011 w 4103830"/>
              <a:gd name="connsiteY40" fmla="*/ 709448 h 2670878"/>
              <a:gd name="connsiteX41" fmla="*/ 3850307 w 4103830"/>
              <a:gd name="connsiteY41" fmla="*/ 756745 h 2670878"/>
              <a:gd name="connsiteX42" fmla="*/ 3866073 w 4103830"/>
              <a:gd name="connsiteY42" fmla="*/ 804042 h 2670878"/>
              <a:gd name="connsiteX43" fmla="*/ 3913369 w 4103830"/>
              <a:gd name="connsiteY43" fmla="*/ 851338 h 2670878"/>
              <a:gd name="connsiteX44" fmla="*/ 3897604 w 4103830"/>
              <a:gd name="connsiteY44" fmla="*/ 1308538 h 2670878"/>
              <a:gd name="connsiteX45" fmla="*/ 3913369 w 4103830"/>
              <a:gd name="connsiteY45" fmla="*/ 1497724 h 2670878"/>
              <a:gd name="connsiteX46" fmla="*/ 3960666 w 4103830"/>
              <a:gd name="connsiteY46" fmla="*/ 1545021 h 2670878"/>
              <a:gd name="connsiteX47" fmla="*/ 4007962 w 4103830"/>
              <a:gd name="connsiteY47" fmla="*/ 1608083 h 2670878"/>
              <a:gd name="connsiteX48" fmla="*/ 4071024 w 4103830"/>
              <a:gd name="connsiteY48" fmla="*/ 1749973 h 2670878"/>
              <a:gd name="connsiteX49" fmla="*/ 4071024 w 4103830"/>
              <a:gd name="connsiteY49" fmla="*/ 1939159 h 2670878"/>
              <a:gd name="connsiteX50" fmla="*/ 3976431 w 4103830"/>
              <a:gd name="connsiteY50" fmla="*/ 2017986 h 2670878"/>
              <a:gd name="connsiteX51" fmla="*/ 3929135 w 4103830"/>
              <a:gd name="connsiteY51" fmla="*/ 2065283 h 2670878"/>
              <a:gd name="connsiteX52" fmla="*/ 3803011 w 4103830"/>
              <a:gd name="connsiteY52" fmla="*/ 2112579 h 2670878"/>
              <a:gd name="connsiteX53" fmla="*/ 3692652 w 4103830"/>
              <a:gd name="connsiteY53" fmla="*/ 2175642 h 2670878"/>
              <a:gd name="connsiteX54" fmla="*/ 3598059 w 4103830"/>
              <a:gd name="connsiteY54" fmla="*/ 2238704 h 2670878"/>
              <a:gd name="connsiteX55" fmla="*/ 3550762 w 4103830"/>
              <a:gd name="connsiteY55" fmla="*/ 2270235 h 2670878"/>
              <a:gd name="connsiteX56" fmla="*/ 3487700 w 4103830"/>
              <a:gd name="connsiteY56" fmla="*/ 2286000 h 2670878"/>
              <a:gd name="connsiteX57" fmla="*/ 3440404 w 4103830"/>
              <a:gd name="connsiteY57" fmla="*/ 2301766 h 2670878"/>
              <a:gd name="connsiteX58" fmla="*/ 3314280 w 4103830"/>
              <a:gd name="connsiteY58" fmla="*/ 2317531 h 2670878"/>
              <a:gd name="connsiteX59" fmla="*/ 3251217 w 4103830"/>
              <a:gd name="connsiteY59" fmla="*/ 2333297 h 2670878"/>
              <a:gd name="connsiteX60" fmla="*/ 3156624 w 4103830"/>
              <a:gd name="connsiteY60" fmla="*/ 2364828 h 2670878"/>
              <a:gd name="connsiteX61" fmla="*/ 2983204 w 4103830"/>
              <a:gd name="connsiteY61" fmla="*/ 2412124 h 2670878"/>
              <a:gd name="connsiteX62" fmla="*/ 2872845 w 4103830"/>
              <a:gd name="connsiteY62" fmla="*/ 2459421 h 2670878"/>
              <a:gd name="connsiteX63" fmla="*/ 2715190 w 4103830"/>
              <a:gd name="connsiteY63" fmla="*/ 2554014 h 2670878"/>
              <a:gd name="connsiteX64" fmla="*/ 2667893 w 4103830"/>
              <a:gd name="connsiteY64" fmla="*/ 2585545 h 2670878"/>
              <a:gd name="connsiteX65" fmla="*/ 2573300 w 4103830"/>
              <a:gd name="connsiteY65" fmla="*/ 2617076 h 2670878"/>
              <a:gd name="connsiteX66" fmla="*/ 2289521 w 4103830"/>
              <a:gd name="connsiteY66" fmla="*/ 2601310 h 2670878"/>
              <a:gd name="connsiteX67" fmla="*/ 2163397 w 4103830"/>
              <a:gd name="connsiteY67" fmla="*/ 2569779 h 2670878"/>
              <a:gd name="connsiteX68" fmla="*/ 1989976 w 4103830"/>
              <a:gd name="connsiteY68" fmla="*/ 2538248 h 2670878"/>
              <a:gd name="connsiteX69" fmla="*/ 1848086 w 4103830"/>
              <a:gd name="connsiteY69" fmla="*/ 2522483 h 2670878"/>
              <a:gd name="connsiteX70" fmla="*/ 1674666 w 4103830"/>
              <a:gd name="connsiteY70" fmla="*/ 2490952 h 2670878"/>
              <a:gd name="connsiteX71" fmla="*/ 1012514 w 4103830"/>
              <a:gd name="connsiteY71" fmla="*/ 2506717 h 2670878"/>
              <a:gd name="connsiteX72" fmla="*/ 933686 w 4103830"/>
              <a:gd name="connsiteY72" fmla="*/ 2538248 h 2670878"/>
              <a:gd name="connsiteX73" fmla="*/ 870624 w 4103830"/>
              <a:gd name="connsiteY73" fmla="*/ 2554014 h 2670878"/>
              <a:gd name="connsiteX74" fmla="*/ 760266 w 4103830"/>
              <a:gd name="connsiteY74" fmla="*/ 2601310 h 2670878"/>
              <a:gd name="connsiteX75" fmla="*/ 728735 w 4103830"/>
              <a:gd name="connsiteY75" fmla="*/ 2632842 h 2670878"/>
              <a:gd name="connsiteX76" fmla="*/ 539548 w 4103830"/>
              <a:gd name="connsiteY76" fmla="*/ 2632842 h 2670878"/>
              <a:gd name="connsiteX77" fmla="*/ 397659 w 4103830"/>
              <a:gd name="connsiteY77" fmla="*/ 2569779 h 2670878"/>
              <a:gd name="connsiteX78" fmla="*/ 334597 w 4103830"/>
              <a:gd name="connsiteY78" fmla="*/ 2554014 h 2670878"/>
              <a:gd name="connsiteX79" fmla="*/ 255769 w 4103830"/>
              <a:gd name="connsiteY79" fmla="*/ 2506717 h 2670878"/>
              <a:gd name="connsiteX80" fmla="*/ 98114 w 4103830"/>
              <a:gd name="connsiteY80" fmla="*/ 2412124 h 2670878"/>
              <a:gd name="connsiteX81" fmla="*/ 19286 w 4103830"/>
              <a:gd name="connsiteY81" fmla="*/ 2317531 h 2670878"/>
              <a:gd name="connsiteX82" fmla="*/ 3521 w 4103830"/>
              <a:gd name="connsiteY82" fmla="*/ 2270235 h 2670878"/>
              <a:gd name="connsiteX83" fmla="*/ 50817 w 4103830"/>
              <a:gd name="connsiteY83" fmla="*/ 2081048 h 2670878"/>
              <a:gd name="connsiteX84" fmla="*/ 98114 w 4103830"/>
              <a:gd name="connsiteY84" fmla="*/ 2033752 h 2670878"/>
              <a:gd name="connsiteX85" fmla="*/ 129645 w 4103830"/>
              <a:gd name="connsiteY85" fmla="*/ 1986455 h 2670878"/>
              <a:gd name="connsiteX86" fmla="*/ 224238 w 4103830"/>
              <a:gd name="connsiteY86" fmla="*/ 1954924 h 2670878"/>
              <a:gd name="connsiteX87" fmla="*/ 271535 w 4103830"/>
              <a:gd name="connsiteY87" fmla="*/ 1939159 h 2670878"/>
              <a:gd name="connsiteX88" fmla="*/ 303066 w 4103830"/>
              <a:gd name="connsiteY88" fmla="*/ 1891862 h 2670878"/>
              <a:gd name="connsiteX89" fmla="*/ 240004 w 4103830"/>
              <a:gd name="connsiteY89" fmla="*/ 1765738 h 2670878"/>
              <a:gd name="connsiteX90" fmla="*/ 192707 w 4103830"/>
              <a:gd name="connsiteY90" fmla="*/ 1671145 h 2670878"/>
              <a:gd name="connsiteX91" fmla="*/ 224238 w 4103830"/>
              <a:gd name="connsiteY91" fmla="*/ 1481959 h 2670878"/>
              <a:gd name="connsiteX92" fmla="*/ 255769 w 4103830"/>
              <a:gd name="connsiteY92" fmla="*/ 1387366 h 2670878"/>
              <a:gd name="connsiteX93" fmla="*/ 334597 w 4103830"/>
              <a:gd name="connsiteY93" fmla="*/ 1308538 h 2670878"/>
              <a:gd name="connsiteX94" fmla="*/ 334597 w 4103830"/>
              <a:gd name="connsiteY94" fmla="*/ 1158766 h 2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103830" h="2670878">
                <a:moveTo>
                  <a:pt x="334597" y="1158766"/>
                </a:moveTo>
                <a:cubicBezTo>
                  <a:pt x="337224" y="1153511"/>
                  <a:pt x="339877" y="1312657"/>
                  <a:pt x="350362" y="1277007"/>
                </a:cubicBezTo>
                <a:cubicBezTo>
                  <a:pt x="366332" y="1222707"/>
                  <a:pt x="382028" y="1166446"/>
                  <a:pt x="413424" y="1119352"/>
                </a:cubicBezTo>
                <a:cubicBezTo>
                  <a:pt x="423934" y="1103586"/>
                  <a:pt x="437260" y="1089370"/>
                  <a:pt x="444955" y="1072055"/>
                </a:cubicBezTo>
                <a:cubicBezTo>
                  <a:pt x="458454" y="1041683"/>
                  <a:pt x="464142" y="1008321"/>
                  <a:pt x="476486" y="977462"/>
                </a:cubicBezTo>
                <a:cubicBezTo>
                  <a:pt x="486996" y="951186"/>
                  <a:pt x="499694" y="925683"/>
                  <a:pt x="508017" y="898635"/>
                </a:cubicBezTo>
                <a:cubicBezTo>
                  <a:pt x="520761" y="857216"/>
                  <a:pt x="532423" y="815256"/>
                  <a:pt x="539548" y="772510"/>
                </a:cubicBezTo>
                <a:cubicBezTo>
                  <a:pt x="544803" y="740979"/>
                  <a:pt x="545205" y="708243"/>
                  <a:pt x="555314" y="677917"/>
                </a:cubicBezTo>
                <a:cubicBezTo>
                  <a:pt x="561306" y="659942"/>
                  <a:pt x="572049" y="642457"/>
                  <a:pt x="586845" y="630621"/>
                </a:cubicBezTo>
                <a:cubicBezTo>
                  <a:pt x="599822" y="620240"/>
                  <a:pt x="619278" y="622287"/>
                  <a:pt x="634142" y="614855"/>
                </a:cubicBezTo>
                <a:cubicBezTo>
                  <a:pt x="651089" y="606381"/>
                  <a:pt x="664491" y="591798"/>
                  <a:pt x="681438" y="583324"/>
                </a:cubicBezTo>
                <a:cubicBezTo>
                  <a:pt x="696302" y="575892"/>
                  <a:pt x="713460" y="574105"/>
                  <a:pt x="728735" y="567559"/>
                </a:cubicBezTo>
                <a:cubicBezTo>
                  <a:pt x="750337" y="558301"/>
                  <a:pt x="769792" y="544280"/>
                  <a:pt x="791797" y="536028"/>
                </a:cubicBezTo>
                <a:cubicBezTo>
                  <a:pt x="812085" y="528420"/>
                  <a:pt x="834303" y="527114"/>
                  <a:pt x="854859" y="520262"/>
                </a:cubicBezTo>
                <a:cubicBezTo>
                  <a:pt x="1006764" y="469626"/>
                  <a:pt x="856750" y="501553"/>
                  <a:pt x="1028280" y="472966"/>
                </a:cubicBezTo>
                <a:cubicBezTo>
                  <a:pt x="1083221" y="445496"/>
                  <a:pt x="1109780" y="430034"/>
                  <a:pt x="1170169" y="409904"/>
                </a:cubicBezTo>
                <a:cubicBezTo>
                  <a:pt x="1190725" y="403052"/>
                  <a:pt x="1212210" y="399393"/>
                  <a:pt x="1233231" y="394138"/>
                </a:cubicBezTo>
                <a:cubicBezTo>
                  <a:pt x="1326604" y="324109"/>
                  <a:pt x="1274439" y="361411"/>
                  <a:pt x="1390886" y="283779"/>
                </a:cubicBezTo>
                <a:lnTo>
                  <a:pt x="1438183" y="252248"/>
                </a:lnTo>
                <a:cubicBezTo>
                  <a:pt x="1453949" y="241738"/>
                  <a:pt x="1466900" y="224433"/>
                  <a:pt x="1485480" y="220717"/>
                </a:cubicBezTo>
                <a:cubicBezTo>
                  <a:pt x="1515466" y="214720"/>
                  <a:pt x="1579283" y="205347"/>
                  <a:pt x="1611604" y="189186"/>
                </a:cubicBezTo>
                <a:cubicBezTo>
                  <a:pt x="1733844" y="128065"/>
                  <a:pt x="1587321" y="181514"/>
                  <a:pt x="1706197" y="141890"/>
                </a:cubicBezTo>
                <a:cubicBezTo>
                  <a:pt x="1753697" y="110223"/>
                  <a:pt x="1760547" y="102831"/>
                  <a:pt x="1816555" y="78828"/>
                </a:cubicBezTo>
                <a:cubicBezTo>
                  <a:pt x="1848223" y="65256"/>
                  <a:pt x="1894907" y="55298"/>
                  <a:pt x="1926914" y="47297"/>
                </a:cubicBezTo>
                <a:cubicBezTo>
                  <a:pt x="1950825" y="31356"/>
                  <a:pt x="1988873" y="0"/>
                  <a:pt x="2021507" y="0"/>
                </a:cubicBezTo>
                <a:cubicBezTo>
                  <a:pt x="2043175" y="0"/>
                  <a:pt x="2063815" y="9540"/>
                  <a:pt x="2084569" y="15766"/>
                </a:cubicBezTo>
                <a:cubicBezTo>
                  <a:pt x="2116404" y="25317"/>
                  <a:pt x="2149434" y="32433"/>
                  <a:pt x="2179162" y="47297"/>
                </a:cubicBezTo>
                <a:cubicBezTo>
                  <a:pt x="2221203" y="68318"/>
                  <a:pt x="2259686" y="98959"/>
                  <a:pt x="2305286" y="110359"/>
                </a:cubicBezTo>
                <a:cubicBezTo>
                  <a:pt x="2400554" y="134175"/>
                  <a:pt x="2393177" y="135565"/>
                  <a:pt x="2526004" y="141890"/>
                </a:cubicBezTo>
                <a:cubicBezTo>
                  <a:pt x="2694061" y="149893"/>
                  <a:pt x="2862335" y="152400"/>
                  <a:pt x="3030500" y="157655"/>
                </a:cubicBezTo>
                <a:cubicBezTo>
                  <a:pt x="3056776" y="162910"/>
                  <a:pt x="3084238" y="164012"/>
                  <a:pt x="3109328" y="173421"/>
                </a:cubicBezTo>
                <a:cubicBezTo>
                  <a:pt x="3127069" y="180074"/>
                  <a:pt x="3139208" y="197488"/>
                  <a:pt x="3156624" y="204952"/>
                </a:cubicBezTo>
                <a:cubicBezTo>
                  <a:pt x="3176540" y="213487"/>
                  <a:pt x="3198665" y="215462"/>
                  <a:pt x="3219686" y="220717"/>
                </a:cubicBezTo>
                <a:cubicBezTo>
                  <a:pt x="3370572" y="371603"/>
                  <a:pt x="3177379" y="192512"/>
                  <a:pt x="3314280" y="283779"/>
                </a:cubicBezTo>
                <a:cubicBezTo>
                  <a:pt x="3332831" y="296146"/>
                  <a:pt x="3344448" y="316803"/>
                  <a:pt x="3361576" y="331076"/>
                </a:cubicBezTo>
                <a:cubicBezTo>
                  <a:pt x="3376132" y="343206"/>
                  <a:pt x="3394613" y="350130"/>
                  <a:pt x="3408873" y="362607"/>
                </a:cubicBezTo>
                <a:cubicBezTo>
                  <a:pt x="3436838" y="387077"/>
                  <a:pt x="3458368" y="418621"/>
                  <a:pt x="3487700" y="441435"/>
                </a:cubicBezTo>
                <a:cubicBezTo>
                  <a:pt x="3506251" y="455864"/>
                  <a:pt x="3530609" y="460874"/>
                  <a:pt x="3550762" y="472966"/>
                </a:cubicBezTo>
                <a:cubicBezTo>
                  <a:pt x="3645048" y="529538"/>
                  <a:pt x="3629654" y="520327"/>
                  <a:pt x="3692652" y="583324"/>
                </a:cubicBezTo>
                <a:cubicBezTo>
                  <a:pt x="3697907" y="599090"/>
                  <a:pt x="3699199" y="616794"/>
                  <a:pt x="3708417" y="630621"/>
                </a:cubicBezTo>
                <a:cubicBezTo>
                  <a:pt x="3742961" y="682437"/>
                  <a:pt x="3759387" y="673095"/>
                  <a:pt x="3803011" y="709448"/>
                </a:cubicBezTo>
                <a:cubicBezTo>
                  <a:pt x="3820139" y="723721"/>
                  <a:pt x="3834542" y="740979"/>
                  <a:pt x="3850307" y="756745"/>
                </a:cubicBezTo>
                <a:cubicBezTo>
                  <a:pt x="3855562" y="772511"/>
                  <a:pt x="3856855" y="790215"/>
                  <a:pt x="3866073" y="804042"/>
                </a:cubicBezTo>
                <a:cubicBezTo>
                  <a:pt x="3878440" y="822593"/>
                  <a:pt x="3911978" y="829086"/>
                  <a:pt x="3913369" y="851338"/>
                </a:cubicBezTo>
                <a:cubicBezTo>
                  <a:pt x="3922881" y="1003532"/>
                  <a:pt x="3902859" y="1156138"/>
                  <a:pt x="3897604" y="1308538"/>
                </a:cubicBezTo>
                <a:cubicBezTo>
                  <a:pt x="3902859" y="1371600"/>
                  <a:pt x="3897064" y="1436580"/>
                  <a:pt x="3913369" y="1497724"/>
                </a:cubicBezTo>
                <a:cubicBezTo>
                  <a:pt x="3919114" y="1519267"/>
                  <a:pt x="3946156" y="1528093"/>
                  <a:pt x="3960666" y="1545021"/>
                </a:cubicBezTo>
                <a:cubicBezTo>
                  <a:pt x="3977766" y="1564971"/>
                  <a:pt x="3992197" y="1587062"/>
                  <a:pt x="4007962" y="1608083"/>
                </a:cubicBezTo>
                <a:cubicBezTo>
                  <a:pt x="4045485" y="1720652"/>
                  <a:pt x="4021057" y="1675021"/>
                  <a:pt x="4071024" y="1749973"/>
                </a:cubicBezTo>
                <a:cubicBezTo>
                  <a:pt x="4089726" y="1824780"/>
                  <a:pt x="4103830" y="1848943"/>
                  <a:pt x="4071024" y="1939159"/>
                </a:cubicBezTo>
                <a:cubicBezTo>
                  <a:pt x="4059008" y="1972202"/>
                  <a:pt x="4000910" y="1997587"/>
                  <a:pt x="3976431" y="2017986"/>
                </a:cubicBezTo>
                <a:cubicBezTo>
                  <a:pt x="3959303" y="2032259"/>
                  <a:pt x="3948042" y="2053466"/>
                  <a:pt x="3929135" y="2065283"/>
                </a:cubicBezTo>
                <a:cubicBezTo>
                  <a:pt x="3907590" y="2078749"/>
                  <a:pt x="3834458" y="2102097"/>
                  <a:pt x="3803011" y="2112579"/>
                </a:cubicBezTo>
                <a:cubicBezTo>
                  <a:pt x="3596140" y="2267731"/>
                  <a:pt x="3847418" y="2089660"/>
                  <a:pt x="3692652" y="2175642"/>
                </a:cubicBezTo>
                <a:cubicBezTo>
                  <a:pt x="3659525" y="2194046"/>
                  <a:pt x="3629590" y="2217683"/>
                  <a:pt x="3598059" y="2238704"/>
                </a:cubicBezTo>
                <a:cubicBezTo>
                  <a:pt x="3582293" y="2249214"/>
                  <a:pt x="3569144" y="2265640"/>
                  <a:pt x="3550762" y="2270235"/>
                </a:cubicBezTo>
                <a:cubicBezTo>
                  <a:pt x="3529741" y="2275490"/>
                  <a:pt x="3508534" y="2280047"/>
                  <a:pt x="3487700" y="2286000"/>
                </a:cubicBezTo>
                <a:cubicBezTo>
                  <a:pt x="3471721" y="2290565"/>
                  <a:pt x="3456754" y="2298793"/>
                  <a:pt x="3440404" y="2301766"/>
                </a:cubicBezTo>
                <a:cubicBezTo>
                  <a:pt x="3398719" y="2309345"/>
                  <a:pt x="3356321" y="2312276"/>
                  <a:pt x="3314280" y="2317531"/>
                </a:cubicBezTo>
                <a:cubicBezTo>
                  <a:pt x="3293259" y="2322786"/>
                  <a:pt x="3271971" y="2327071"/>
                  <a:pt x="3251217" y="2333297"/>
                </a:cubicBezTo>
                <a:cubicBezTo>
                  <a:pt x="3219382" y="2342848"/>
                  <a:pt x="3188868" y="2356767"/>
                  <a:pt x="3156624" y="2364828"/>
                </a:cubicBezTo>
                <a:cubicBezTo>
                  <a:pt x="3014378" y="2400389"/>
                  <a:pt x="3071611" y="2382655"/>
                  <a:pt x="2983204" y="2412124"/>
                </a:cubicBezTo>
                <a:cubicBezTo>
                  <a:pt x="2887355" y="2476023"/>
                  <a:pt x="2989194" y="2415790"/>
                  <a:pt x="2872845" y="2459421"/>
                </a:cubicBezTo>
                <a:cubicBezTo>
                  <a:pt x="2817440" y="2480198"/>
                  <a:pt x="2762337" y="2522583"/>
                  <a:pt x="2715190" y="2554014"/>
                </a:cubicBezTo>
                <a:cubicBezTo>
                  <a:pt x="2699424" y="2564524"/>
                  <a:pt x="2685869" y="2579553"/>
                  <a:pt x="2667893" y="2585545"/>
                </a:cubicBezTo>
                <a:lnTo>
                  <a:pt x="2573300" y="2617076"/>
                </a:lnTo>
                <a:cubicBezTo>
                  <a:pt x="2478707" y="2611821"/>
                  <a:pt x="2383635" y="2612169"/>
                  <a:pt x="2289521" y="2601310"/>
                </a:cubicBezTo>
                <a:cubicBezTo>
                  <a:pt x="2246471" y="2596343"/>
                  <a:pt x="2205891" y="2578277"/>
                  <a:pt x="2163397" y="2569779"/>
                </a:cubicBezTo>
                <a:cubicBezTo>
                  <a:pt x="2103964" y="2557893"/>
                  <a:pt x="2050472" y="2546314"/>
                  <a:pt x="1989976" y="2538248"/>
                </a:cubicBezTo>
                <a:cubicBezTo>
                  <a:pt x="1942806" y="2531959"/>
                  <a:pt x="1895256" y="2528772"/>
                  <a:pt x="1848086" y="2522483"/>
                </a:cubicBezTo>
                <a:cubicBezTo>
                  <a:pt x="1787588" y="2514417"/>
                  <a:pt x="1734101" y="2502839"/>
                  <a:pt x="1674666" y="2490952"/>
                </a:cubicBezTo>
                <a:cubicBezTo>
                  <a:pt x="1453949" y="2496207"/>
                  <a:pt x="1232846" y="2492653"/>
                  <a:pt x="1012514" y="2506717"/>
                </a:cubicBezTo>
                <a:cubicBezTo>
                  <a:pt x="984271" y="2508520"/>
                  <a:pt x="960534" y="2529299"/>
                  <a:pt x="933686" y="2538248"/>
                </a:cubicBezTo>
                <a:cubicBezTo>
                  <a:pt x="913130" y="2545100"/>
                  <a:pt x="890912" y="2546406"/>
                  <a:pt x="870624" y="2554014"/>
                </a:cubicBezTo>
                <a:cubicBezTo>
                  <a:pt x="558991" y="2670878"/>
                  <a:pt x="995112" y="2523030"/>
                  <a:pt x="760266" y="2601310"/>
                </a:cubicBezTo>
                <a:cubicBezTo>
                  <a:pt x="749756" y="2611821"/>
                  <a:pt x="741481" y="2625194"/>
                  <a:pt x="728735" y="2632842"/>
                </a:cubicBezTo>
                <a:cubicBezTo>
                  <a:pt x="670960" y="2667507"/>
                  <a:pt x="598680" y="2639412"/>
                  <a:pt x="539548" y="2632842"/>
                </a:cubicBezTo>
                <a:cubicBezTo>
                  <a:pt x="484607" y="2605370"/>
                  <a:pt x="458049" y="2589909"/>
                  <a:pt x="397659" y="2569779"/>
                </a:cubicBezTo>
                <a:cubicBezTo>
                  <a:pt x="377103" y="2562927"/>
                  <a:pt x="355618" y="2559269"/>
                  <a:pt x="334597" y="2554014"/>
                </a:cubicBezTo>
                <a:cubicBezTo>
                  <a:pt x="308321" y="2538248"/>
                  <a:pt x="282556" y="2521599"/>
                  <a:pt x="255769" y="2506717"/>
                </a:cubicBezTo>
                <a:cubicBezTo>
                  <a:pt x="199785" y="2475614"/>
                  <a:pt x="146196" y="2460205"/>
                  <a:pt x="98114" y="2412124"/>
                </a:cubicBezTo>
                <a:cubicBezTo>
                  <a:pt x="37419" y="2351430"/>
                  <a:pt x="63184" y="2383379"/>
                  <a:pt x="19286" y="2317531"/>
                </a:cubicBezTo>
                <a:cubicBezTo>
                  <a:pt x="14031" y="2301766"/>
                  <a:pt x="3521" y="2286853"/>
                  <a:pt x="3521" y="2270235"/>
                </a:cubicBezTo>
                <a:cubicBezTo>
                  <a:pt x="3521" y="2174591"/>
                  <a:pt x="0" y="2142029"/>
                  <a:pt x="50817" y="2081048"/>
                </a:cubicBezTo>
                <a:cubicBezTo>
                  <a:pt x="65090" y="2063920"/>
                  <a:pt x="83841" y="2050880"/>
                  <a:pt x="98114" y="2033752"/>
                </a:cubicBezTo>
                <a:cubicBezTo>
                  <a:pt x="110244" y="2019196"/>
                  <a:pt x="113577" y="1996497"/>
                  <a:pt x="129645" y="1986455"/>
                </a:cubicBezTo>
                <a:cubicBezTo>
                  <a:pt x="157830" y="1968840"/>
                  <a:pt x="192707" y="1965434"/>
                  <a:pt x="224238" y="1954924"/>
                </a:cubicBezTo>
                <a:lnTo>
                  <a:pt x="271535" y="1939159"/>
                </a:lnTo>
                <a:cubicBezTo>
                  <a:pt x="282045" y="1923393"/>
                  <a:pt x="300716" y="1910664"/>
                  <a:pt x="303066" y="1891862"/>
                </a:cubicBezTo>
                <a:cubicBezTo>
                  <a:pt x="313114" y="1811475"/>
                  <a:pt x="281130" y="1815090"/>
                  <a:pt x="240004" y="1765738"/>
                </a:cubicBezTo>
                <a:cubicBezTo>
                  <a:pt x="206046" y="1724988"/>
                  <a:pt x="208508" y="1718548"/>
                  <a:pt x="192707" y="1671145"/>
                </a:cubicBezTo>
                <a:cubicBezTo>
                  <a:pt x="199473" y="1623781"/>
                  <a:pt x="210408" y="1532670"/>
                  <a:pt x="224238" y="1481959"/>
                </a:cubicBezTo>
                <a:cubicBezTo>
                  <a:pt x="232983" y="1449894"/>
                  <a:pt x="237333" y="1415021"/>
                  <a:pt x="255769" y="1387366"/>
                </a:cubicBezTo>
                <a:cubicBezTo>
                  <a:pt x="269783" y="1366345"/>
                  <a:pt x="299562" y="1308538"/>
                  <a:pt x="334597" y="1308538"/>
                </a:cubicBezTo>
                <a:cubicBezTo>
                  <a:pt x="346348" y="1308538"/>
                  <a:pt x="331970" y="1164021"/>
                  <a:pt x="334597" y="1158766"/>
                </a:cubicBezTo>
                <a:close/>
              </a:path>
            </a:pathLst>
          </a:custGeom>
          <a:gradFill flip="none" rotWithShape="1">
            <a:gsLst>
              <a:gs pos="33000">
                <a:srgbClr val="5E9EFF">
                  <a:alpha val="63000"/>
                </a:srgbClr>
              </a:gs>
              <a:gs pos="100000">
                <a:srgbClr val="85C2FF"/>
              </a:gs>
              <a:gs pos="70000">
                <a:srgbClr val="C4D6EB"/>
              </a:gs>
              <a:gs pos="100000">
                <a:srgbClr val="FFEBFA"/>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tx1"/>
              </a:solidFill>
            </a:endParaRPr>
          </a:p>
        </p:txBody>
      </p:sp>
      <p:sp>
        <p:nvSpPr>
          <p:cNvPr id="3" name="Rectangle 2"/>
          <p:cNvSpPr/>
          <p:nvPr/>
        </p:nvSpPr>
        <p:spPr>
          <a:xfrm>
            <a:off x="4267200" y="3048000"/>
            <a:ext cx="1268296" cy="523220"/>
          </a:xfrm>
          <a:prstGeom prst="rect">
            <a:avLst/>
          </a:prstGeom>
        </p:spPr>
        <p:txBody>
          <a:bodyPr wrap="none">
            <a:spAutoFit/>
          </a:bodyPr>
          <a:lstStyle/>
          <a:p>
            <a:r>
              <a:rPr lang="en-IN" sz="2800" b="1" dirty="0" smtClean="0">
                <a:latin typeface="Garamond" pitchFamily="18" charset="0"/>
              </a:rPr>
              <a:t>System</a:t>
            </a:r>
            <a:endParaRPr lang="en-IN" sz="2800" b="1" dirty="0">
              <a:latin typeface="Garamond" pitchFamily="18" charset="0"/>
            </a:endParaRPr>
          </a:p>
        </p:txBody>
      </p:sp>
      <p:sp>
        <p:nvSpPr>
          <p:cNvPr id="4" name="Rectangle 3"/>
          <p:cNvSpPr/>
          <p:nvPr/>
        </p:nvSpPr>
        <p:spPr>
          <a:xfrm>
            <a:off x="4038600" y="5181600"/>
            <a:ext cx="2362200" cy="523220"/>
          </a:xfrm>
          <a:prstGeom prst="rect">
            <a:avLst/>
          </a:prstGeom>
        </p:spPr>
        <p:txBody>
          <a:bodyPr wrap="square">
            <a:spAutoFit/>
          </a:bodyPr>
          <a:lstStyle/>
          <a:p>
            <a:r>
              <a:rPr lang="en-IN" sz="2800" b="1" dirty="0" smtClean="0">
                <a:latin typeface="Garamond" pitchFamily="18" charset="0"/>
              </a:rPr>
              <a:t>Boundary</a:t>
            </a:r>
            <a:endParaRPr lang="en-IN" sz="2800" b="1" dirty="0">
              <a:latin typeface="Garamond" pitchFamily="18" charset="0"/>
            </a:endParaRPr>
          </a:p>
        </p:txBody>
      </p:sp>
      <p:sp>
        <p:nvSpPr>
          <p:cNvPr id="5" name="Rectangle 4"/>
          <p:cNvSpPr/>
          <p:nvPr/>
        </p:nvSpPr>
        <p:spPr>
          <a:xfrm>
            <a:off x="1447800" y="1524000"/>
            <a:ext cx="2255169" cy="523220"/>
          </a:xfrm>
          <a:prstGeom prst="rect">
            <a:avLst/>
          </a:prstGeom>
        </p:spPr>
        <p:txBody>
          <a:bodyPr wrap="none">
            <a:spAutoFit/>
          </a:bodyPr>
          <a:lstStyle/>
          <a:p>
            <a:r>
              <a:rPr lang="en-IN" sz="2800" b="1" dirty="0" smtClean="0">
                <a:latin typeface="Garamond" pitchFamily="18" charset="0"/>
              </a:rPr>
              <a:t>Surroundings</a:t>
            </a:r>
            <a:endParaRPr lang="en-IN" sz="2800" b="1" dirty="0">
              <a:latin typeface="Garamond" pitchFamily="18" charset="0"/>
            </a:endParaRPr>
          </a:p>
        </p:txBody>
      </p:sp>
      <p:cxnSp>
        <p:nvCxnSpPr>
          <p:cNvPr id="6" name="Straight Connector 5"/>
          <p:cNvCxnSpPr>
            <a:endCxn id="2" idx="66"/>
          </p:cNvCxnSpPr>
          <p:nvPr/>
        </p:nvCxnSpPr>
        <p:spPr>
          <a:xfrm rot="5400000" flipH="1" flipV="1">
            <a:off x="4655215" y="4727895"/>
            <a:ext cx="675290" cy="2321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3581400" y="1371600"/>
            <a:ext cx="5410200" cy="4876800"/>
          </a:xfrm>
          <a:prstGeom prst="rect">
            <a:avLst/>
          </a:prstGeom>
        </p:spPr>
        <p:txBody>
          <a:bodyPr/>
          <a:lstStyle/>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System</a:t>
            </a:r>
          </a:p>
          <a:p>
            <a:pPr marL="742950" marR="0" lvl="1" indent="-285750" algn="just"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Closed system: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no mass transfer, energy transfer possible</a:t>
            </a:r>
          </a:p>
          <a:p>
            <a:pPr marL="742950" marR="0" lvl="1" indent="-285750" algn="just"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Open system: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also called control volume, mass and energy transfer possible</a:t>
            </a:r>
          </a:p>
          <a:p>
            <a:pPr marL="742950" marR="0" lvl="1" indent="-285750" algn="just" defTabSz="914400" rtl="0" eaLnBrk="1" fontAlgn="base" latinLnBrk="0" hangingPunct="1">
              <a:lnSpc>
                <a:spcPct val="9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Isolated system: </a:t>
            </a:r>
            <a:r>
              <a:rPr kumimoji="0" lang="en-US" sz="28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neither energy nor mass transfer possible</a:t>
            </a:r>
            <a:endParaRPr kumimoji="0" lang="en-US" sz="2400" b="0" i="0" u="none" strike="noStrike" kern="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pic>
        <p:nvPicPr>
          <p:cNvPr id="3" name="Picture 1"/>
          <p:cNvPicPr>
            <a:picLocks noChangeAspect="1"/>
          </p:cNvPicPr>
          <p:nvPr/>
        </p:nvPicPr>
        <p:blipFill>
          <a:blip r:embed="rId2"/>
          <a:srcRect/>
          <a:stretch>
            <a:fillRect/>
          </a:stretch>
        </p:blipFill>
        <p:spPr bwMode="auto">
          <a:xfrm>
            <a:off x="228600" y="1905000"/>
            <a:ext cx="3376613" cy="3395663"/>
          </a:xfrm>
          <a:prstGeom prst="rect">
            <a:avLst/>
          </a:prstGeom>
          <a:ln>
            <a:noFill/>
          </a:ln>
          <a:effectLst>
            <a:softEdge rad="112500"/>
          </a:effectLst>
        </p:spPr>
      </p:pic>
      <p:sp>
        <p:nvSpPr>
          <p:cNvPr id="4" name="Title 12"/>
          <p:cNvSpPr txBox="1">
            <a:spLocks/>
          </p:cNvSpPr>
          <p:nvPr/>
        </p:nvSpPr>
        <p:spPr>
          <a:xfrm>
            <a:off x="457200" y="533400"/>
            <a:ext cx="8229600" cy="685800"/>
          </a:xfrm>
          <a:prstGeom prst="rect">
            <a:avLst/>
          </a:prstGeom>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IN" sz="3200" b="1" i="0" u="none" strike="noStrike" kern="0" cap="none" spc="0" normalizeH="0" baseline="0" noProof="0" dirty="0" smtClean="0">
                <a:ln>
                  <a:noFill/>
                </a:ln>
                <a:solidFill>
                  <a:schemeClr val="tx2"/>
                </a:solidFill>
                <a:effectLst/>
                <a:uLnTx/>
                <a:uFillTx/>
                <a:latin typeface="Garamond" pitchFamily="18" charset="0"/>
                <a:ea typeface="Verdana" pitchFamily="34" charset="0"/>
                <a:cs typeface="Verdana" pitchFamily="34" charset="0"/>
              </a:rPr>
              <a:t>System and Control Volumes</a:t>
            </a:r>
            <a:endParaRPr kumimoji="0" lang="en-IN" sz="3200" b="1" i="0" u="none" strike="noStrike" kern="0" cap="none" spc="0" normalizeH="0" baseline="0" noProof="0" dirty="0">
              <a:ln>
                <a:noFill/>
              </a:ln>
              <a:solidFill>
                <a:schemeClr val="tx2"/>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body"/>
          </p:nvPr>
        </p:nvSpPr>
        <p:spPr>
          <a:xfrm>
            <a:off x="457200" y="1371600"/>
            <a:ext cx="8228013" cy="3886200"/>
          </a:xfrm>
        </p:spPr>
        <p:txBody>
          <a:bodyPr anchor="t"/>
          <a:lstStyle/>
          <a:p>
            <a:pPr marL="391686" indent="-293764" algn="l"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Lecture schedule: </a:t>
            </a:r>
          </a:p>
          <a:p>
            <a:pPr marL="783372" lvl="1" indent="-293764" algn="l" eaLnBrk="1" hangingPunct="1">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500" dirty="0" smtClean="0">
                <a:latin typeface="Garamond" pitchFamily="18" charset="0"/>
              </a:rPr>
              <a:t>Slot 1:    Mon </a:t>
            </a:r>
            <a:r>
              <a:rPr lang="en-US" sz="2500" dirty="0" smtClean="0">
                <a:latin typeface="Garamond" pitchFamily="18" charset="0"/>
              </a:rPr>
              <a:t>1130-1230 </a:t>
            </a:r>
            <a:r>
              <a:rPr lang="en-US" sz="2500" dirty="0" smtClean="0">
                <a:latin typeface="Garamond" pitchFamily="18" charset="0"/>
              </a:rPr>
              <a:t>hrs.</a:t>
            </a:r>
          </a:p>
          <a:p>
            <a:pPr marL="783372" lvl="1" indent="-293764" algn="l" eaLnBrk="1" hangingPunct="1">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          </a:t>
            </a:r>
            <a:r>
              <a:rPr lang="en-US" sz="2500" dirty="0" smtClean="0">
                <a:latin typeface="Garamond" pitchFamily="18" charset="0"/>
              </a:rPr>
              <a:t>      Tue  </a:t>
            </a:r>
            <a:r>
              <a:rPr lang="en-US" sz="2500" dirty="0" smtClean="0">
                <a:latin typeface="Garamond" pitchFamily="18" charset="0"/>
              </a:rPr>
              <a:t>0830-0930 </a:t>
            </a:r>
            <a:r>
              <a:rPr lang="en-US" sz="2500" dirty="0" smtClean="0">
                <a:latin typeface="Garamond" pitchFamily="18" charset="0"/>
              </a:rPr>
              <a:t>hrs</a:t>
            </a:r>
            <a:r>
              <a:rPr lang="en-US" sz="2900" dirty="0" smtClean="0">
                <a:latin typeface="Garamond" pitchFamily="18" charset="0"/>
              </a:rPr>
              <a:t>.</a:t>
            </a:r>
          </a:p>
          <a:p>
            <a:pPr marL="783372" lvl="1" indent="-293764" algn="l" eaLnBrk="1" hangingPunct="1">
              <a:spcAft>
                <a:spcPts val="1293"/>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                </a:t>
            </a:r>
            <a:r>
              <a:rPr lang="en-US" sz="2500" dirty="0" smtClean="0">
                <a:latin typeface="Garamond" pitchFamily="18" charset="0"/>
              </a:rPr>
              <a:t>Thu </a:t>
            </a:r>
            <a:r>
              <a:rPr lang="en-US" sz="2500" dirty="0" smtClean="0">
                <a:latin typeface="Garamond" pitchFamily="18" charset="0"/>
              </a:rPr>
              <a:t>0930-1030 </a:t>
            </a:r>
            <a:r>
              <a:rPr lang="en-US" sz="2500" dirty="0" smtClean="0">
                <a:latin typeface="Garamond" pitchFamily="18" charset="0"/>
              </a:rPr>
              <a:t>hrs.</a:t>
            </a:r>
          </a:p>
          <a:p>
            <a:pPr marL="783372" lvl="1" indent="-293764" algn="l"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dirty="0" smtClean="0">
                <a:latin typeface="Garamond" pitchFamily="18" charset="0"/>
              </a:rPr>
              <a:t>Venue: </a:t>
            </a:r>
            <a:r>
              <a:rPr lang="en-US" sz="2800" dirty="0" smtClean="0">
                <a:latin typeface="Garamond" pitchFamily="18" charset="0"/>
              </a:rPr>
              <a:t>LCC32</a:t>
            </a:r>
            <a:endParaRPr lang="en-US" sz="2800" dirty="0" smtClean="0">
              <a:latin typeface="Garamond" pitchFamily="18" charset="0"/>
            </a:endParaRPr>
          </a:p>
          <a:p>
            <a:pPr marL="391686" indent="-293764" algn="l"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Course details will be uploaded on </a:t>
            </a:r>
            <a:r>
              <a:rPr lang="en-US" sz="2900" dirty="0" err="1" smtClean="0">
                <a:latin typeface="Garamond" pitchFamily="18" charset="0"/>
              </a:rPr>
              <a:t>moodle</a:t>
            </a:r>
            <a:endParaRPr lang="en-US" sz="2900" dirty="0" smtClean="0">
              <a:latin typeface="Garamond"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600200" y="5181600"/>
            <a:ext cx="5638800" cy="400110"/>
          </a:xfrm>
          <a:prstGeom prst="rect">
            <a:avLst/>
          </a:prstGeom>
          <a:noFill/>
          <a:ln w="9525">
            <a:noFill/>
            <a:miter lim="800000"/>
            <a:headEnd/>
            <a:tailEnd/>
          </a:ln>
        </p:spPr>
        <p:txBody>
          <a:bodyPr wrap="square">
            <a:spAutoFit/>
          </a:bodyPr>
          <a:lstStyle/>
          <a:p>
            <a:r>
              <a:rPr lang="en-IN" sz="2000" dirty="0">
                <a:latin typeface="Garamond" pitchFamily="18" charset="0"/>
                <a:ea typeface="Verdana" pitchFamily="34" charset="0"/>
                <a:cs typeface="Verdana" pitchFamily="34" charset="0"/>
              </a:rPr>
              <a:t>A closed system with a moving boundary</a:t>
            </a:r>
          </a:p>
        </p:txBody>
      </p:sp>
      <p:pic>
        <p:nvPicPr>
          <p:cNvPr id="3" name="Picture 1"/>
          <p:cNvPicPr>
            <a:picLocks noChangeAspect="1"/>
          </p:cNvPicPr>
          <p:nvPr/>
        </p:nvPicPr>
        <p:blipFill>
          <a:blip r:embed="rId2"/>
          <a:srcRect/>
          <a:stretch>
            <a:fillRect/>
          </a:stretch>
        </p:blipFill>
        <p:spPr bwMode="auto">
          <a:xfrm>
            <a:off x="2209800" y="1371600"/>
            <a:ext cx="3886200" cy="3439213"/>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066800" y="4648200"/>
            <a:ext cx="7162800" cy="400110"/>
          </a:xfrm>
          <a:prstGeom prst="rect">
            <a:avLst/>
          </a:prstGeom>
          <a:noFill/>
          <a:ln w="9525">
            <a:noFill/>
            <a:miter lim="800000"/>
            <a:headEnd/>
            <a:tailEnd/>
          </a:ln>
        </p:spPr>
        <p:txBody>
          <a:bodyPr wrap="square">
            <a:spAutoFit/>
          </a:bodyPr>
          <a:lstStyle/>
          <a:p>
            <a:r>
              <a:rPr lang="en-IN" sz="2000" dirty="0" smtClean="0">
                <a:latin typeface="Garamond" pitchFamily="18" charset="0"/>
                <a:ea typeface="Verdana" pitchFamily="34" charset="0"/>
                <a:cs typeface="Verdana" pitchFamily="34" charset="0"/>
              </a:rPr>
              <a:t>A </a:t>
            </a:r>
            <a:r>
              <a:rPr lang="en-IN" sz="2000" dirty="0">
                <a:latin typeface="Garamond" pitchFamily="18" charset="0"/>
                <a:ea typeface="Verdana" pitchFamily="34" charset="0"/>
                <a:cs typeface="Verdana" pitchFamily="34" charset="0"/>
              </a:rPr>
              <a:t>control volume </a:t>
            </a:r>
            <a:r>
              <a:rPr lang="en-IN" sz="2000" dirty="0" smtClean="0">
                <a:latin typeface="Garamond" pitchFamily="18" charset="0"/>
                <a:ea typeface="Verdana" pitchFamily="34" charset="0"/>
                <a:cs typeface="Verdana" pitchFamily="34" charset="0"/>
              </a:rPr>
              <a:t>with real </a:t>
            </a:r>
            <a:r>
              <a:rPr lang="en-IN" sz="2000" dirty="0">
                <a:latin typeface="Garamond" pitchFamily="18" charset="0"/>
                <a:ea typeface="Verdana" pitchFamily="34" charset="0"/>
                <a:cs typeface="Verdana" pitchFamily="34" charset="0"/>
              </a:rPr>
              <a:t>and imaginary </a:t>
            </a:r>
            <a:r>
              <a:rPr lang="en-IN" sz="2000" dirty="0" smtClean="0">
                <a:latin typeface="Garamond" pitchFamily="18" charset="0"/>
                <a:ea typeface="Verdana" pitchFamily="34" charset="0"/>
                <a:cs typeface="Verdana" pitchFamily="34" charset="0"/>
              </a:rPr>
              <a:t>boundaries</a:t>
            </a:r>
            <a:endParaRPr lang="en-IN" sz="2000" dirty="0">
              <a:latin typeface="Garamond" pitchFamily="18" charset="0"/>
              <a:ea typeface="Verdana" pitchFamily="34" charset="0"/>
              <a:cs typeface="Verdana" pitchFamily="34" charset="0"/>
            </a:endParaRPr>
          </a:p>
        </p:txBody>
      </p:sp>
      <p:grpSp>
        <p:nvGrpSpPr>
          <p:cNvPr id="3" name="Group 2"/>
          <p:cNvGrpSpPr/>
          <p:nvPr/>
        </p:nvGrpSpPr>
        <p:grpSpPr>
          <a:xfrm>
            <a:off x="2946042" y="1981200"/>
            <a:ext cx="3683358" cy="1981200"/>
            <a:chOff x="126642" y="1828800"/>
            <a:chExt cx="3683358" cy="1981200"/>
          </a:xfrm>
        </p:grpSpPr>
        <p:sp>
          <p:nvSpPr>
            <p:cNvPr id="4" name="Trapezoid 3"/>
            <p:cNvSpPr/>
            <p:nvPr/>
          </p:nvSpPr>
          <p:spPr>
            <a:xfrm rot="5400000">
              <a:off x="571500" y="2374542"/>
              <a:ext cx="1371600" cy="1295400"/>
            </a:xfrm>
            <a:prstGeom prst="trapezoid">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en-IN" dirty="0" smtClean="0">
                  <a:solidFill>
                    <a:schemeClr val="tx1"/>
                  </a:solidFill>
                </a:rPr>
                <a:t>CV</a:t>
              </a:r>
            </a:p>
            <a:p>
              <a:pPr algn="ctr"/>
              <a:r>
                <a:rPr lang="en-IN" dirty="0" smtClean="0">
                  <a:solidFill>
                    <a:schemeClr val="tx1"/>
                  </a:solidFill>
                </a:rPr>
                <a:t>(a nozzle)</a:t>
              </a:r>
              <a:endParaRPr lang="en-IN" dirty="0">
                <a:solidFill>
                  <a:schemeClr val="tx1"/>
                </a:solidFill>
              </a:endParaRPr>
            </a:p>
          </p:txBody>
        </p:sp>
        <p:cxnSp>
          <p:nvCxnSpPr>
            <p:cNvPr id="5" name="Straight Connector 4"/>
            <p:cNvCxnSpPr/>
            <p:nvPr/>
          </p:nvCxnSpPr>
          <p:spPr>
            <a:xfrm>
              <a:off x="533400" y="2235558"/>
              <a:ext cx="144780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33400" y="3416121"/>
              <a:ext cx="1447800" cy="393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828800"/>
              <a:ext cx="1676400" cy="381000"/>
            </a:xfrm>
            <a:prstGeom prst="rect">
              <a:avLst/>
            </a:prstGeom>
            <a:noFill/>
          </p:spPr>
          <p:txBody>
            <a:bodyPr wrap="square" rtlCol="0">
              <a:spAutoFit/>
            </a:bodyPr>
            <a:lstStyle/>
            <a:p>
              <a:r>
                <a:rPr lang="en-IN" dirty="0" smtClean="0"/>
                <a:t>Real boundary</a:t>
              </a:r>
              <a:endParaRPr lang="en-IN" dirty="0"/>
            </a:p>
          </p:txBody>
        </p:sp>
        <p:sp>
          <p:nvSpPr>
            <p:cNvPr id="8" name="TextBox 7"/>
            <p:cNvSpPr txBox="1"/>
            <p:nvPr/>
          </p:nvSpPr>
          <p:spPr>
            <a:xfrm>
              <a:off x="2133600" y="3048000"/>
              <a:ext cx="1676400" cy="646331"/>
            </a:xfrm>
            <a:prstGeom prst="rect">
              <a:avLst/>
            </a:prstGeom>
            <a:noFill/>
          </p:spPr>
          <p:txBody>
            <a:bodyPr wrap="square" rtlCol="0">
              <a:spAutoFit/>
            </a:bodyPr>
            <a:lstStyle/>
            <a:p>
              <a:r>
                <a:rPr lang="en-IN" dirty="0" smtClean="0"/>
                <a:t>Imaginary boundary</a:t>
              </a:r>
              <a:endParaRPr lang="en-IN" dirty="0"/>
            </a:p>
          </p:txBody>
        </p:sp>
        <p:cxnSp>
          <p:nvCxnSpPr>
            <p:cNvPr id="9" name="Straight Connector 8"/>
            <p:cNvCxnSpPr>
              <a:stCxn id="8" idx="1"/>
            </p:cNvCxnSpPr>
            <p:nvPr/>
          </p:nvCxnSpPr>
          <p:spPr>
            <a:xfrm rot="10800000">
              <a:off x="1905000" y="3276600"/>
              <a:ext cx="228600" cy="9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rot="5400000">
              <a:off x="1257300" y="2095500"/>
              <a:ext cx="152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6642" y="2997558"/>
              <a:ext cx="83820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10140" y="3012675"/>
              <a:ext cx="83820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p:nvPr/>
        </p:nvGrpSpPr>
        <p:grpSpPr>
          <a:xfrm>
            <a:off x="2286000" y="1676400"/>
            <a:ext cx="3774796" cy="2806938"/>
            <a:chOff x="4977684" y="1448594"/>
            <a:chExt cx="3774796" cy="2806938"/>
          </a:xfrm>
        </p:grpSpPr>
        <p:sp>
          <p:nvSpPr>
            <p:cNvPr id="3" name="Rectangle 2"/>
            <p:cNvSpPr/>
            <p:nvPr/>
          </p:nvSpPr>
          <p:spPr>
            <a:xfrm>
              <a:off x="6934200" y="2514600"/>
              <a:ext cx="1447800" cy="1219200"/>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a:off x="6858000" y="3810000"/>
              <a:ext cx="1600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flipV="1">
              <a:off x="7277100" y="2628900"/>
              <a:ext cx="2362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flipV="1">
              <a:off x="6781800" y="3733800"/>
              <a:ext cx="1524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6324600" y="36576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5829300" y="2489752"/>
              <a:ext cx="20574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6324600" y="3505200"/>
              <a:ext cx="533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84504" y="2209800"/>
              <a:ext cx="1548000" cy="228600"/>
            </a:xfrm>
            <a:prstGeom prst="rect">
              <a:avLst/>
            </a:prstGeom>
            <a:gradFill flip="none" rotWithShape="1">
              <a:gsLst>
                <a:gs pos="33000">
                  <a:srgbClr val="5E9EFF">
                    <a:alpha val="63000"/>
                  </a:srgbClr>
                </a:gs>
                <a:gs pos="39999">
                  <a:srgbClr val="85C2FF"/>
                </a:gs>
                <a:gs pos="70000">
                  <a:srgbClr val="C4D6EB"/>
                </a:gs>
                <a:gs pos="100000">
                  <a:srgbClr val="FFEBFA"/>
                </a:gs>
              </a:gsLst>
              <a:lin ang="270000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rot="5400000" flipH="1" flipV="1">
              <a:off x="7200900" y="1943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7541350" y="1923224"/>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7467600" y="1524000"/>
              <a:ext cx="366643" cy="273876"/>
            </a:xfrm>
            <a:custGeom>
              <a:avLst/>
              <a:gdLst>
                <a:gd name="connsiteX0" fmla="*/ 0 w 366643"/>
                <a:gd name="connsiteY0" fmla="*/ 170068 h 273876"/>
                <a:gd name="connsiteX1" fmla="*/ 159026 w 366643"/>
                <a:gd name="connsiteY1" fmla="*/ 249581 h 273876"/>
                <a:gd name="connsiteX2" fmla="*/ 212035 w 366643"/>
                <a:gd name="connsiteY2" fmla="*/ 24295 h 273876"/>
                <a:gd name="connsiteX3" fmla="*/ 344556 w 366643"/>
                <a:gd name="connsiteY3" fmla="*/ 103808 h 273876"/>
                <a:gd name="connsiteX4" fmla="*/ 344556 w 366643"/>
                <a:gd name="connsiteY4" fmla="*/ 117060 h 27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643" h="273876">
                  <a:moveTo>
                    <a:pt x="0" y="170068"/>
                  </a:moveTo>
                  <a:cubicBezTo>
                    <a:pt x="61843" y="221972"/>
                    <a:pt x="123687" y="273876"/>
                    <a:pt x="159026" y="249581"/>
                  </a:cubicBezTo>
                  <a:cubicBezTo>
                    <a:pt x="194365" y="225286"/>
                    <a:pt x="181113" y="48590"/>
                    <a:pt x="212035" y="24295"/>
                  </a:cubicBezTo>
                  <a:cubicBezTo>
                    <a:pt x="242957" y="0"/>
                    <a:pt x="322469" y="88347"/>
                    <a:pt x="344556" y="103808"/>
                  </a:cubicBezTo>
                  <a:cubicBezTo>
                    <a:pt x="366643" y="119269"/>
                    <a:pt x="355599" y="118164"/>
                    <a:pt x="344556" y="11706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Rectangle 13"/>
            <p:cNvSpPr/>
            <p:nvPr/>
          </p:nvSpPr>
          <p:spPr>
            <a:xfrm>
              <a:off x="7010400" y="3886200"/>
              <a:ext cx="1742080" cy="369332"/>
            </a:xfrm>
            <a:prstGeom prst="rect">
              <a:avLst/>
            </a:prstGeom>
          </p:spPr>
          <p:txBody>
            <a:bodyPr wrap="none">
              <a:spAutoFit/>
            </a:bodyPr>
            <a:lstStyle/>
            <a:p>
              <a:r>
                <a:rPr lang="en-IN" b="1" dirty="0" smtClean="0">
                  <a:latin typeface="Garamond" pitchFamily="18" charset="0"/>
                </a:rPr>
                <a:t>Fixed boundary</a:t>
              </a:r>
              <a:endParaRPr lang="en-IN" b="1" dirty="0">
                <a:latin typeface="Garamond" pitchFamily="18" charset="0"/>
              </a:endParaRPr>
            </a:p>
          </p:txBody>
        </p:sp>
        <p:sp>
          <p:nvSpPr>
            <p:cNvPr id="15" name="Rectangle 14"/>
            <p:cNvSpPr/>
            <p:nvPr/>
          </p:nvSpPr>
          <p:spPr>
            <a:xfrm>
              <a:off x="4977684" y="2057400"/>
              <a:ext cx="1937646" cy="369332"/>
            </a:xfrm>
            <a:prstGeom prst="rect">
              <a:avLst/>
            </a:prstGeom>
          </p:spPr>
          <p:txBody>
            <a:bodyPr wrap="none">
              <a:spAutoFit/>
            </a:bodyPr>
            <a:lstStyle/>
            <a:p>
              <a:r>
                <a:rPr lang="en-IN" b="1" dirty="0" smtClean="0">
                  <a:latin typeface="Garamond" pitchFamily="18" charset="0"/>
                </a:rPr>
                <a:t>Moving boundary</a:t>
              </a:r>
              <a:endParaRPr lang="en-IN" b="1" dirty="0">
                <a:latin typeface="Garamond" pitchFamily="18" charset="0"/>
              </a:endParaRPr>
            </a:p>
          </p:txBody>
        </p:sp>
        <p:sp>
          <p:nvSpPr>
            <p:cNvPr id="16" name="Rectangle 15"/>
            <p:cNvSpPr/>
            <p:nvPr/>
          </p:nvSpPr>
          <p:spPr>
            <a:xfrm>
              <a:off x="7391400" y="2895600"/>
              <a:ext cx="505267" cy="369332"/>
            </a:xfrm>
            <a:prstGeom prst="rect">
              <a:avLst/>
            </a:prstGeom>
          </p:spPr>
          <p:txBody>
            <a:bodyPr wrap="none">
              <a:spAutoFit/>
            </a:bodyPr>
            <a:lstStyle/>
            <a:p>
              <a:pPr algn="ctr"/>
              <a:r>
                <a:rPr lang="en-IN" b="1" dirty="0" smtClean="0">
                  <a:latin typeface="Garamond" pitchFamily="18" charset="0"/>
                </a:rPr>
                <a:t>CV</a:t>
              </a:r>
            </a:p>
          </p:txBody>
        </p:sp>
        <p:cxnSp>
          <p:nvCxnSpPr>
            <p:cNvPr id="17" name="Straight Arrow Connector 16"/>
            <p:cNvCxnSpPr/>
            <p:nvPr/>
          </p:nvCxnSpPr>
          <p:spPr>
            <a:xfrm>
              <a:off x="6248400" y="3581400"/>
              <a:ext cx="83820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48400" y="2362200"/>
              <a:ext cx="914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7543800" y="3733800"/>
              <a:ext cx="304800" cy="228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Rectangle 5"/>
          <p:cNvSpPr>
            <a:spLocks noChangeArrowheads="1"/>
          </p:cNvSpPr>
          <p:nvPr/>
        </p:nvSpPr>
        <p:spPr bwMode="auto">
          <a:xfrm>
            <a:off x="1371600" y="4800600"/>
            <a:ext cx="6781800" cy="400110"/>
          </a:xfrm>
          <a:prstGeom prst="rect">
            <a:avLst/>
          </a:prstGeom>
          <a:noFill/>
          <a:ln w="9525">
            <a:noFill/>
            <a:miter lim="800000"/>
            <a:headEnd/>
            <a:tailEnd/>
          </a:ln>
        </p:spPr>
        <p:txBody>
          <a:bodyPr wrap="square">
            <a:spAutoFit/>
          </a:bodyPr>
          <a:lstStyle/>
          <a:p>
            <a:r>
              <a:rPr lang="en-IN" sz="2000" dirty="0" smtClean="0">
                <a:latin typeface="Garamond" pitchFamily="18" charset="0"/>
                <a:ea typeface="Verdana" pitchFamily="34" charset="0"/>
                <a:cs typeface="Verdana" pitchFamily="34" charset="0"/>
              </a:rPr>
              <a:t>A </a:t>
            </a:r>
            <a:r>
              <a:rPr lang="en-IN" sz="2000" dirty="0">
                <a:latin typeface="Garamond" pitchFamily="18" charset="0"/>
                <a:ea typeface="Verdana" pitchFamily="34" charset="0"/>
                <a:cs typeface="Verdana" pitchFamily="34" charset="0"/>
              </a:rPr>
              <a:t>control volume </a:t>
            </a:r>
            <a:r>
              <a:rPr lang="en-IN" sz="2000" dirty="0" smtClean="0">
                <a:latin typeface="Garamond" pitchFamily="18" charset="0"/>
                <a:ea typeface="Verdana" pitchFamily="34" charset="0"/>
                <a:cs typeface="Verdana" pitchFamily="34" charset="0"/>
              </a:rPr>
              <a:t>with fixed and moving boundaries</a:t>
            </a:r>
            <a:endParaRPr lang="en-IN" sz="2000" dirty="0">
              <a:latin typeface="Garamond" pitchFamily="18" charset="0"/>
              <a:ea typeface="Verdana" pitchFamily="34" charset="0"/>
              <a:cs typeface="Verdan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609600" y="5638800"/>
            <a:ext cx="6781800" cy="400110"/>
          </a:xfrm>
          <a:prstGeom prst="rect">
            <a:avLst/>
          </a:prstGeom>
          <a:noFill/>
          <a:ln w="9525">
            <a:noFill/>
            <a:miter lim="800000"/>
            <a:headEnd/>
            <a:tailEnd/>
          </a:ln>
        </p:spPr>
        <p:txBody>
          <a:bodyPr wrap="square">
            <a:spAutoFit/>
          </a:bodyPr>
          <a:lstStyle/>
          <a:p>
            <a:r>
              <a:rPr lang="en-IN" sz="2000" dirty="0">
                <a:latin typeface="Garamond" pitchFamily="18" charset="0"/>
                <a:ea typeface="Verdana" pitchFamily="34" charset="0"/>
                <a:cs typeface="Verdana" pitchFamily="34" charset="0"/>
              </a:rPr>
              <a:t>An open system (a control volume) with one inlet and one </a:t>
            </a:r>
            <a:r>
              <a:rPr lang="en-IN" sz="2000" dirty="0" smtClean="0">
                <a:latin typeface="Garamond" pitchFamily="18" charset="0"/>
                <a:ea typeface="Verdana" pitchFamily="34" charset="0"/>
                <a:cs typeface="Verdana" pitchFamily="34" charset="0"/>
              </a:rPr>
              <a:t>exit</a:t>
            </a:r>
            <a:endParaRPr lang="en-IN" sz="2000" dirty="0">
              <a:latin typeface="Garamond" pitchFamily="18" charset="0"/>
              <a:ea typeface="Verdana" pitchFamily="34" charset="0"/>
              <a:cs typeface="Verdana" pitchFamily="34" charset="0"/>
            </a:endParaRPr>
          </a:p>
        </p:txBody>
      </p:sp>
      <p:pic>
        <p:nvPicPr>
          <p:cNvPr id="3" name="Picture 3"/>
          <p:cNvPicPr>
            <a:picLocks noChangeAspect="1"/>
          </p:cNvPicPr>
          <p:nvPr/>
        </p:nvPicPr>
        <p:blipFill>
          <a:blip r:embed="rId2"/>
          <a:srcRect l="8377" t="2132" b="5685"/>
          <a:stretch>
            <a:fillRect/>
          </a:stretch>
        </p:blipFill>
        <p:spPr bwMode="auto">
          <a:xfrm>
            <a:off x="2802697" y="1174808"/>
            <a:ext cx="3011622" cy="44639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81013" y="0"/>
            <a:ext cx="8228012" cy="1063625"/>
          </a:xfrm>
        </p:spPr>
        <p:txBody>
          <a:bodyP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b="1" dirty="0" smtClean="0">
                <a:latin typeface="Garamond" pitchFamily="18" charset="0"/>
              </a:rPr>
              <a:t>Course contents</a:t>
            </a:r>
          </a:p>
        </p:txBody>
      </p:sp>
      <p:sp>
        <p:nvSpPr>
          <p:cNvPr id="5123" name="Rectangle 2"/>
          <p:cNvSpPr>
            <a:spLocks noGrp="1" noChangeArrowheads="1"/>
          </p:cNvSpPr>
          <p:nvPr>
            <p:ph type="body" idx="1"/>
          </p:nvPr>
        </p:nvSpPr>
        <p:spPr>
          <a:xfrm>
            <a:off x="0" y="990600"/>
            <a:ext cx="8839200" cy="5867400"/>
          </a:xfrm>
        </p:spPr>
        <p:txBody>
          <a:bodyPr/>
          <a:lstStyle/>
          <a:p>
            <a:pPr marL="390525" indent="-293688" algn="just" eaLnBrk="1" hangingPunct="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400" b="1" dirty="0" smtClean="0">
                <a:latin typeface="Garamond" pitchFamily="18" charset="0"/>
              </a:rPr>
              <a:t>Basic concepts</a:t>
            </a:r>
            <a:r>
              <a:rPr lang="en-US" sz="2400" dirty="0" smtClean="0">
                <a:latin typeface="Garamond" pitchFamily="18" charset="0"/>
              </a:rPr>
              <a:t>: System boundary, surroundings, state, extensive and intensive properties, energy interactions, work and heat transfers, equilibrium, quasi-static and reversible processes, non-equilibrium and irreversible processes.</a:t>
            </a:r>
          </a:p>
          <a:p>
            <a:pPr marL="390525" indent="-293688" algn="just" eaLnBrk="1" hangingPunct="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400" b="1" dirty="0" smtClean="0">
                <a:latin typeface="Garamond" pitchFamily="18" charset="0"/>
              </a:rPr>
              <a:t>Thermodynamic laws</a:t>
            </a:r>
            <a:r>
              <a:rPr lang="en-US" sz="2400" dirty="0" smtClean="0">
                <a:latin typeface="Garamond" pitchFamily="18" charset="0"/>
              </a:rPr>
              <a:t>: </a:t>
            </a:r>
            <a:r>
              <a:rPr lang="en-US" sz="2400" dirty="0" err="1" smtClean="0">
                <a:latin typeface="Garamond" pitchFamily="18" charset="0"/>
              </a:rPr>
              <a:t>Zeroth</a:t>
            </a:r>
            <a:r>
              <a:rPr lang="en-US" sz="2400" dirty="0" smtClean="0">
                <a:latin typeface="Garamond" pitchFamily="18" charset="0"/>
              </a:rPr>
              <a:t> law and temperature, first law and internal energy, first law applied to flow processes, second law, entropy and absolute temperature, third law and absolute entropy, thermodynamics of simple compressible systems, energy and exergy.</a:t>
            </a:r>
          </a:p>
          <a:p>
            <a:pPr marL="390525" indent="-293688" algn="just" eaLnBrk="1" hangingPunct="1">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sz="2400" b="1" dirty="0" smtClean="0">
                <a:latin typeface="Garamond" pitchFamily="18" charset="0"/>
              </a:rPr>
              <a:t>Applications</a:t>
            </a:r>
            <a:r>
              <a:rPr lang="en-US" sz="2400" dirty="0" smtClean="0">
                <a:latin typeface="Garamond" pitchFamily="18" charset="0"/>
              </a:rPr>
              <a:t>: Closed and open systems, </a:t>
            </a:r>
            <a:r>
              <a:rPr lang="en-US" sz="2400" dirty="0" err="1" smtClean="0">
                <a:latin typeface="Garamond" pitchFamily="18" charset="0"/>
              </a:rPr>
              <a:t>polytropic</a:t>
            </a:r>
            <a:r>
              <a:rPr lang="en-US" sz="2400" dirty="0" smtClean="0">
                <a:latin typeface="Garamond" pitchFamily="18" charset="0"/>
              </a:rPr>
              <a:t> processes, cyclic processes, Carnot cycle; Cycle analysis: Otto cycle, Diesel cycle, Joule-</a:t>
            </a:r>
            <a:r>
              <a:rPr lang="en-US" sz="2400" dirty="0" err="1" smtClean="0">
                <a:latin typeface="Garamond" pitchFamily="18" charset="0"/>
              </a:rPr>
              <a:t>Brayton</a:t>
            </a:r>
            <a:r>
              <a:rPr lang="en-US" sz="2400" dirty="0" smtClean="0">
                <a:latin typeface="Garamond" pitchFamily="18" charset="0"/>
              </a:rPr>
              <a:t> cycle; ideal and real cycles, design point analysis.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p:nvPr>
        </p:nvSpPr>
        <p:spPr>
          <a:xfrm>
            <a:off x="152400" y="366713"/>
            <a:ext cx="8763000" cy="6186487"/>
          </a:xfrm>
        </p:spPr>
        <p:txBody>
          <a:bodyPr anchor="t"/>
          <a:lstStyle/>
          <a:p>
            <a:pPr marL="391686"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200" b="1" dirty="0" smtClean="0">
                <a:latin typeface="Garamond" pitchFamily="18" charset="0"/>
              </a:rPr>
              <a:t>Special topics</a:t>
            </a:r>
            <a:r>
              <a:rPr lang="en-US" sz="2200" dirty="0" smtClean="0">
                <a:latin typeface="Garamond" pitchFamily="18" charset="0"/>
              </a:rPr>
              <a:t>: Elements of heat transfer and combustion, isentropic flow, flow with friction and heat transfer.</a:t>
            </a:r>
          </a:p>
          <a:p>
            <a:pPr marL="391686"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200" b="1" dirty="0" smtClean="0">
                <a:latin typeface="Garamond" pitchFamily="18" charset="0"/>
              </a:rPr>
              <a:t>Introduction to aerospace power plants</a:t>
            </a:r>
            <a:r>
              <a:rPr lang="en-US" sz="2200" dirty="0" smtClean="0">
                <a:latin typeface="Garamond" pitchFamily="18" charset="0"/>
              </a:rPr>
              <a:t>: Piston prop, turboprop, turbojet, turbofan, turbo shaft, ramjet, rockets.</a:t>
            </a:r>
          </a:p>
          <a:p>
            <a:pPr marL="391686"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200" b="1" dirty="0" smtClean="0">
                <a:latin typeface="Garamond" pitchFamily="18" charset="0"/>
              </a:rPr>
              <a:t>Text book/references</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P. K. Nag, Engineering thermodynamics, Tata McGraw Hill Co.</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R. E. Sonntag, C. </a:t>
            </a:r>
            <a:r>
              <a:rPr lang="en-US" sz="1800" dirty="0" err="1" smtClean="0">
                <a:latin typeface="Garamond" pitchFamily="18" charset="0"/>
              </a:rPr>
              <a:t>Borgnakke</a:t>
            </a:r>
            <a:r>
              <a:rPr lang="en-US" sz="1800" dirty="0" smtClean="0">
                <a:latin typeface="Garamond" pitchFamily="18" charset="0"/>
              </a:rPr>
              <a:t> and G. J. Van </a:t>
            </a:r>
            <a:r>
              <a:rPr lang="en-US" sz="1800" dirty="0" err="1" smtClean="0">
                <a:latin typeface="Garamond" pitchFamily="18" charset="0"/>
              </a:rPr>
              <a:t>Wylen</a:t>
            </a:r>
            <a:r>
              <a:rPr lang="en-US" sz="1800" dirty="0" smtClean="0">
                <a:latin typeface="Garamond" pitchFamily="18" charset="0"/>
              </a:rPr>
              <a:t>, Fundamentals of Thermodynamics, 6th Ed., Wiley, 2002. </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err="1" smtClean="0">
                <a:latin typeface="Garamond" pitchFamily="18" charset="0"/>
              </a:rPr>
              <a:t>Cengel</a:t>
            </a:r>
            <a:r>
              <a:rPr lang="en-US" sz="1800" dirty="0" smtClean="0">
                <a:latin typeface="Garamond" pitchFamily="18" charset="0"/>
              </a:rPr>
              <a:t> and Boles, Thermodynamics: an engineering approach, Tata McGraw Hill.</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H. Cohen, G. F. C. Rogers and H. I. H. </a:t>
            </a:r>
            <a:r>
              <a:rPr lang="en-US" sz="1800" dirty="0" err="1" smtClean="0">
                <a:latin typeface="Garamond" pitchFamily="18" charset="0"/>
              </a:rPr>
              <a:t>Saravanamuttoo</a:t>
            </a:r>
            <a:r>
              <a:rPr lang="en-US" sz="1800" dirty="0" smtClean="0">
                <a:latin typeface="Garamond" pitchFamily="18" charset="0"/>
              </a:rPr>
              <a:t>, Gas turbine theory, 5th Ed., Pearson Education Asia, 2001.</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Hill and Peterson, Mechanics and Thermodynamics of Propulsion,  Addison Wesley.</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J. P Holman, Heat Transfer, Tata McGraw Hill</a:t>
            </a:r>
          </a:p>
          <a:p>
            <a:pPr marL="555122" indent="-457200" algn="just" eaLnBrk="1" hangingPunct="1">
              <a:spcAft>
                <a:spcPts val="1293"/>
              </a:spcAft>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H S </a:t>
            </a:r>
            <a:r>
              <a:rPr lang="en-US" sz="1800" dirty="0" err="1" smtClean="0">
                <a:latin typeface="Garamond" pitchFamily="18" charset="0"/>
              </a:rPr>
              <a:t>Mukunda</a:t>
            </a:r>
            <a:r>
              <a:rPr lang="en-US" sz="1800" dirty="0" smtClean="0">
                <a:latin typeface="Garamond" pitchFamily="18" charset="0"/>
              </a:rPr>
              <a:t>, Understanding Combustion, University Press/</a:t>
            </a: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1800" dirty="0" smtClean="0">
              <a:latin typeface="Garamond" pitchFamily="18" charset="0"/>
            </a:endParaRP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1800" dirty="0" smtClean="0">
              <a:latin typeface="Garamond" pitchFamily="18" charset="0"/>
            </a:endParaRP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1800" dirty="0" smtClean="0">
                <a:latin typeface="Garamond" pitchFamily="18" charset="0"/>
              </a:rPr>
              <a:t>Heat </a:t>
            </a:r>
            <a:r>
              <a:rPr lang="en-US" sz="1800" dirty="0" err="1" smtClean="0">
                <a:latin typeface="Garamond" pitchFamily="18" charset="0"/>
              </a:rPr>
              <a:t>Tra</a:t>
            </a:r>
            <a:r>
              <a:rPr lang="en-US" sz="1800" dirty="0" smtClean="0">
                <a:latin typeface="Garamond" pitchFamily="18"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p:nvPr>
        </p:nvSpPr>
        <p:spPr>
          <a:xfrm>
            <a:off x="458787" y="228600"/>
            <a:ext cx="8228013" cy="6324600"/>
          </a:xfrm>
        </p:spPr>
        <p:txBody>
          <a:bodyPr anchor="t"/>
          <a:lstStyle/>
          <a:p>
            <a:pPr marL="391686"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smtClean="0">
                <a:latin typeface="Garamond" pitchFamily="18" charset="0"/>
              </a:rPr>
              <a:t>Evaluation scheme</a:t>
            </a: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End Semester: 50%</a:t>
            </a: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Mid-semester exam: 25 %</a:t>
            </a: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Attendance (5 % weightage for attendance greater than 95%)</a:t>
            </a:r>
          </a:p>
          <a:p>
            <a:pPr marL="848886" lvl="5" indent="-293764" algn="just">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i="1" dirty="0" smtClean="0">
                <a:latin typeface="Garamond" pitchFamily="18" charset="0"/>
              </a:rPr>
              <a:t>Anybody getting attendance equal to or less than 95% gets </a:t>
            </a:r>
            <a:r>
              <a:rPr lang="en-US" sz="2400" i="1" dirty="0" err="1" smtClean="0">
                <a:latin typeface="Garamond" pitchFamily="18" charset="0"/>
              </a:rPr>
              <a:t>Zeroooooo</a:t>
            </a:r>
            <a:r>
              <a:rPr lang="en-US" sz="2400" i="1" dirty="0" smtClean="0">
                <a:latin typeface="Garamond" pitchFamily="18" charset="0"/>
              </a:rPr>
              <a:t>)</a:t>
            </a: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Quizzes: 20% (dates to be announced in advance, no makeup quizzes)</a:t>
            </a: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Mid-semester and end-semester exam: One </a:t>
            </a:r>
            <a:r>
              <a:rPr lang="en-US" sz="2400" b="1" dirty="0" smtClean="0">
                <a:latin typeface="Garamond" pitchFamily="18" charset="0"/>
              </a:rPr>
              <a:t>A4 </a:t>
            </a:r>
            <a:r>
              <a:rPr lang="en-US" sz="2400" dirty="0" smtClean="0">
                <a:latin typeface="Garamond" pitchFamily="18" charset="0"/>
              </a:rPr>
              <a:t>formulae sheet permitted</a:t>
            </a: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400" dirty="0" smtClean="0">
                <a:latin typeface="Garamond" pitchFamily="18" charset="0"/>
              </a:rPr>
              <a:t>   </a:t>
            </a:r>
            <a:r>
              <a:rPr lang="en-US" sz="2000" dirty="0" smtClean="0">
                <a:latin typeface="Garamond" pitchFamily="18" charset="0"/>
              </a:rPr>
              <a:t>Assignments/homework: After each tutorial session, exercise questions to be uploaded on </a:t>
            </a:r>
            <a:r>
              <a:rPr lang="en-US" sz="2000" dirty="0" err="1" smtClean="0">
                <a:latin typeface="Garamond" pitchFamily="18" charset="0"/>
              </a:rPr>
              <a:t>moodle</a:t>
            </a:r>
            <a:r>
              <a:rPr lang="en-US" sz="2000" dirty="0" smtClean="0">
                <a:latin typeface="Garamond" pitchFamily="18" charset="0"/>
              </a:rPr>
              <a:t>. These questions are meant for practice. </a:t>
            </a:r>
            <a:endParaRPr lang="en-US" sz="2400" dirty="0" smtClean="0">
              <a:latin typeface="Garamond" pitchFamily="18" charset="0"/>
            </a:endParaRPr>
          </a:p>
          <a:p>
            <a:pPr marL="391686" indent="-293764" algn="just" eaLnBrk="1" hangingPunct="1">
              <a:spcAft>
                <a:spcPts val="1293"/>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800" dirty="0" smtClean="0">
              <a:latin typeface="Garamond" pitchFamily="18" charset="0"/>
            </a:endParaRP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800" dirty="0" smtClean="0">
              <a:latin typeface="Garamond" pitchFamily="18" charset="0"/>
            </a:endParaRP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800" dirty="0" smtClean="0">
              <a:latin typeface="Garamond"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body"/>
          </p:nvPr>
        </p:nvSpPr>
        <p:spPr>
          <a:xfrm>
            <a:off x="381000" y="457200"/>
            <a:ext cx="8228013" cy="5791200"/>
          </a:xfrm>
        </p:spPr>
        <p:txBody>
          <a:bodyPr anchor="t"/>
          <a:lstStyle/>
          <a:p>
            <a:pPr marL="391686"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b="1" dirty="0" smtClean="0">
                <a:latin typeface="Garamond" pitchFamily="18" charset="0"/>
              </a:rPr>
              <a:t>Grading scheme: </a:t>
            </a:r>
          </a:p>
          <a:p>
            <a:pPr marL="391686" lvl="4"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Total marks obtained during the semester to be added up and scaled to 100.</a:t>
            </a:r>
          </a:p>
          <a:p>
            <a:pPr marL="391686" lvl="4"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The maximum marks scored (by the topper of the class) out of 100 to be converted to 100 (if the absolute marks scored is &gt; 90) and marks of others to be normalized based on this scaling factor. </a:t>
            </a:r>
          </a:p>
          <a:p>
            <a:pPr marL="391686" lvl="4" indent="-293764" algn="just" eaLnBrk="1" hangingPunct="1">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900" dirty="0" smtClean="0">
                <a:latin typeface="Garamond" pitchFamily="18" charset="0"/>
              </a:rPr>
              <a:t>If the maximum absolute marks scored is between 80-90, then the maximum grade awarded will be AB (The marks will be scaled to 95).</a:t>
            </a: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900" dirty="0" smtClean="0">
              <a:latin typeface="Garamond" pitchFamily="18" charset="0"/>
            </a:endParaRPr>
          </a:p>
          <a:p>
            <a:pPr marL="391686" indent="-293764" algn="just" eaLnBrk="1" hangingPunct="1">
              <a:spcAft>
                <a:spcPts val="1293"/>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US" sz="2900" dirty="0" smtClean="0">
              <a:latin typeface="Garamond"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8229600" cy="5516563"/>
          </a:xfrm>
        </p:spPr>
        <p:txBody>
          <a:bodyPr/>
          <a:lstStyle/>
          <a:p>
            <a:r>
              <a:rPr lang="en-IN" dirty="0" smtClean="0">
                <a:latin typeface="Garamond" pitchFamily="18" charset="0"/>
              </a:rPr>
              <a:t>Cut-offs after normalization:</a:t>
            </a:r>
          </a:p>
          <a:p>
            <a:pPr>
              <a:buNone/>
            </a:pPr>
            <a:r>
              <a:rPr lang="en-IN" dirty="0" smtClean="0">
                <a:latin typeface="Garamond" pitchFamily="18" charset="0"/>
              </a:rPr>
              <a:t>		</a:t>
            </a:r>
            <a:r>
              <a:rPr lang="en-IN" sz="2800" dirty="0" smtClean="0">
                <a:latin typeface="Garamond" pitchFamily="18" charset="0"/>
              </a:rPr>
              <a:t>FR&lt;40</a:t>
            </a:r>
          </a:p>
          <a:p>
            <a:pPr>
              <a:buNone/>
            </a:pPr>
            <a:r>
              <a:rPr lang="en-IN" sz="2800" dirty="0" smtClean="0">
                <a:latin typeface="Garamond" pitchFamily="18" charset="0"/>
              </a:rPr>
              <a:t>		40&lt;DD&lt;45</a:t>
            </a:r>
          </a:p>
          <a:p>
            <a:pPr>
              <a:buNone/>
            </a:pPr>
            <a:r>
              <a:rPr lang="en-IN" sz="2800" dirty="0" smtClean="0">
                <a:latin typeface="Garamond" pitchFamily="18" charset="0"/>
              </a:rPr>
              <a:t>		45&lt;CD&lt;55</a:t>
            </a:r>
          </a:p>
          <a:p>
            <a:pPr>
              <a:buNone/>
            </a:pPr>
            <a:r>
              <a:rPr lang="en-IN" sz="2800" dirty="0" smtClean="0">
                <a:latin typeface="Garamond" pitchFamily="18" charset="0"/>
              </a:rPr>
              <a:t>		55&lt;CC&lt;65</a:t>
            </a:r>
          </a:p>
          <a:p>
            <a:pPr>
              <a:buNone/>
            </a:pPr>
            <a:r>
              <a:rPr lang="en-IN" sz="2800" dirty="0" smtClean="0">
                <a:latin typeface="Garamond" pitchFamily="18" charset="0"/>
              </a:rPr>
              <a:t>		65&lt;BC&lt;75</a:t>
            </a:r>
          </a:p>
          <a:p>
            <a:pPr>
              <a:buNone/>
            </a:pPr>
            <a:r>
              <a:rPr lang="en-IN" sz="2800" dirty="0" smtClean="0">
                <a:latin typeface="Garamond" pitchFamily="18" charset="0"/>
              </a:rPr>
              <a:t>		75&lt;BB&lt;85</a:t>
            </a:r>
          </a:p>
          <a:p>
            <a:pPr>
              <a:buNone/>
            </a:pPr>
            <a:r>
              <a:rPr lang="en-IN" sz="2800" dirty="0" smtClean="0">
                <a:latin typeface="Garamond" pitchFamily="18" charset="0"/>
              </a:rPr>
              <a:t>		85&lt;AB&lt;95</a:t>
            </a:r>
          </a:p>
          <a:p>
            <a:pPr>
              <a:buNone/>
            </a:pPr>
            <a:r>
              <a:rPr lang="en-IN" sz="2800" dirty="0" smtClean="0">
                <a:latin typeface="Garamond" pitchFamily="18" charset="0"/>
              </a:rPr>
              <a:t>		95&lt;AA&lt;100</a:t>
            </a:r>
            <a:endParaRPr lang="en-IN" sz="2800" dirty="0">
              <a:latin typeface="Garamond"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610600" cy="2667000"/>
          </a:xfrm>
        </p:spPr>
        <p:txBody>
          <a:bodyPr/>
          <a:lstStyle/>
          <a:p>
            <a:r>
              <a:rPr lang="en-IN" dirty="0" smtClean="0">
                <a:latin typeface="Garamond" pitchFamily="18" charset="0"/>
              </a:rPr>
              <a:t>Policy on attendance</a:t>
            </a:r>
          </a:p>
          <a:p>
            <a:pPr lvl="1"/>
            <a:r>
              <a:rPr lang="en-IN" dirty="0" smtClean="0">
                <a:latin typeface="Garamond" pitchFamily="18" charset="0"/>
              </a:rPr>
              <a:t>Attendance to be recorded as per institute rules.</a:t>
            </a:r>
          </a:p>
          <a:p>
            <a:pPr lvl="1"/>
            <a:r>
              <a:rPr lang="en-IN" b="1" dirty="0" smtClean="0">
                <a:latin typeface="Garamond" pitchFamily="18" charset="0"/>
              </a:rPr>
              <a:t>An early reward in the form of DX Grade for those who have attendance less than 80% (</a:t>
            </a:r>
            <a:r>
              <a:rPr lang="en-IN" i="1" dirty="0" smtClean="0">
                <a:latin typeface="Garamond" pitchFamily="18" charset="0"/>
                <a:cs typeface="Times New Roman" pitchFamily="18" charset="0"/>
              </a:rPr>
              <a:t>strictly</a:t>
            </a:r>
            <a:r>
              <a:rPr lang="en-IN" b="1" dirty="0" smtClean="0">
                <a:latin typeface="Garamond" pitchFamily="18" charset="0"/>
              </a:rPr>
              <a:t>).</a:t>
            </a:r>
            <a:endParaRPr lang="en-IN" b="1" dirty="0">
              <a:latin typeface="Garamond"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IN" b="1" dirty="0" smtClean="0">
                <a:latin typeface="Garamond" pitchFamily="18" charset="0"/>
              </a:rPr>
              <a:t>Objectives of this course</a:t>
            </a:r>
          </a:p>
          <a:p>
            <a:pPr lvl="1" algn="just"/>
            <a:r>
              <a:rPr lang="en-IN" dirty="0" smtClean="0">
                <a:latin typeface="Garamond" pitchFamily="18" charset="0"/>
              </a:rPr>
              <a:t>Understand basics of classical thermodynamics</a:t>
            </a:r>
          </a:p>
          <a:p>
            <a:pPr lvl="1" algn="just"/>
            <a:r>
              <a:rPr lang="en-IN" dirty="0" smtClean="0">
                <a:latin typeface="Garamond" pitchFamily="18" charset="0"/>
              </a:rPr>
              <a:t>Laws of thermodynamics</a:t>
            </a:r>
          </a:p>
          <a:p>
            <a:pPr lvl="1" algn="just"/>
            <a:r>
              <a:rPr lang="en-IN" dirty="0" smtClean="0">
                <a:latin typeface="Garamond" pitchFamily="18" charset="0"/>
              </a:rPr>
              <a:t>Fundamental concepts of thermodynamics</a:t>
            </a:r>
          </a:p>
          <a:p>
            <a:pPr lvl="1" algn="just"/>
            <a:r>
              <a:rPr lang="en-IN" dirty="0" smtClean="0">
                <a:latin typeface="Garamond" pitchFamily="18" charset="0"/>
              </a:rPr>
              <a:t>Applications of thermodynamic principles in engineering</a:t>
            </a:r>
          </a:p>
          <a:p>
            <a:pPr lvl="1" algn="just"/>
            <a:endParaRPr lang="en-IN" dirty="0" smtClean="0">
              <a:latin typeface="Garamond"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1059</Words>
  <Application>Microsoft Office PowerPoint</Application>
  <PresentationFormat>On-screen Show (4:3)</PresentationFormat>
  <Paragraphs>136</Paragraphs>
  <Slides>23</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Default Design</vt:lpstr>
      <vt:lpstr>Equation</vt:lpstr>
      <vt:lpstr>PowerPoint Presentation</vt:lpstr>
      <vt:lpstr>PowerPoint Presentation</vt:lpstr>
      <vt:lpstr>Course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Thermodynamics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IITB.AERO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 Pradeep</dc:creator>
  <cp:lastModifiedBy>sudarshan</cp:lastModifiedBy>
  <cp:revision>46</cp:revision>
  <dcterms:created xsi:type="dcterms:W3CDTF">2010-01-03T12:28:12Z</dcterms:created>
  <dcterms:modified xsi:type="dcterms:W3CDTF">2014-01-06T04:11:26Z</dcterms:modified>
</cp:coreProperties>
</file>