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5" autoAdjust="0"/>
    <p:restoredTop sz="94660"/>
  </p:normalViewPr>
  <p:slideViewPr>
    <p:cSldViewPr>
      <p:cViewPr varScale="1">
        <p:scale>
          <a:sx n="74" d="100"/>
          <a:sy n="74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2/4/2014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1071546"/>
            <a:ext cx="8572560" cy="4500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Recap: Lecture  10: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r>
              <a:rPr kumimoji="0" lang="en-I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Feb 2013, 1130-1230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hrs.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Kelvin-Planck statement of 2</a:t>
            </a:r>
            <a:r>
              <a:rPr kumimoji="0" lang="en-I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law of thermodynamics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Refrigerators and heat pumps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Coefficient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of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baseline="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statement of 2</a:t>
            </a: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nd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law of thermodynamics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2514600" y="2286000"/>
            <a:ext cx="1066800" cy="1676400"/>
          </a:xfrm>
          <a:prstGeom prst="flowChartMagneticDisk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1592" y="2930856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30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429000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10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743200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30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144" y="3151496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5720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 transfer through a finite temperature difference is irreversible.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5715000" y="2209800"/>
            <a:ext cx="1066800" cy="1676400"/>
          </a:xfrm>
          <a:prstGeom prst="flowChartMagneticDisk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1992" y="2854656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10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5488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667000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30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3124200"/>
            <a:ext cx="7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932296" y="3298208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105400" y="3200400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2895600" y="3276600"/>
            <a:ext cx="3048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150460" y="3200268"/>
            <a:ext cx="2880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10800000" flipV="1">
            <a:off x="990600" y="1752600"/>
            <a:ext cx="27432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0800000" flipV="1">
            <a:off x="992748" y="3211159"/>
            <a:ext cx="2741052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96276" y="2488307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1393500" y="2368948"/>
            <a:ext cx="14040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2289362" y="2321627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990600" y="3873599"/>
            <a:ext cx="27432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992748" y="5321400"/>
            <a:ext cx="2741052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6276" y="4609306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5400000">
            <a:off x="2387038" y="4496247"/>
            <a:ext cx="1404000" cy="216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3276600" y="4442626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4953000" y="2493994"/>
            <a:ext cx="27432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4955148" y="3941795"/>
            <a:ext cx="2741052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258676" y="3229701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951486" y="3217100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54925" y="1779896"/>
            <a:ext cx="936000" cy="1404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4925" y="3900895"/>
            <a:ext cx="1905000" cy="1404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019800" y="2798794"/>
            <a:ext cx="6096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020594" y="3636200"/>
            <a:ext cx="6096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6324600" y="3103594"/>
            <a:ext cx="76200" cy="7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324600" y="3255994"/>
            <a:ext cx="76200" cy="7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5985166" y="3208490"/>
            <a:ext cx="533400" cy="457200"/>
          </a:xfrm>
          <a:prstGeom prst="arc">
            <a:avLst>
              <a:gd name="adj1" fmla="val 15826451"/>
              <a:gd name="adj2" fmla="val 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rc 23"/>
          <p:cNvSpPr/>
          <p:nvPr/>
        </p:nvSpPr>
        <p:spPr>
          <a:xfrm rot="6919250">
            <a:off x="6103492" y="2710131"/>
            <a:ext cx="533400" cy="457200"/>
          </a:xfrm>
          <a:prstGeom prst="arc">
            <a:avLst>
              <a:gd name="adj1" fmla="val 15826451"/>
              <a:gd name="adj2" fmla="val 0"/>
            </a:avLst>
          </a:prstGeom>
          <a:ln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rc 24"/>
          <p:cNvSpPr/>
          <p:nvPr/>
        </p:nvSpPr>
        <p:spPr>
          <a:xfrm rot="6919250">
            <a:off x="6208388" y="2738827"/>
            <a:ext cx="533400" cy="457200"/>
          </a:xfrm>
          <a:prstGeom prst="arc">
            <a:avLst>
              <a:gd name="adj1" fmla="val 18217154"/>
              <a:gd name="adj2" fmla="val 0"/>
            </a:avLst>
          </a:prstGeom>
          <a:ln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rc 25"/>
          <p:cNvSpPr/>
          <p:nvPr/>
        </p:nvSpPr>
        <p:spPr>
          <a:xfrm>
            <a:off x="6096000" y="3227298"/>
            <a:ext cx="533400" cy="457200"/>
          </a:xfrm>
          <a:prstGeom prst="arc">
            <a:avLst>
              <a:gd name="adj1" fmla="val 15826451"/>
              <a:gd name="adj2" fmla="val 2007631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25" y="2553456"/>
            <a:ext cx="1295400" cy="136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8780" y="3060877"/>
            <a:ext cx="12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800 </a:t>
            </a:r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kPa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9248" y="303535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25 </a:t>
            </a:r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kPa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300626" y="3025164"/>
            <a:ext cx="381704" cy="411734"/>
          </a:xfrm>
          <a:custGeom>
            <a:avLst/>
            <a:gdLst>
              <a:gd name="connsiteX0" fmla="*/ 15425 w 381704"/>
              <a:gd name="connsiteY0" fmla="*/ 84749 h 411734"/>
              <a:gd name="connsiteX1" fmla="*/ 28806 w 381704"/>
              <a:gd name="connsiteY1" fmla="*/ 111512 h 411734"/>
              <a:gd name="connsiteX2" fmla="*/ 37727 w 381704"/>
              <a:gd name="connsiteY2" fmla="*/ 124893 h 411734"/>
              <a:gd name="connsiteX3" fmla="*/ 68951 w 381704"/>
              <a:gd name="connsiteY3" fmla="*/ 156117 h 411734"/>
              <a:gd name="connsiteX4" fmla="*/ 91253 w 381704"/>
              <a:gd name="connsiteY4" fmla="*/ 160577 h 411734"/>
              <a:gd name="connsiteX5" fmla="*/ 118016 w 381704"/>
              <a:gd name="connsiteY5" fmla="*/ 169498 h 411734"/>
              <a:gd name="connsiteX6" fmla="*/ 135858 w 381704"/>
              <a:gd name="connsiteY6" fmla="*/ 165038 h 411734"/>
              <a:gd name="connsiteX7" fmla="*/ 162621 w 381704"/>
              <a:gd name="connsiteY7" fmla="*/ 102591 h 411734"/>
              <a:gd name="connsiteX8" fmla="*/ 167081 w 381704"/>
              <a:gd name="connsiteY8" fmla="*/ 89210 h 411734"/>
              <a:gd name="connsiteX9" fmla="*/ 176002 w 381704"/>
              <a:gd name="connsiteY9" fmla="*/ 53526 h 411734"/>
              <a:gd name="connsiteX10" fmla="*/ 189384 w 381704"/>
              <a:gd name="connsiteY10" fmla="*/ 40144 h 411734"/>
              <a:gd name="connsiteX11" fmla="*/ 220607 w 381704"/>
              <a:gd name="connsiteY11" fmla="*/ 4460 h 411734"/>
              <a:gd name="connsiteX12" fmla="*/ 233989 w 381704"/>
              <a:gd name="connsiteY12" fmla="*/ 0 h 411734"/>
              <a:gd name="connsiteX13" fmla="*/ 309817 w 381704"/>
              <a:gd name="connsiteY13" fmla="*/ 13381 h 411734"/>
              <a:gd name="connsiteX14" fmla="*/ 332119 w 381704"/>
              <a:gd name="connsiteY14" fmla="*/ 35684 h 411734"/>
              <a:gd name="connsiteX15" fmla="*/ 345501 w 381704"/>
              <a:gd name="connsiteY15" fmla="*/ 44605 h 411734"/>
              <a:gd name="connsiteX16" fmla="*/ 354422 w 381704"/>
              <a:gd name="connsiteY16" fmla="*/ 71368 h 411734"/>
              <a:gd name="connsiteX17" fmla="*/ 358882 w 381704"/>
              <a:gd name="connsiteY17" fmla="*/ 84749 h 411734"/>
              <a:gd name="connsiteX18" fmla="*/ 367803 w 381704"/>
              <a:gd name="connsiteY18" fmla="*/ 142735 h 411734"/>
              <a:gd name="connsiteX19" fmla="*/ 372264 w 381704"/>
              <a:gd name="connsiteY19" fmla="*/ 156117 h 411734"/>
              <a:gd name="connsiteX20" fmla="*/ 376724 w 381704"/>
              <a:gd name="connsiteY20" fmla="*/ 285471 h 411734"/>
              <a:gd name="connsiteX21" fmla="*/ 381185 w 381704"/>
              <a:gd name="connsiteY21" fmla="*/ 298852 h 411734"/>
              <a:gd name="connsiteX22" fmla="*/ 358882 w 381704"/>
              <a:gd name="connsiteY22" fmla="*/ 343457 h 411734"/>
              <a:gd name="connsiteX23" fmla="*/ 318738 w 381704"/>
              <a:gd name="connsiteY23" fmla="*/ 374681 h 411734"/>
              <a:gd name="connsiteX24" fmla="*/ 305356 w 381704"/>
              <a:gd name="connsiteY24" fmla="*/ 383602 h 411734"/>
              <a:gd name="connsiteX25" fmla="*/ 265212 w 381704"/>
              <a:gd name="connsiteY25" fmla="*/ 396983 h 411734"/>
              <a:gd name="connsiteX26" fmla="*/ 251831 w 381704"/>
              <a:gd name="connsiteY26" fmla="*/ 401444 h 411734"/>
              <a:gd name="connsiteX27" fmla="*/ 216147 w 381704"/>
              <a:gd name="connsiteY27" fmla="*/ 410365 h 411734"/>
              <a:gd name="connsiteX28" fmla="*/ 162621 w 381704"/>
              <a:gd name="connsiteY28" fmla="*/ 396983 h 411734"/>
              <a:gd name="connsiteX29" fmla="*/ 158160 w 381704"/>
              <a:gd name="connsiteY29" fmla="*/ 379141 h 411734"/>
              <a:gd name="connsiteX30" fmla="*/ 149239 w 381704"/>
              <a:gd name="connsiteY30" fmla="*/ 307773 h 411734"/>
              <a:gd name="connsiteX31" fmla="*/ 140318 w 381704"/>
              <a:gd name="connsiteY31" fmla="*/ 272090 h 411734"/>
              <a:gd name="connsiteX32" fmla="*/ 122476 w 381704"/>
              <a:gd name="connsiteY32" fmla="*/ 245327 h 411734"/>
              <a:gd name="connsiteX33" fmla="*/ 100174 w 381704"/>
              <a:gd name="connsiteY33" fmla="*/ 227485 h 411734"/>
              <a:gd name="connsiteX34" fmla="*/ 68951 w 381704"/>
              <a:gd name="connsiteY34" fmla="*/ 231945 h 411734"/>
              <a:gd name="connsiteX35" fmla="*/ 55569 w 381704"/>
              <a:gd name="connsiteY35" fmla="*/ 236406 h 411734"/>
              <a:gd name="connsiteX36" fmla="*/ 51109 w 381704"/>
              <a:gd name="connsiteY36" fmla="*/ 249787 h 411734"/>
              <a:gd name="connsiteX37" fmla="*/ 33267 w 381704"/>
              <a:gd name="connsiteY37" fmla="*/ 276550 h 411734"/>
              <a:gd name="connsiteX38" fmla="*/ 19885 w 381704"/>
              <a:gd name="connsiteY38" fmla="*/ 303313 h 411734"/>
              <a:gd name="connsiteX39" fmla="*/ 15425 w 381704"/>
              <a:gd name="connsiteY39" fmla="*/ 236406 h 411734"/>
              <a:gd name="connsiteX40" fmla="*/ 15425 w 381704"/>
              <a:gd name="connsiteY40" fmla="*/ 84749 h 411734"/>
              <a:gd name="connsiteX0" fmla="*/ 15425 w 381704"/>
              <a:gd name="connsiteY0" fmla="*/ 84749 h 411734"/>
              <a:gd name="connsiteX1" fmla="*/ 28806 w 381704"/>
              <a:gd name="connsiteY1" fmla="*/ 111512 h 411734"/>
              <a:gd name="connsiteX2" fmla="*/ 37727 w 381704"/>
              <a:gd name="connsiteY2" fmla="*/ 124893 h 411734"/>
              <a:gd name="connsiteX3" fmla="*/ 68951 w 381704"/>
              <a:gd name="connsiteY3" fmla="*/ 156117 h 411734"/>
              <a:gd name="connsiteX4" fmla="*/ 91253 w 381704"/>
              <a:gd name="connsiteY4" fmla="*/ 160577 h 411734"/>
              <a:gd name="connsiteX5" fmla="*/ 118016 w 381704"/>
              <a:gd name="connsiteY5" fmla="*/ 169498 h 411734"/>
              <a:gd name="connsiteX6" fmla="*/ 135858 w 381704"/>
              <a:gd name="connsiteY6" fmla="*/ 165038 h 411734"/>
              <a:gd name="connsiteX7" fmla="*/ 162621 w 381704"/>
              <a:gd name="connsiteY7" fmla="*/ 102591 h 411734"/>
              <a:gd name="connsiteX8" fmla="*/ 167081 w 381704"/>
              <a:gd name="connsiteY8" fmla="*/ 89210 h 411734"/>
              <a:gd name="connsiteX9" fmla="*/ 176002 w 381704"/>
              <a:gd name="connsiteY9" fmla="*/ 53526 h 411734"/>
              <a:gd name="connsiteX10" fmla="*/ 189384 w 381704"/>
              <a:gd name="connsiteY10" fmla="*/ 40144 h 411734"/>
              <a:gd name="connsiteX11" fmla="*/ 220607 w 381704"/>
              <a:gd name="connsiteY11" fmla="*/ 4460 h 411734"/>
              <a:gd name="connsiteX12" fmla="*/ 233989 w 381704"/>
              <a:gd name="connsiteY12" fmla="*/ 0 h 411734"/>
              <a:gd name="connsiteX13" fmla="*/ 309817 w 381704"/>
              <a:gd name="connsiteY13" fmla="*/ 13381 h 411734"/>
              <a:gd name="connsiteX14" fmla="*/ 332119 w 381704"/>
              <a:gd name="connsiteY14" fmla="*/ 35684 h 411734"/>
              <a:gd name="connsiteX15" fmla="*/ 345501 w 381704"/>
              <a:gd name="connsiteY15" fmla="*/ 44605 h 411734"/>
              <a:gd name="connsiteX16" fmla="*/ 354422 w 381704"/>
              <a:gd name="connsiteY16" fmla="*/ 71368 h 411734"/>
              <a:gd name="connsiteX17" fmla="*/ 358882 w 381704"/>
              <a:gd name="connsiteY17" fmla="*/ 84749 h 411734"/>
              <a:gd name="connsiteX18" fmla="*/ 367803 w 381704"/>
              <a:gd name="connsiteY18" fmla="*/ 142735 h 411734"/>
              <a:gd name="connsiteX19" fmla="*/ 372264 w 381704"/>
              <a:gd name="connsiteY19" fmla="*/ 156117 h 411734"/>
              <a:gd name="connsiteX20" fmla="*/ 376724 w 381704"/>
              <a:gd name="connsiteY20" fmla="*/ 285471 h 411734"/>
              <a:gd name="connsiteX21" fmla="*/ 381185 w 381704"/>
              <a:gd name="connsiteY21" fmla="*/ 298852 h 411734"/>
              <a:gd name="connsiteX22" fmla="*/ 358882 w 381704"/>
              <a:gd name="connsiteY22" fmla="*/ 343457 h 411734"/>
              <a:gd name="connsiteX23" fmla="*/ 318738 w 381704"/>
              <a:gd name="connsiteY23" fmla="*/ 374681 h 411734"/>
              <a:gd name="connsiteX24" fmla="*/ 305356 w 381704"/>
              <a:gd name="connsiteY24" fmla="*/ 383602 h 411734"/>
              <a:gd name="connsiteX25" fmla="*/ 265212 w 381704"/>
              <a:gd name="connsiteY25" fmla="*/ 396983 h 411734"/>
              <a:gd name="connsiteX26" fmla="*/ 251831 w 381704"/>
              <a:gd name="connsiteY26" fmla="*/ 401444 h 411734"/>
              <a:gd name="connsiteX27" fmla="*/ 216147 w 381704"/>
              <a:gd name="connsiteY27" fmla="*/ 410365 h 411734"/>
              <a:gd name="connsiteX28" fmla="*/ 162621 w 381704"/>
              <a:gd name="connsiteY28" fmla="*/ 396983 h 411734"/>
              <a:gd name="connsiteX29" fmla="*/ 158160 w 381704"/>
              <a:gd name="connsiteY29" fmla="*/ 379141 h 411734"/>
              <a:gd name="connsiteX30" fmla="*/ 149239 w 381704"/>
              <a:gd name="connsiteY30" fmla="*/ 307773 h 411734"/>
              <a:gd name="connsiteX31" fmla="*/ 140318 w 381704"/>
              <a:gd name="connsiteY31" fmla="*/ 272090 h 411734"/>
              <a:gd name="connsiteX32" fmla="*/ 122476 w 381704"/>
              <a:gd name="connsiteY32" fmla="*/ 245327 h 411734"/>
              <a:gd name="connsiteX33" fmla="*/ 100174 w 381704"/>
              <a:gd name="connsiteY33" fmla="*/ 227485 h 411734"/>
              <a:gd name="connsiteX34" fmla="*/ 68951 w 381704"/>
              <a:gd name="connsiteY34" fmla="*/ 231945 h 411734"/>
              <a:gd name="connsiteX35" fmla="*/ 55569 w 381704"/>
              <a:gd name="connsiteY35" fmla="*/ 236406 h 411734"/>
              <a:gd name="connsiteX36" fmla="*/ 51109 w 381704"/>
              <a:gd name="connsiteY36" fmla="*/ 249787 h 411734"/>
              <a:gd name="connsiteX37" fmla="*/ 33267 w 381704"/>
              <a:gd name="connsiteY37" fmla="*/ 276550 h 411734"/>
              <a:gd name="connsiteX38" fmla="*/ 19885 w 381704"/>
              <a:gd name="connsiteY38" fmla="*/ 303313 h 411734"/>
              <a:gd name="connsiteX39" fmla="*/ 15425 w 381704"/>
              <a:gd name="connsiteY39" fmla="*/ 236406 h 411734"/>
              <a:gd name="connsiteX40" fmla="*/ 15425 w 381704"/>
              <a:gd name="connsiteY40" fmla="*/ 84749 h 411734"/>
              <a:gd name="connsiteX0" fmla="*/ 15425 w 381704"/>
              <a:gd name="connsiteY0" fmla="*/ 84749 h 411734"/>
              <a:gd name="connsiteX1" fmla="*/ 28806 w 381704"/>
              <a:gd name="connsiteY1" fmla="*/ 111512 h 411734"/>
              <a:gd name="connsiteX2" fmla="*/ 37727 w 381704"/>
              <a:gd name="connsiteY2" fmla="*/ 124893 h 411734"/>
              <a:gd name="connsiteX3" fmla="*/ 68951 w 381704"/>
              <a:gd name="connsiteY3" fmla="*/ 156117 h 411734"/>
              <a:gd name="connsiteX4" fmla="*/ 91253 w 381704"/>
              <a:gd name="connsiteY4" fmla="*/ 160577 h 411734"/>
              <a:gd name="connsiteX5" fmla="*/ 118016 w 381704"/>
              <a:gd name="connsiteY5" fmla="*/ 169498 h 411734"/>
              <a:gd name="connsiteX6" fmla="*/ 135858 w 381704"/>
              <a:gd name="connsiteY6" fmla="*/ 165038 h 411734"/>
              <a:gd name="connsiteX7" fmla="*/ 162621 w 381704"/>
              <a:gd name="connsiteY7" fmla="*/ 102591 h 411734"/>
              <a:gd name="connsiteX8" fmla="*/ 167081 w 381704"/>
              <a:gd name="connsiteY8" fmla="*/ 89210 h 411734"/>
              <a:gd name="connsiteX9" fmla="*/ 176002 w 381704"/>
              <a:gd name="connsiteY9" fmla="*/ 53526 h 411734"/>
              <a:gd name="connsiteX10" fmla="*/ 189384 w 381704"/>
              <a:gd name="connsiteY10" fmla="*/ 40144 h 411734"/>
              <a:gd name="connsiteX11" fmla="*/ 220607 w 381704"/>
              <a:gd name="connsiteY11" fmla="*/ 4460 h 411734"/>
              <a:gd name="connsiteX12" fmla="*/ 233989 w 381704"/>
              <a:gd name="connsiteY12" fmla="*/ 0 h 411734"/>
              <a:gd name="connsiteX13" fmla="*/ 309817 w 381704"/>
              <a:gd name="connsiteY13" fmla="*/ 13381 h 411734"/>
              <a:gd name="connsiteX14" fmla="*/ 332119 w 381704"/>
              <a:gd name="connsiteY14" fmla="*/ 35684 h 411734"/>
              <a:gd name="connsiteX15" fmla="*/ 345501 w 381704"/>
              <a:gd name="connsiteY15" fmla="*/ 44605 h 411734"/>
              <a:gd name="connsiteX16" fmla="*/ 354422 w 381704"/>
              <a:gd name="connsiteY16" fmla="*/ 71368 h 411734"/>
              <a:gd name="connsiteX17" fmla="*/ 358882 w 381704"/>
              <a:gd name="connsiteY17" fmla="*/ 84749 h 411734"/>
              <a:gd name="connsiteX18" fmla="*/ 367803 w 381704"/>
              <a:gd name="connsiteY18" fmla="*/ 142735 h 411734"/>
              <a:gd name="connsiteX19" fmla="*/ 372264 w 381704"/>
              <a:gd name="connsiteY19" fmla="*/ 156117 h 411734"/>
              <a:gd name="connsiteX20" fmla="*/ 376724 w 381704"/>
              <a:gd name="connsiteY20" fmla="*/ 285471 h 411734"/>
              <a:gd name="connsiteX21" fmla="*/ 381185 w 381704"/>
              <a:gd name="connsiteY21" fmla="*/ 298852 h 411734"/>
              <a:gd name="connsiteX22" fmla="*/ 358882 w 381704"/>
              <a:gd name="connsiteY22" fmla="*/ 343457 h 411734"/>
              <a:gd name="connsiteX23" fmla="*/ 318738 w 381704"/>
              <a:gd name="connsiteY23" fmla="*/ 374681 h 411734"/>
              <a:gd name="connsiteX24" fmla="*/ 305356 w 381704"/>
              <a:gd name="connsiteY24" fmla="*/ 383602 h 411734"/>
              <a:gd name="connsiteX25" fmla="*/ 265212 w 381704"/>
              <a:gd name="connsiteY25" fmla="*/ 396983 h 411734"/>
              <a:gd name="connsiteX26" fmla="*/ 251831 w 381704"/>
              <a:gd name="connsiteY26" fmla="*/ 401444 h 411734"/>
              <a:gd name="connsiteX27" fmla="*/ 216147 w 381704"/>
              <a:gd name="connsiteY27" fmla="*/ 410365 h 411734"/>
              <a:gd name="connsiteX28" fmla="*/ 162621 w 381704"/>
              <a:gd name="connsiteY28" fmla="*/ 396983 h 411734"/>
              <a:gd name="connsiteX29" fmla="*/ 158160 w 381704"/>
              <a:gd name="connsiteY29" fmla="*/ 379141 h 411734"/>
              <a:gd name="connsiteX30" fmla="*/ 149239 w 381704"/>
              <a:gd name="connsiteY30" fmla="*/ 307773 h 411734"/>
              <a:gd name="connsiteX31" fmla="*/ 140318 w 381704"/>
              <a:gd name="connsiteY31" fmla="*/ 272090 h 411734"/>
              <a:gd name="connsiteX32" fmla="*/ 122476 w 381704"/>
              <a:gd name="connsiteY32" fmla="*/ 245327 h 411734"/>
              <a:gd name="connsiteX33" fmla="*/ 100174 w 381704"/>
              <a:gd name="connsiteY33" fmla="*/ 227485 h 411734"/>
              <a:gd name="connsiteX34" fmla="*/ 68951 w 381704"/>
              <a:gd name="connsiteY34" fmla="*/ 231945 h 411734"/>
              <a:gd name="connsiteX35" fmla="*/ 55569 w 381704"/>
              <a:gd name="connsiteY35" fmla="*/ 236406 h 411734"/>
              <a:gd name="connsiteX36" fmla="*/ 51109 w 381704"/>
              <a:gd name="connsiteY36" fmla="*/ 249787 h 411734"/>
              <a:gd name="connsiteX37" fmla="*/ 33267 w 381704"/>
              <a:gd name="connsiteY37" fmla="*/ 276550 h 411734"/>
              <a:gd name="connsiteX38" fmla="*/ 19885 w 381704"/>
              <a:gd name="connsiteY38" fmla="*/ 303313 h 411734"/>
              <a:gd name="connsiteX39" fmla="*/ 15425 w 381704"/>
              <a:gd name="connsiteY39" fmla="*/ 236406 h 411734"/>
              <a:gd name="connsiteX40" fmla="*/ 15425 w 381704"/>
              <a:gd name="connsiteY40" fmla="*/ 84749 h 4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1704" h="411734">
                <a:moveTo>
                  <a:pt x="15425" y="84749"/>
                </a:moveTo>
                <a:cubicBezTo>
                  <a:pt x="17655" y="63933"/>
                  <a:pt x="10340" y="74578"/>
                  <a:pt x="28806" y="111512"/>
                </a:cubicBezTo>
                <a:cubicBezTo>
                  <a:pt x="31203" y="116307"/>
                  <a:pt x="35330" y="120098"/>
                  <a:pt x="37727" y="124893"/>
                </a:cubicBezTo>
                <a:cubicBezTo>
                  <a:pt x="46452" y="142343"/>
                  <a:pt x="36284" y="149584"/>
                  <a:pt x="68951" y="156117"/>
                </a:cubicBezTo>
                <a:cubicBezTo>
                  <a:pt x="76385" y="157604"/>
                  <a:pt x="83939" y="158582"/>
                  <a:pt x="91253" y="160577"/>
                </a:cubicBezTo>
                <a:cubicBezTo>
                  <a:pt x="100325" y="163051"/>
                  <a:pt x="118016" y="169498"/>
                  <a:pt x="118016" y="169498"/>
                </a:cubicBezTo>
                <a:cubicBezTo>
                  <a:pt x="123963" y="168011"/>
                  <a:pt x="130535" y="168080"/>
                  <a:pt x="135858" y="165038"/>
                </a:cubicBezTo>
                <a:cubicBezTo>
                  <a:pt x="157393" y="152732"/>
                  <a:pt x="157342" y="123706"/>
                  <a:pt x="162621" y="102591"/>
                </a:cubicBezTo>
                <a:cubicBezTo>
                  <a:pt x="163761" y="98030"/>
                  <a:pt x="165844" y="93746"/>
                  <a:pt x="167081" y="89210"/>
                </a:cubicBezTo>
                <a:cubicBezTo>
                  <a:pt x="170307" y="77381"/>
                  <a:pt x="167332" y="62196"/>
                  <a:pt x="176002" y="53526"/>
                </a:cubicBezTo>
                <a:cubicBezTo>
                  <a:pt x="180463" y="49065"/>
                  <a:pt x="185511" y="45123"/>
                  <a:pt x="189384" y="40144"/>
                </a:cubicBezTo>
                <a:cubicBezTo>
                  <a:pt x="206413" y="18250"/>
                  <a:pt x="200199" y="14664"/>
                  <a:pt x="220607" y="4460"/>
                </a:cubicBezTo>
                <a:cubicBezTo>
                  <a:pt x="224813" y="2357"/>
                  <a:pt x="229528" y="1487"/>
                  <a:pt x="233989" y="0"/>
                </a:cubicBezTo>
                <a:cubicBezTo>
                  <a:pt x="301090" y="9586"/>
                  <a:pt x="276487" y="2273"/>
                  <a:pt x="309817" y="13381"/>
                </a:cubicBezTo>
                <a:cubicBezTo>
                  <a:pt x="345503" y="37172"/>
                  <a:pt x="302379" y="5944"/>
                  <a:pt x="332119" y="35684"/>
                </a:cubicBezTo>
                <a:cubicBezTo>
                  <a:pt x="335910" y="39475"/>
                  <a:pt x="341040" y="41631"/>
                  <a:pt x="345501" y="44605"/>
                </a:cubicBezTo>
                <a:lnTo>
                  <a:pt x="354422" y="71368"/>
                </a:lnTo>
                <a:lnTo>
                  <a:pt x="358882" y="84749"/>
                </a:lnTo>
                <a:cubicBezTo>
                  <a:pt x="360303" y="94692"/>
                  <a:pt x="365331" y="131609"/>
                  <a:pt x="367803" y="142735"/>
                </a:cubicBezTo>
                <a:cubicBezTo>
                  <a:pt x="368823" y="147325"/>
                  <a:pt x="370777" y="151656"/>
                  <a:pt x="372264" y="156117"/>
                </a:cubicBezTo>
                <a:cubicBezTo>
                  <a:pt x="373751" y="199235"/>
                  <a:pt x="374033" y="242411"/>
                  <a:pt x="376724" y="285471"/>
                </a:cubicBezTo>
                <a:cubicBezTo>
                  <a:pt x="377017" y="290164"/>
                  <a:pt x="381704" y="294179"/>
                  <a:pt x="381185" y="298852"/>
                </a:cubicBezTo>
                <a:cubicBezTo>
                  <a:pt x="379059" y="317988"/>
                  <a:pt x="370676" y="329697"/>
                  <a:pt x="358882" y="343457"/>
                </a:cubicBezTo>
                <a:cubicBezTo>
                  <a:pt x="344905" y="359764"/>
                  <a:pt x="338878" y="361255"/>
                  <a:pt x="318738" y="374681"/>
                </a:cubicBezTo>
                <a:cubicBezTo>
                  <a:pt x="314277" y="377655"/>
                  <a:pt x="310442" y="381907"/>
                  <a:pt x="305356" y="383602"/>
                </a:cubicBezTo>
                <a:lnTo>
                  <a:pt x="265212" y="396983"/>
                </a:lnTo>
                <a:cubicBezTo>
                  <a:pt x="260752" y="398470"/>
                  <a:pt x="256392" y="400304"/>
                  <a:pt x="251831" y="401444"/>
                </a:cubicBezTo>
                <a:lnTo>
                  <a:pt x="216147" y="410365"/>
                </a:lnTo>
                <a:cubicBezTo>
                  <a:pt x="207720" y="409429"/>
                  <a:pt x="172455" y="411734"/>
                  <a:pt x="162621" y="396983"/>
                </a:cubicBezTo>
                <a:cubicBezTo>
                  <a:pt x="159220" y="391882"/>
                  <a:pt x="159647" y="385088"/>
                  <a:pt x="158160" y="379141"/>
                </a:cubicBezTo>
                <a:cubicBezTo>
                  <a:pt x="154677" y="340821"/>
                  <a:pt x="156153" y="337733"/>
                  <a:pt x="149239" y="307773"/>
                </a:cubicBezTo>
                <a:cubicBezTo>
                  <a:pt x="146482" y="295827"/>
                  <a:pt x="147119" y="282291"/>
                  <a:pt x="140318" y="272090"/>
                </a:cubicBezTo>
                <a:lnTo>
                  <a:pt x="122476" y="245327"/>
                </a:lnTo>
                <a:cubicBezTo>
                  <a:pt x="110947" y="228033"/>
                  <a:pt x="118641" y="233640"/>
                  <a:pt x="100174" y="227485"/>
                </a:cubicBezTo>
                <a:cubicBezTo>
                  <a:pt x="89766" y="228972"/>
                  <a:pt x="79260" y="229883"/>
                  <a:pt x="68951" y="231945"/>
                </a:cubicBezTo>
                <a:cubicBezTo>
                  <a:pt x="64340" y="232867"/>
                  <a:pt x="58543" y="233432"/>
                  <a:pt x="55569" y="236406"/>
                </a:cubicBezTo>
                <a:cubicBezTo>
                  <a:pt x="52595" y="239380"/>
                  <a:pt x="53392" y="245677"/>
                  <a:pt x="51109" y="249787"/>
                </a:cubicBezTo>
                <a:cubicBezTo>
                  <a:pt x="45902" y="259159"/>
                  <a:pt x="36658" y="266379"/>
                  <a:pt x="33267" y="276550"/>
                </a:cubicBezTo>
                <a:cubicBezTo>
                  <a:pt x="27110" y="295017"/>
                  <a:pt x="31414" y="286019"/>
                  <a:pt x="19885" y="303313"/>
                </a:cubicBezTo>
                <a:cubicBezTo>
                  <a:pt x="0" y="273484"/>
                  <a:pt x="13969" y="300450"/>
                  <a:pt x="15425" y="236406"/>
                </a:cubicBezTo>
                <a:cubicBezTo>
                  <a:pt x="16506" y="188840"/>
                  <a:pt x="13195" y="105565"/>
                  <a:pt x="15425" y="8474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3288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Fast compression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8558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Fast expansion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40502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Unrestrained expansion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21429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Internally and Externally 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752600"/>
            <a:ext cx="8382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Internally reversible process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no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occur within the boundaries of the system during the process.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paths of the forward and reverse processes coincide for an internally reversible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285728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Internally and Externally 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676400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Externally reversible process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irreversibilities occur outside the system boundaries during the process.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transfer between a reservoir and a system is an externally reversible process if the outer surface of the system is at the temperature of the reservoir.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Totally reversible or reversible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irreversibilities within the system or its surroundings.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Internally and Externally 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724696"/>
            <a:ext cx="1371600" cy="609600"/>
          </a:xfrm>
          <a:prstGeom prst="rect">
            <a:avLst/>
          </a:prstGeom>
          <a:gradFill flip="none" rotWithShape="1">
            <a:gsLst>
              <a:gs pos="100000">
                <a:srgbClr val="5E9EFF">
                  <a:alpha val="63000"/>
                </a:srgbClr>
              </a:gs>
              <a:gs pos="100000">
                <a:srgbClr val="85C2FF">
                  <a:alpha val="97000"/>
                </a:srgbClr>
              </a:gs>
              <a:gs pos="56000">
                <a:srgbClr val="C4D6EB"/>
              </a:gs>
              <a:gs pos="100000">
                <a:srgbClr val="FFEBFA"/>
              </a:gs>
            </a:gsLst>
            <a:path path="shape">
              <a:fillToRect l="50000" t="50000" r="50000" b="50000"/>
            </a:path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055532" y="3242275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512195" y="3240127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48437" y="4384738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0" y="2848933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1063" y="2464571"/>
            <a:ext cx="228600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4410496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3191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35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3115096"/>
            <a:ext cx="1371600" cy="12192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4791496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35.000001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8699" y="3713171"/>
            <a:ext cx="1371600" cy="609600"/>
          </a:xfrm>
          <a:prstGeom prst="rect">
            <a:avLst/>
          </a:prstGeom>
          <a:gradFill flip="none" rotWithShape="1">
            <a:gsLst>
              <a:gs pos="100000">
                <a:srgbClr val="5E9EFF">
                  <a:alpha val="63000"/>
                </a:srgbClr>
              </a:gs>
              <a:gs pos="100000">
                <a:srgbClr val="85C2FF">
                  <a:alpha val="97000"/>
                </a:srgbClr>
              </a:gs>
              <a:gs pos="56000">
                <a:srgbClr val="C4D6EB"/>
              </a:gs>
              <a:gs pos="100000">
                <a:srgbClr val="FFEBFA"/>
              </a:gs>
            </a:gsLst>
            <a:path path="shape">
              <a:fillToRect l="50000" t="50000" r="50000" b="50000"/>
            </a:path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678231" y="3230750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134894" y="3228602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71136" y="4373213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08699" y="2837408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3762" y="2453046"/>
            <a:ext cx="228600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94499" y="4398971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89699" y="31797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35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8699" y="3103571"/>
            <a:ext cx="1371600" cy="12192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4791496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45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8680775">
            <a:off x="2512634" y="4235198"/>
            <a:ext cx="6858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8680775">
            <a:off x="6246434" y="4235199"/>
            <a:ext cx="6858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14800" y="2657896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Boundary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at 35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3657600" y="3304227"/>
            <a:ext cx="1143000" cy="26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00600" y="3308440"/>
            <a:ext cx="1108099" cy="369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76400" y="5559184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(a) Totally reversible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61376" y="5553496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(b) Internally reversible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adiabatics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800600" y="1676400"/>
            <a:ext cx="3962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reversible adiabatic paths cannot intersect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Through one point, only one reversible adiabatic can pass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Violation of Kelvin-Planck statement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0091" y="-1450456"/>
            <a:ext cx="6819393" cy="7032166"/>
            <a:chOff x="200091" y="-1450456"/>
            <a:chExt cx="6819393" cy="703216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4953000"/>
              <a:ext cx="3352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652594" y="3390106"/>
              <a:ext cx="3124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133600" y="53340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794" y="3026392"/>
              <a:ext cx="913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04800" y="1905000"/>
              <a:ext cx="344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</a:t>
              </a:r>
              <a:endParaRPr lang="en-IN" sz="2000" i="1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5181600"/>
              <a:ext cx="2984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  <a:endParaRPr lang="en-IN" sz="2000" i="1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45608" y="2784144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</a:t>
              </a:r>
              <a:endParaRPr lang="en-IN" sz="2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30520" y="2977488"/>
              <a:ext cx="3609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B</a:t>
              </a:r>
              <a:endParaRPr lang="en-IN" sz="2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3" name="Arc 12"/>
            <p:cNvSpPr/>
            <p:nvPr/>
          </p:nvSpPr>
          <p:spPr>
            <a:xfrm rot="10800000">
              <a:off x="1295400" y="-533400"/>
              <a:ext cx="4419600" cy="4844484"/>
            </a:xfrm>
            <a:prstGeom prst="arc">
              <a:avLst>
                <a:gd name="adj1" fmla="val 16315839"/>
                <a:gd name="adj2" fmla="val 200382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2949462">
              <a:off x="2599884" y="149349"/>
              <a:ext cx="4419600" cy="4844484"/>
            </a:xfrm>
            <a:prstGeom prst="arc">
              <a:avLst>
                <a:gd name="adj1" fmla="val 16315839"/>
                <a:gd name="adj2" fmla="val 1872781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9096743">
              <a:off x="200091" y="-1450456"/>
              <a:ext cx="4419600" cy="4844484"/>
            </a:xfrm>
            <a:prstGeom prst="arc">
              <a:avLst>
                <a:gd name="adj1" fmla="val 17136744"/>
                <a:gd name="adj2" fmla="val 1947123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0704" y="3960128"/>
              <a:ext cx="3609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C</a:t>
              </a:r>
              <a:endParaRPr lang="en-IN" sz="2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7000" y="2057400"/>
              <a:ext cx="13436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Reversible </a:t>
              </a:r>
            </a:p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isotherm</a:t>
              </a:r>
              <a:endParaRPr lang="en-IN" sz="2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3124200"/>
              <a:ext cx="13436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Reversible </a:t>
              </a:r>
            </a:p>
            <a:p>
              <a:r>
                <a:rPr lang="en-IN" sz="2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adiabatics</a:t>
              </a:r>
              <a:endParaRPr lang="en-IN" sz="2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-12660000">
              <a:off x="2738572" y="3750025"/>
              <a:ext cx="144000" cy="28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-15300000">
              <a:off x="2066420" y="3138881"/>
              <a:ext cx="144000" cy="28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-2880000">
              <a:off x="2054592" y="3644105"/>
              <a:ext cx="144000" cy="28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752600" y="2577152"/>
              <a:ext cx="914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8" idx="1"/>
            </p:cNvCxnSpPr>
            <p:nvPr/>
          </p:nvCxnSpPr>
          <p:spPr>
            <a:xfrm flipV="1">
              <a:off x="2362200" y="3478143"/>
              <a:ext cx="762000" cy="484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8" idx="1"/>
            </p:cNvCxnSpPr>
            <p:nvPr/>
          </p:nvCxnSpPr>
          <p:spPr>
            <a:xfrm rot="5400000" flipH="1" flipV="1">
              <a:off x="2729671" y="3720273"/>
              <a:ext cx="636658" cy="152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adiabatics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239904" y="1219200"/>
            <a:ext cx="5132696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m-n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+W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m-a-b-n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Since,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a-b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0,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a-b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endParaRPr kumimoji="0" lang="en-IN" sz="26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3401" y="4702878"/>
            <a:ext cx="3352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953593" y="3139984"/>
            <a:ext cx="3124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2601" y="5083878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75406" y="2742406"/>
            <a:ext cx="913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65487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801" y="4931478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504" y="240323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48367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 rot="20877080">
            <a:off x="-762256" y="2596197"/>
            <a:ext cx="4419600" cy="4844484"/>
          </a:xfrm>
          <a:prstGeom prst="arc">
            <a:avLst>
              <a:gd name="adj1" fmla="val 16315839"/>
              <a:gd name="adj2" fmla="val 200382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2645478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83678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isotherm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1350078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adiabatics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47800" y="2963926"/>
            <a:ext cx="9144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5" idx="2"/>
          </p:cNvCxnSpPr>
          <p:nvPr/>
        </p:nvCxnSpPr>
        <p:spPr>
          <a:xfrm flipV="1">
            <a:off x="990600" y="2057964"/>
            <a:ext cx="1510019" cy="46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2"/>
          </p:cNvCxnSpPr>
          <p:nvPr/>
        </p:nvCxnSpPr>
        <p:spPr>
          <a:xfrm rot="16200000" flipV="1">
            <a:off x="2328153" y="2230430"/>
            <a:ext cx="739914" cy="394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33400" y="2493078"/>
            <a:ext cx="10668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514600" y="3026478"/>
            <a:ext cx="11430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2874078"/>
            <a:ext cx="27432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rot="10800000" flipH="1" flipV="1">
            <a:off x="1022060" y="2634140"/>
            <a:ext cx="44740" cy="206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</p:cNvCxnSpPr>
          <p:nvPr/>
        </p:nvCxnSpPr>
        <p:spPr>
          <a:xfrm rot="5400000">
            <a:off x="2673176" y="4160236"/>
            <a:ext cx="1069867" cy="1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1056" y="2874078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5562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path can be substituted by two reversible adiabatics and a reversible isotherm</a:t>
            </a:r>
            <a:endParaRPr lang="en-IN" sz="2400" dirty="0">
              <a:solidFill>
                <a:srgbClr val="0000FF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295400"/>
            <a:ext cx="87630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cycle efficiency can be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maximised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by using reversible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cycles cannot be achieved in practice because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cycles provide upper limits on the performance of real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cycle, proposed in 1824 by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Sadi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Carnot, is a reversible cycle.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theoretical heat engine that operates on the Carnot cycle is called the Carnot heat engine.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295400"/>
            <a:ext cx="84582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 consists of four reversible processes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reversible adiabatic processes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reversible isothermal processes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can be executed in a closed system or a steady flow mode.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consider a closed system consisting of a piston-cylinder arrangement.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Friction and other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are assumed to be absent.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948050" y="1371600"/>
            <a:ext cx="4043550" cy="487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isothermal expansion (1-2)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allowed to expand slowly.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Infinitesimal heat transfer to keep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constant.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temperature differential never exceeds </a:t>
            </a:r>
            <a:r>
              <a:rPr kumimoji="0" lang="en-I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reversible isothermal process.</a:t>
            </a:r>
            <a:endParaRPr kumimoji="0" lang="en-IN" sz="2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heat transfer: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kumimoji="0" lang="en-US" sz="24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786601" y="3600322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5400000">
            <a:off x="1442825" y="3486279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2322487" y="3433642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2421550" y="3476690"/>
            <a:ext cx="1371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3277462" y="3424053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00" y="217881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constant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000" y="44648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5650" y="44766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400" y="33218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073700" y="2521715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1485350" y="2864615"/>
            <a:ext cx="33840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1485350" y="4312416"/>
            <a:ext cx="3384000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80925" y="2688465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2800" y="4364865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1200" y="2864615"/>
            <a:ext cx="914400" cy="1371600"/>
          </a:xfrm>
          <a:prstGeom prst="roundRect">
            <a:avLst/>
          </a:prstGeom>
          <a:solidFill>
            <a:srgbClr val="FF0000">
              <a:alpha val="32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035600" y="3245615"/>
            <a:ext cx="609600" cy="609600"/>
          </a:xfrm>
          <a:prstGeom prst="rightArrow">
            <a:avLst/>
          </a:prstGeom>
          <a:solidFill>
            <a:srgbClr val="FF0000">
              <a:alpha val="43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2600" y="5105400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1-2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5" y="3043740"/>
            <a:ext cx="905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source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4502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Equivalence of the Kelvin-Planck and the Clausius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21595" y="1676400"/>
            <a:ext cx="4807805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0195" y="4708634"/>
            <a:ext cx="4655405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4197" y="2908736"/>
            <a:ext cx="1324302" cy="1143000"/>
          </a:xfrm>
          <a:prstGeom prst="flowChartConnector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428" y="2475178"/>
            <a:ext cx="13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5605" y="413056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5051209" y="4038600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977639" y="234380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659795" y="292450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7619" y="239897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1927" y="38513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3148527" y="234643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5638800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refrigerator that works using a heat 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with </a:t>
            </a:r>
            <a:r>
              <a:rPr lang="el-GR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=100%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3886200" y="32766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0" y="1676400"/>
            <a:ext cx="4343400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adiabatic expansion (2-3)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 at the cylinder head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 drops from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expands and does work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is therefore reversible and adiabatic.</a:t>
            </a:r>
            <a:endParaRPr kumimoji="0" lang="en-IN" sz="2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 flipV="1">
            <a:off x="799550" y="2362200"/>
            <a:ext cx="33840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799550" y="3810001"/>
            <a:ext cx="3384000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00801" y="3097907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5400000">
            <a:off x="1791763" y="2983864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2671425" y="2931227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770488" y="2974275"/>
            <a:ext cx="1371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626400" y="2921638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125" y="2186050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000" y="3862450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2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9150" y="3962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9850" y="397427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226100" y="28575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21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-187200" y="3027950"/>
            <a:ext cx="1836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3850" y="42788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6200" y="3733800"/>
            <a:ext cx="838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0" y="4800600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2-3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10800000" flipV="1">
            <a:off x="1440350" y="2407415"/>
            <a:ext cx="33840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0800000" flipV="1">
            <a:off x="1440350" y="3855216"/>
            <a:ext cx="3384000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741601" y="3143122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3390900" y="3019490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270562" y="2966853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2420688" y="3019490"/>
            <a:ext cx="1371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276600" y="2966853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5925" y="2231265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3907665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9950" y="40076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0650" y="40194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1066800" y="2102615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200" y="2407415"/>
            <a:ext cx="914400" cy="1371600"/>
          </a:xfrm>
          <a:prstGeom prst="round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812475" y="2812165"/>
            <a:ext cx="609600" cy="609600"/>
          </a:xfrm>
          <a:prstGeom prst="rightArrow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sink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28883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172161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constant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2600" y="4724400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3-4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ontent Placeholder 13"/>
          <p:cNvSpPr txBox="1">
            <a:spLocks/>
          </p:cNvSpPr>
          <p:nvPr/>
        </p:nvSpPr>
        <p:spPr>
          <a:xfrm>
            <a:off x="4876800" y="1295400"/>
            <a:ext cx="43434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isothermal compression (3-4)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 removed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constant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Infinitesimal heat transfer to the sink at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 differential never exceeds </a:t>
            </a:r>
            <a:r>
              <a:rPr kumimoji="0" lang="en-I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reversible isothermal process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heat transfer: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953000" y="1676400"/>
            <a:ext cx="38862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adiabatic compression (4-1)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 rises from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 put back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gas is compressed in a reversible manner.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temperature rises from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kumimoji="0" lang="en-IN" sz="2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 flipV="1">
            <a:off x="799550" y="2462150"/>
            <a:ext cx="33840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799550" y="3909951"/>
            <a:ext cx="3384000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00801" y="3197857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5400000">
            <a:off x="1791763" y="3083814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2671425" y="3031177"/>
            <a:ext cx="228600" cy="381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840775" y="3070054"/>
            <a:ext cx="140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712887" y="3028513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125" y="2286000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000" y="3962400"/>
            <a:ext cx="3384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200" y="25383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0400" y="40459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9850" y="405777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807000" y="311925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9400" y="34171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-187200" y="3127900"/>
            <a:ext cx="1836000" cy="152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3850" y="4191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6200" y="3664900"/>
            <a:ext cx="838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0" y="4800600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4-1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295400"/>
            <a:ext cx="82296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1-2: A reversible isothermal process       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+W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2-3: A reversible adiabatic process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0=U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3-4: Reversible isothermal process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4-1: Reversible adiabatic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0=U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-U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-(W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+W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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net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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W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net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Symbol" pitchFamily="18" charset="2"/>
              </a:rPr>
              <a:t>for the cycle</a:t>
            </a:r>
            <a:endParaRPr kumimoji="0" lang="en-US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-521170"/>
            <a:ext cx="6136445" cy="7067705"/>
            <a:chOff x="381000" y="-521170"/>
            <a:chExt cx="6136445" cy="7067705"/>
          </a:xfrm>
        </p:grpSpPr>
        <p:sp>
          <p:nvSpPr>
            <p:cNvPr id="4" name="Arc 3"/>
            <p:cNvSpPr/>
            <p:nvPr/>
          </p:nvSpPr>
          <p:spPr>
            <a:xfrm rot="14339243">
              <a:off x="764344" y="1538610"/>
              <a:ext cx="5334000" cy="3733800"/>
            </a:xfrm>
            <a:prstGeom prst="arc">
              <a:avLst>
                <a:gd name="adj1" fmla="val 17146527"/>
                <a:gd name="adj2" fmla="val 19737611"/>
              </a:avLst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81000" y="-521170"/>
              <a:ext cx="6136445" cy="7067705"/>
              <a:chOff x="381000" y="-521170"/>
              <a:chExt cx="6136445" cy="7067705"/>
            </a:xfrm>
          </p:grpSpPr>
          <p:sp>
            <p:nvSpPr>
              <p:cNvPr id="6" name="Arc 5"/>
              <p:cNvSpPr/>
              <p:nvPr/>
            </p:nvSpPr>
            <p:spPr>
              <a:xfrm rot="10590234">
                <a:off x="1023281" y="-521170"/>
                <a:ext cx="5334000" cy="3733800"/>
              </a:xfrm>
              <a:prstGeom prst="arc">
                <a:avLst>
                  <a:gd name="adj1" fmla="val 17990362"/>
                  <a:gd name="adj2" fmla="val 20895752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Arc 6"/>
              <p:cNvSpPr/>
              <p:nvPr/>
            </p:nvSpPr>
            <p:spPr>
              <a:xfrm rot="10590234">
                <a:off x="870882" y="698031"/>
                <a:ext cx="5334000" cy="3733800"/>
              </a:xfrm>
              <a:prstGeom prst="arc">
                <a:avLst>
                  <a:gd name="adj1" fmla="val 17146527"/>
                  <a:gd name="adj2" fmla="val 20287987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Arc 7"/>
              <p:cNvSpPr/>
              <p:nvPr/>
            </p:nvSpPr>
            <p:spPr>
              <a:xfrm rot="14339243">
                <a:off x="1983545" y="2012635"/>
                <a:ext cx="5334000" cy="3733800"/>
              </a:xfrm>
              <a:prstGeom prst="arc">
                <a:avLst>
                  <a:gd name="adj1" fmla="val 17146527"/>
                  <a:gd name="adj2" fmla="val 19366021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" name="Group 40"/>
              <p:cNvGrpSpPr/>
              <p:nvPr/>
            </p:nvGrpSpPr>
            <p:grpSpPr>
              <a:xfrm>
                <a:off x="381000" y="1870779"/>
                <a:ext cx="3762942" cy="3234621"/>
                <a:chOff x="685800" y="1219200"/>
                <a:chExt cx="3762942" cy="3234621"/>
              </a:xfrm>
            </p:grpSpPr>
            <p:sp>
              <p:nvSpPr>
                <p:cNvPr id="10" name="Down Arrow 9"/>
                <p:cNvSpPr/>
                <p:nvPr/>
              </p:nvSpPr>
              <p:spPr>
                <a:xfrm>
                  <a:off x="2209800" y="3048000"/>
                  <a:ext cx="304800" cy="838200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 scaled="0"/>
                  <a:tileRect/>
                </a:gra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Down Arrow 10"/>
                <p:cNvSpPr/>
                <p:nvPr/>
              </p:nvSpPr>
              <p:spPr>
                <a:xfrm>
                  <a:off x="2133600" y="1752600"/>
                  <a:ext cx="304800" cy="838200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 scaled="0"/>
                  <a:tileRect/>
                </a:gra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66800" y="4038600"/>
                  <a:ext cx="31242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-343694" y="2628900"/>
                  <a:ext cx="2820194" cy="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3831266" y="4084489"/>
                  <a:ext cx="325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i="1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V</a:t>
                  </a:r>
                  <a:endParaRPr lang="en-IN" i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5800" y="1219200"/>
                  <a:ext cx="324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i="1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P</a:t>
                  </a:r>
                  <a:endParaRPr lang="en-IN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Flowchart: Merge 15"/>
                <p:cNvSpPr>
                  <a:spLocks noChangeAspect="1"/>
                </p:cNvSpPr>
                <p:nvPr/>
              </p:nvSpPr>
              <p:spPr>
                <a:xfrm rot="6840000">
                  <a:off x="2372177" y="3431318"/>
                  <a:ext cx="107375" cy="229333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Flowchart: Merge 16"/>
                <p:cNvSpPr>
                  <a:spLocks noChangeAspect="1"/>
                </p:cNvSpPr>
                <p:nvPr/>
              </p:nvSpPr>
              <p:spPr>
                <a:xfrm rot="17949733">
                  <a:off x="2063514" y="1971870"/>
                  <a:ext cx="118948" cy="23116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Flowchart: Merge 17"/>
                <p:cNvSpPr>
                  <a:spLocks noChangeAspect="1"/>
                </p:cNvSpPr>
                <p:nvPr/>
              </p:nvSpPr>
              <p:spPr>
                <a:xfrm rot="20640000">
                  <a:off x="2849265" y="2993174"/>
                  <a:ext cx="118948" cy="23116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Flowchart: Merge 18"/>
                <p:cNvSpPr>
                  <a:spLocks noChangeAspect="1"/>
                </p:cNvSpPr>
                <p:nvPr/>
              </p:nvSpPr>
              <p:spPr>
                <a:xfrm rot="10200000">
                  <a:off x="1612580" y="2351112"/>
                  <a:ext cx="107375" cy="229333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76450" y="1378525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1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743200" y="208115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2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971800" y="365760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3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320040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4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133600" y="1295400"/>
                  <a:ext cx="461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Q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H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905000" y="3586350"/>
                  <a:ext cx="4507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Q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L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995550" y="2216725"/>
                  <a:ext cx="1335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T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H</a:t>
                  </a:r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=constant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29150" y="3424050"/>
                  <a:ext cx="13195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T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L</a:t>
                  </a:r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=constant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1636295" y="1692442"/>
                  <a:ext cx="1463842" cy="2025316"/>
                </a:xfrm>
                <a:custGeom>
                  <a:avLst/>
                  <a:gdLst>
                    <a:gd name="connsiteX0" fmla="*/ 24063 w 1463842"/>
                    <a:gd name="connsiteY0" fmla="*/ 0 h 2025316"/>
                    <a:gd name="connsiteX1" fmla="*/ 120316 w 1463842"/>
                    <a:gd name="connsiteY1" fmla="*/ 108284 h 2025316"/>
                    <a:gd name="connsiteX2" fmla="*/ 296779 w 1463842"/>
                    <a:gd name="connsiteY2" fmla="*/ 276726 h 2025316"/>
                    <a:gd name="connsiteX3" fmla="*/ 368968 w 1463842"/>
                    <a:gd name="connsiteY3" fmla="*/ 320842 h 2025316"/>
                    <a:gd name="connsiteX4" fmla="*/ 589547 w 1463842"/>
                    <a:gd name="connsiteY4" fmla="*/ 473242 h 2025316"/>
                    <a:gd name="connsiteX5" fmla="*/ 850231 w 1463842"/>
                    <a:gd name="connsiteY5" fmla="*/ 601579 h 2025316"/>
                    <a:gd name="connsiteX6" fmla="*/ 1018673 w 1463842"/>
                    <a:gd name="connsiteY6" fmla="*/ 665747 h 2025316"/>
                    <a:gd name="connsiteX7" fmla="*/ 1163052 w 1463842"/>
                    <a:gd name="connsiteY7" fmla="*/ 721895 h 2025316"/>
                    <a:gd name="connsiteX8" fmla="*/ 1195137 w 1463842"/>
                    <a:gd name="connsiteY8" fmla="*/ 733926 h 2025316"/>
                    <a:gd name="connsiteX9" fmla="*/ 1215189 w 1463842"/>
                    <a:gd name="connsiteY9" fmla="*/ 1102895 h 2025316"/>
                    <a:gd name="connsiteX10" fmla="*/ 1243263 w 1463842"/>
                    <a:gd name="connsiteY10" fmla="*/ 1295400 h 2025316"/>
                    <a:gd name="connsiteX11" fmla="*/ 1327484 w 1463842"/>
                    <a:gd name="connsiteY11" fmla="*/ 1660358 h 2025316"/>
                    <a:gd name="connsiteX12" fmla="*/ 1411705 w 1463842"/>
                    <a:gd name="connsiteY12" fmla="*/ 1900990 h 2025316"/>
                    <a:gd name="connsiteX13" fmla="*/ 1463842 w 1463842"/>
                    <a:gd name="connsiteY13" fmla="*/ 2025316 h 2025316"/>
                    <a:gd name="connsiteX14" fmla="*/ 1215189 w 1463842"/>
                    <a:gd name="connsiteY14" fmla="*/ 1973179 h 2025316"/>
                    <a:gd name="connsiteX15" fmla="*/ 1026694 w 1463842"/>
                    <a:gd name="connsiteY15" fmla="*/ 1921042 h 2025316"/>
                    <a:gd name="connsiteX16" fmla="*/ 922421 w 1463842"/>
                    <a:gd name="connsiteY16" fmla="*/ 1888958 h 2025316"/>
                    <a:gd name="connsiteX17" fmla="*/ 681789 w 1463842"/>
                    <a:gd name="connsiteY17" fmla="*/ 1792705 h 2025316"/>
                    <a:gd name="connsiteX18" fmla="*/ 577516 w 1463842"/>
                    <a:gd name="connsiteY18" fmla="*/ 1740569 h 2025316"/>
                    <a:gd name="connsiteX19" fmla="*/ 421105 w 1463842"/>
                    <a:gd name="connsiteY19" fmla="*/ 1652337 h 2025316"/>
                    <a:gd name="connsiteX20" fmla="*/ 264694 w 1463842"/>
                    <a:gd name="connsiteY20" fmla="*/ 1544053 h 2025316"/>
                    <a:gd name="connsiteX21" fmla="*/ 160421 w 1463842"/>
                    <a:gd name="connsiteY21" fmla="*/ 1263316 h 2025316"/>
                    <a:gd name="connsiteX22" fmla="*/ 96252 w 1463842"/>
                    <a:gd name="connsiteY22" fmla="*/ 1046747 h 2025316"/>
                    <a:gd name="connsiteX23" fmla="*/ 60158 w 1463842"/>
                    <a:gd name="connsiteY23" fmla="*/ 854242 h 2025316"/>
                    <a:gd name="connsiteX24" fmla="*/ 32084 w 1463842"/>
                    <a:gd name="connsiteY24" fmla="*/ 689811 h 2025316"/>
                    <a:gd name="connsiteX25" fmla="*/ 8021 w 1463842"/>
                    <a:gd name="connsiteY25" fmla="*/ 509337 h 2025316"/>
                    <a:gd name="connsiteX26" fmla="*/ 0 w 1463842"/>
                    <a:gd name="connsiteY26" fmla="*/ 240632 h 2025316"/>
                    <a:gd name="connsiteX27" fmla="*/ 16042 w 1463842"/>
                    <a:gd name="connsiteY27" fmla="*/ 60158 h 2025316"/>
                    <a:gd name="connsiteX28" fmla="*/ 24063 w 1463842"/>
                    <a:gd name="connsiteY28" fmla="*/ 0 h 2025316"/>
                    <a:gd name="connsiteX0" fmla="*/ 24063 w 1463842"/>
                    <a:gd name="connsiteY0" fmla="*/ 0 h 2025316"/>
                    <a:gd name="connsiteX1" fmla="*/ 120316 w 1463842"/>
                    <a:gd name="connsiteY1" fmla="*/ 108284 h 2025316"/>
                    <a:gd name="connsiteX2" fmla="*/ 144379 w 1463842"/>
                    <a:gd name="connsiteY2" fmla="*/ 124326 h 2025316"/>
                    <a:gd name="connsiteX3" fmla="*/ 368968 w 1463842"/>
                    <a:gd name="connsiteY3" fmla="*/ 320842 h 2025316"/>
                    <a:gd name="connsiteX4" fmla="*/ 589547 w 1463842"/>
                    <a:gd name="connsiteY4" fmla="*/ 473242 h 2025316"/>
                    <a:gd name="connsiteX5" fmla="*/ 850231 w 1463842"/>
                    <a:gd name="connsiteY5" fmla="*/ 601579 h 2025316"/>
                    <a:gd name="connsiteX6" fmla="*/ 1018673 w 1463842"/>
                    <a:gd name="connsiteY6" fmla="*/ 665747 h 2025316"/>
                    <a:gd name="connsiteX7" fmla="*/ 1163052 w 1463842"/>
                    <a:gd name="connsiteY7" fmla="*/ 721895 h 2025316"/>
                    <a:gd name="connsiteX8" fmla="*/ 1195137 w 1463842"/>
                    <a:gd name="connsiteY8" fmla="*/ 733926 h 2025316"/>
                    <a:gd name="connsiteX9" fmla="*/ 1215189 w 1463842"/>
                    <a:gd name="connsiteY9" fmla="*/ 1102895 h 2025316"/>
                    <a:gd name="connsiteX10" fmla="*/ 1243263 w 1463842"/>
                    <a:gd name="connsiteY10" fmla="*/ 1295400 h 2025316"/>
                    <a:gd name="connsiteX11" fmla="*/ 1327484 w 1463842"/>
                    <a:gd name="connsiteY11" fmla="*/ 1660358 h 2025316"/>
                    <a:gd name="connsiteX12" fmla="*/ 1411705 w 1463842"/>
                    <a:gd name="connsiteY12" fmla="*/ 1900990 h 2025316"/>
                    <a:gd name="connsiteX13" fmla="*/ 1463842 w 1463842"/>
                    <a:gd name="connsiteY13" fmla="*/ 2025316 h 2025316"/>
                    <a:gd name="connsiteX14" fmla="*/ 1215189 w 1463842"/>
                    <a:gd name="connsiteY14" fmla="*/ 1973179 h 2025316"/>
                    <a:gd name="connsiteX15" fmla="*/ 1026694 w 1463842"/>
                    <a:gd name="connsiteY15" fmla="*/ 1921042 h 2025316"/>
                    <a:gd name="connsiteX16" fmla="*/ 922421 w 1463842"/>
                    <a:gd name="connsiteY16" fmla="*/ 1888958 h 2025316"/>
                    <a:gd name="connsiteX17" fmla="*/ 681789 w 1463842"/>
                    <a:gd name="connsiteY17" fmla="*/ 1792705 h 2025316"/>
                    <a:gd name="connsiteX18" fmla="*/ 577516 w 1463842"/>
                    <a:gd name="connsiteY18" fmla="*/ 1740569 h 2025316"/>
                    <a:gd name="connsiteX19" fmla="*/ 421105 w 1463842"/>
                    <a:gd name="connsiteY19" fmla="*/ 1652337 h 2025316"/>
                    <a:gd name="connsiteX20" fmla="*/ 264694 w 1463842"/>
                    <a:gd name="connsiteY20" fmla="*/ 1544053 h 2025316"/>
                    <a:gd name="connsiteX21" fmla="*/ 160421 w 1463842"/>
                    <a:gd name="connsiteY21" fmla="*/ 1263316 h 2025316"/>
                    <a:gd name="connsiteX22" fmla="*/ 96252 w 1463842"/>
                    <a:gd name="connsiteY22" fmla="*/ 1046747 h 2025316"/>
                    <a:gd name="connsiteX23" fmla="*/ 60158 w 1463842"/>
                    <a:gd name="connsiteY23" fmla="*/ 854242 h 2025316"/>
                    <a:gd name="connsiteX24" fmla="*/ 32084 w 1463842"/>
                    <a:gd name="connsiteY24" fmla="*/ 689811 h 2025316"/>
                    <a:gd name="connsiteX25" fmla="*/ 8021 w 1463842"/>
                    <a:gd name="connsiteY25" fmla="*/ 509337 h 2025316"/>
                    <a:gd name="connsiteX26" fmla="*/ 0 w 1463842"/>
                    <a:gd name="connsiteY26" fmla="*/ 240632 h 2025316"/>
                    <a:gd name="connsiteX27" fmla="*/ 16042 w 1463842"/>
                    <a:gd name="connsiteY27" fmla="*/ 60158 h 2025316"/>
                    <a:gd name="connsiteX28" fmla="*/ 24063 w 1463842"/>
                    <a:gd name="connsiteY28" fmla="*/ 0 h 202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463842" h="2025316">
                      <a:moveTo>
                        <a:pt x="24063" y="0"/>
                      </a:moveTo>
                      <a:lnTo>
                        <a:pt x="120316" y="108284"/>
                      </a:lnTo>
                      <a:cubicBezTo>
                        <a:pt x="179808" y="163720"/>
                        <a:pt x="144379" y="43009"/>
                        <a:pt x="144379" y="124326"/>
                      </a:cubicBezTo>
                      <a:lnTo>
                        <a:pt x="368968" y="320842"/>
                      </a:lnTo>
                      <a:lnTo>
                        <a:pt x="589547" y="473242"/>
                      </a:lnTo>
                      <a:lnTo>
                        <a:pt x="850231" y="601579"/>
                      </a:lnTo>
                      <a:lnTo>
                        <a:pt x="1018673" y="665747"/>
                      </a:lnTo>
                      <a:lnTo>
                        <a:pt x="1163052" y="721895"/>
                      </a:lnTo>
                      <a:lnTo>
                        <a:pt x="1195137" y="733926"/>
                      </a:lnTo>
                      <a:lnTo>
                        <a:pt x="1215189" y="1102895"/>
                      </a:lnTo>
                      <a:lnTo>
                        <a:pt x="1243263" y="1295400"/>
                      </a:lnTo>
                      <a:lnTo>
                        <a:pt x="1327484" y="1660358"/>
                      </a:lnTo>
                      <a:lnTo>
                        <a:pt x="1411705" y="1900990"/>
                      </a:lnTo>
                      <a:lnTo>
                        <a:pt x="1463842" y="2025316"/>
                      </a:lnTo>
                      <a:lnTo>
                        <a:pt x="1215189" y="1973179"/>
                      </a:lnTo>
                      <a:lnTo>
                        <a:pt x="1026694" y="1921042"/>
                      </a:lnTo>
                      <a:lnTo>
                        <a:pt x="922421" y="1888958"/>
                      </a:lnTo>
                      <a:lnTo>
                        <a:pt x="681789" y="1792705"/>
                      </a:lnTo>
                      <a:lnTo>
                        <a:pt x="577516" y="1740569"/>
                      </a:lnTo>
                      <a:lnTo>
                        <a:pt x="421105" y="1652337"/>
                      </a:lnTo>
                      <a:lnTo>
                        <a:pt x="264694" y="1544053"/>
                      </a:lnTo>
                      <a:lnTo>
                        <a:pt x="160421" y="1263316"/>
                      </a:lnTo>
                      <a:lnTo>
                        <a:pt x="96252" y="1046747"/>
                      </a:lnTo>
                      <a:lnTo>
                        <a:pt x="60158" y="854242"/>
                      </a:lnTo>
                      <a:lnTo>
                        <a:pt x="32084" y="689811"/>
                      </a:lnTo>
                      <a:lnTo>
                        <a:pt x="8021" y="509337"/>
                      </a:lnTo>
                      <a:lnTo>
                        <a:pt x="0" y="240632"/>
                      </a:lnTo>
                      <a:lnTo>
                        <a:pt x="16042" y="60158"/>
                      </a:lnTo>
                      <a:lnTo>
                        <a:pt x="24063" y="0"/>
                      </a:lnTo>
                      <a:close/>
                    </a:path>
                  </a:pathLst>
                </a:custGeom>
                <a:solidFill>
                  <a:schemeClr val="accent1">
                    <a:alpha val="23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64425" y="2590800"/>
                  <a:ext cx="8274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err="1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W</a:t>
                  </a:r>
                  <a:r>
                    <a:rPr lang="en-IN" baseline="-25000" dirty="0" err="1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net,out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30" name="Straight Arrow Connector 29"/>
          <p:cNvCxnSpPr/>
          <p:nvPr/>
        </p:nvCxnSpPr>
        <p:spPr>
          <a:xfrm>
            <a:off x="5334000" y="4724400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923506" y="3314700"/>
            <a:ext cx="2820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98466" y="46940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1905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1200" y="2438400"/>
            <a:ext cx="1905000" cy="16002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6605378" y="3593275"/>
            <a:ext cx="304800" cy="838200"/>
          </a:xfrm>
          <a:prstGeom prst="down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529178" y="2202875"/>
            <a:ext cx="304800" cy="838200"/>
          </a:xfrm>
          <a:prstGeom prst="down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owchart: Merge 36"/>
          <p:cNvSpPr>
            <a:spLocks noChangeAspect="1"/>
          </p:cNvSpPr>
          <p:nvPr/>
        </p:nvSpPr>
        <p:spPr>
          <a:xfrm rot="10800000">
            <a:off x="5738750" y="3052950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2025" y="22048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1358" y="2209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8283" y="3828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0050" y="38525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29178" y="174567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00578" y="41910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6600" y="198120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03860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lowchart: Merge 45"/>
          <p:cNvSpPr>
            <a:spLocks noChangeAspect="1"/>
          </p:cNvSpPr>
          <p:nvPr/>
        </p:nvSpPr>
        <p:spPr>
          <a:xfrm>
            <a:off x="7643750" y="3036125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lowchart: Merge 46"/>
          <p:cNvSpPr>
            <a:spLocks noChangeAspect="1"/>
          </p:cNvSpPr>
          <p:nvPr/>
        </p:nvSpPr>
        <p:spPr>
          <a:xfrm rot="5400000">
            <a:off x="6880379" y="3925171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Merge 47"/>
          <p:cNvSpPr>
            <a:spLocks noChangeAspect="1"/>
          </p:cNvSpPr>
          <p:nvPr/>
        </p:nvSpPr>
        <p:spPr>
          <a:xfrm rot="16200000">
            <a:off x="6444954" y="2313096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" y="5334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P-V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 of Carnot cycle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3000" y="5334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T-S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 of Carnot cycle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Reversed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5225" y="1143000"/>
            <a:ext cx="83058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Carnot cycle comprises of reversible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 all the processes can be reversed.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like a Carnot Refrigeration cycle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cycle remains same, but the directions of heat and work interactions are reversed.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heat absorbed from the low temperature reservoir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: heat rejected to the high temperature reservoir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Net work input required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Reversed Carnot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46"/>
          <p:cNvGrpSpPr/>
          <p:nvPr/>
        </p:nvGrpSpPr>
        <p:grpSpPr>
          <a:xfrm>
            <a:off x="381000" y="-519752"/>
            <a:ext cx="6136445" cy="7067705"/>
            <a:chOff x="381000" y="-521170"/>
            <a:chExt cx="6136445" cy="7067705"/>
          </a:xfrm>
        </p:grpSpPr>
        <p:sp>
          <p:nvSpPr>
            <p:cNvPr id="4" name="Arc 3"/>
            <p:cNvSpPr/>
            <p:nvPr/>
          </p:nvSpPr>
          <p:spPr>
            <a:xfrm rot="14339243">
              <a:off x="764344" y="1538610"/>
              <a:ext cx="5334000" cy="3733800"/>
            </a:xfrm>
            <a:prstGeom prst="arc">
              <a:avLst>
                <a:gd name="adj1" fmla="val 17146527"/>
                <a:gd name="adj2" fmla="val 19737611"/>
              </a:avLst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81000" y="-521170"/>
              <a:ext cx="6136445" cy="7067705"/>
              <a:chOff x="381000" y="-521170"/>
              <a:chExt cx="6136445" cy="7067705"/>
            </a:xfrm>
          </p:grpSpPr>
          <p:sp>
            <p:nvSpPr>
              <p:cNvPr id="6" name="Arc 5"/>
              <p:cNvSpPr/>
              <p:nvPr/>
            </p:nvSpPr>
            <p:spPr>
              <a:xfrm rot="10590234">
                <a:off x="1023281" y="-521170"/>
                <a:ext cx="5334000" cy="3733800"/>
              </a:xfrm>
              <a:prstGeom prst="arc">
                <a:avLst>
                  <a:gd name="adj1" fmla="val 17990362"/>
                  <a:gd name="adj2" fmla="val 20895752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Arc 6"/>
              <p:cNvSpPr/>
              <p:nvPr/>
            </p:nvSpPr>
            <p:spPr>
              <a:xfrm rot="10590234">
                <a:off x="870882" y="698031"/>
                <a:ext cx="5334000" cy="3733800"/>
              </a:xfrm>
              <a:prstGeom prst="arc">
                <a:avLst>
                  <a:gd name="adj1" fmla="val 17146527"/>
                  <a:gd name="adj2" fmla="val 20287987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Arc 7"/>
              <p:cNvSpPr/>
              <p:nvPr/>
            </p:nvSpPr>
            <p:spPr>
              <a:xfrm rot="14339243">
                <a:off x="1983545" y="2012635"/>
                <a:ext cx="5334000" cy="3733800"/>
              </a:xfrm>
              <a:prstGeom prst="arc">
                <a:avLst>
                  <a:gd name="adj1" fmla="val 17146527"/>
                  <a:gd name="adj2" fmla="val 19366021"/>
                </a:avLst>
              </a:prstGeom>
              <a:ln w="2540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" name="Group 40"/>
              <p:cNvGrpSpPr/>
              <p:nvPr/>
            </p:nvGrpSpPr>
            <p:grpSpPr>
              <a:xfrm>
                <a:off x="381000" y="1870779"/>
                <a:ext cx="3762942" cy="3158421"/>
                <a:chOff x="685800" y="1219200"/>
                <a:chExt cx="3762942" cy="3158421"/>
              </a:xfrm>
            </p:grpSpPr>
            <p:sp>
              <p:nvSpPr>
                <p:cNvPr id="10" name="Down Arrow 9"/>
                <p:cNvSpPr/>
                <p:nvPr/>
              </p:nvSpPr>
              <p:spPr>
                <a:xfrm rot="10800000">
                  <a:off x="2209800" y="3048000"/>
                  <a:ext cx="304800" cy="838200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 scaled="0"/>
                  <a:tileRect/>
                </a:gra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Down Arrow 10"/>
                <p:cNvSpPr/>
                <p:nvPr/>
              </p:nvSpPr>
              <p:spPr>
                <a:xfrm rot="10800000">
                  <a:off x="2133600" y="1752600"/>
                  <a:ext cx="304800" cy="838200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 scaled="0"/>
                  <a:tileRect/>
                </a:gra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66800" y="4038600"/>
                  <a:ext cx="31242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-343694" y="2628900"/>
                  <a:ext cx="2820194" cy="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3831266" y="4008289"/>
                  <a:ext cx="325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i="1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V</a:t>
                  </a:r>
                  <a:endParaRPr lang="en-IN" i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5800" y="1219200"/>
                  <a:ext cx="324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i="1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P</a:t>
                  </a:r>
                  <a:endParaRPr lang="en-IN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Flowchart: Merge 15"/>
                <p:cNvSpPr>
                  <a:spLocks noChangeAspect="1"/>
                </p:cNvSpPr>
                <p:nvPr/>
              </p:nvSpPr>
              <p:spPr>
                <a:xfrm rot="6840000">
                  <a:off x="2159003" y="2015224"/>
                  <a:ext cx="107375" cy="229333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Flowchart: Merge 16"/>
                <p:cNvSpPr>
                  <a:spLocks noChangeAspect="1"/>
                </p:cNvSpPr>
                <p:nvPr/>
              </p:nvSpPr>
              <p:spPr>
                <a:xfrm rot="17949733">
                  <a:off x="2241639" y="3370150"/>
                  <a:ext cx="118948" cy="23116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Flowchart: Merge 17"/>
                <p:cNvSpPr>
                  <a:spLocks noChangeAspect="1"/>
                </p:cNvSpPr>
                <p:nvPr/>
              </p:nvSpPr>
              <p:spPr>
                <a:xfrm rot="20640000">
                  <a:off x="1609046" y="2433442"/>
                  <a:ext cx="118948" cy="23116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Flowchart: Merge 18"/>
                <p:cNvSpPr>
                  <a:spLocks noChangeAspect="1"/>
                </p:cNvSpPr>
                <p:nvPr/>
              </p:nvSpPr>
              <p:spPr>
                <a:xfrm rot="10200000">
                  <a:off x="2845329" y="2928787"/>
                  <a:ext cx="107375" cy="229333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76450" y="1378525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1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743200" y="208115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2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971800" y="365760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3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3200400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4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133600" y="1295400"/>
                  <a:ext cx="461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Q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H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905000" y="3586350"/>
                  <a:ext cx="4507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Q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L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995550" y="2216725"/>
                  <a:ext cx="1335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T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H</a:t>
                  </a:r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=constant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29150" y="3424050"/>
                  <a:ext cx="13195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T</a:t>
                  </a:r>
                  <a:r>
                    <a:rPr lang="en-IN" baseline="-25000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L</a:t>
                  </a:r>
                  <a:r>
                    <a:rPr lang="en-IN" dirty="0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=constant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1636295" y="1692442"/>
                  <a:ext cx="1463842" cy="2025316"/>
                </a:xfrm>
                <a:custGeom>
                  <a:avLst/>
                  <a:gdLst>
                    <a:gd name="connsiteX0" fmla="*/ 24063 w 1463842"/>
                    <a:gd name="connsiteY0" fmla="*/ 0 h 2025316"/>
                    <a:gd name="connsiteX1" fmla="*/ 120316 w 1463842"/>
                    <a:gd name="connsiteY1" fmla="*/ 108284 h 2025316"/>
                    <a:gd name="connsiteX2" fmla="*/ 296779 w 1463842"/>
                    <a:gd name="connsiteY2" fmla="*/ 276726 h 2025316"/>
                    <a:gd name="connsiteX3" fmla="*/ 368968 w 1463842"/>
                    <a:gd name="connsiteY3" fmla="*/ 320842 h 2025316"/>
                    <a:gd name="connsiteX4" fmla="*/ 589547 w 1463842"/>
                    <a:gd name="connsiteY4" fmla="*/ 473242 h 2025316"/>
                    <a:gd name="connsiteX5" fmla="*/ 850231 w 1463842"/>
                    <a:gd name="connsiteY5" fmla="*/ 601579 h 2025316"/>
                    <a:gd name="connsiteX6" fmla="*/ 1018673 w 1463842"/>
                    <a:gd name="connsiteY6" fmla="*/ 665747 h 2025316"/>
                    <a:gd name="connsiteX7" fmla="*/ 1163052 w 1463842"/>
                    <a:gd name="connsiteY7" fmla="*/ 721895 h 2025316"/>
                    <a:gd name="connsiteX8" fmla="*/ 1195137 w 1463842"/>
                    <a:gd name="connsiteY8" fmla="*/ 733926 h 2025316"/>
                    <a:gd name="connsiteX9" fmla="*/ 1215189 w 1463842"/>
                    <a:gd name="connsiteY9" fmla="*/ 1102895 h 2025316"/>
                    <a:gd name="connsiteX10" fmla="*/ 1243263 w 1463842"/>
                    <a:gd name="connsiteY10" fmla="*/ 1295400 h 2025316"/>
                    <a:gd name="connsiteX11" fmla="*/ 1327484 w 1463842"/>
                    <a:gd name="connsiteY11" fmla="*/ 1660358 h 2025316"/>
                    <a:gd name="connsiteX12" fmla="*/ 1411705 w 1463842"/>
                    <a:gd name="connsiteY12" fmla="*/ 1900990 h 2025316"/>
                    <a:gd name="connsiteX13" fmla="*/ 1463842 w 1463842"/>
                    <a:gd name="connsiteY13" fmla="*/ 2025316 h 2025316"/>
                    <a:gd name="connsiteX14" fmla="*/ 1215189 w 1463842"/>
                    <a:gd name="connsiteY14" fmla="*/ 1973179 h 2025316"/>
                    <a:gd name="connsiteX15" fmla="*/ 1026694 w 1463842"/>
                    <a:gd name="connsiteY15" fmla="*/ 1921042 h 2025316"/>
                    <a:gd name="connsiteX16" fmla="*/ 922421 w 1463842"/>
                    <a:gd name="connsiteY16" fmla="*/ 1888958 h 2025316"/>
                    <a:gd name="connsiteX17" fmla="*/ 681789 w 1463842"/>
                    <a:gd name="connsiteY17" fmla="*/ 1792705 h 2025316"/>
                    <a:gd name="connsiteX18" fmla="*/ 577516 w 1463842"/>
                    <a:gd name="connsiteY18" fmla="*/ 1740569 h 2025316"/>
                    <a:gd name="connsiteX19" fmla="*/ 421105 w 1463842"/>
                    <a:gd name="connsiteY19" fmla="*/ 1652337 h 2025316"/>
                    <a:gd name="connsiteX20" fmla="*/ 264694 w 1463842"/>
                    <a:gd name="connsiteY20" fmla="*/ 1544053 h 2025316"/>
                    <a:gd name="connsiteX21" fmla="*/ 160421 w 1463842"/>
                    <a:gd name="connsiteY21" fmla="*/ 1263316 h 2025316"/>
                    <a:gd name="connsiteX22" fmla="*/ 96252 w 1463842"/>
                    <a:gd name="connsiteY22" fmla="*/ 1046747 h 2025316"/>
                    <a:gd name="connsiteX23" fmla="*/ 60158 w 1463842"/>
                    <a:gd name="connsiteY23" fmla="*/ 854242 h 2025316"/>
                    <a:gd name="connsiteX24" fmla="*/ 32084 w 1463842"/>
                    <a:gd name="connsiteY24" fmla="*/ 689811 h 2025316"/>
                    <a:gd name="connsiteX25" fmla="*/ 8021 w 1463842"/>
                    <a:gd name="connsiteY25" fmla="*/ 509337 h 2025316"/>
                    <a:gd name="connsiteX26" fmla="*/ 0 w 1463842"/>
                    <a:gd name="connsiteY26" fmla="*/ 240632 h 2025316"/>
                    <a:gd name="connsiteX27" fmla="*/ 16042 w 1463842"/>
                    <a:gd name="connsiteY27" fmla="*/ 60158 h 2025316"/>
                    <a:gd name="connsiteX28" fmla="*/ 24063 w 1463842"/>
                    <a:gd name="connsiteY28" fmla="*/ 0 h 2025316"/>
                    <a:gd name="connsiteX0" fmla="*/ 24063 w 1463842"/>
                    <a:gd name="connsiteY0" fmla="*/ 0 h 2025316"/>
                    <a:gd name="connsiteX1" fmla="*/ 120316 w 1463842"/>
                    <a:gd name="connsiteY1" fmla="*/ 108284 h 2025316"/>
                    <a:gd name="connsiteX2" fmla="*/ 144379 w 1463842"/>
                    <a:gd name="connsiteY2" fmla="*/ 124326 h 2025316"/>
                    <a:gd name="connsiteX3" fmla="*/ 368968 w 1463842"/>
                    <a:gd name="connsiteY3" fmla="*/ 320842 h 2025316"/>
                    <a:gd name="connsiteX4" fmla="*/ 589547 w 1463842"/>
                    <a:gd name="connsiteY4" fmla="*/ 473242 h 2025316"/>
                    <a:gd name="connsiteX5" fmla="*/ 850231 w 1463842"/>
                    <a:gd name="connsiteY5" fmla="*/ 601579 h 2025316"/>
                    <a:gd name="connsiteX6" fmla="*/ 1018673 w 1463842"/>
                    <a:gd name="connsiteY6" fmla="*/ 665747 h 2025316"/>
                    <a:gd name="connsiteX7" fmla="*/ 1163052 w 1463842"/>
                    <a:gd name="connsiteY7" fmla="*/ 721895 h 2025316"/>
                    <a:gd name="connsiteX8" fmla="*/ 1195137 w 1463842"/>
                    <a:gd name="connsiteY8" fmla="*/ 733926 h 2025316"/>
                    <a:gd name="connsiteX9" fmla="*/ 1215189 w 1463842"/>
                    <a:gd name="connsiteY9" fmla="*/ 1102895 h 2025316"/>
                    <a:gd name="connsiteX10" fmla="*/ 1243263 w 1463842"/>
                    <a:gd name="connsiteY10" fmla="*/ 1295400 h 2025316"/>
                    <a:gd name="connsiteX11" fmla="*/ 1327484 w 1463842"/>
                    <a:gd name="connsiteY11" fmla="*/ 1660358 h 2025316"/>
                    <a:gd name="connsiteX12" fmla="*/ 1411705 w 1463842"/>
                    <a:gd name="connsiteY12" fmla="*/ 1900990 h 2025316"/>
                    <a:gd name="connsiteX13" fmla="*/ 1463842 w 1463842"/>
                    <a:gd name="connsiteY13" fmla="*/ 2025316 h 2025316"/>
                    <a:gd name="connsiteX14" fmla="*/ 1215189 w 1463842"/>
                    <a:gd name="connsiteY14" fmla="*/ 1973179 h 2025316"/>
                    <a:gd name="connsiteX15" fmla="*/ 1026694 w 1463842"/>
                    <a:gd name="connsiteY15" fmla="*/ 1921042 h 2025316"/>
                    <a:gd name="connsiteX16" fmla="*/ 922421 w 1463842"/>
                    <a:gd name="connsiteY16" fmla="*/ 1888958 h 2025316"/>
                    <a:gd name="connsiteX17" fmla="*/ 681789 w 1463842"/>
                    <a:gd name="connsiteY17" fmla="*/ 1792705 h 2025316"/>
                    <a:gd name="connsiteX18" fmla="*/ 577516 w 1463842"/>
                    <a:gd name="connsiteY18" fmla="*/ 1740569 h 2025316"/>
                    <a:gd name="connsiteX19" fmla="*/ 421105 w 1463842"/>
                    <a:gd name="connsiteY19" fmla="*/ 1652337 h 2025316"/>
                    <a:gd name="connsiteX20" fmla="*/ 264694 w 1463842"/>
                    <a:gd name="connsiteY20" fmla="*/ 1544053 h 2025316"/>
                    <a:gd name="connsiteX21" fmla="*/ 160421 w 1463842"/>
                    <a:gd name="connsiteY21" fmla="*/ 1263316 h 2025316"/>
                    <a:gd name="connsiteX22" fmla="*/ 96252 w 1463842"/>
                    <a:gd name="connsiteY22" fmla="*/ 1046747 h 2025316"/>
                    <a:gd name="connsiteX23" fmla="*/ 60158 w 1463842"/>
                    <a:gd name="connsiteY23" fmla="*/ 854242 h 2025316"/>
                    <a:gd name="connsiteX24" fmla="*/ 32084 w 1463842"/>
                    <a:gd name="connsiteY24" fmla="*/ 689811 h 2025316"/>
                    <a:gd name="connsiteX25" fmla="*/ 8021 w 1463842"/>
                    <a:gd name="connsiteY25" fmla="*/ 509337 h 2025316"/>
                    <a:gd name="connsiteX26" fmla="*/ 0 w 1463842"/>
                    <a:gd name="connsiteY26" fmla="*/ 240632 h 2025316"/>
                    <a:gd name="connsiteX27" fmla="*/ 16042 w 1463842"/>
                    <a:gd name="connsiteY27" fmla="*/ 60158 h 2025316"/>
                    <a:gd name="connsiteX28" fmla="*/ 24063 w 1463842"/>
                    <a:gd name="connsiteY28" fmla="*/ 0 h 202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463842" h="2025316">
                      <a:moveTo>
                        <a:pt x="24063" y="0"/>
                      </a:moveTo>
                      <a:lnTo>
                        <a:pt x="120316" y="108284"/>
                      </a:lnTo>
                      <a:cubicBezTo>
                        <a:pt x="179808" y="163720"/>
                        <a:pt x="144379" y="43009"/>
                        <a:pt x="144379" y="124326"/>
                      </a:cubicBezTo>
                      <a:lnTo>
                        <a:pt x="368968" y="320842"/>
                      </a:lnTo>
                      <a:lnTo>
                        <a:pt x="589547" y="473242"/>
                      </a:lnTo>
                      <a:lnTo>
                        <a:pt x="850231" y="601579"/>
                      </a:lnTo>
                      <a:lnTo>
                        <a:pt x="1018673" y="665747"/>
                      </a:lnTo>
                      <a:lnTo>
                        <a:pt x="1163052" y="721895"/>
                      </a:lnTo>
                      <a:lnTo>
                        <a:pt x="1195137" y="733926"/>
                      </a:lnTo>
                      <a:lnTo>
                        <a:pt x="1215189" y="1102895"/>
                      </a:lnTo>
                      <a:lnTo>
                        <a:pt x="1243263" y="1295400"/>
                      </a:lnTo>
                      <a:lnTo>
                        <a:pt x="1327484" y="1660358"/>
                      </a:lnTo>
                      <a:lnTo>
                        <a:pt x="1411705" y="1900990"/>
                      </a:lnTo>
                      <a:lnTo>
                        <a:pt x="1463842" y="2025316"/>
                      </a:lnTo>
                      <a:lnTo>
                        <a:pt x="1215189" y="1973179"/>
                      </a:lnTo>
                      <a:lnTo>
                        <a:pt x="1026694" y="1921042"/>
                      </a:lnTo>
                      <a:lnTo>
                        <a:pt x="922421" y="1888958"/>
                      </a:lnTo>
                      <a:lnTo>
                        <a:pt x="681789" y="1792705"/>
                      </a:lnTo>
                      <a:lnTo>
                        <a:pt x="577516" y="1740569"/>
                      </a:lnTo>
                      <a:lnTo>
                        <a:pt x="421105" y="1652337"/>
                      </a:lnTo>
                      <a:lnTo>
                        <a:pt x="264694" y="1544053"/>
                      </a:lnTo>
                      <a:lnTo>
                        <a:pt x="160421" y="1263316"/>
                      </a:lnTo>
                      <a:lnTo>
                        <a:pt x="96252" y="1046747"/>
                      </a:lnTo>
                      <a:lnTo>
                        <a:pt x="60158" y="854242"/>
                      </a:lnTo>
                      <a:lnTo>
                        <a:pt x="32084" y="689811"/>
                      </a:lnTo>
                      <a:lnTo>
                        <a:pt x="8021" y="509337"/>
                      </a:lnTo>
                      <a:lnTo>
                        <a:pt x="0" y="240632"/>
                      </a:lnTo>
                      <a:lnTo>
                        <a:pt x="16042" y="60158"/>
                      </a:lnTo>
                      <a:lnTo>
                        <a:pt x="24063" y="0"/>
                      </a:lnTo>
                      <a:close/>
                    </a:path>
                  </a:pathLst>
                </a:custGeom>
                <a:solidFill>
                  <a:schemeClr val="accent1">
                    <a:alpha val="23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64425" y="2590800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 err="1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W</a:t>
                  </a:r>
                  <a:r>
                    <a:rPr lang="en-IN" baseline="-25000" dirty="0" err="1" smtClean="0">
                      <a:latin typeface="Times New Roman" pitchFamily="18" charset="0"/>
                      <a:ea typeface="Verdana" pitchFamily="34" charset="0"/>
                      <a:cs typeface="Times New Roman" pitchFamily="18" charset="0"/>
                    </a:rPr>
                    <a:t>net,in</a:t>
                  </a:r>
                  <a:endParaRPr lang="en-IN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30" name="Straight Arrow Connector 29"/>
          <p:cNvCxnSpPr/>
          <p:nvPr/>
        </p:nvCxnSpPr>
        <p:spPr>
          <a:xfrm>
            <a:off x="5334000" y="4724400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923506" y="3314700"/>
            <a:ext cx="2820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98466" y="4707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1905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1200" y="2438400"/>
            <a:ext cx="1905000" cy="16002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 rot="10800000">
            <a:off x="6605378" y="3593275"/>
            <a:ext cx="304800" cy="838200"/>
          </a:xfrm>
          <a:prstGeom prst="down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0800000">
            <a:off x="6529178" y="2202875"/>
            <a:ext cx="304800" cy="838200"/>
          </a:xfrm>
          <a:prstGeom prst="down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owchart: Merge 36"/>
          <p:cNvSpPr>
            <a:spLocks noChangeAspect="1"/>
          </p:cNvSpPr>
          <p:nvPr/>
        </p:nvSpPr>
        <p:spPr>
          <a:xfrm rot="10800000">
            <a:off x="7643750" y="3124200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2025" y="22048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1358" y="2209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8283" y="3828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0050" y="38525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29178" y="174567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00578" y="41910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6600" y="198120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03860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lowchart: Merge 45"/>
          <p:cNvSpPr>
            <a:spLocks noChangeAspect="1"/>
          </p:cNvSpPr>
          <p:nvPr/>
        </p:nvSpPr>
        <p:spPr>
          <a:xfrm>
            <a:off x="5738750" y="3048000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lowchart: Merge 46"/>
          <p:cNvSpPr>
            <a:spLocks noChangeAspect="1"/>
          </p:cNvSpPr>
          <p:nvPr/>
        </p:nvSpPr>
        <p:spPr>
          <a:xfrm rot="5400000">
            <a:off x="6842779" y="2301221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Merge 47"/>
          <p:cNvSpPr>
            <a:spLocks noChangeAspect="1"/>
          </p:cNvSpPr>
          <p:nvPr/>
        </p:nvSpPr>
        <p:spPr>
          <a:xfrm rot="16200000">
            <a:off x="6614179" y="3901421"/>
            <a:ext cx="107375" cy="2293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" y="5334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P-V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 of Reversed Carnot cycle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3000" y="5334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T-S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 of Reversed Carnot cycle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4502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Equivalence of the Kelvin-Planck and the Clausius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21595" y="1676400"/>
            <a:ext cx="4807805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0195" y="4708634"/>
            <a:ext cx="4655405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4197" y="2908736"/>
            <a:ext cx="1324302" cy="1143000"/>
          </a:xfrm>
          <a:prstGeom prst="flowChartConnector">
            <a:avLst/>
          </a:prstGeom>
          <a:gradFill>
            <a:gsLst>
              <a:gs pos="10000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428" y="2475178"/>
            <a:ext cx="13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5605" y="413056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4977639" y="234380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7912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equivalent refrigerator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051209" y="4038600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66192"/>
            <a:ext cx="8229600" cy="11921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machines of the second kind (PMM2)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228600" y="1828800"/>
            <a:ext cx="8686800" cy="431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Any device that violates the second law is called a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perpetual-motion machine of the second kind (PMM2)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Such a device will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Either generate work by exchanging heat with a single reservoir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 transfer heat from a low temperature reservoir to a higher temperature one without any work input.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equential Access Storage 1"/>
          <p:cNvSpPr/>
          <p:nvPr/>
        </p:nvSpPr>
        <p:spPr>
          <a:xfrm rot="5400000">
            <a:off x="1565786" y="3839257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7620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 of the second kind (PMM2)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831068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rapezoid 4"/>
          <p:cNvSpPr/>
          <p:nvPr/>
        </p:nvSpPr>
        <p:spPr>
          <a:xfrm rot="16200000">
            <a:off x="5829300" y="3783568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 rot="16200000">
            <a:off x="1570291" y="383253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323200" y="3639493"/>
            <a:ext cx="93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93475" y="3159618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042400" y="3531868"/>
            <a:ext cx="79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2438400" y="3135868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14800" y="29718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2667000"/>
            <a:ext cx="5907975" cy="2667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2860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6" idx="2"/>
            <a:endCxn id="5" idx="0"/>
          </p:cNvCxnSpPr>
          <p:nvPr/>
        </p:nvCxnSpPr>
        <p:spPr>
          <a:xfrm flipV="1">
            <a:off x="2514602" y="4355068"/>
            <a:ext cx="3200398" cy="2682"/>
          </a:xfrm>
          <a:prstGeom prst="line">
            <a:avLst/>
          </a:prstGeom>
          <a:ln w="857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otched Right Arrow 14"/>
          <p:cNvSpPr/>
          <p:nvPr/>
        </p:nvSpPr>
        <p:spPr>
          <a:xfrm>
            <a:off x="6934200" y="41148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2133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0" y="411480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7365510">
            <a:off x="4405799" y="2611578"/>
            <a:ext cx="561003" cy="273310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39766" y="5165834"/>
            <a:ext cx="518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307603" y="4971535"/>
            <a:ext cx="4320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521132" y="4971932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and irreversible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455760"/>
            <a:ext cx="8382000" cy="3429000"/>
          </a:xfrm>
          <a:prstGeom prst="rect">
            <a:avLst/>
          </a:prstGeom>
        </p:spPr>
        <p:txBody>
          <a:bodyPr/>
          <a:lstStyle/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IN" sz="2800" b="0" i="0" u="none" strike="noStrike" kern="1200" cap="none" spc="0" normalizeH="0" baseline="33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law: no heat engine can have 100% efficiency</a:t>
            </a:r>
          </a:p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What is the highest efficiency that an engine could have?</a:t>
            </a:r>
          </a:p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process: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that can be reversed without leaving any trace on the surroundings.</a:t>
            </a:r>
          </a:p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system and the surroundings are returned to their initial states at the end of the reverse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and irreversible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752600"/>
            <a:ext cx="8382000" cy="3429000"/>
          </a:xfrm>
          <a:prstGeom prst="rect">
            <a:avLst/>
          </a:prstGeom>
        </p:spPr>
        <p:txBody>
          <a:bodyPr/>
          <a:lstStyle/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process: Net heat and work exchange between the system and surroundings (for original + reverse process) is zero.</a:t>
            </a:r>
          </a:p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Why reversible processes are of interest?</a:t>
            </a:r>
          </a:p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Consume least work in the case of work-consuming devices and generate maximum work in the case of work-producing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and irreversible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752600"/>
            <a:ext cx="8382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processes serve as theoretical limits for the corresponding irreversible ones.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processes leads to the definition of the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efficiency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actual processes, which is the degree of approximation to the corresponding reversible processes.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752600"/>
            <a:ext cx="8382000" cy="3429000"/>
          </a:xfrm>
          <a:prstGeom prst="rect">
            <a:avLst/>
          </a:prstGeom>
        </p:spPr>
        <p:txBody>
          <a:bodyPr/>
          <a:lstStyle/>
          <a:p>
            <a:pPr marL="383322" marR="0" lvl="0" indent="-260644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32"/>
              </a:spcAft>
              <a:buClrTx/>
              <a:buSzPct val="100000"/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Commonly encountered causes of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friction, unrestrained expansion, mixing of two  fluids, heat transfer across a finite temperature difference, electric resistance, inelastic deformation of solids, and chemical reactions.</a:t>
            </a:r>
            <a:endParaRPr kumimoji="0" lang="en-IN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1081</Words>
  <Application>Microsoft Office PowerPoint</Application>
  <PresentationFormat>On-screen Show (4:3)</PresentationFormat>
  <Paragraphs>260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10</cp:revision>
  <dcterms:created xsi:type="dcterms:W3CDTF">2011-01-24T05:13:06Z</dcterms:created>
  <dcterms:modified xsi:type="dcterms:W3CDTF">2014-02-06T03:59:18Z</dcterms:modified>
</cp:coreProperties>
</file>