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7" r:id="rId3"/>
    <p:sldId id="298" r:id="rId4"/>
    <p:sldId id="299" r:id="rId5"/>
    <p:sldId id="300" r:id="rId6"/>
    <p:sldId id="317" r:id="rId7"/>
    <p:sldId id="301" r:id="rId8"/>
    <p:sldId id="320" r:id="rId9"/>
    <p:sldId id="318" r:id="rId10"/>
    <p:sldId id="319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2" autoAdjust="0"/>
    <p:restoredTop sz="94660"/>
  </p:normalViewPr>
  <p:slideViewPr>
    <p:cSldViewPr>
      <p:cViewPr varScale="1">
        <p:scale>
          <a:sx n="74" d="100"/>
          <a:sy n="74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33CE-88D1-4470-A5A1-1546DA274F1C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4233-E953-4F2E-9005-0338DDC648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9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CD0D-8731-4FD7-B7E1-12ECE0E69854}" type="datetimeFigureOut">
              <a:rPr lang="en-US" smtClean="0"/>
              <a:pPr/>
              <a:t>2/10/2014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357158" y="571480"/>
            <a:ext cx="8572560" cy="52149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Recap: Lecture  12: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</a:t>
            </a:r>
            <a:r>
              <a:rPr kumimoji="0" lang="en-I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Feb 2014, 0930-1030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hrs.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Carnot principles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Proof of the Carnot principles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Thermodynamic temperature scale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1785938" y="330200"/>
          <a:ext cx="4735512" cy="564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3" imgW="1917360" imgH="2286000" progId="Equation.3">
                  <p:embed/>
                </p:oleObj>
              </mc:Choice>
              <mc:Fallback>
                <p:oleObj name="Equation" r:id="rId3" imgW="1917360" imgH="228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30200"/>
                        <a:ext cx="4735512" cy="564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357166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Applying the energy balance to the combined system identified by dashed lines yields:     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where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the total work of the combined system (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 and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the change in the total energy of the combined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Considering that the cyclic device is a reversible 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5151408"/>
          <a:ext cx="1828800" cy="11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672840" imgH="431640" progId="Equation.3">
                  <p:embed/>
                </p:oleObj>
              </mc:Choice>
              <mc:Fallback>
                <p:oleObj name="Equation" r:id="rId3" imgW="6728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51408"/>
                        <a:ext cx="1828800" cy="1173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above equations: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Let the system undergo a cycle while the cyclic device undergoes an integral number of cycles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 the cyclic integral of energy is zero.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2057400"/>
          <a:ext cx="3276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206360" imgH="393480" progId="Equation.3">
                  <p:embed/>
                </p:oleObj>
              </mc:Choice>
              <mc:Fallback>
                <p:oleObj name="Equation" r:id="rId3" imgW="12063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2766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3108325" y="4038600"/>
          <a:ext cx="22415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825480" imgH="393480" progId="Equation.3">
                  <p:embed/>
                </p:oleObj>
              </mc:Choice>
              <mc:Fallback>
                <p:oleObj name="Equation" r:id="rId5" imgW="8254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038600"/>
                        <a:ext cx="22415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763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combined system is exchanging heat with a single thermal energy reservoir while involving (producing or consuming) work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during a cycle. Hence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 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cannot be a work output, and thus it cannot be a positive quantity.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Considering T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be a positive quantity, 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inequality.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714744" y="3857628"/>
          <a:ext cx="15176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558720" imgH="393480" progId="Equation.3">
                  <p:embed/>
                </p:oleObj>
              </mc:Choice>
              <mc:Fallback>
                <p:oleObj name="Equation" r:id="rId3" imgW="5587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857628"/>
                        <a:ext cx="15176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763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 is valid for all thermodynamic cycles, reversible or irreversible, including the refrigeration cycles.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no irreversibilities occur within the system as well as the reversible cyclic device, then the cycle undergone by the combined system is internally reversible.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200400" y="4724400"/>
          <a:ext cx="265588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977760" imgH="444240" progId="Equation.3">
                  <p:embed/>
                </p:oleObj>
              </mc:Choice>
              <mc:Fallback>
                <p:oleObj name="Equation" r:id="rId3" imgW="97776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4400"/>
                        <a:ext cx="2655888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763000" cy="10156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inequality provides the criterion for the irreversibility of a process.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422400" y="2798763"/>
          <a:ext cx="621030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2946240" imgH="1206360" progId="Equation.3">
                  <p:embed/>
                </p:oleObj>
              </mc:Choice>
              <mc:Fallback>
                <p:oleObj name="Equation" r:id="rId3" imgW="2946240" imgH="1206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98763"/>
                        <a:ext cx="6210300" cy="257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 and 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cyclic integral of work and heat are not zero.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However, the cyclic integral of volume (or any other property) is zero.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Conversely, a quantity whose cyclic integral is zero depends on the state only and not the process path, and thus it is a property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realized in 1865 that he had discovered a new thermodynamic property, and he chose to name this property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4582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property of 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55961"/>
              </p:ext>
            </p:extLst>
          </p:nvPr>
        </p:nvGraphicFramePr>
        <p:xfrm>
          <a:off x="4343400" y="1447800"/>
          <a:ext cx="4343400" cy="491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1815840" imgH="2311200" progId="Equation.3">
                  <p:embed/>
                </p:oleObj>
              </mc:Choice>
              <mc:Fallback>
                <p:oleObj name="Equation" r:id="rId3" imgW="1815840" imgH="23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4343400" cy="491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542020" y="5211856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987980" y="3687040"/>
            <a:ext cx="30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20882019">
            <a:off x="-313420" y="2819292"/>
            <a:ext cx="3276600" cy="3200400"/>
          </a:xfrm>
          <a:prstGeom prst="arc">
            <a:avLst>
              <a:gd name="adj1" fmla="val 15836866"/>
              <a:gd name="adj2" fmla="val 0"/>
            </a:avLst>
          </a:prstGeom>
          <a:ln w="254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748727">
            <a:off x="806005" y="960129"/>
            <a:ext cx="3276600" cy="3200400"/>
          </a:xfrm>
          <a:prstGeom prst="arc">
            <a:avLst>
              <a:gd name="adj1" fmla="val 16200000"/>
              <a:gd name="adj2" fmla="val 382668"/>
            </a:avLst>
          </a:prstGeom>
          <a:ln w="22225"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Merge 7"/>
          <p:cNvSpPr/>
          <p:nvPr/>
        </p:nvSpPr>
        <p:spPr>
          <a:xfrm rot="7500000">
            <a:off x="2268522" y="2973396"/>
            <a:ext cx="178959" cy="38222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erge 8"/>
          <p:cNvSpPr/>
          <p:nvPr/>
        </p:nvSpPr>
        <p:spPr>
          <a:xfrm rot="17949733">
            <a:off x="1516728" y="3754409"/>
            <a:ext cx="198246" cy="38527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890" y="2633031"/>
            <a:ext cx="276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39624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5181600"/>
            <a:ext cx="351378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sz="2000" i="1" baseline="30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16" y="2209800"/>
            <a:ext cx="354584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baseline="30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411458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1180" y="26365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88991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9544" y="283304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00384" y="385890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20904" y="387028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03208" y="541816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1152" y="536129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4582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property of 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02447"/>
              </p:ext>
            </p:extLst>
          </p:nvPr>
        </p:nvGraphicFramePr>
        <p:xfrm>
          <a:off x="855663" y="1158875"/>
          <a:ext cx="81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3" imgW="342720" imgH="482400" progId="Equation.3">
                  <p:embed/>
                </p:oleObj>
              </mc:Choice>
              <mc:Fallback>
                <p:oleObj name="Equation" r:id="rId3" imgW="3427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158875"/>
                        <a:ext cx="819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13"/>
          <p:cNvSpPr txBox="1">
            <a:spLocks/>
          </p:cNvSpPr>
          <p:nvPr/>
        </p:nvSpPr>
        <p:spPr>
          <a:xfrm>
            <a:off x="304800" y="1482770"/>
            <a:ext cx="8624918" cy="5018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is independent of the reversible path connecting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property whose value at the final state minus the initial state is equal to          is called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denoted by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the two equilibrium states are infinitesimally near,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27948"/>
              </p:ext>
            </p:extLst>
          </p:nvPr>
        </p:nvGraphicFramePr>
        <p:xfrm>
          <a:off x="3276600" y="3733800"/>
          <a:ext cx="2095500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5" imgW="914400" imgH="1346040" progId="Equation.3">
                  <p:embed/>
                </p:oleObj>
              </mc:Choice>
              <mc:Fallback>
                <p:oleObj name="Equation" r:id="rId5" imgW="914400" imgH="1346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2095500" cy="275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6896" y="167640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316" y="333112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5296" y="4280848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sz="1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75682"/>
              </p:ext>
            </p:extLst>
          </p:nvPr>
        </p:nvGraphicFramePr>
        <p:xfrm>
          <a:off x="3811166" y="2816770"/>
          <a:ext cx="81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7" imgW="342720" imgH="482400" progId="Equation.3">
                  <p:embed/>
                </p:oleObj>
              </mc:Choice>
              <mc:Fallback>
                <p:oleObj name="Equation" r:id="rId7" imgW="3427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166" y="2816770"/>
                        <a:ext cx="8191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400" y="1498976"/>
            <a:ext cx="8610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an extensive property of a system and sometimes is referred to as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entropy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per unit mass, designated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s,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an intensive property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has the unit kJ/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kg·K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entropy change of a system during a process can be determined by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4953000"/>
          <a:ext cx="5000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2222280" imgH="507960" progId="Equation.3">
                  <p:embed/>
                </p:oleObj>
              </mc:Choice>
              <mc:Fallback>
                <p:oleObj name="Equation" r:id="rId3" imgW="22222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50006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Quality of energy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441287" y="4724400"/>
            <a:ext cx="3054513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Sink,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=300 K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00200" y="1524000"/>
            <a:ext cx="2945785" cy="822434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Source, 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735053" y="2286000"/>
            <a:ext cx="457200" cy="251460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312015" y="2848302"/>
            <a:ext cx="1324302" cy="1143000"/>
          </a:xfrm>
          <a:prstGeom prst="flowChartConnector">
            <a:avLst/>
          </a:prstGeom>
          <a:gradFill flip="none" rotWithShape="1"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HE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415" y="3657600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3581400" y="32004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0215" y="2438400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0215" y="40386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81600" y="2209800"/>
          <a:ext cx="3200400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IN" sz="24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K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4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%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57.1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14.3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981200"/>
            <a:ext cx="8229600" cy="25396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Entropy is a property, and like all other properties, it has fixed values at fixed states.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 the entropy change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between two specified states is the same no matter what path, reversible or irreversible.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Temperature-entropy plot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3505200"/>
            <a:ext cx="83820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reversible adiabatic process is, therefore, and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75079"/>
              </p:ext>
            </p:extLst>
          </p:nvPr>
        </p:nvGraphicFramePr>
        <p:xfrm>
          <a:off x="1079500" y="1676400"/>
          <a:ext cx="62992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3047760" imgH="863280" progId="Equation.3">
                  <p:embed/>
                </p:oleObj>
              </mc:Choice>
              <mc:Fallback>
                <p:oleObj name="Equation" r:id="rId3" imgW="304776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676400"/>
                        <a:ext cx="629920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482533"/>
              </p:ext>
            </p:extLst>
          </p:nvPr>
        </p:nvGraphicFramePr>
        <p:xfrm>
          <a:off x="3124200" y="4572000"/>
          <a:ext cx="20113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5" imgW="990360" imgH="533160" progId="Equation.3">
                  <p:embed/>
                </p:oleObj>
              </mc:Choice>
              <mc:Fallback>
                <p:oleObj name="Equation" r:id="rId5" imgW="99036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01136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Temperature-entropy plot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4724400"/>
            <a:ext cx="84582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area under the reversible path on the T-S plot represents heat transfer during that process.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62600" y="2286000"/>
          <a:ext cx="31194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1536480" imgH="482400" progId="Equation.3">
                  <p:embed/>
                </p:oleObj>
              </mc:Choice>
              <mc:Fallback>
                <p:oleObj name="Equation" r:id="rId3" imgW="15364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311943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10800000" flipH="1" flipV="1">
            <a:off x="2830417" y="411321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02592" y="38082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dS</a:t>
            </a:r>
            <a:endParaRPr lang="en-IN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6898" y="3808412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08198" y="2780506"/>
            <a:ext cx="20566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2213098" y="-457200"/>
            <a:ext cx="5334000" cy="3733800"/>
          </a:xfrm>
          <a:prstGeom prst="arc">
            <a:avLst>
              <a:gd name="adj1" fmla="val 17146527"/>
              <a:gd name="adj2" fmla="val 20895752"/>
            </a:avLst>
          </a:prstGeom>
          <a:ln w="254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245493" y="4076700"/>
            <a:ext cx="53340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02976" y="2856958"/>
            <a:ext cx="307689" cy="953403"/>
          </a:xfrm>
          <a:custGeom>
            <a:avLst/>
            <a:gdLst>
              <a:gd name="connsiteX0" fmla="*/ 0 w 307689"/>
              <a:gd name="connsiteY0" fmla="*/ 953403 h 953403"/>
              <a:gd name="connsiteX1" fmla="*/ 0 w 307689"/>
              <a:gd name="connsiteY1" fmla="*/ 0 h 953403"/>
              <a:gd name="connsiteX2" fmla="*/ 307689 w 307689"/>
              <a:gd name="connsiteY2" fmla="*/ 156012 h 953403"/>
              <a:gd name="connsiteX3" fmla="*/ 303355 w 307689"/>
              <a:gd name="connsiteY3" fmla="*/ 949069 h 953403"/>
              <a:gd name="connsiteX4" fmla="*/ 0 w 307689"/>
              <a:gd name="connsiteY4" fmla="*/ 953403 h 9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9" h="953403">
                <a:moveTo>
                  <a:pt x="0" y="953403"/>
                </a:moveTo>
                <a:lnTo>
                  <a:pt x="0" y="0"/>
                </a:lnTo>
                <a:lnTo>
                  <a:pt x="307689" y="156012"/>
                </a:lnTo>
                <a:cubicBezTo>
                  <a:pt x="306244" y="420364"/>
                  <a:pt x="304800" y="684717"/>
                  <a:pt x="303355" y="949069"/>
                </a:cubicBezTo>
                <a:lnTo>
                  <a:pt x="0" y="953403"/>
                </a:ln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3533" y="3778101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lang="en-IN" sz="1600" i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01364" y="37781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4708" y="3767468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1676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3098" y="1676400"/>
            <a:ext cx="276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5432" y="30142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8898" y="2112334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path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845733" y="23622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395334" y="2875935"/>
            <a:ext cx="1836000" cy="4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H="1" flipV="1">
            <a:off x="4346698" y="3233998"/>
            <a:ext cx="0" cy="5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08498" y="4114800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940693" y="4076701"/>
            <a:ext cx="53340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24000"/>
            <a:ext cx="8458200" cy="3962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process where, 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s=0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isentropic process can serve as an appropriate model for actual processes.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processes enable us to define efficiencies for processes to compare the actual performance of these devices to the performance under idealized conditions.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reversible adiabatic process is necessarily isentropic, but an isentropic process is not necessarily a reversible adiabatic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Quality of energy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76401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has quality as well as quantity</a:t>
            </a:r>
            <a:r>
              <a:rPr lang="en-IN" sz="28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b="1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More of the high-temperature thermal energy can be converted to work.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The higher the temperature, the higher the quality of the energy.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Work is a high quality form of energy than heat since 100 percent of work can be converted to heat, but only a fraction of heat can be converted to work.  </a:t>
            </a:r>
          </a:p>
          <a:p>
            <a:pPr algn="just"/>
            <a:endParaRPr lang="en-IN" sz="2800" dirty="0" smtClean="0">
              <a:solidFill>
                <a:srgbClr val="0000FF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Carnot refrigerator and heat pump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832" y="136642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Operates on a reversed Carnot cycle.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The coefficients of performance are: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These are the highest coefficients of performance that a refrigerator or a heat pump operating between the temperature limits of </a:t>
            </a:r>
            <a:r>
              <a:rPr lang="en-IN" sz="28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8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lang="en-IN" sz="28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8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can have.</a:t>
            </a:r>
            <a:endParaRPr lang="en-IN" sz="2800" dirty="0" smtClean="0">
              <a:solidFill>
                <a:srgbClr val="0000FF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255713" y="2357438"/>
          <a:ext cx="6396037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2997000" imgH="888840" progId="Equation.3">
                  <p:embed/>
                </p:oleObj>
              </mc:Choice>
              <mc:Fallback>
                <p:oleObj name="Equation" r:id="rId3" imgW="29970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2357438"/>
                        <a:ext cx="6396037" cy="189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Carnot refrigerator and heat pump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14342"/>
              </p:ext>
            </p:extLst>
          </p:nvPr>
        </p:nvGraphicFramePr>
        <p:xfrm>
          <a:off x="1444625" y="2254250"/>
          <a:ext cx="6624638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2565360" imgH="787320" progId="Equation.3">
                  <p:embed/>
                </p:oleObj>
              </mc:Choice>
              <mc:Fallback>
                <p:oleObj name="Equation" r:id="rId3" imgW="2565360" imgH="787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254250"/>
                        <a:ext cx="6624638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57158" y="142852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thermodynamic temperature scale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57232"/>
            <a:ext cx="815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Lord Kelvin proposed                   to define a 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thermodynamic scale as  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43250" y="2597150"/>
          <a:ext cx="2195513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" imgW="888840" imgH="1168200" progId="Equation.3">
                  <p:embed/>
                </p:oleObj>
              </mc:Choice>
              <mc:Fallback>
                <p:oleObj name="Equation" r:id="rId3" imgW="888840" imgH="116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597150"/>
                        <a:ext cx="2195513" cy="288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43372" y="857232"/>
          <a:ext cx="1533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5" imgW="583920" imgH="203040" progId="Equation.3">
                  <p:embed/>
                </p:oleObj>
              </mc:Choice>
              <mc:Fallback>
                <p:oleObj name="Equation" r:id="rId5" imgW="5839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857232"/>
                        <a:ext cx="1533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39123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Clausius inequality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38400" y="1219200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energy reservoir (T</a:t>
            </a:r>
            <a:r>
              <a:rPr lang="en-IN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  <a:endParaRPr lang="en-IN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870434" y="1968064"/>
            <a:ext cx="457200" cy="22833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4876800" y="2803634"/>
            <a:ext cx="1440906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447396" y="2451536"/>
            <a:ext cx="1324302" cy="1143000"/>
          </a:xfrm>
          <a:prstGeom prst="flowChartConnector">
            <a:avLst/>
          </a:prstGeom>
          <a:gradFill>
            <a:gsLst>
              <a:gs pos="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Rev.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Cyclic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device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628" y="2017978"/>
            <a:ext cx="883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endParaRPr lang="en-IN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1354" y="2838890"/>
            <a:ext cx="713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i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6506" y="3641834"/>
            <a:ext cx="489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964906" y="4251434"/>
            <a:ext cx="27432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2967054" y="5699235"/>
            <a:ext cx="2741052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270582" y="4987141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400000">
            <a:off x="3740042" y="4873098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4619704" y="4820461"/>
            <a:ext cx="228600" cy="381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5065522" y="4853074"/>
            <a:ext cx="13716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0106" y="4784834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i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1106" y="4327634"/>
            <a:ext cx="1219200" cy="1295400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0954" y="480644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36306" y="2368042"/>
            <a:ext cx="3124200" cy="3499358"/>
          </a:xfrm>
          <a:prstGeom prst="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0" y="38100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0106" y="5867400"/>
            <a:ext cx="264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Combined system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(system and cyclic device)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946106" y="58674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45824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adiabatics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239904" y="1219200"/>
            <a:ext cx="5132696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m-n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+W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m-a-b-n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–U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Since,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W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m-a-b-n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a-b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+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m-a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0,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b-n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m-n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Q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a-b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endParaRPr kumimoji="0" lang="en-IN" sz="26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3401" y="4702878"/>
            <a:ext cx="3352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953593" y="3139984"/>
            <a:ext cx="3124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32601" y="5083878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75406" y="2742406"/>
            <a:ext cx="913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1654878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801" y="4931478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sz="2000" i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504" y="240323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348367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Arc 11"/>
          <p:cNvSpPr/>
          <p:nvPr/>
        </p:nvSpPr>
        <p:spPr>
          <a:xfrm rot="20877080">
            <a:off x="-762256" y="2596197"/>
            <a:ext cx="4419600" cy="4844484"/>
          </a:xfrm>
          <a:prstGeom prst="arc">
            <a:avLst>
              <a:gd name="adj1" fmla="val 16315839"/>
              <a:gd name="adj2" fmla="val 200382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2645478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3483678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isotherm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1350078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adiabatics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47800" y="2963926"/>
            <a:ext cx="9144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5" idx="2"/>
          </p:cNvCxnSpPr>
          <p:nvPr/>
        </p:nvCxnSpPr>
        <p:spPr>
          <a:xfrm flipV="1">
            <a:off x="990600" y="2057964"/>
            <a:ext cx="1510019" cy="46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2"/>
          </p:cNvCxnSpPr>
          <p:nvPr/>
        </p:nvCxnSpPr>
        <p:spPr>
          <a:xfrm rot="16200000" flipV="1">
            <a:off x="2328153" y="2230430"/>
            <a:ext cx="739914" cy="394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33400" y="2493078"/>
            <a:ext cx="10668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514600" y="3026478"/>
            <a:ext cx="11430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2874078"/>
            <a:ext cx="27432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rot="10800000" flipH="1" flipV="1">
            <a:off x="1022060" y="2634140"/>
            <a:ext cx="44740" cy="206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</p:cNvCxnSpPr>
          <p:nvPr/>
        </p:nvCxnSpPr>
        <p:spPr>
          <a:xfrm rot="5400000">
            <a:off x="2673176" y="4160236"/>
            <a:ext cx="1069867" cy="1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1056" y="2874078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5562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Reversible path can be substituted by two reversible adiabatics and a reversible isotherm</a:t>
            </a:r>
            <a:endParaRPr lang="en-IN" sz="2400" dirty="0">
              <a:solidFill>
                <a:srgbClr val="0000FF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714480" y="1357298"/>
            <a:ext cx="5929354" cy="51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 rot="16200000">
            <a:off x="616455" y="3812645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force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858</Words>
  <Application>Microsoft Office PowerPoint</Application>
  <PresentationFormat>On-screen Show (4:3)</PresentationFormat>
  <Paragraphs>162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35</cp:revision>
  <dcterms:created xsi:type="dcterms:W3CDTF">2011-01-24T05:13:06Z</dcterms:created>
  <dcterms:modified xsi:type="dcterms:W3CDTF">2014-02-10T05:06:01Z</dcterms:modified>
</cp:coreProperties>
</file>