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82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83" r:id="rId34"/>
    <p:sldId id="278" r:id="rId35"/>
    <p:sldId id="279" r:id="rId36"/>
    <p:sldId id="280" r:id="rId37"/>
    <p:sldId id="281" r:id="rId38"/>
    <p:sldId id="284" r:id="rId39"/>
    <p:sldId id="28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2" autoAdjust="0"/>
    <p:restoredTop sz="94660"/>
  </p:normalViewPr>
  <p:slideViewPr>
    <p:cSldViewPr>
      <p:cViewPr varScale="1">
        <p:scale>
          <a:sx n="74" d="100"/>
          <a:sy n="74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A33CE-88D1-4470-A5A1-1546DA274F1C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4233-E953-4F2E-9005-0338DDC648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9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CD0D-8731-4FD7-B7E1-12ECE0E69854}" type="datetimeFigureOut">
              <a:rPr lang="en-US" smtClean="0"/>
              <a:pPr/>
              <a:t>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357158" y="571480"/>
            <a:ext cx="8572560" cy="52149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Recap: Lecture  13: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10</a:t>
            </a:r>
            <a:r>
              <a:rPr kumimoji="0" lang="en-I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Feb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2014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1130-1230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hrs.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Thermodynamic temperature scale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Carnot heat engine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Quality of energy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Carnot refrigerator and heat pump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inequality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Property of entropy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T-s entropy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processes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processes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524000"/>
            <a:ext cx="8458200" cy="3962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process where, 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s=0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 isentropic process can serve as an appropriate model for actual processes.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processes enable us to define efficiencies for processes to compare the actual performance of these devices to the performance under idealized conditions.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reversible adiabatic process is necessarily isentropic, but an isentropic process is not necessarily a reversible adiabatic process.</a:t>
            </a:r>
          </a:p>
        </p:txBody>
      </p:sp>
    </p:spTree>
    <p:extLst>
      <p:ext uri="{BB962C8B-B14F-4D97-AF65-F5344CB8AC3E}">
        <p14:creationId xmlns:p14="http://schemas.microsoft.com/office/powerpoint/2010/main" val="21606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change and entropy generation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024750" y="1828800"/>
            <a:ext cx="4648200" cy="1828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Consider a cycle made up of two processes (1-2 and 2-1)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2020" y="5211856"/>
            <a:ext cx="288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-987980" y="3687040"/>
            <a:ext cx="30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20882019">
            <a:off x="-313420" y="2819292"/>
            <a:ext cx="3276600" cy="3200400"/>
          </a:xfrm>
          <a:prstGeom prst="arc">
            <a:avLst>
              <a:gd name="adj1" fmla="val 15836866"/>
              <a:gd name="adj2" fmla="val 0"/>
            </a:avLst>
          </a:prstGeom>
          <a:ln w="2540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9748727">
            <a:off x="806005" y="960129"/>
            <a:ext cx="3276600" cy="3200400"/>
          </a:xfrm>
          <a:prstGeom prst="arc">
            <a:avLst>
              <a:gd name="adj1" fmla="val 16200000"/>
              <a:gd name="adj2" fmla="val 382668"/>
            </a:avLst>
          </a:prstGeom>
          <a:ln w="22225">
            <a:prstDash val="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Merge 7"/>
          <p:cNvSpPr/>
          <p:nvPr/>
        </p:nvSpPr>
        <p:spPr>
          <a:xfrm rot="7500000">
            <a:off x="2268522" y="2973396"/>
            <a:ext cx="178959" cy="38222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erge 8"/>
          <p:cNvSpPr/>
          <p:nvPr/>
        </p:nvSpPr>
        <p:spPr>
          <a:xfrm rot="17949733">
            <a:off x="1516728" y="3754409"/>
            <a:ext cx="198246" cy="38527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0515" y="262115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02525" y="38862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3200" y="5181600"/>
            <a:ext cx="306494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x</a:t>
            </a:r>
            <a:endParaRPr lang="en-IN" sz="2000" i="1" baseline="30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816" y="2209800"/>
            <a:ext cx="306494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y</a:t>
            </a:r>
            <a:endParaRPr lang="en-IN" sz="2000" i="1" baseline="30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4050" y="2250375"/>
            <a:ext cx="1901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Internally reversible </a:t>
            </a:r>
          </a:p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</a:t>
            </a:r>
            <a:endParaRPr lang="en-IN" sz="1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4215825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or</a:t>
            </a:r>
          </a:p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Irreversible process </a:t>
            </a:r>
            <a:endParaRPr lang="en-IN" sz="1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343400" y="3429000"/>
          <a:ext cx="4603044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3" imgW="1917360" imgH="888840" progId="Equation.3">
                  <p:embed/>
                </p:oleObj>
              </mc:Choice>
              <mc:Fallback>
                <p:oleObj name="Equation" r:id="rId3" imgW="191736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4603044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0" y="357166"/>
            <a:ext cx="91440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change and entropy generation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1524000"/>
            <a:ext cx="80772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second integral is equal to entropy change during that process.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Here, the equality holds for an internally reversible process and the inequality for an irreversible process.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4725" y="2667000"/>
          <a:ext cx="74072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3" imgW="3200400" imgH="965160" progId="Equation.3">
                  <p:embed/>
                </p:oleObj>
              </mc:Choice>
              <mc:Fallback>
                <p:oleObj name="Equation" r:id="rId3" imgW="3200400" imgH="965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667000"/>
                        <a:ext cx="7407275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357166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change and entropy generation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600200"/>
            <a:ext cx="83820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entropy change of a closed system during an irreversible process is greater than the integral of </a:t>
            </a:r>
            <a:r>
              <a:rPr lang="en-IN" sz="2800" i="1" dirty="0" err="1">
                <a:latin typeface="Times New Roman" pitchFamily="18" charset="0"/>
                <a:ea typeface="Verdana" pitchFamily="34" charset="0"/>
                <a:cs typeface="Times New Roman" pitchFamily="18" charset="0"/>
                <a:sym typeface="Symbol"/>
              </a:rPr>
              <a:t>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Q/T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evaluated for that process.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the limiting case of a reversible process, these two quantities become equal.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Note: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in these relations is the temperature at the boundary where the differential heat </a:t>
            </a:r>
            <a:r>
              <a:rPr lang="en-IN" sz="28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  <a:sym typeface="Symbol"/>
              </a:rPr>
              <a:t>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transferred between the system and the surroundings.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357166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change and entropy generation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752600"/>
            <a:ext cx="8610600" cy="4267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Inequality sign: entropy change of a closed system during an irreversible process is always greater than the entropy transfer.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Some entropy is generated or created during an irreversible process, and this generation is entirely due to the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irreversibilities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entropy generated during a process is called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generation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and is denoted by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gen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285728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change and entropy generation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2702256"/>
            <a:ext cx="8610600" cy="36985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entropy generation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gen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always a positive quantity or zero.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Its value depends on the process, and thus it is not a property of the system.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an isolated system (or simply an adiabatic closed system), the heat transfer is zero.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1524000"/>
          <a:ext cx="444843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3" imgW="1714320" imgH="469800" progId="Equation.3">
                  <p:embed/>
                </p:oleObj>
              </mc:Choice>
              <mc:Fallback>
                <p:oleObj name="Equation" r:id="rId3" imgW="171432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4448432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581400" y="5715000"/>
          <a:ext cx="19446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5" imgW="749160" imgH="228600" progId="Equation.3">
                  <p:embed/>
                </p:oleObj>
              </mc:Choice>
              <mc:Fallback>
                <p:oleObj name="Equation" r:id="rId5" imgW="7491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15000"/>
                        <a:ext cx="194468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799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Increase of entropy principle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600200"/>
            <a:ext cx="8610600" cy="419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entropy of an isolated system during a process always increases or, in the limiting case of a reversible process, remains constant.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known as the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increase of entropy principle.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the absence of any heat transfer, entropy change is due to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irreversibilities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only, and their effect is always to increase entropy.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799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Increase of entropy principle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600200"/>
            <a:ext cx="8382000" cy="419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entropy of the universe is continuously increasing.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 entropy is generated during reversible processes.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increase of entropy principle does not imply that the entropy of a system cannot decrease.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entropy change of a system can be negative during a process, but entropy generation cannot.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799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Increase of entropy principle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05000" y="1905000"/>
          <a:ext cx="483079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3" imgW="1777680" imgH="672840" progId="Equation.3">
                  <p:embed/>
                </p:oleObj>
              </mc:Choice>
              <mc:Fallback>
                <p:oleObj name="Equation" r:id="rId3" imgW="1777680" imgH="672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5000"/>
                        <a:ext cx="4830792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4038600"/>
            <a:ext cx="81772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A system and its surroundings form an isolated system.</a:t>
            </a:r>
            <a:endParaRPr lang="en-IN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143000" y="5257800"/>
          <a:ext cx="65563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5" imgW="2412720" imgH="241200" progId="Equation.3">
                  <p:embed/>
                </p:oleObj>
              </mc:Choice>
              <mc:Fallback>
                <p:oleObj name="Equation" r:id="rId5" imgW="24127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6556375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799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Increase of entropy principle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338616"/>
            <a:ext cx="861060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Processes can occur in a certain direction only, not in any direction.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process must proceed in the direction that complies with the increase of entropy principle, that is,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gen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≥ 0.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is a non-conserved property, and there is no such thing as the conservation of entropy principle.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is conserved during the idealized reversible processes only and increases during all actual processes.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 inequality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498976"/>
            <a:ext cx="8763000" cy="10156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inequality provides the criterion for the irreversibility of a process.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1422400" y="2798763"/>
          <a:ext cx="6210300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Equation" r:id="rId3" imgW="2946240" imgH="1206360" progId="Equation.3">
                  <p:embed/>
                </p:oleObj>
              </mc:Choice>
              <mc:Fallback>
                <p:oleObj name="Equation" r:id="rId3" imgW="294624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798763"/>
                        <a:ext cx="6210300" cy="257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2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Increase of entropy principle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2209800" y="1409128"/>
            <a:ext cx="4572000" cy="2667000"/>
          </a:xfrm>
          <a:prstGeom prst="frame">
            <a:avLst>
              <a:gd name="adj1" fmla="val 6103"/>
            </a:avLst>
          </a:prstGeom>
          <a:blipFill>
            <a:blip r:embed="rId3"/>
            <a:tile tx="0" ty="0" sx="100000" sy="100000" flip="none" algn="tl"/>
          </a:blip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79260" y="1556979"/>
            <a:ext cx="1064525" cy="944515"/>
          </a:xfrm>
          <a:custGeom>
            <a:avLst/>
            <a:gdLst>
              <a:gd name="connsiteX0" fmla="*/ 13647 w 1064525"/>
              <a:gd name="connsiteY0" fmla="*/ 805218 h 944515"/>
              <a:gd name="connsiteX1" fmla="*/ 0 w 1064525"/>
              <a:gd name="connsiteY1" fmla="*/ 327546 h 944515"/>
              <a:gd name="connsiteX2" fmla="*/ 0 w 1064525"/>
              <a:gd name="connsiteY2" fmla="*/ 0 h 944515"/>
              <a:gd name="connsiteX3" fmla="*/ 532262 w 1064525"/>
              <a:gd name="connsiteY3" fmla="*/ 13648 h 944515"/>
              <a:gd name="connsiteX4" fmla="*/ 941695 w 1064525"/>
              <a:gd name="connsiteY4" fmla="*/ 13648 h 944515"/>
              <a:gd name="connsiteX5" fmla="*/ 996286 w 1064525"/>
              <a:gd name="connsiteY5" fmla="*/ 286603 h 944515"/>
              <a:gd name="connsiteX6" fmla="*/ 1064525 w 1064525"/>
              <a:gd name="connsiteY6" fmla="*/ 532262 h 944515"/>
              <a:gd name="connsiteX7" fmla="*/ 955343 w 1064525"/>
              <a:gd name="connsiteY7" fmla="*/ 750627 h 944515"/>
              <a:gd name="connsiteX8" fmla="*/ 818865 w 1064525"/>
              <a:gd name="connsiteY8" fmla="*/ 846161 h 944515"/>
              <a:gd name="connsiteX9" fmla="*/ 504967 w 1064525"/>
              <a:gd name="connsiteY9" fmla="*/ 859809 h 944515"/>
              <a:gd name="connsiteX10" fmla="*/ 272955 w 1064525"/>
              <a:gd name="connsiteY10" fmla="*/ 859809 h 944515"/>
              <a:gd name="connsiteX11" fmla="*/ 109182 w 1064525"/>
              <a:gd name="connsiteY11" fmla="*/ 873456 h 944515"/>
              <a:gd name="connsiteX12" fmla="*/ 13647 w 1064525"/>
              <a:gd name="connsiteY12" fmla="*/ 805218 h 94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4525" h="944515">
                <a:moveTo>
                  <a:pt x="13647" y="805218"/>
                </a:moveTo>
                <a:lnTo>
                  <a:pt x="0" y="327546"/>
                </a:lnTo>
                <a:lnTo>
                  <a:pt x="0" y="0"/>
                </a:lnTo>
                <a:lnTo>
                  <a:pt x="532262" y="13648"/>
                </a:lnTo>
                <a:lnTo>
                  <a:pt x="941695" y="13648"/>
                </a:lnTo>
                <a:lnTo>
                  <a:pt x="996286" y="286603"/>
                </a:lnTo>
                <a:lnTo>
                  <a:pt x="1064525" y="532262"/>
                </a:lnTo>
                <a:cubicBezTo>
                  <a:pt x="967168" y="754795"/>
                  <a:pt x="1048441" y="750627"/>
                  <a:pt x="955343" y="750627"/>
                </a:cubicBezTo>
                <a:lnTo>
                  <a:pt x="818865" y="846161"/>
                </a:lnTo>
                <a:cubicBezTo>
                  <a:pt x="512208" y="874038"/>
                  <a:pt x="589679" y="944515"/>
                  <a:pt x="504967" y="859809"/>
                </a:cubicBezTo>
                <a:lnTo>
                  <a:pt x="272955" y="859809"/>
                </a:lnTo>
                <a:lnTo>
                  <a:pt x="109182" y="873456"/>
                </a:lnTo>
                <a:lnTo>
                  <a:pt x="13647" y="80521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362200" y="2171128"/>
            <a:ext cx="1355444" cy="1252490"/>
          </a:xfrm>
          <a:custGeom>
            <a:avLst/>
            <a:gdLst>
              <a:gd name="connsiteX0" fmla="*/ 17963 w 1355444"/>
              <a:gd name="connsiteY0" fmla="*/ 204716 h 1252490"/>
              <a:gd name="connsiteX1" fmla="*/ 154441 w 1355444"/>
              <a:gd name="connsiteY1" fmla="*/ 259307 h 1252490"/>
              <a:gd name="connsiteX2" fmla="*/ 536578 w 1355444"/>
              <a:gd name="connsiteY2" fmla="*/ 245659 h 1252490"/>
              <a:gd name="connsiteX3" fmla="*/ 604817 w 1355444"/>
              <a:gd name="connsiteY3" fmla="*/ 286603 h 1252490"/>
              <a:gd name="connsiteX4" fmla="*/ 727647 w 1355444"/>
              <a:gd name="connsiteY4" fmla="*/ 245659 h 1252490"/>
              <a:gd name="connsiteX5" fmla="*/ 905068 w 1355444"/>
              <a:gd name="connsiteY5" fmla="*/ 191068 h 1252490"/>
              <a:gd name="connsiteX6" fmla="*/ 959659 w 1355444"/>
              <a:gd name="connsiteY6" fmla="*/ 109182 h 1252490"/>
              <a:gd name="connsiteX7" fmla="*/ 1027898 w 1355444"/>
              <a:gd name="connsiteY7" fmla="*/ 0 h 1252490"/>
              <a:gd name="connsiteX8" fmla="*/ 1137080 w 1355444"/>
              <a:gd name="connsiteY8" fmla="*/ 163773 h 1252490"/>
              <a:gd name="connsiteX9" fmla="*/ 1355444 w 1355444"/>
              <a:gd name="connsiteY9" fmla="*/ 423080 h 1252490"/>
              <a:gd name="connsiteX10" fmla="*/ 1341796 w 1355444"/>
              <a:gd name="connsiteY10" fmla="*/ 709683 h 1252490"/>
              <a:gd name="connsiteX11" fmla="*/ 1300853 w 1355444"/>
              <a:gd name="connsiteY11" fmla="*/ 873456 h 1252490"/>
              <a:gd name="connsiteX12" fmla="*/ 1191671 w 1355444"/>
              <a:gd name="connsiteY12" fmla="*/ 955343 h 1252490"/>
              <a:gd name="connsiteX13" fmla="*/ 1027898 w 1355444"/>
              <a:gd name="connsiteY13" fmla="*/ 1037230 h 1252490"/>
              <a:gd name="connsiteX14" fmla="*/ 905068 w 1355444"/>
              <a:gd name="connsiteY14" fmla="*/ 1173707 h 1252490"/>
              <a:gd name="connsiteX15" fmla="*/ 645760 w 1355444"/>
              <a:gd name="connsiteY15" fmla="*/ 1146412 h 1252490"/>
              <a:gd name="connsiteX16" fmla="*/ 441044 w 1355444"/>
              <a:gd name="connsiteY16" fmla="*/ 1146412 h 1252490"/>
              <a:gd name="connsiteX17" fmla="*/ 249975 w 1355444"/>
              <a:gd name="connsiteY17" fmla="*/ 1173707 h 1252490"/>
              <a:gd name="connsiteX18" fmla="*/ 86202 w 1355444"/>
              <a:gd name="connsiteY18" fmla="*/ 1173707 h 1252490"/>
              <a:gd name="connsiteX19" fmla="*/ 4316 w 1355444"/>
              <a:gd name="connsiteY19" fmla="*/ 1132764 h 1252490"/>
              <a:gd name="connsiteX20" fmla="*/ 17963 w 1355444"/>
              <a:gd name="connsiteY20" fmla="*/ 204716 h 125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5444" h="1252490">
                <a:moveTo>
                  <a:pt x="17963" y="204716"/>
                </a:moveTo>
                <a:lnTo>
                  <a:pt x="154441" y="259307"/>
                </a:lnTo>
                <a:lnTo>
                  <a:pt x="536578" y="245659"/>
                </a:lnTo>
                <a:lnTo>
                  <a:pt x="604817" y="286603"/>
                </a:lnTo>
                <a:lnTo>
                  <a:pt x="727647" y="245659"/>
                </a:lnTo>
                <a:lnTo>
                  <a:pt x="905068" y="191068"/>
                </a:lnTo>
                <a:lnTo>
                  <a:pt x="959659" y="109182"/>
                </a:lnTo>
                <a:lnTo>
                  <a:pt x="1027898" y="0"/>
                </a:lnTo>
                <a:lnTo>
                  <a:pt x="1137080" y="163773"/>
                </a:lnTo>
                <a:lnTo>
                  <a:pt x="1355444" y="423080"/>
                </a:lnTo>
                <a:cubicBezTo>
                  <a:pt x="1341569" y="700579"/>
                  <a:pt x="1341796" y="604937"/>
                  <a:pt x="1341796" y="709683"/>
                </a:cubicBezTo>
                <a:lnTo>
                  <a:pt x="1300853" y="873456"/>
                </a:lnTo>
                <a:lnTo>
                  <a:pt x="1191671" y="955343"/>
                </a:lnTo>
                <a:lnTo>
                  <a:pt x="1027898" y="1037230"/>
                </a:lnTo>
                <a:cubicBezTo>
                  <a:pt x="914442" y="1164868"/>
                  <a:pt x="957451" y="1121324"/>
                  <a:pt x="905068" y="1173707"/>
                </a:cubicBezTo>
                <a:cubicBezTo>
                  <a:pt x="664020" y="1145349"/>
                  <a:pt x="750927" y="1146412"/>
                  <a:pt x="645760" y="1146412"/>
                </a:cubicBezTo>
                <a:lnTo>
                  <a:pt x="441044" y="1146412"/>
                </a:lnTo>
                <a:cubicBezTo>
                  <a:pt x="245527" y="1188308"/>
                  <a:pt x="249975" y="1252490"/>
                  <a:pt x="249975" y="1173707"/>
                </a:cubicBezTo>
                <a:lnTo>
                  <a:pt x="86202" y="1173707"/>
                </a:lnTo>
                <a:cubicBezTo>
                  <a:pt x="0" y="1144973"/>
                  <a:pt x="4316" y="1175184"/>
                  <a:pt x="4316" y="1132764"/>
                </a:cubicBezTo>
                <a:lnTo>
                  <a:pt x="17963" y="204716"/>
                </a:lnTo>
                <a:close/>
              </a:path>
            </a:pathLst>
          </a:cu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  <a:tileRect r="-100000" b="-10000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369975" y="3189023"/>
            <a:ext cx="1282889" cy="758180"/>
          </a:xfrm>
          <a:custGeom>
            <a:avLst/>
            <a:gdLst>
              <a:gd name="connsiteX0" fmla="*/ 0 w 1282889"/>
              <a:gd name="connsiteY0" fmla="*/ 136477 h 736979"/>
              <a:gd name="connsiteX1" fmla="*/ 204716 w 1282889"/>
              <a:gd name="connsiteY1" fmla="*/ 136477 h 736979"/>
              <a:gd name="connsiteX2" fmla="*/ 272955 w 1282889"/>
              <a:gd name="connsiteY2" fmla="*/ 177421 h 736979"/>
              <a:gd name="connsiteX3" fmla="*/ 450376 w 1282889"/>
              <a:gd name="connsiteY3" fmla="*/ 109182 h 736979"/>
              <a:gd name="connsiteX4" fmla="*/ 914400 w 1282889"/>
              <a:gd name="connsiteY4" fmla="*/ 136477 h 736979"/>
              <a:gd name="connsiteX5" fmla="*/ 1050878 w 1282889"/>
              <a:gd name="connsiteY5" fmla="*/ 0 h 736979"/>
              <a:gd name="connsiteX6" fmla="*/ 1187355 w 1282889"/>
              <a:gd name="connsiteY6" fmla="*/ 177421 h 736979"/>
              <a:gd name="connsiteX7" fmla="*/ 1282889 w 1282889"/>
              <a:gd name="connsiteY7" fmla="*/ 532263 h 736979"/>
              <a:gd name="connsiteX8" fmla="*/ 1201003 w 1282889"/>
              <a:gd name="connsiteY8" fmla="*/ 696036 h 736979"/>
              <a:gd name="connsiteX9" fmla="*/ 13648 w 1282889"/>
              <a:gd name="connsiteY9" fmla="*/ 736979 h 736979"/>
              <a:gd name="connsiteX10" fmla="*/ 0 w 1282889"/>
              <a:gd name="connsiteY10" fmla="*/ 136477 h 736979"/>
              <a:gd name="connsiteX0" fmla="*/ 0 w 1282889"/>
              <a:gd name="connsiteY0" fmla="*/ 136477 h 758180"/>
              <a:gd name="connsiteX1" fmla="*/ 204716 w 1282889"/>
              <a:gd name="connsiteY1" fmla="*/ 136477 h 758180"/>
              <a:gd name="connsiteX2" fmla="*/ 272955 w 1282889"/>
              <a:gd name="connsiteY2" fmla="*/ 177421 h 758180"/>
              <a:gd name="connsiteX3" fmla="*/ 450376 w 1282889"/>
              <a:gd name="connsiteY3" fmla="*/ 109182 h 758180"/>
              <a:gd name="connsiteX4" fmla="*/ 914400 w 1282889"/>
              <a:gd name="connsiteY4" fmla="*/ 136477 h 758180"/>
              <a:gd name="connsiteX5" fmla="*/ 1050878 w 1282889"/>
              <a:gd name="connsiteY5" fmla="*/ 0 h 758180"/>
              <a:gd name="connsiteX6" fmla="*/ 1187355 w 1282889"/>
              <a:gd name="connsiteY6" fmla="*/ 177421 h 758180"/>
              <a:gd name="connsiteX7" fmla="*/ 1282889 w 1282889"/>
              <a:gd name="connsiteY7" fmla="*/ 532263 h 758180"/>
              <a:gd name="connsiteX8" fmla="*/ 1201003 w 1282889"/>
              <a:gd name="connsiteY8" fmla="*/ 696036 h 758180"/>
              <a:gd name="connsiteX9" fmla="*/ 1119249 w 1282889"/>
              <a:gd name="connsiteY9" fmla="*/ 758180 h 758180"/>
              <a:gd name="connsiteX10" fmla="*/ 13648 w 1282889"/>
              <a:gd name="connsiteY10" fmla="*/ 736979 h 758180"/>
              <a:gd name="connsiteX11" fmla="*/ 0 w 1282889"/>
              <a:gd name="connsiteY11" fmla="*/ 136477 h 75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2889" h="758180">
                <a:moveTo>
                  <a:pt x="0" y="136477"/>
                </a:moveTo>
                <a:lnTo>
                  <a:pt x="204716" y="136477"/>
                </a:lnTo>
                <a:lnTo>
                  <a:pt x="272955" y="177421"/>
                </a:lnTo>
                <a:lnTo>
                  <a:pt x="450376" y="109182"/>
                </a:lnTo>
                <a:lnTo>
                  <a:pt x="914400" y="136477"/>
                </a:lnTo>
                <a:lnTo>
                  <a:pt x="1050878" y="0"/>
                </a:lnTo>
                <a:lnTo>
                  <a:pt x="1187355" y="177421"/>
                </a:lnTo>
                <a:lnTo>
                  <a:pt x="1282889" y="532263"/>
                </a:lnTo>
                <a:lnTo>
                  <a:pt x="1201003" y="696036"/>
                </a:lnTo>
                <a:lnTo>
                  <a:pt x="1119249" y="758180"/>
                </a:lnTo>
                <a:lnTo>
                  <a:pt x="13648" y="736979"/>
                </a:lnTo>
                <a:lnTo>
                  <a:pt x="0" y="136477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566615" y="3426722"/>
            <a:ext cx="1078173" cy="504967"/>
          </a:xfrm>
          <a:custGeom>
            <a:avLst/>
            <a:gdLst>
              <a:gd name="connsiteX0" fmla="*/ 0 w 1078173"/>
              <a:gd name="connsiteY0" fmla="*/ 13648 h 504967"/>
              <a:gd name="connsiteX1" fmla="*/ 409433 w 1078173"/>
              <a:gd name="connsiteY1" fmla="*/ 0 h 504967"/>
              <a:gd name="connsiteX2" fmla="*/ 968991 w 1078173"/>
              <a:gd name="connsiteY2" fmla="*/ 0 h 504967"/>
              <a:gd name="connsiteX3" fmla="*/ 1037230 w 1078173"/>
              <a:gd name="connsiteY3" fmla="*/ 245660 h 504967"/>
              <a:gd name="connsiteX4" fmla="*/ 1078173 w 1078173"/>
              <a:gd name="connsiteY4" fmla="*/ 423081 h 504967"/>
              <a:gd name="connsiteX5" fmla="*/ 1078173 w 1078173"/>
              <a:gd name="connsiteY5" fmla="*/ 423081 h 504967"/>
              <a:gd name="connsiteX6" fmla="*/ 1064525 w 1078173"/>
              <a:gd name="connsiteY6" fmla="*/ 504967 h 504967"/>
              <a:gd name="connsiteX7" fmla="*/ 13648 w 1078173"/>
              <a:gd name="connsiteY7" fmla="*/ 504967 h 504967"/>
              <a:gd name="connsiteX8" fmla="*/ 81886 w 1078173"/>
              <a:gd name="connsiteY8" fmla="*/ 327546 h 504967"/>
              <a:gd name="connsiteX9" fmla="*/ 0 w 1078173"/>
              <a:gd name="connsiteY9" fmla="*/ 13648 h 50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173" h="504967">
                <a:moveTo>
                  <a:pt x="0" y="13648"/>
                </a:moveTo>
                <a:lnTo>
                  <a:pt x="409433" y="0"/>
                </a:lnTo>
                <a:lnTo>
                  <a:pt x="968991" y="0"/>
                </a:lnTo>
                <a:cubicBezTo>
                  <a:pt x="1025056" y="238275"/>
                  <a:pt x="967403" y="175833"/>
                  <a:pt x="1037230" y="245660"/>
                </a:cubicBezTo>
                <a:lnTo>
                  <a:pt x="1078173" y="423081"/>
                </a:lnTo>
                <a:lnTo>
                  <a:pt x="1078173" y="423081"/>
                </a:lnTo>
                <a:lnTo>
                  <a:pt x="1064525" y="504967"/>
                </a:lnTo>
                <a:lnTo>
                  <a:pt x="13648" y="504967"/>
                </a:lnTo>
                <a:lnTo>
                  <a:pt x="81886" y="327546"/>
                </a:lnTo>
                <a:lnTo>
                  <a:pt x="0" y="13648"/>
                </a:lnTo>
                <a:close/>
              </a:path>
            </a:pathLst>
          </a:cu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535606" y="2826221"/>
            <a:ext cx="1624084" cy="1105468"/>
          </a:xfrm>
          <a:custGeom>
            <a:avLst/>
            <a:gdLst>
              <a:gd name="connsiteX0" fmla="*/ 0 w 1624084"/>
              <a:gd name="connsiteY0" fmla="*/ 600501 h 1105468"/>
              <a:gd name="connsiteX1" fmla="*/ 68239 w 1624084"/>
              <a:gd name="connsiteY1" fmla="*/ 204716 h 1105468"/>
              <a:gd name="connsiteX2" fmla="*/ 477672 w 1624084"/>
              <a:gd name="connsiteY2" fmla="*/ 204716 h 1105468"/>
              <a:gd name="connsiteX3" fmla="*/ 723331 w 1624084"/>
              <a:gd name="connsiteY3" fmla="*/ 0 h 1105468"/>
              <a:gd name="connsiteX4" fmla="*/ 1023582 w 1624084"/>
              <a:gd name="connsiteY4" fmla="*/ 81886 h 1105468"/>
              <a:gd name="connsiteX5" fmla="*/ 1310185 w 1624084"/>
              <a:gd name="connsiteY5" fmla="*/ 150125 h 1105468"/>
              <a:gd name="connsiteX6" fmla="*/ 1351128 w 1624084"/>
              <a:gd name="connsiteY6" fmla="*/ 300250 h 1105468"/>
              <a:gd name="connsiteX7" fmla="*/ 1364776 w 1624084"/>
              <a:gd name="connsiteY7" fmla="*/ 436728 h 1105468"/>
              <a:gd name="connsiteX8" fmla="*/ 1392072 w 1624084"/>
              <a:gd name="connsiteY8" fmla="*/ 736979 h 1105468"/>
              <a:gd name="connsiteX9" fmla="*/ 1624084 w 1624084"/>
              <a:gd name="connsiteY9" fmla="*/ 832513 h 1105468"/>
              <a:gd name="connsiteX10" fmla="*/ 1501254 w 1624084"/>
              <a:gd name="connsiteY10" fmla="*/ 982638 h 1105468"/>
              <a:gd name="connsiteX11" fmla="*/ 1473958 w 1624084"/>
              <a:gd name="connsiteY11" fmla="*/ 1091820 h 1105468"/>
              <a:gd name="connsiteX12" fmla="*/ 81887 w 1624084"/>
              <a:gd name="connsiteY12" fmla="*/ 1105468 h 1105468"/>
              <a:gd name="connsiteX13" fmla="*/ 54591 w 1624084"/>
              <a:gd name="connsiteY13" fmla="*/ 846161 h 1105468"/>
              <a:gd name="connsiteX14" fmla="*/ 27295 w 1624084"/>
              <a:gd name="connsiteY14" fmla="*/ 723331 h 1105468"/>
              <a:gd name="connsiteX15" fmla="*/ 0 w 1624084"/>
              <a:gd name="connsiteY15" fmla="*/ 600501 h 110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24084" h="1105468">
                <a:moveTo>
                  <a:pt x="0" y="600501"/>
                </a:moveTo>
                <a:lnTo>
                  <a:pt x="68239" y="204716"/>
                </a:lnTo>
                <a:lnTo>
                  <a:pt x="477672" y="204716"/>
                </a:lnTo>
                <a:lnTo>
                  <a:pt x="723331" y="0"/>
                </a:lnTo>
                <a:cubicBezTo>
                  <a:pt x="986254" y="87640"/>
                  <a:pt x="882675" y="81886"/>
                  <a:pt x="1023582" y="81886"/>
                </a:cubicBezTo>
                <a:lnTo>
                  <a:pt x="1310185" y="150125"/>
                </a:lnTo>
                <a:cubicBezTo>
                  <a:pt x="1338743" y="292911"/>
                  <a:pt x="1304676" y="253798"/>
                  <a:pt x="1351128" y="300250"/>
                </a:cubicBezTo>
                <a:lnTo>
                  <a:pt x="1364776" y="436728"/>
                </a:lnTo>
                <a:cubicBezTo>
                  <a:pt x="1378932" y="719843"/>
                  <a:pt x="1337683" y="628202"/>
                  <a:pt x="1392072" y="736979"/>
                </a:cubicBezTo>
                <a:cubicBezTo>
                  <a:pt x="1614604" y="834336"/>
                  <a:pt x="1530987" y="832513"/>
                  <a:pt x="1624084" y="832513"/>
                </a:cubicBezTo>
                <a:lnTo>
                  <a:pt x="1501254" y="982638"/>
                </a:lnTo>
                <a:lnTo>
                  <a:pt x="1473958" y="1091820"/>
                </a:lnTo>
                <a:lnTo>
                  <a:pt x="81887" y="1105468"/>
                </a:lnTo>
                <a:cubicBezTo>
                  <a:pt x="54089" y="855287"/>
                  <a:pt x="54591" y="942199"/>
                  <a:pt x="54591" y="846161"/>
                </a:cubicBezTo>
                <a:lnTo>
                  <a:pt x="27295" y="723331"/>
                </a:lnTo>
                <a:lnTo>
                  <a:pt x="0" y="600501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402842" y="2853516"/>
            <a:ext cx="1173707" cy="586918"/>
          </a:xfrm>
          <a:custGeom>
            <a:avLst/>
            <a:gdLst>
              <a:gd name="connsiteX0" fmla="*/ 0 w 1173707"/>
              <a:gd name="connsiteY0" fmla="*/ 354842 h 586918"/>
              <a:gd name="connsiteX1" fmla="*/ 232012 w 1173707"/>
              <a:gd name="connsiteY1" fmla="*/ 245660 h 586918"/>
              <a:gd name="connsiteX2" fmla="*/ 300251 w 1173707"/>
              <a:gd name="connsiteY2" fmla="*/ 122830 h 586918"/>
              <a:gd name="connsiteX3" fmla="*/ 464024 w 1173707"/>
              <a:gd name="connsiteY3" fmla="*/ 0 h 586918"/>
              <a:gd name="connsiteX4" fmla="*/ 641445 w 1173707"/>
              <a:gd name="connsiteY4" fmla="*/ 54591 h 586918"/>
              <a:gd name="connsiteX5" fmla="*/ 818865 w 1173707"/>
              <a:gd name="connsiteY5" fmla="*/ 109182 h 586918"/>
              <a:gd name="connsiteX6" fmla="*/ 996286 w 1173707"/>
              <a:gd name="connsiteY6" fmla="*/ 204716 h 586918"/>
              <a:gd name="connsiteX7" fmla="*/ 1064525 w 1173707"/>
              <a:gd name="connsiteY7" fmla="*/ 327546 h 586918"/>
              <a:gd name="connsiteX8" fmla="*/ 1173707 w 1173707"/>
              <a:gd name="connsiteY8" fmla="*/ 423081 h 586918"/>
              <a:gd name="connsiteX9" fmla="*/ 1132764 w 1173707"/>
              <a:gd name="connsiteY9" fmla="*/ 573206 h 586918"/>
              <a:gd name="connsiteX10" fmla="*/ 150125 w 1173707"/>
              <a:gd name="connsiteY10" fmla="*/ 586854 h 586918"/>
              <a:gd name="connsiteX11" fmla="*/ 163773 w 1173707"/>
              <a:gd name="connsiteY11" fmla="*/ 586854 h 586918"/>
              <a:gd name="connsiteX12" fmla="*/ 122830 w 1173707"/>
              <a:gd name="connsiteY12" fmla="*/ 477672 h 586918"/>
              <a:gd name="connsiteX13" fmla="*/ 68239 w 1173707"/>
              <a:gd name="connsiteY13" fmla="*/ 436728 h 586918"/>
              <a:gd name="connsiteX14" fmla="*/ 0 w 1173707"/>
              <a:gd name="connsiteY14" fmla="*/ 354842 h 58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3707" h="586918">
                <a:moveTo>
                  <a:pt x="0" y="354842"/>
                </a:moveTo>
                <a:lnTo>
                  <a:pt x="232012" y="245660"/>
                </a:lnTo>
                <a:lnTo>
                  <a:pt x="300251" y="122830"/>
                </a:lnTo>
                <a:lnTo>
                  <a:pt x="464024" y="0"/>
                </a:lnTo>
                <a:lnTo>
                  <a:pt x="641445" y="54591"/>
                </a:lnTo>
                <a:lnTo>
                  <a:pt x="818865" y="109182"/>
                </a:lnTo>
                <a:cubicBezTo>
                  <a:pt x="986568" y="207008"/>
                  <a:pt x="919439" y="204716"/>
                  <a:pt x="996286" y="204716"/>
                </a:cubicBezTo>
                <a:cubicBezTo>
                  <a:pt x="1066936" y="317757"/>
                  <a:pt x="1064525" y="270981"/>
                  <a:pt x="1064525" y="327546"/>
                </a:cubicBezTo>
                <a:lnTo>
                  <a:pt x="1173707" y="423081"/>
                </a:lnTo>
                <a:lnTo>
                  <a:pt x="1132764" y="573206"/>
                </a:lnTo>
                <a:lnTo>
                  <a:pt x="150125" y="586854"/>
                </a:lnTo>
                <a:cubicBezTo>
                  <a:pt x="145576" y="586918"/>
                  <a:pt x="159224" y="586854"/>
                  <a:pt x="163773" y="586854"/>
                </a:cubicBezTo>
                <a:lnTo>
                  <a:pt x="122830" y="477672"/>
                </a:lnTo>
                <a:lnTo>
                  <a:pt x="68239" y="436728"/>
                </a:lnTo>
                <a:lnTo>
                  <a:pt x="0" y="354842"/>
                </a:lnTo>
                <a:close/>
              </a:path>
            </a:pathLst>
          </a:cu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562600" y="2704528"/>
            <a:ext cx="1066800" cy="1230121"/>
          </a:xfrm>
          <a:custGeom>
            <a:avLst/>
            <a:gdLst>
              <a:gd name="connsiteX0" fmla="*/ 0 w 805218"/>
              <a:gd name="connsiteY0" fmla="*/ 274778 h 1230121"/>
              <a:gd name="connsiteX1" fmla="*/ 232012 w 805218"/>
              <a:gd name="connsiteY1" fmla="*/ 97357 h 1230121"/>
              <a:gd name="connsiteX2" fmla="*/ 464024 w 805218"/>
              <a:gd name="connsiteY2" fmla="*/ 1823 h 1230121"/>
              <a:gd name="connsiteX3" fmla="*/ 696036 w 805218"/>
              <a:gd name="connsiteY3" fmla="*/ 97357 h 1230121"/>
              <a:gd name="connsiteX4" fmla="*/ 791570 w 805218"/>
              <a:gd name="connsiteY4" fmla="*/ 83709 h 1230121"/>
              <a:gd name="connsiteX5" fmla="*/ 805218 w 805218"/>
              <a:gd name="connsiteY5" fmla="*/ 1216473 h 1230121"/>
              <a:gd name="connsiteX6" fmla="*/ 191069 w 805218"/>
              <a:gd name="connsiteY6" fmla="*/ 1230121 h 1230121"/>
              <a:gd name="connsiteX7" fmla="*/ 218364 w 805218"/>
              <a:gd name="connsiteY7" fmla="*/ 1134587 h 1230121"/>
              <a:gd name="connsiteX8" fmla="*/ 300251 w 805218"/>
              <a:gd name="connsiteY8" fmla="*/ 1052700 h 1230121"/>
              <a:gd name="connsiteX9" fmla="*/ 341194 w 805218"/>
              <a:gd name="connsiteY9" fmla="*/ 957166 h 1230121"/>
              <a:gd name="connsiteX10" fmla="*/ 218364 w 805218"/>
              <a:gd name="connsiteY10" fmla="*/ 902575 h 1230121"/>
              <a:gd name="connsiteX11" fmla="*/ 136478 w 805218"/>
              <a:gd name="connsiteY11" fmla="*/ 875279 h 1230121"/>
              <a:gd name="connsiteX12" fmla="*/ 54591 w 805218"/>
              <a:gd name="connsiteY12" fmla="*/ 834336 h 1230121"/>
              <a:gd name="connsiteX13" fmla="*/ 81887 w 805218"/>
              <a:gd name="connsiteY13" fmla="*/ 479494 h 1230121"/>
              <a:gd name="connsiteX14" fmla="*/ 54591 w 805218"/>
              <a:gd name="connsiteY14" fmla="*/ 424903 h 1230121"/>
              <a:gd name="connsiteX15" fmla="*/ 27296 w 805218"/>
              <a:gd name="connsiteY15" fmla="*/ 343017 h 1230121"/>
              <a:gd name="connsiteX16" fmla="*/ 0 w 805218"/>
              <a:gd name="connsiteY16" fmla="*/ 274778 h 12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5218" h="1230121">
                <a:moveTo>
                  <a:pt x="0" y="274778"/>
                </a:moveTo>
                <a:lnTo>
                  <a:pt x="232012" y="97357"/>
                </a:lnTo>
                <a:cubicBezTo>
                  <a:pt x="454544" y="0"/>
                  <a:pt x="370927" y="1823"/>
                  <a:pt x="464024" y="1823"/>
                </a:cubicBezTo>
                <a:cubicBezTo>
                  <a:pt x="688412" y="85968"/>
                  <a:pt x="627419" y="28740"/>
                  <a:pt x="696036" y="97357"/>
                </a:cubicBezTo>
                <a:lnTo>
                  <a:pt x="791570" y="83709"/>
                </a:lnTo>
                <a:lnTo>
                  <a:pt x="805218" y="1216473"/>
                </a:lnTo>
                <a:lnTo>
                  <a:pt x="191069" y="1230121"/>
                </a:lnTo>
                <a:lnTo>
                  <a:pt x="218364" y="1134587"/>
                </a:lnTo>
                <a:cubicBezTo>
                  <a:pt x="303746" y="1063436"/>
                  <a:pt x="300251" y="1101879"/>
                  <a:pt x="300251" y="1052700"/>
                </a:cubicBezTo>
                <a:lnTo>
                  <a:pt x="341194" y="957166"/>
                </a:lnTo>
                <a:lnTo>
                  <a:pt x="218364" y="902575"/>
                </a:lnTo>
                <a:lnTo>
                  <a:pt x="136478" y="875279"/>
                </a:lnTo>
                <a:lnTo>
                  <a:pt x="54591" y="834336"/>
                </a:lnTo>
                <a:lnTo>
                  <a:pt x="81887" y="479494"/>
                </a:lnTo>
                <a:lnTo>
                  <a:pt x="54591" y="424903"/>
                </a:lnTo>
                <a:cubicBezTo>
                  <a:pt x="23227" y="362174"/>
                  <a:pt x="27296" y="390657"/>
                  <a:pt x="27296" y="343017"/>
                </a:cubicBezTo>
                <a:lnTo>
                  <a:pt x="0" y="274778"/>
                </a:lnTo>
                <a:close/>
              </a:path>
            </a:pathLst>
          </a:cu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2688" y="179012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262832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339032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300932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354272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5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08552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41910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entropy change of an isolated system is the sum of the entropy changes of its components, and is always greater than zero.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048000" y="5334000"/>
          <a:ext cx="250115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4" imgW="1180800" imgH="431640" progId="Equation.3">
                  <p:embed/>
                </p:oleObj>
              </mc:Choice>
              <mc:Fallback>
                <p:oleObj name="Equation" r:id="rId4" imgW="11808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250115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53000" y="3276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...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l="16875" t="28334" r="21249" b="15833"/>
          <a:stretch>
            <a:fillRect/>
          </a:stretch>
        </p:blipFill>
        <p:spPr bwMode="auto">
          <a:xfrm>
            <a:off x="1371600" y="1143000"/>
            <a:ext cx="6248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799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TdS equations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719616"/>
            <a:ext cx="8153400" cy="37667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 first law for an internally reversible process, we know that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known as the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First 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TdS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equation.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53193" y="2743200"/>
          <a:ext cx="687160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3" imgW="2565360" imgH="711000" progId="Equation.3">
                  <p:embed/>
                </p:oleObj>
              </mc:Choice>
              <mc:Fallback>
                <p:oleObj name="Equation" r:id="rId3" imgW="256536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193" y="2743200"/>
                        <a:ext cx="6871607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799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TdS equations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643416"/>
            <a:ext cx="8382000" cy="37667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 definition of enthalpy, we know that,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known as the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second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TdS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equation.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2209800"/>
          <a:ext cx="3913188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3" imgW="1460160" imgH="863280" progId="Equation.3">
                  <p:embed/>
                </p:oleObj>
              </mc:Choice>
              <mc:Fallback>
                <p:oleObj name="Equation" r:id="rId3" imgW="1460160" imgH="863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3913188" cy="231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799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TdS equations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2057400"/>
            <a:ext cx="8382000" cy="29285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Since the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TdS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equations are property relations, they are therefore independent of the type of the processes.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Tds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relations are hence, valid for both reversible and irreversible processes and for both closed and open systems.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1174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change of liquids and solids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567216"/>
            <a:ext cx="8610600" cy="41477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Liquids and solids can be approximated as incompressible substances since their specific volumes remain nearly constant during a process.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Thus,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dv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0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liquids and solids.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3962400"/>
          <a:ext cx="728254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3" imgW="2831760" imgH="888840" progId="Equation.3">
                  <p:embed/>
                </p:oleObj>
              </mc:Choice>
              <mc:Fallback>
                <p:oleObj name="Equation" r:id="rId3" imgW="283176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7282542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799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change of ideal gases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57158" y="1571612"/>
            <a:ext cx="8610600" cy="41477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ideal gases we know that,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entropy change for a process,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71737" y="2209800"/>
          <a:ext cx="3852863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3" imgW="1498320" imgH="863280" progId="Equation.3">
                  <p:embed/>
                </p:oleObj>
              </mc:Choice>
              <mc:Fallback>
                <p:oleObj name="Equation" r:id="rId3" imgW="1498320" imgH="863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7" y="2209800"/>
                        <a:ext cx="3852863" cy="222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057400" y="5029200"/>
          <a:ext cx="45386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5" imgW="1765080" imgH="469800" progId="Equation.3">
                  <p:embed/>
                </p:oleObj>
              </mc:Choice>
              <mc:Fallback>
                <p:oleObj name="Equation" r:id="rId5" imgW="176508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453866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8799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change of ideal gases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44700" y="1752600"/>
          <a:ext cx="473710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3" imgW="1841400" imgH="1168200" progId="Equation.3">
                  <p:embed/>
                </p:oleObj>
              </mc:Choice>
              <mc:Fallback>
                <p:oleObj name="Equation" r:id="rId3" imgW="1841400" imgH="116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752600"/>
                        <a:ext cx="4737100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13"/>
          <p:cNvSpPr txBox="1">
            <a:spLocks/>
          </p:cNvSpPr>
          <p:nvPr/>
        </p:nvSpPr>
        <p:spPr bwMode="auto">
          <a:xfrm>
            <a:off x="457200" y="4800600"/>
            <a:ext cx="8305800" cy="12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Usually, we assume average values of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kumimoji="0" lang="en-IN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and </a:t>
            </a:r>
            <a:r>
              <a:rPr kumimoji="0" lang="en-IN" sz="28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in the above equations and thus can replace </a:t>
            </a:r>
            <a:r>
              <a:rPr kumimoji="0" lang="en-IN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kumimoji="0" lang="en-IN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(T)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with </a:t>
            </a:r>
            <a:r>
              <a:rPr kumimoji="0" lang="en-IN" sz="28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p,av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kumimoji="0" lang="en-IN" sz="28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kumimoji="0" lang="en-IN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(T) 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with </a:t>
            </a:r>
            <a:r>
              <a:rPr kumimoji="0" lang="en-IN" sz="28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</a:t>
            </a:r>
            <a:r>
              <a:rPr lang="en-IN" sz="28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av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Third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 bwMode="auto">
          <a:xfrm>
            <a:off x="304800" y="1524000"/>
            <a:ext cx="8610600" cy="414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Entropy can be viewed as a measure of molecular disorder, or molecular randomness.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As a system becomes more disordered, the positions of the molecules become less predictable and the entropy increases.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The entropy of a system is related to the total number of possible microscopic states of that system, called thermodynamic probability </a:t>
            </a:r>
            <a:r>
              <a:rPr lang="en-IN" sz="28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by the </a:t>
            </a:r>
            <a:r>
              <a:rPr lang="en-IN" sz="2800" dirty="0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Boltzmann relation.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Third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 bwMode="auto">
          <a:xfrm>
            <a:off x="304800" y="1676400"/>
            <a:ext cx="8610600" cy="414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Boltzmann relation is expressed as</a:t>
            </a:r>
          </a:p>
          <a:p>
            <a:pPr lvl="3">
              <a:buClr>
                <a:schemeClr val="tx1"/>
              </a:buClr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         </a:t>
            </a:r>
            <a:r>
              <a:rPr lang="en-IN" sz="2800" i="1" dirty="0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S=k </a:t>
            </a:r>
            <a:r>
              <a:rPr lang="en-IN" sz="2800" i="1" dirty="0" err="1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lnp</a:t>
            </a:r>
            <a:r>
              <a:rPr lang="en-IN" sz="2800" dirty="0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Where, </a:t>
            </a:r>
            <a:r>
              <a:rPr lang="en-IN" sz="28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1.3806 x 10</a:t>
            </a:r>
            <a:r>
              <a:rPr lang="en-IN" sz="2800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-23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J/K is the </a:t>
            </a:r>
          </a:p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Boltzmann constant.</a:t>
            </a:r>
          </a:p>
          <a:p>
            <a:endParaRPr lang="en-IN" sz="2800" baseline="30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a microscopic point of view, the entropy of a system increases whenever the molecular randomness or uncertainty (i.e., molecular probability) of a system </a:t>
            </a:r>
          </a:p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 inequality and entropy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498976"/>
            <a:ext cx="86106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cyclic integral of work and heat are not zero.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However, the cyclic integral of volume (or any other property) is zero.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Conversely, a quantity whose cyclic integral is zero depends on the state only and not the process path, and thus it is a property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realized in 1865 that he had discovered a new thermodynamic property, and he chose to name this property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Third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 bwMode="auto">
          <a:xfrm>
            <a:off x="304800" y="167640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The entropy of a pure crystalline at absolute zero temperature is zero since there is no uncertainty about the state of the molecules at that instant: </a:t>
            </a:r>
            <a:r>
              <a:rPr lang="en-IN" sz="2800" dirty="0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third law of thermodynamics. 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entropy determined relative to this point is called </a:t>
            </a:r>
            <a:r>
              <a:rPr lang="en-IN" sz="2800" dirty="0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absolute entropy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pure crystalline substance at absolute zero temperature is in perfect order, and its entropy is zero.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7159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and energy transfer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 bwMode="auto">
          <a:xfrm>
            <a:off x="304800" y="1676400"/>
            <a:ext cx="8610600" cy="414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An organized form of energy like work is free of disorder or randomness and thus free of entropy.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There is no entropy transfer associated with energy transfer as work.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quantity of energy is always preserved during an actual process (the 1</a:t>
            </a:r>
            <a:r>
              <a:rPr lang="en-IN" sz="2800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law), but the quality is bound to decrease (the 2</a:t>
            </a:r>
            <a:r>
              <a:rPr lang="en-IN" sz="2800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nd 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law).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0" y="1905000"/>
            <a:ext cx="2362200" cy="2057400"/>
          </a:xfrm>
          <a:prstGeom prst="rect">
            <a:avLst/>
          </a:prstGeom>
          <a:blipFill dpi="0" rotWithShape="1">
            <a:blip r:embed="rId2">
              <a:alphaModFix amt="88000"/>
            </a:blip>
            <a:srcRect/>
            <a:tile tx="0" ty="0" sx="100000" sy="100000" flip="none" algn="tl"/>
          </a:blip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and energy transfer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015850"/>
            <a:ext cx="2514600" cy="228600"/>
          </a:xfrm>
          <a:prstGeom prst="rect">
            <a:avLst/>
          </a:prstGeom>
          <a:gradFill flip="none" rotWithShape="1">
            <a:gsLst>
              <a:gs pos="0">
                <a:srgbClr val="8488C4">
                  <a:alpha val="47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2133600" y="3997050"/>
            <a:ext cx="1066800" cy="609600"/>
          </a:xfrm>
          <a:prstGeom prst="trapezoid">
            <a:avLst/>
          </a:prstGeom>
          <a:blipFill>
            <a:blip r:embed="rId3"/>
            <a:tile tx="0" ty="0" sx="100000" sy="100000" flip="none" algn="tl"/>
          </a:blip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rapezoid 5"/>
          <p:cNvSpPr/>
          <p:nvPr/>
        </p:nvSpPr>
        <p:spPr>
          <a:xfrm>
            <a:off x="2133600" y="2854050"/>
            <a:ext cx="1066800" cy="609600"/>
          </a:xfrm>
          <a:prstGeom prst="trapezoid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rot="5400000" flipH="1" flipV="1">
            <a:off x="1790700" y="3120750"/>
            <a:ext cx="1752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2545200" y="2053948"/>
            <a:ext cx="25200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469000" y="2053948"/>
            <a:ext cx="25200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2392800" y="2053948"/>
            <a:ext cx="25200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316600" y="2053948"/>
            <a:ext cx="25200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240400" y="2053948"/>
            <a:ext cx="25200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1295400" y="1711050"/>
            <a:ext cx="304800" cy="762000"/>
          </a:xfrm>
          <a:prstGeom prst="arc">
            <a:avLst>
              <a:gd name="adj1" fmla="val 16200000"/>
              <a:gd name="adj2" fmla="val 6901014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148245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i="1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sh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400300" y="3501750"/>
            <a:ext cx="685800" cy="158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2875" y="4693725"/>
            <a:ext cx="44405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Raising of a weight by a rotating shaft does not generate entropy, and so energy is not degraded during this process (if we assume frictional effects can be neglected).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50736" y="2762951"/>
            <a:ext cx="76200" cy="381000"/>
          </a:xfrm>
          <a:prstGeom prst="ellips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60636" y="3188208"/>
            <a:ext cx="76200" cy="381000"/>
          </a:xfrm>
          <a:prstGeom prst="ellips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85936" y="236220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sh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86400" y="228600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0800000">
            <a:off x="6705600" y="3124200"/>
            <a:ext cx="1752600" cy="76200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7848600" y="2819400"/>
            <a:ext cx="304800" cy="762000"/>
          </a:xfrm>
          <a:prstGeom prst="arc">
            <a:avLst>
              <a:gd name="adj1" fmla="val 16200000"/>
              <a:gd name="adj2" fmla="val 6901014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4707575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work done on a gas increases the entropy of the gas, and thus energy is degraded during this process.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000108"/>
            <a:ext cx="33909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05972" y="1668808"/>
            <a:ext cx="1643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generation by friction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0694" y="721399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is not transferred with work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4929198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 entropy accompanies work as it crosses the system boundary. But entropy may be generated within the system as work is dissipated into a less useful form of energy.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86116" y="2571744"/>
            <a:ext cx="1071570" cy="28575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724837" y="1775965"/>
            <a:ext cx="1357322" cy="1143008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and energy transfer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 bwMode="auto">
          <a:xfrm>
            <a:off x="304800" y="1676400"/>
            <a:ext cx="8610600" cy="414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This decrease in quality is always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accompanied by an increase in entropy.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Heat is a form of disorganized energy, and  </a:t>
            </a:r>
          </a:p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hence, there is increase in entropy with </a:t>
            </a:r>
          </a:p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heat.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Processes can occur only in the direction of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increased overall entropy or molecular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disorder.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That is, the entire universe is getting more </a:t>
            </a:r>
          </a:p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and more chaotic every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and energy transfer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 bwMode="auto">
          <a:xfrm>
            <a:off x="381000" y="1524000"/>
            <a:ext cx="8305800" cy="449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90600" y="2209800"/>
            <a:ext cx="3124200" cy="1676400"/>
          </a:xfrm>
          <a:prstGeom prst="ellipse">
            <a:avLst/>
          </a:prstGeom>
          <a:solidFill>
            <a:srgbClr val="FF0000">
              <a:alpha val="1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Hot body</a:t>
            </a:r>
          </a:p>
          <a:p>
            <a:pPr algn="ctr"/>
            <a:endParaRPr lang="en-IN" sz="2000" dirty="0" smtClean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decreases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91200" y="2057400"/>
            <a:ext cx="2514600" cy="19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Cold body</a:t>
            </a:r>
          </a:p>
          <a:p>
            <a:pPr algn="ctr"/>
            <a:endParaRPr lang="en-IN" sz="2000" dirty="0" smtClean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increases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038600" y="2819400"/>
            <a:ext cx="1752600" cy="457200"/>
          </a:xfrm>
          <a:prstGeom prst="rightArrow">
            <a:avLst/>
          </a:prstGeom>
          <a:gradFill flip="none" rotWithShape="1">
            <a:gsLst>
              <a:gs pos="13000">
                <a:srgbClr val="FF0000">
                  <a:alpha val="28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59080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43434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During a heat transfer process, the net </a:t>
            </a:r>
          </a:p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entropy increases.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This is because, the increase in the entropy </a:t>
            </a:r>
          </a:p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of the cold body is more than the decrease in </a:t>
            </a:r>
          </a:p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the entropy of the hot body.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and energy transfer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 bwMode="auto">
          <a:xfrm>
            <a:off x="533400" y="14478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Work is entropy-free, and no entropy is transferred by work.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Closed systems 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is transferred by both heat and work, whereas entropy is transferred only by heat (closed systems).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Only energy is exchanged during work interaction whereas both energy and entropy are exchanged during heat transfer.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Open systems</a:t>
            </a:r>
            <a:endParaRPr lang="en-IN" sz="24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Entropy transfer in open systems: heat and mass flow.</a:t>
            </a: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balance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Entropy balance for any system undergoing </a:t>
            </a:r>
          </a:p>
          <a:p>
            <a:pPr eaLnBrk="1" hangingPunct="1"/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any process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6400" y="2743200"/>
          <a:ext cx="5867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3" imgW="2781000" imgH="1307880" progId="Equation.3">
                  <p:embed/>
                </p:oleObj>
              </mc:Choice>
              <mc:Fallback>
                <p:oleObj name="Equation" r:id="rId3" imgW="2781000" imgH="1307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58674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00100" y="2071678"/>
          <a:ext cx="7655890" cy="3616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3" imgW="3225600" imgH="1523880" progId="Equation.3">
                  <p:embed/>
                </p:oleObj>
              </mc:Choice>
              <mc:Fallback>
                <p:oleObj name="Equation" r:id="rId3" imgW="3225600" imgH="1523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071678"/>
                        <a:ext cx="7655890" cy="3616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balance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66838" y="1941513"/>
          <a:ext cx="6910387" cy="363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3" imgW="3390840" imgH="1752480" progId="Equation.3">
                  <p:embed/>
                </p:oleObj>
              </mc:Choice>
              <mc:Fallback>
                <p:oleObj name="Equation" r:id="rId3" imgW="3390840" imgH="1752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941513"/>
                        <a:ext cx="6910387" cy="363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balance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4582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property of entropy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13311"/>
              </p:ext>
            </p:extLst>
          </p:nvPr>
        </p:nvGraphicFramePr>
        <p:xfrm>
          <a:off x="4343400" y="1447800"/>
          <a:ext cx="4343400" cy="491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Equation" r:id="rId3" imgW="1815840" imgH="2311200" progId="Equation.3">
                  <p:embed/>
                </p:oleObj>
              </mc:Choice>
              <mc:Fallback>
                <p:oleObj name="Equation" r:id="rId3" imgW="1815840" imgH="23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4343400" cy="491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542020" y="5211856"/>
            <a:ext cx="288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-987980" y="3687040"/>
            <a:ext cx="30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20882019">
            <a:off x="-313420" y="2819292"/>
            <a:ext cx="3276600" cy="3200400"/>
          </a:xfrm>
          <a:prstGeom prst="arc">
            <a:avLst>
              <a:gd name="adj1" fmla="val 15836866"/>
              <a:gd name="adj2" fmla="val 0"/>
            </a:avLst>
          </a:prstGeom>
          <a:ln w="2540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9748727">
            <a:off x="806005" y="960129"/>
            <a:ext cx="3276600" cy="3200400"/>
          </a:xfrm>
          <a:prstGeom prst="arc">
            <a:avLst>
              <a:gd name="adj1" fmla="val 16200000"/>
              <a:gd name="adj2" fmla="val 382668"/>
            </a:avLst>
          </a:prstGeom>
          <a:ln w="22225"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Merge 7"/>
          <p:cNvSpPr/>
          <p:nvPr/>
        </p:nvSpPr>
        <p:spPr>
          <a:xfrm rot="7500000">
            <a:off x="2268522" y="2973396"/>
            <a:ext cx="178959" cy="38222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erge 8"/>
          <p:cNvSpPr/>
          <p:nvPr/>
        </p:nvSpPr>
        <p:spPr>
          <a:xfrm rot="17949733">
            <a:off x="1516728" y="3754409"/>
            <a:ext cx="198246" cy="38527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9890" y="2633031"/>
            <a:ext cx="276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39624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3200" y="5181600"/>
            <a:ext cx="351378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sz="2000" i="1" baseline="30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816" y="2209800"/>
            <a:ext cx="354584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sz="2000" i="1" baseline="30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411458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1180" y="26365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600" y="2889912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9544" y="2833048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00384" y="3858904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20904" y="3870280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03208" y="5418160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1152" y="5361296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4582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property of entropy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87194"/>
              </p:ext>
            </p:extLst>
          </p:nvPr>
        </p:nvGraphicFramePr>
        <p:xfrm>
          <a:off x="855663" y="1158875"/>
          <a:ext cx="819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Equation" r:id="rId3" imgW="342720" imgH="482400" progId="Equation.3">
                  <p:embed/>
                </p:oleObj>
              </mc:Choice>
              <mc:Fallback>
                <p:oleObj name="Equation" r:id="rId3" imgW="342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158875"/>
                        <a:ext cx="8191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13"/>
          <p:cNvSpPr txBox="1">
            <a:spLocks/>
          </p:cNvSpPr>
          <p:nvPr/>
        </p:nvSpPr>
        <p:spPr>
          <a:xfrm>
            <a:off x="304800" y="1482770"/>
            <a:ext cx="8624918" cy="5018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is independent of the reversible path connecting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property whose value at the final state minus the initial state is equal to          is called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denoted by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When the two equilibrium states are infinitesimally near,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625983"/>
              </p:ext>
            </p:extLst>
          </p:nvPr>
        </p:nvGraphicFramePr>
        <p:xfrm>
          <a:off x="3276600" y="3733800"/>
          <a:ext cx="2095500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Equation" r:id="rId5" imgW="914400" imgH="1346040" progId="Equation.3">
                  <p:embed/>
                </p:oleObj>
              </mc:Choice>
              <mc:Fallback>
                <p:oleObj name="Equation" r:id="rId5" imgW="91440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2095500" cy="275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36896" y="1676400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6316" y="3331120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5296" y="4280848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607358"/>
              </p:ext>
            </p:extLst>
          </p:nvPr>
        </p:nvGraphicFramePr>
        <p:xfrm>
          <a:off x="3811166" y="2816770"/>
          <a:ext cx="819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7" imgW="342720" imgH="482400" progId="Equation.3">
                  <p:embed/>
                </p:oleObj>
              </mc:Choice>
              <mc:Fallback>
                <p:oleObj name="Equation" r:id="rId7" imgW="342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166" y="2816770"/>
                        <a:ext cx="8191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3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498976"/>
            <a:ext cx="86106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is an extensive property of a system and sometimes is referred to as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entropy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per unit mass, designated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s,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an intensive property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and has the unit kJ/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kg·K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entropy change of a system during a process can be determined by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4953000"/>
          <a:ext cx="50006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Equation" r:id="rId3" imgW="2222280" imgH="507960" progId="Equation.3">
                  <p:embed/>
                </p:oleObj>
              </mc:Choice>
              <mc:Fallback>
                <p:oleObj name="Equation" r:id="rId3" imgW="22222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50006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743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981200"/>
            <a:ext cx="8229600" cy="25396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is a property, and like all other properties, it has fixed values at fixed states.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Therefore, the entropy change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between two specified states is the same no matter what path, reversible or irreversible.</a:t>
            </a:r>
          </a:p>
        </p:txBody>
      </p:sp>
    </p:spTree>
    <p:extLst>
      <p:ext uri="{BB962C8B-B14F-4D97-AF65-F5344CB8AC3E}">
        <p14:creationId xmlns:p14="http://schemas.microsoft.com/office/powerpoint/2010/main" val="5615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Temperature-entropy plot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3505200"/>
            <a:ext cx="83820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reversible adiabatic process is, therefore, and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process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668314"/>
              </p:ext>
            </p:extLst>
          </p:nvPr>
        </p:nvGraphicFramePr>
        <p:xfrm>
          <a:off x="1079500" y="1676400"/>
          <a:ext cx="62992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Equation" r:id="rId3" imgW="3047760" imgH="863280" progId="Equation.3">
                  <p:embed/>
                </p:oleObj>
              </mc:Choice>
              <mc:Fallback>
                <p:oleObj name="Equation" r:id="rId3" imgW="30477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676400"/>
                        <a:ext cx="6299200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784761"/>
              </p:ext>
            </p:extLst>
          </p:nvPr>
        </p:nvGraphicFramePr>
        <p:xfrm>
          <a:off x="3124200" y="4572000"/>
          <a:ext cx="20113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Equation" r:id="rId5" imgW="990360" imgH="533160" progId="Equation.3">
                  <p:embed/>
                </p:oleObj>
              </mc:Choice>
              <mc:Fallback>
                <p:oleObj name="Equation" r:id="rId5" imgW="990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011362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Temperature-entropy plot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4724400"/>
            <a:ext cx="84582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area under the reversible path on the T-S plot represents heat transfer during that process.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562600" y="2286000"/>
          <a:ext cx="31194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Equation" r:id="rId3" imgW="1536480" imgH="482400" progId="Equation.3">
                  <p:embed/>
                </p:oleObj>
              </mc:Choice>
              <mc:Fallback>
                <p:oleObj name="Equation" r:id="rId3" imgW="1536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0"/>
                        <a:ext cx="3119437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10800000" flipH="1" flipV="1">
            <a:off x="2830417" y="4113211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02592" y="38082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dS</a:t>
            </a:r>
            <a:endParaRPr lang="en-IN" sz="16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6898" y="3808412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08198" y="2780506"/>
            <a:ext cx="20566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>
            <a:off x="2213098" y="-457200"/>
            <a:ext cx="5334000" cy="3733800"/>
          </a:xfrm>
          <a:prstGeom prst="arc">
            <a:avLst>
              <a:gd name="adj1" fmla="val 17146527"/>
              <a:gd name="adj2" fmla="val 20895752"/>
            </a:avLst>
          </a:prstGeom>
          <a:ln w="254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245493" y="4076700"/>
            <a:ext cx="533402" cy="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02976" y="2856958"/>
            <a:ext cx="307689" cy="953403"/>
          </a:xfrm>
          <a:custGeom>
            <a:avLst/>
            <a:gdLst>
              <a:gd name="connsiteX0" fmla="*/ 0 w 307689"/>
              <a:gd name="connsiteY0" fmla="*/ 953403 h 953403"/>
              <a:gd name="connsiteX1" fmla="*/ 0 w 307689"/>
              <a:gd name="connsiteY1" fmla="*/ 0 h 953403"/>
              <a:gd name="connsiteX2" fmla="*/ 307689 w 307689"/>
              <a:gd name="connsiteY2" fmla="*/ 156012 h 953403"/>
              <a:gd name="connsiteX3" fmla="*/ 303355 w 307689"/>
              <a:gd name="connsiteY3" fmla="*/ 949069 h 953403"/>
              <a:gd name="connsiteX4" fmla="*/ 0 w 307689"/>
              <a:gd name="connsiteY4" fmla="*/ 953403 h 95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9" h="953403">
                <a:moveTo>
                  <a:pt x="0" y="953403"/>
                </a:moveTo>
                <a:lnTo>
                  <a:pt x="0" y="0"/>
                </a:lnTo>
                <a:lnTo>
                  <a:pt x="307689" y="156012"/>
                </a:lnTo>
                <a:cubicBezTo>
                  <a:pt x="306244" y="420364"/>
                  <a:pt x="304800" y="684717"/>
                  <a:pt x="303355" y="949069"/>
                </a:cubicBezTo>
                <a:lnTo>
                  <a:pt x="0" y="953403"/>
                </a:lnTo>
                <a:close/>
              </a:path>
            </a:pathLst>
          </a:cu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3533" y="3778101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r>
              <a:rPr lang="en-IN" sz="1600" i="1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01364" y="37781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4708" y="3767468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1676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3098" y="1676400"/>
            <a:ext cx="276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5432" y="301424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8898" y="2112334"/>
            <a:ext cx="1470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path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845733" y="23622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395334" y="2875935"/>
            <a:ext cx="1836000" cy="48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H="1" flipV="1">
            <a:off x="4346698" y="3233998"/>
            <a:ext cx="0" cy="57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508498" y="4114800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940693" y="4076701"/>
            <a:ext cx="533402" cy="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1609</Words>
  <Application>Microsoft Office PowerPoint</Application>
  <PresentationFormat>On-screen Show (4:3)</PresentationFormat>
  <Paragraphs>217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36</cp:revision>
  <dcterms:created xsi:type="dcterms:W3CDTF">2011-01-24T05:13:06Z</dcterms:created>
  <dcterms:modified xsi:type="dcterms:W3CDTF">2014-02-11T03:11:04Z</dcterms:modified>
</cp:coreProperties>
</file>