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00" r:id="rId3"/>
    <p:sldId id="301" r:id="rId4"/>
    <p:sldId id="302" r:id="rId5"/>
    <p:sldId id="303" r:id="rId6"/>
    <p:sldId id="304" r:id="rId7"/>
    <p:sldId id="305" r:id="rId8"/>
    <p:sldId id="306" r:id="rId9"/>
    <p:sldId id="307" r:id="rId10"/>
    <p:sldId id="308" r:id="rId11"/>
    <p:sldId id="309" r:id="rId12"/>
    <p:sldId id="282" r:id="rId13"/>
    <p:sldId id="283" r:id="rId14"/>
    <p:sldId id="284" r:id="rId15"/>
    <p:sldId id="285" r:id="rId16"/>
    <p:sldId id="286" r:id="rId17"/>
    <p:sldId id="299"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175"/>
          </a:xfrm>
          <a:prstGeom prst="rect">
            <a:avLst/>
          </a:prstGeom>
        </p:spPr>
        <p:txBody>
          <a:bodyPr vert="horz" lIns="98984" tIns="49492" rIns="98984" bIns="49492" rtlCol="0"/>
          <a:lstStyle>
            <a:lvl1pPr algn="l">
              <a:defRPr sz="1300"/>
            </a:lvl1pPr>
          </a:lstStyle>
          <a:p>
            <a:endParaRPr lang="en-IN"/>
          </a:p>
        </p:txBody>
      </p:sp>
      <p:sp>
        <p:nvSpPr>
          <p:cNvPr id="3" name="Date Placeholder 2"/>
          <p:cNvSpPr>
            <a:spLocks noGrp="1"/>
          </p:cNvSpPr>
          <p:nvPr>
            <p:ph type="dt" idx="1"/>
          </p:nvPr>
        </p:nvSpPr>
        <p:spPr>
          <a:xfrm>
            <a:off x="4021294" y="0"/>
            <a:ext cx="3076363" cy="511175"/>
          </a:xfrm>
          <a:prstGeom prst="rect">
            <a:avLst/>
          </a:prstGeom>
        </p:spPr>
        <p:txBody>
          <a:bodyPr vert="horz" lIns="98984" tIns="49492" rIns="98984" bIns="49492" rtlCol="0"/>
          <a:lstStyle>
            <a:lvl1pPr algn="r">
              <a:defRPr sz="1300"/>
            </a:lvl1pPr>
          </a:lstStyle>
          <a:p>
            <a:fld id="{7D82DA6A-7424-4B18-8D41-888BC0620FA7}" type="datetimeFigureOut">
              <a:rPr lang="en-US" smtClean="0"/>
              <a:pPr/>
              <a:t>1/9/2014</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8984" tIns="49492" rIns="98984" bIns="49492" rtlCol="0" anchor="ctr"/>
          <a:lstStyle/>
          <a:p>
            <a:endParaRPr lang="en-IN"/>
          </a:p>
        </p:txBody>
      </p:sp>
      <p:sp>
        <p:nvSpPr>
          <p:cNvPr id="5" name="Notes Placeholder 4"/>
          <p:cNvSpPr>
            <a:spLocks noGrp="1"/>
          </p:cNvSpPr>
          <p:nvPr>
            <p:ph type="body" sz="quarter" idx="3"/>
          </p:nvPr>
        </p:nvSpPr>
        <p:spPr>
          <a:xfrm>
            <a:off x="709930" y="4856163"/>
            <a:ext cx="5679440" cy="4600575"/>
          </a:xfrm>
          <a:prstGeom prst="rect">
            <a:avLst/>
          </a:prstGeom>
        </p:spPr>
        <p:txBody>
          <a:bodyPr vert="horz" lIns="98984" tIns="49492" rIns="98984" bIns="4949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551"/>
            <a:ext cx="3076363" cy="511175"/>
          </a:xfrm>
          <a:prstGeom prst="rect">
            <a:avLst/>
          </a:prstGeom>
        </p:spPr>
        <p:txBody>
          <a:bodyPr vert="horz" lIns="98984" tIns="49492" rIns="98984" bIns="49492"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10551"/>
            <a:ext cx="3076363" cy="511175"/>
          </a:xfrm>
          <a:prstGeom prst="rect">
            <a:avLst/>
          </a:prstGeom>
        </p:spPr>
        <p:txBody>
          <a:bodyPr vert="horz" lIns="98984" tIns="49492" rIns="98984" bIns="49492" rtlCol="0" anchor="b"/>
          <a:lstStyle>
            <a:lvl1pPr algn="r">
              <a:defRPr sz="1300"/>
            </a:lvl1pPr>
          </a:lstStyle>
          <a:p>
            <a:fld id="{714074EF-FD38-4784-B952-07DE433021ED}" type="slidenum">
              <a:rPr lang="en-IN" smtClean="0"/>
              <a:pPr/>
              <a:t>‹#›</a:t>
            </a:fld>
            <a:endParaRPr lang="en-IN"/>
          </a:p>
        </p:txBody>
      </p:sp>
    </p:spTree>
    <p:extLst>
      <p:ext uri="{BB962C8B-B14F-4D97-AF65-F5344CB8AC3E}">
        <p14:creationId xmlns:p14="http://schemas.microsoft.com/office/powerpoint/2010/main" val="108655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16691D9-B901-4A39-91D9-29F7540D497F}" type="datetimeFigureOut">
              <a:rPr lang="en-US" smtClean="0"/>
              <a:pPr/>
              <a:t>1/9/2014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6691D9-B901-4A39-91D9-29F7540D497F}" type="datetimeFigureOut">
              <a:rPr lang="en-US" smtClean="0"/>
              <a:pPr/>
              <a:t>1/9/2014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6691D9-B901-4A39-91D9-29F7540D497F}" type="datetimeFigureOut">
              <a:rPr lang="en-US" smtClean="0"/>
              <a:pPr/>
              <a:t>1/9/2014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6691D9-B901-4A39-91D9-29F7540D497F}" type="datetimeFigureOut">
              <a:rPr lang="en-US" smtClean="0"/>
              <a:pPr/>
              <a:t>1/9/2014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6691D9-B901-4A39-91D9-29F7540D497F}" type="datetimeFigureOut">
              <a:rPr lang="en-US" smtClean="0"/>
              <a:pPr/>
              <a:t>1/9/2014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16691D9-B901-4A39-91D9-29F7540D497F}" type="datetimeFigureOut">
              <a:rPr lang="en-US" smtClean="0"/>
              <a:pPr/>
              <a:t>1/9/2014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16691D9-B901-4A39-91D9-29F7540D497F}" type="datetimeFigureOut">
              <a:rPr lang="en-US" smtClean="0"/>
              <a:pPr/>
              <a:t>1/9/2014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16691D9-B901-4A39-91D9-29F7540D497F}" type="datetimeFigureOut">
              <a:rPr lang="en-US" smtClean="0"/>
              <a:pPr/>
              <a:t>1/9/2014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691D9-B901-4A39-91D9-29F7540D497F}" type="datetimeFigureOut">
              <a:rPr lang="en-US" smtClean="0"/>
              <a:pPr/>
              <a:t>1/9/2014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691D9-B901-4A39-91D9-29F7540D497F}" type="datetimeFigureOut">
              <a:rPr lang="en-US" smtClean="0"/>
              <a:pPr/>
              <a:t>1/9/2014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691D9-B901-4A39-91D9-29F7540D497F}" type="datetimeFigureOut">
              <a:rPr lang="en-US" smtClean="0"/>
              <a:pPr/>
              <a:t>1/9/2014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691D9-B901-4A39-91D9-29F7540D497F}" type="datetimeFigureOut">
              <a:rPr lang="en-US" smtClean="0"/>
              <a:pPr/>
              <a:t>1/9/2014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822AD-C775-4A98-B966-73E35FDE361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28604"/>
            <a:ext cx="8229600" cy="6000792"/>
          </a:xfrm>
        </p:spPr>
        <p:txBody>
          <a:bodyPr>
            <a:normAutofit fontScale="92500" lnSpcReduction="10000"/>
          </a:bodyPr>
          <a:lstStyle/>
          <a:p>
            <a:r>
              <a:rPr lang="en-IN" dirty="0" smtClean="0">
                <a:latin typeface="Times New Roman" pitchFamily="18" charset="0"/>
                <a:cs typeface="Times New Roman" pitchFamily="18" charset="0"/>
              </a:rPr>
              <a:t>Recap: Lecture 2, </a:t>
            </a:r>
            <a:r>
              <a:rPr lang="en-IN" dirty="0" smtClean="0">
                <a:latin typeface="Times New Roman" pitchFamily="18" charset="0"/>
                <a:cs typeface="Times New Roman" pitchFamily="18" charset="0"/>
              </a:rPr>
              <a:t>7</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January 2014, 0830-0930 </a:t>
            </a:r>
            <a:r>
              <a:rPr lang="en-IN" dirty="0" smtClean="0">
                <a:latin typeface="Times New Roman" pitchFamily="18" charset="0"/>
                <a:cs typeface="Times New Roman" pitchFamily="18" charset="0"/>
              </a:rPr>
              <a:t>hrs.</a:t>
            </a:r>
          </a:p>
          <a:p>
            <a:pPr lvl="1"/>
            <a:r>
              <a:rPr lang="en-IN" dirty="0" smtClean="0">
                <a:latin typeface="Times New Roman" pitchFamily="18" charset="0"/>
                <a:cs typeface="Times New Roman" pitchFamily="18" charset="0"/>
              </a:rPr>
              <a:t>Property</a:t>
            </a:r>
          </a:p>
          <a:p>
            <a:pPr lvl="2"/>
            <a:r>
              <a:rPr lang="en-IN" dirty="0" smtClean="0">
                <a:latin typeface="Times New Roman" pitchFamily="18" charset="0"/>
                <a:cs typeface="Times New Roman" pitchFamily="18" charset="0"/>
              </a:rPr>
              <a:t>Intensive, extensive, specific properties</a:t>
            </a:r>
          </a:p>
          <a:p>
            <a:pPr lvl="1"/>
            <a:r>
              <a:rPr lang="en-IN" dirty="0" smtClean="0">
                <a:latin typeface="Times New Roman" pitchFamily="18" charset="0"/>
                <a:cs typeface="Times New Roman" pitchFamily="18" charset="0"/>
              </a:rPr>
              <a:t>State of a system</a:t>
            </a:r>
          </a:p>
          <a:p>
            <a:pPr lvl="1"/>
            <a:r>
              <a:rPr lang="en-IN" dirty="0" smtClean="0">
                <a:latin typeface="Times New Roman" pitchFamily="18" charset="0"/>
                <a:cs typeface="Times New Roman" pitchFamily="18" charset="0"/>
              </a:rPr>
              <a:t>Equilibrium</a:t>
            </a:r>
          </a:p>
          <a:p>
            <a:pPr lvl="2"/>
            <a:r>
              <a:rPr lang="en-IN" dirty="0" smtClean="0">
                <a:latin typeface="Times New Roman" pitchFamily="18" charset="0"/>
                <a:cs typeface="Times New Roman" pitchFamily="18" charset="0"/>
              </a:rPr>
              <a:t>Mechanical, thermal, chemical, phase and Thermodynamic equilibrium</a:t>
            </a:r>
          </a:p>
          <a:p>
            <a:pPr lvl="1"/>
            <a:r>
              <a:rPr lang="en-IN" dirty="0" smtClean="0">
                <a:latin typeface="Times New Roman" pitchFamily="18" charset="0"/>
                <a:cs typeface="Times New Roman" pitchFamily="18" charset="0"/>
              </a:rPr>
              <a:t>State postulate</a:t>
            </a:r>
          </a:p>
          <a:p>
            <a:pPr lvl="1"/>
            <a:r>
              <a:rPr lang="en-IN" dirty="0" smtClean="0">
                <a:latin typeface="Times New Roman" pitchFamily="18" charset="0"/>
                <a:cs typeface="Times New Roman" pitchFamily="18" charset="0"/>
              </a:rPr>
              <a:t>Process, path and cycle</a:t>
            </a:r>
            <a:endParaRPr lang="en-IN" dirty="0">
              <a:latin typeface="Times New Roman" pitchFamily="18" charset="0"/>
              <a:cs typeface="Times New Roman" pitchFamily="18" charset="0"/>
            </a:endParaRPr>
          </a:p>
          <a:p>
            <a:pPr lvl="1"/>
            <a:r>
              <a:rPr lang="en-IN" dirty="0" smtClean="0">
                <a:latin typeface="Times New Roman" pitchFamily="18" charset="0"/>
                <a:cs typeface="Times New Roman" pitchFamily="18" charset="0"/>
              </a:rPr>
              <a:t>Quasi-static/quasi-equilibrium processes</a:t>
            </a:r>
          </a:p>
          <a:p>
            <a:pPr lvl="1"/>
            <a:r>
              <a:rPr lang="en-IN" dirty="0" smtClean="0">
                <a:latin typeface="Times New Roman" pitchFamily="18" charset="0"/>
                <a:cs typeface="Times New Roman" pitchFamily="18" charset="0"/>
              </a:rPr>
              <a:t>Energy</a:t>
            </a:r>
          </a:p>
          <a:p>
            <a:pPr lvl="2"/>
            <a:r>
              <a:rPr lang="en-IN" dirty="0" smtClean="0">
                <a:latin typeface="Times New Roman" pitchFamily="18" charset="0"/>
                <a:cs typeface="Times New Roman" pitchFamily="18" charset="0"/>
              </a:rPr>
              <a:t>Kinetic energy, Potential energy, total energy</a:t>
            </a:r>
          </a:p>
          <a:p>
            <a:pPr lvl="2"/>
            <a:r>
              <a:rPr lang="en-IN" dirty="0" smtClean="0">
                <a:latin typeface="Times New Roman" pitchFamily="18" charset="0"/>
                <a:cs typeface="Times New Roman" pitchFamily="18" charset="0"/>
              </a:rPr>
              <a:t>Microscopic and Macroscopic energy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Total energy of a system</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304800" y="1447800"/>
            <a:ext cx="8610600" cy="34290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In the absence of magnetic, electric, and surface tension effects, the total energy of a system consists of the kinetic, potential, and internal energies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p:txBody>
      </p:sp>
      <p:graphicFrame>
        <p:nvGraphicFramePr>
          <p:cNvPr id="4" name="Object 3"/>
          <p:cNvGraphicFramePr>
            <a:graphicFrameLocks noChangeAspect="1"/>
          </p:cNvGraphicFramePr>
          <p:nvPr/>
        </p:nvGraphicFramePr>
        <p:xfrm>
          <a:off x="1492250" y="3352800"/>
          <a:ext cx="6351588" cy="2590800"/>
        </p:xfrm>
        <a:graphic>
          <a:graphicData uri="http://schemas.openxmlformats.org/presentationml/2006/ole">
            <mc:AlternateContent xmlns:mc="http://schemas.openxmlformats.org/markup-compatibility/2006">
              <mc:Choice xmlns:v="urn:schemas-microsoft-com:vml" Requires="v">
                <p:oleObj spid="_x0000_s45060" name="Equation" r:id="rId3" imgW="2616120" imgH="1066680" progId="Equation.3">
                  <p:embed/>
                </p:oleObj>
              </mc:Choice>
              <mc:Fallback>
                <p:oleObj name="Equation" r:id="rId3" imgW="2616120" imgH="1066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250" y="3352800"/>
                        <a:ext cx="6351588"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94722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Total energy of a system</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304800" y="1371600"/>
            <a:ext cx="8610600" cy="3429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Closed systems whose velocity and elevation of the </a:t>
            </a:r>
            <a:r>
              <a:rPr kumimoji="0" lang="en-IN" sz="2800" b="0" i="0" u="none" strike="noStrike" kern="1200" cap="none" spc="0" normalizeH="0" baseline="0" noProof="0" dirty="0" err="1" smtClean="0">
                <a:ln>
                  <a:noFill/>
                </a:ln>
                <a:solidFill>
                  <a:schemeClr val="tx1"/>
                </a:solidFill>
                <a:effectLst/>
                <a:uLnTx/>
                <a:uFillTx/>
                <a:latin typeface="Garamond" pitchFamily="18" charset="0"/>
                <a:ea typeface="Verdana" pitchFamily="34" charset="0"/>
                <a:cs typeface="Verdana" pitchFamily="34" charset="0"/>
              </a:rPr>
              <a:t>center</a:t>
            </a: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of gravity remain constant during a process are frequently referred to as </a:t>
            </a:r>
            <a:r>
              <a:rPr kumimoji="0" lang="en-IN" sz="2800" b="0" i="0" u="none" strike="noStrike" kern="120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stationary systems.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1"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The change in the total energy </a:t>
            </a:r>
            <a:r>
              <a:rPr kumimoji="0" lang="en-IN" sz="2800" b="0" i="1"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E </a:t>
            </a: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of a stationary system is identical to the change in its</a:t>
            </a:r>
            <a:r>
              <a:rPr kumimoji="0" lang="en-IN" sz="2800" b="0" i="1"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a:t>
            </a: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internal energy </a:t>
            </a:r>
            <a:r>
              <a:rPr kumimoji="0" lang="en-IN" sz="2800" b="0" i="1"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U.</a:t>
            </a:r>
            <a:endParaRPr kumimoji="0" lang="en-IN"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p:txBody>
      </p:sp>
    </p:spTree>
    <p:extLst>
      <p:ext uri="{BB962C8B-B14F-4D97-AF65-F5344CB8AC3E}">
        <p14:creationId xmlns:p14="http://schemas.microsoft.com/office/powerpoint/2010/main" val="2824376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Kinetic and Potential energies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533400" y="2133600"/>
            <a:ext cx="8610600" cy="25908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Kinetic energy, KE, of a system:</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Potential energy, PE, of a system:</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graphicFrame>
        <p:nvGraphicFramePr>
          <p:cNvPr id="4" name="Object 3"/>
          <p:cNvGraphicFramePr>
            <a:graphicFrameLocks noChangeAspect="1"/>
          </p:cNvGraphicFramePr>
          <p:nvPr/>
        </p:nvGraphicFramePr>
        <p:xfrm>
          <a:off x="484188" y="2667000"/>
          <a:ext cx="8086725" cy="946150"/>
        </p:xfrm>
        <a:graphic>
          <a:graphicData uri="http://schemas.openxmlformats.org/presentationml/2006/ole">
            <mc:AlternateContent xmlns:mc="http://schemas.openxmlformats.org/markup-compatibility/2006">
              <mc:Choice xmlns:v="urn:schemas-microsoft-com:vml" Requires="v">
                <p:oleObj spid="_x0000_s1032" name="Equation" r:id="rId3" imgW="3581280" imgH="419040" progId="Equation.3">
                  <p:embed/>
                </p:oleObj>
              </mc:Choice>
              <mc:Fallback>
                <p:oleObj name="Equation" r:id="rId3" imgW="358128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88" y="2667000"/>
                        <a:ext cx="8086725"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nvGraphicFramePr>
        <p:xfrm>
          <a:off x="546100" y="4523096"/>
          <a:ext cx="8043863" cy="465138"/>
        </p:xfrm>
        <a:graphic>
          <a:graphicData uri="http://schemas.openxmlformats.org/presentationml/2006/ole">
            <mc:AlternateContent xmlns:mc="http://schemas.openxmlformats.org/markup-compatibility/2006">
              <mc:Choice xmlns:v="urn:schemas-microsoft-com:vml" Requires="v">
                <p:oleObj spid="_x0000_s1033" name="Equation" r:id="rId5" imgW="3517560" imgH="203040" progId="Equation.3">
                  <p:embed/>
                </p:oleObj>
              </mc:Choice>
              <mc:Fallback>
                <p:oleObj name="Equation" r:id="rId5" imgW="351756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100" y="4523096"/>
                        <a:ext cx="8043863"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Total energy of a system</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304800" y="1447800"/>
            <a:ext cx="8610600" cy="3429000"/>
          </a:xfrm>
          <a:prstGeom prst="rect">
            <a:avLst/>
          </a:prstGeom>
        </p:spPr>
        <p:txBody>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In the absence of magnetic, electric, and surface tension effects, the total energy of a system consists of the kinetic, potential, and internal energies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graphicFrame>
        <p:nvGraphicFramePr>
          <p:cNvPr id="4" name="Object 3"/>
          <p:cNvGraphicFramePr>
            <a:graphicFrameLocks noChangeAspect="1"/>
          </p:cNvGraphicFramePr>
          <p:nvPr/>
        </p:nvGraphicFramePr>
        <p:xfrm>
          <a:off x="1492250" y="3352800"/>
          <a:ext cx="6351588" cy="2590800"/>
        </p:xfrm>
        <a:graphic>
          <a:graphicData uri="http://schemas.openxmlformats.org/presentationml/2006/ole">
            <mc:AlternateContent xmlns:mc="http://schemas.openxmlformats.org/markup-compatibility/2006">
              <mc:Choice xmlns:v="urn:schemas-microsoft-com:vml" Requires="v">
                <p:oleObj spid="_x0000_s2053" name="Equation" r:id="rId3" imgW="2616120" imgH="1066680" progId="Equation.3">
                  <p:embed/>
                </p:oleObj>
              </mc:Choice>
              <mc:Fallback>
                <p:oleObj name="Equation" r:id="rId3" imgW="2616120" imgH="10666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250" y="3352800"/>
                        <a:ext cx="6351588"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Total energy of a system</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304800" y="1371600"/>
            <a:ext cx="8610600" cy="3429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Closed systems whose velocity and elevation of the center of gravity remain constant during a process are frequently referred to as </a:t>
            </a:r>
            <a:r>
              <a:rPr kumimoji="0" lang="en-IN"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stationary systems.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1"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change in the total energy </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E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of a stationary system is identical to the change in its</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internal energy </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U.</a:t>
            </a:r>
            <a:endPar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Enthalpy</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8"/>
          <p:cNvSpPr txBox="1">
            <a:spLocks/>
          </p:cNvSpPr>
          <p:nvPr/>
        </p:nvSpPr>
        <p:spPr>
          <a:xfrm>
            <a:off x="609600" y="1447800"/>
            <a:ext cx="8077200" cy="28956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combination of internal energy </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u</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and </a:t>
            </a:r>
            <a:r>
              <a:rPr kumimoji="0" lang="en-IN" sz="2800" b="0" i="1" u="none" strike="noStrike" kern="1200" cap="none" spc="0" normalizeH="0" baseline="0" noProof="0" dirty="0" err="1" smtClean="0">
                <a:ln>
                  <a:noFill/>
                </a:ln>
                <a:solidFill>
                  <a:schemeClr val="tx1"/>
                </a:solidFill>
                <a:effectLst/>
                <a:uLnTx/>
                <a:uFillTx/>
                <a:latin typeface="Times New Roman" pitchFamily="18" charset="0"/>
                <a:ea typeface="Verdana" pitchFamily="34" charset="0"/>
                <a:cs typeface="Times New Roman" pitchFamily="18" charset="0"/>
              </a:rPr>
              <a:t>pv</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is often encountered in the analysis of control volumes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Enthalpy is a combination property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Enthalpy is also often referred to as heat content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Process in which enthalpy is constant: </a:t>
            </a:r>
            <a:r>
              <a:rPr kumimoji="0" lang="en-IN"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isenthalpic process</a:t>
            </a:r>
          </a:p>
        </p:txBody>
      </p:sp>
      <p:graphicFrame>
        <p:nvGraphicFramePr>
          <p:cNvPr id="4" name="Object 3"/>
          <p:cNvGraphicFramePr>
            <a:graphicFrameLocks noChangeAspect="1"/>
          </p:cNvGraphicFramePr>
          <p:nvPr/>
        </p:nvGraphicFramePr>
        <p:xfrm>
          <a:off x="2000232" y="3214686"/>
          <a:ext cx="4633912" cy="1133475"/>
        </p:xfrm>
        <a:graphic>
          <a:graphicData uri="http://schemas.openxmlformats.org/presentationml/2006/ole">
            <mc:AlternateContent xmlns:mc="http://schemas.openxmlformats.org/markup-compatibility/2006">
              <mc:Choice xmlns:v="urn:schemas-microsoft-com:vml" Requires="v">
                <p:oleObj spid="_x0000_s43013" name="Equation" r:id="rId3" imgW="1765080" imgH="431640" progId="Equation.3">
                  <p:embed/>
                </p:oleObj>
              </mc:Choice>
              <mc:Fallback>
                <p:oleObj name="Equation" r:id="rId3" imgW="17650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3214686"/>
                        <a:ext cx="4633912"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Enthalpy</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grpSp>
        <p:nvGrpSpPr>
          <p:cNvPr id="3" name="Group 2"/>
          <p:cNvGrpSpPr/>
          <p:nvPr/>
        </p:nvGrpSpPr>
        <p:grpSpPr>
          <a:xfrm>
            <a:off x="1643042" y="1428736"/>
            <a:ext cx="5170224" cy="2562572"/>
            <a:chOff x="1382976" y="1676400"/>
            <a:chExt cx="5170224" cy="2562572"/>
          </a:xfrm>
        </p:grpSpPr>
        <p:cxnSp>
          <p:nvCxnSpPr>
            <p:cNvPr id="4" name="Straight Connector 3"/>
            <p:cNvCxnSpPr/>
            <p:nvPr/>
          </p:nvCxnSpPr>
          <p:spPr>
            <a:xfrm>
              <a:off x="2956568" y="1676400"/>
              <a:ext cx="2448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973992" y="4237384"/>
              <a:ext cx="24480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048000" y="1752600"/>
              <a:ext cx="2286000" cy="24384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itchFamily="18" charset="0"/>
                  <a:cs typeface="Times New Roman" pitchFamily="18" charset="0"/>
                </a:rPr>
                <a:t>Control Volume</a:t>
              </a:r>
              <a:endParaRPr lang="en-IN" sz="2000" dirty="0">
                <a:solidFill>
                  <a:schemeClr val="tx1"/>
                </a:solidFill>
                <a:latin typeface="Times New Roman" pitchFamily="18" charset="0"/>
                <a:cs typeface="Times New Roman" pitchFamily="18" charset="0"/>
              </a:endParaRPr>
            </a:p>
          </p:txBody>
        </p:sp>
        <p:cxnSp>
          <p:nvCxnSpPr>
            <p:cNvPr id="7" name="Straight Connector 6"/>
            <p:cNvCxnSpPr/>
            <p:nvPr/>
          </p:nvCxnSpPr>
          <p:spPr>
            <a:xfrm rot="5400000">
              <a:off x="4406348" y="2667000"/>
              <a:ext cx="19812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2020769" y="3281369"/>
              <a:ext cx="1908000" cy="59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5239200" y="4057200"/>
              <a:ext cx="342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2801594" y="1868214"/>
              <a:ext cx="342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10200" y="3657600"/>
              <a:ext cx="5334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23848" y="3884612"/>
              <a:ext cx="5334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38400" y="2043752"/>
              <a:ext cx="5334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38400" y="2325356"/>
              <a:ext cx="5334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382976" y="2174544"/>
              <a:ext cx="1143000" cy="15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95248" y="3769056"/>
              <a:ext cx="1143000" cy="15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524000" y="1813172"/>
              <a:ext cx="377026" cy="369332"/>
            </a:xfrm>
            <a:prstGeom prst="rect">
              <a:avLst/>
            </a:prstGeom>
          </p:spPr>
          <p:txBody>
            <a:bodyPr wrap="none">
              <a:spAutoFit/>
            </a:bodyPr>
            <a:lstStyle/>
            <a:p>
              <a:r>
                <a:rPr lang="en-IN" i="1" dirty="0" smtClean="0">
                  <a:latin typeface="Times New Roman" pitchFamily="18" charset="0"/>
                  <a:cs typeface="Times New Roman" pitchFamily="18" charset="0"/>
                </a:rPr>
                <a:t>u</a:t>
              </a:r>
              <a:r>
                <a:rPr lang="en-IN" i="1" baseline="-25000" dirty="0" smtClean="0">
                  <a:latin typeface="Times New Roman" pitchFamily="18" charset="0"/>
                  <a:cs typeface="Times New Roman" pitchFamily="18" charset="0"/>
                </a:rPr>
                <a:t>1</a:t>
              </a:r>
              <a:endParaRPr lang="en-IN" i="1" dirty="0">
                <a:latin typeface="Times New Roman" pitchFamily="18" charset="0"/>
                <a:cs typeface="Times New Roman" pitchFamily="18" charset="0"/>
              </a:endParaRPr>
            </a:p>
          </p:txBody>
        </p:sp>
        <p:sp>
          <p:nvSpPr>
            <p:cNvPr id="18" name="Rectangle 17"/>
            <p:cNvSpPr/>
            <p:nvPr/>
          </p:nvSpPr>
          <p:spPr>
            <a:xfrm>
              <a:off x="1412544" y="2135872"/>
              <a:ext cx="762000" cy="369332"/>
            </a:xfrm>
            <a:prstGeom prst="rect">
              <a:avLst/>
            </a:prstGeom>
          </p:spPr>
          <p:txBody>
            <a:bodyPr wrap="square">
              <a:spAutoFit/>
            </a:bodyPr>
            <a:lstStyle/>
            <a:p>
              <a:r>
                <a:rPr lang="en-IN" i="1" dirty="0" smtClean="0">
                  <a:latin typeface="Times New Roman" pitchFamily="18" charset="0"/>
                  <a:cs typeface="Times New Roman" pitchFamily="18" charset="0"/>
                </a:rPr>
                <a:t>p</a:t>
              </a:r>
              <a:r>
                <a:rPr lang="en-IN" i="1" baseline="-25000" dirty="0" smtClean="0">
                  <a:latin typeface="Times New Roman" pitchFamily="18" charset="0"/>
                  <a:cs typeface="Times New Roman" pitchFamily="18" charset="0"/>
                </a:rPr>
                <a:t>1</a:t>
              </a:r>
              <a:r>
                <a:rPr lang="en-IN" i="1" dirty="0" smtClean="0">
                  <a:latin typeface="Times New Roman" pitchFamily="18" charset="0"/>
                  <a:cs typeface="Times New Roman" pitchFamily="18" charset="0"/>
                </a:rPr>
                <a:t> v</a:t>
              </a:r>
              <a:r>
                <a:rPr lang="en-IN" i="1" baseline="-25000" dirty="0" smtClean="0">
                  <a:latin typeface="Times New Roman" pitchFamily="18" charset="0"/>
                  <a:cs typeface="Times New Roman" pitchFamily="18" charset="0"/>
                </a:rPr>
                <a:t>1</a:t>
              </a:r>
              <a:endParaRPr lang="en-IN" i="1" dirty="0">
                <a:latin typeface="Times New Roman" pitchFamily="18" charset="0"/>
                <a:cs typeface="Times New Roman" pitchFamily="18" charset="0"/>
              </a:endParaRPr>
            </a:p>
          </p:txBody>
        </p:sp>
        <p:sp>
          <p:nvSpPr>
            <p:cNvPr id="19" name="Rectangle 18"/>
            <p:cNvSpPr/>
            <p:nvPr/>
          </p:nvSpPr>
          <p:spPr>
            <a:xfrm>
              <a:off x="5902656" y="3352800"/>
              <a:ext cx="377026" cy="369332"/>
            </a:xfrm>
            <a:prstGeom prst="rect">
              <a:avLst/>
            </a:prstGeom>
          </p:spPr>
          <p:txBody>
            <a:bodyPr wrap="none">
              <a:spAutoFit/>
            </a:bodyPr>
            <a:lstStyle/>
            <a:p>
              <a:r>
                <a:rPr lang="en-IN" i="1" dirty="0" smtClean="0">
                  <a:latin typeface="Times New Roman" pitchFamily="18" charset="0"/>
                  <a:cs typeface="Times New Roman" pitchFamily="18" charset="0"/>
                </a:rPr>
                <a:t>u</a:t>
              </a:r>
              <a:r>
                <a:rPr lang="en-IN" i="1" baseline="-25000" dirty="0" smtClean="0">
                  <a:latin typeface="Times New Roman" pitchFamily="18" charset="0"/>
                  <a:cs typeface="Times New Roman" pitchFamily="18" charset="0"/>
                </a:rPr>
                <a:t>2</a:t>
              </a:r>
              <a:endParaRPr lang="en-IN" i="1" dirty="0">
                <a:latin typeface="Times New Roman" pitchFamily="18" charset="0"/>
                <a:cs typeface="Times New Roman" pitchFamily="18" charset="0"/>
              </a:endParaRPr>
            </a:p>
          </p:txBody>
        </p:sp>
        <p:sp>
          <p:nvSpPr>
            <p:cNvPr id="20" name="Rectangle 19"/>
            <p:cNvSpPr/>
            <p:nvPr/>
          </p:nvSpPr>
          <p:spPr>
            <a:xfrm>
              <a:off x="5791200" y="3810000"/>
              <a:ext cx="762000" cy="369332"/>
            </a:xfrm>
            <a:prstGeom prst="rect">
              <a:avLst/>
            </a:prstGeom>
          </p:spPr>
          <p:txBody>
            <a:bodyPr wrap="square">
              <a:spAutoFit/>
            </a:bodyPr>
            <a:lstStyle/>
            <a:p>
              <a:r>
                <a:rPr lang="en-IN" i="1" dirty="0" smtClean="0">
                  <a:latin typeface="Times New Roman" pitchFamily="18" charset="0"/>
                  <a:cs typeface="Times New Roman" pitchFamily="18" charset="0"/>
                </a:rPr>
                <a:t>p</a:t>
              </a:r>
              <a:r>
                <a:rPr lang="en-IN" i="1" baseline="-25000" dirty="0" smtClean="0">
                  <a:latin typeface="Times New Roman" pitchFamily="18" charset="0"/>
                  <a:cs typeface="Times New Roman" pitchFamily="18" charset="0"/>
                </a:rPr>
                <a:t>2</a:t>
              </a:r>
              <a:r>
                <a:rPr lang="en-IN" i="1" dirty="0" smtClean="0">
                  <a:latin typeface="Times New Roman" pitchFamily="18" charset="0"/>
                  <a:cs typeface="Times New Roman" pitchFamily="18" charset="0"/>
                </a:rPr>
                <a:t> v</a:t>
              </a:r>
              <a:r>
                <a:rPr lang="en-IN" i="1" baseline="-25000" dirty="0" smtClean="0">
                  <a:latin typeface="Times New Roman" pitchFamily="18" charset="0"/>
                  <a:cs typeface="Times New Roman" pitchFamily="18" charset="0"/>
                </a:rPr>
                <a:t>2</a:t>
              </a:r>
              <a:endParaRPr lang="en-IN" i="1" dirty="0">
                <a:latin typeface="Times New Roman" pitchFamily="18" charset="0"/>
                <a:cs typeface="Times New Roman" pitchFamily="18" charset="0"/>
              </a:endParaRPr>
            </a:p>
          </p:txBody>
        </p:sp>
      </p:grpSp>
      <p:sp>
        <p:nvSpPr>
          <p:cNvPr id="21" name="TextBox 20"/>
          <p:cNvSpPr txBox="1"/>
          <p:nvPr/>
        </p:nvSpPr>
        <p:spPr>
          <a:xfrm>
            <a:off x="1071538" y="4214818"/>
            <a:ext cx="7572428" cy="830997"/>
          </a:xfrm>
          <a:prstGeom prst="rect">
            <a:avLst/>
          </a:prstGeom>
          <a:noFill/>
        </p:spPr>
        <p:txBody>
          <a:bodyPr wrap="square" rtlCol="0">
            <a:spAutoFit/>
          </a:bodyPr>
          <a:lstStyle/>
          <a:p>
            <a:pPr algn="just"/>
            <a:r>
              <a:rPr lang="en-IN" sz="2400" dirty="0" smtClean="0">
                <a:latin typeface="Times New Roman" pitchFamily="18" charset="0"/>
                <a:ea typeface="Verdana" pitchFamily="34" charset="0"/>
                <a:cs typeface="Times New Roman" pitchFamily="18" charset="0"/>
              </a:rPr>
              <a:t>The combination </a:t>
            </a:r>
            <a:r>
              <a:rPr lang="en-IN" sz="2400" i="1" dirty="0" err="1" smtClean="0">
                <a:latin typeface="Times New Roman" pitchFamily="18" charset="0"/>
                <a:ea typeface="Verdana" pitchFamily="34" charset="0"/>
                <a:cs typeface="Times New Roman" pitchFamily="18" charset="0"/>
              </a:rPr>
              <a:t>u+pv</a:t>
            </a:r>
            <a:r>
              <a:rPr lang="en-IN" sz="2400" dirty="0" smtClean="0">
                <a:latin typeface="Times New Roman" pitchFamily="18" charset="0"/>
                <a:ea typeface="Verdana" pitchFamily="34" charset="0"/>
                <a:cs typeface="Times New Roman" pitchFamily="18" charset="0"/>
              </a:rPr>
              <a:t> is frequently encountered in the analysis of control volumes</a:t>
            </a:r>
            <a:endParaRPr lang="en-IN" sz="2400" dirty="0">
              <a:latin typeface="Times New Roman" pitchFamily="18" charset="0"/>
              <a:ea typeface="Verdana" pitchFamily="34" charset="0"/>
              <a:cs typeface="Times New Roman" pitchFamily="18" charset="0"/>
            </a:endParaRPr>
          </a:p>
        </p:txBody>
      </p:sp>
      <p:sp>
        <p:nvSpPr>
          <p:cNvPr id="23" name="TextBox 22"/>
          <p:cNvSpPr txBox="1"/>
          <p:nvPr/>
        </p:nvSpPr>
        <p:spPr>
          <a:xfrm>
            <a:off x="3643306" y="5072074"/>
            <a:ext cx="2771913" cy="1815882"/>
          </a:xfrm>
          <a:prstGeom prst="rect">
            <a:avLst/>
          </a:prstGeom>
          <a:noFill/>
        </p:spPr>
        <p:txBody>
          <a:bodyPr wrap="none" rtlCol="0">
            <a:spAutoFit/>
          </a:bodyPr>
          <a:lstStyle/>
          <a:p>
            <a:r>
              <a:rPr lang="en-US" sz="2400" dirty="0" err="1" smtClean="0">
                <a:latin typeface="Times New Roman" pitchFamily="18" charset="0"/>
                <a:cs typeface="Times New Roman" pitchFamily="18" charset="0"/>
              </a:rPr>
              <a:t>Isoenthalpic</a:t>
            </a:r>
            <a:r>
              <a:rPr lang="en-US" sz="2400" dirty="0" smtClean="0">
                <a:latin typeface="Times New Roman" pitchFamily="18" charset="0"/>
                <a:cs typeface="Times New Roman" pitchFamily="18" charset="0"/>
              </a:rPr>
              <a:t> process:</a:t>
            </a:r>
          </a:p>
          <a:p>
            <a:r>
              <a:rPr lang="en-US" sz="2400"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h</a:t>
            </a:r>
            <a:r>
              <a:rPr lang="en-US" sz="2400" baseline="-25000" dirty="0" smtClean="0">
                <a:latin typeface="Times New Roman" pitchFamily="18" charset="0"/>
                <a:cs typeface="Times New Roman" pitchFamily="18" charset="0"/>
              </a:rPr>
              <a:t>2</a:t>
            </a:r>
          </a:p>
          <a:p>
            <a:endParaRPr lang="en-US" sz="2400" baseline="-250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u</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p</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v</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u</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p</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v</a:t>
            </a:r>
            <a:r>
              <a:rPr lang="en-US" sz="2400" baseline="-25000" dirty="0" smtClean="0">
                <a:latin typeface="Times New Roman" pitchFamily="18" charset="0"/>
                <a:cs typeface="Times New Roman" pitchFamily="18" charset="0"/>
              </a:rPr>
              <a:t>2</a:t>
            </a:r>
          </a:p>
          <a:p>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2571736" y="1214422"/>
            <a:ext cx="4400569" cy="5296260"/>
          </a:xfrm>
          <a:prstGeom prst="rect">
            <a:avLst/>
          </a:prstGeom>
          <a:noFill/>
          <a:ln w="9525">
            <a:noFill/>
            <a:miter lim="800000"/>
            <a:headEnd/>
            <a:tailEnd/>
          </a:ln>
          <a:effectLst/>
        </p:spPr>
      </p:pic>
      <p:sp>
        <p:nvSpPr>
          <p:cNvPr id="3" name="TextBox 2"/>
          <p:cNvSpPr txBox="1"/>
          <p:nvPr/>
        </p:nvSpPr>
        <p:spPr>
          <a:xfrm>
            <a:off x="2357422" y="642918"/>
            <a:ext cx="427136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Control volume- Example: Steam turbine</a:t>
            </a:r>
            <a:endParaRPr lang="en-US" b="1" dirty="0">
              <a:latin typeface="Times New Roman" pitchFamily="18" charset="0"/>
              <a:cs typeface="Times New Roman" pitchFamily="18" charset="0"/>
            </a:endParaRPr>
          </a:p>
        </p:txBody>
      </p:sp>
      <p:sp>
        <p:nvSpPr>
          <p:cNvPr id="4" name="TextBox 3"/>
          <p:cNvSpPr txBox="1"/>
          <p:nvPr/>
        </p:nvSpPr>
        <p:spPr>
          <a:xfrm>
            <a:off x="1500166" y="2428868"/>
            <a:ext cx="1455848" cy="369332"/>
          </a:xfrm>
          <a:prstGeom prst="rect">
            <a:avLst/>
          </a:prstGeom>
          <a:noFill/>
        </p:spPr>
        <p:txBody>
          <a:bodyPr wrap="none" rtlCol="0">
            <a:spAutoFit/>
          </a:bodyPr>
          <a:lstStyle/>
          <a:p>
            <a:r>
              <a:rPr lang="en-US" dirty="0" smtClean="0">
                <a:latin typeface="Times New Roman" pitchFamily="18" charset="0"/>
                <a:cs typeface="Times New Roman" pitchFamily="18" charset="0"/>
              </a:rPr>
              <a:t>Enthalpy = h</a:t>
            </a:r>
            <a:r>
              <a:rPr lang="en-US" baseline="-25000"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p:txBody>
      </p:sp>
      <p:sp>
        <p:nvSpPr>
          <p:cNvPr id="5" name="TextBox 4"/>
          <p:cNvSpPr txBox="1"/>
          <p:nvPr/>
        </p:nvSpPr>
        <p:spPr>
          <a:xfrm>
            <a:off x="5429256" y="5429264"/>
            <a:ext cx="1455848" cy="369332"/>
          </a:xfrm>
          <a:prstGeom prst="rect">
            <a:avLst/>
          </a:prstGeom>
          <a:noFill/>
        </p:spPr>
        <p:txBody>
          <a:bodyPr wrap="none" rtlCol="0">
            <a:spAutoFit/>
          </a:bodyPr>
          <a:lstStyle/>
          <a:p>
            <a:r>
              <a:rPr lang="en-US" dirty="0" smtClean="0">
                <a:latin typeface="Times New Roman" pitchFamily="18" charset="0"/>
                <a:cs typeface="Times New Roman" pitchFamily="18" charset="0"/>
              </a:rPr>
              <a:t>Enthalpy = h</a:t>
            </a:r>
            <a:r>
              <a:rPr lang="en-US" baseline="-25000"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Zeroth law of thermodynamics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228600" y="1524000"/>
            <a:ext cx="8610600" cy="3429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States that “if two bodies are in thermal equilibrium with a third body, they are also in thermal equilibrium with each other”.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It serves as a basis for the validity of temperature measurement.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By replacing the third body with a thermometer, the zeroth law can be restated as two bodies are in thermal equilibrium if both have the same temperature reading even if they are not in contact.</a:t>
            </a: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465160"/>
            <a:ext cx="8229600" cy="884238"/>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IN" sz="3200" b="1" i="0" u="sng"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Zeroth law of thermodynamics</a:t>
            </a:r>
            <a:endParaRPr kumimoji="0" lang="en-IN" sz="3200" b="1" i="0" u="sng"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grpSp>
        <p:nvGrpSpPr>
          <p:cNvPr id="3" name="Group 25"/>
          <p:cNvGrpSpPr/>
          <p:nvPr/>
        </p:nvGrpSpPr>
        <p:grpSpPr>
          <a:xfrm>
            <a:off x="533400" y="1752600"/>
            <a:ext cx="2444088" cy="3810000"/>
            <a:chOff x="756312" y="1752600"/>
            <a:chExt cx="2444088" cy="3810000"/>
          </a:xfrm>
        </p:grpSpPr>
        <p:sp>
          <p:nvSpPr>
            <p:cNvPr id="4" name="Rounded Rectangle 3"/>
            <p:cNvSpPr/>
            <p:nvPr/>
          </p:nvSpPr>
          <p:spPr>
            <a:xfrm>
              <a:off x="762000" y="1752600"/>
              <a:ext cx="990600" cy="914400"/>
            </a:xfrm>
            <a:prstGeom prst="roundRect">
              <a:avLst/>
            </a:prstGeom>
            <a:gradFill flip="none" rotWithShape="1">
              <a:gsLst>
                <a:gs pos="0">
                  <a:schemeClr val="tx2">
                    <a:lumMod val="20000"/>
                    <a:lumOff val="80000"/>
                  </a:schemeClr>
                </a:gs>
                <a:gs pos="50000">
                  <a:schemeClr val="accent1">
                    <a:tint val="44500"/>
                    <a:satMod val="160000"/>
                  </a:schemeClr>
                </a:gs>
                <a:gs pos="100000">
                  <a:schemeClr val="accent1">
                    <a:tint val="23500"/>
                    <a:satMod val="160000"/>
                  </a:schemeClr>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3200" b="1" u="sng" dirty="0" smtClean="0">
                  <a:solidFill>
                    <a:schemeClr val="tx1"/>
                  </a:solidFill>
                  <a:latin typeface="Times New Roman" pitchFamily="18" charset="0"/>
                  <a:ea typeface="Verdana" pitchFamily="34" charset="0"/>
                  <a:cs typeface="Times New Roman" pitchFamily="18" charset="0"/>
                </a:rPr>
                <a:t>A</a:t>
              </a:r>
              <a:endParaRPr lang="en-IN" sz="3200" b="1" u="sng" dirty="0">
                <a:solidFill>
                  <a:schemeClr val="tx1"/>
                </a:solidFill>
                <a:latin typeface="Times New Roman" pitchFamily="18" charset="0"/>
                <a:ea typeface="Verdana" pitchFamily="34" charset="0"/>
                <a:cs typeface="Times New Roman" pitchFamily="18" charset="0"/>
              </a:endParaRPr>
            </a:p>
          </p:txBody>
        </p:sp>
        <p:sp>
          <p:nvSpPr>
            <p:cNvPr id="5" name="Rounded Rectangle 4"/>
            <p:cNvSpPr/>
            <p:nvPr/>
          </p:nvSpPr>
          <p:spPr>
            <a:xfrm>
              <a:off x="2209800" y="3200400"/>
              <a:ext cx="990600" cy="914400"/>
            </a:xfrm>
            <a:prstGeom prst="roundRect">
              <a:avLst/>
            </a:prstGeom>
            <a:gradFill>
              <a:gsLst>
                <a:gs pos="0">
                  <a:schemeClr val="tx2">
                    <a:lumMod val="20000"/>
                    <a:lumOff val="80000"/>
                  </a:schemeClr>
                </a:gs>
                <a:gs pos="50000">
                  <a:schemeClr val="accent1">
                    <a:tint val="44500"/>
                    <a:satMod val="160000"/>
                  </a:schemeClr>
                </a:gs>
                <a:gs pos="100000">
                  <a:schemeClr val="accent1">
                    <a:tint val="23500"/>
                    <a:satMod val="160000"/>
                  </a:scheme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3200" b="1" u="sng" dirty="0" smtClean="0">
                  <a:solidFill>
                    <a:schemeClr val="tx1"/>
                  </a:solidFill>
                  <a:latin typeface="Times New Roman" pitchFamily="18" charset="0"/>
                  <a:ea typeface="Verdana" pitchFamily="34" charset="0"/>
                  <a:cs typeface="Times New Roman" pitchFamily="18" charset="0"/>
                </a:rPr>
                <a:t>B</a:t>
              </a:r>
              <a:endParaRPr lang="en-IN" sz="3200" b="1" u="sng" dirty="0">
                <a:solidFill>
                  <a:schemeClr val="tx1"/>
                </a:solidFill>
                <a:latin typeface="Times New Roman" pitchFamily="18" charset="0"/>
                <a:ea typeface="Verdana" pitchFamily="34" charset="0"/>
                <a:cs typeface="Times New Roman" pitchFamily="18" charset="0"/>
              </a:endParaRPr>
            </a:p>
          </p:txBody>
        </p:sp>
        <p:sp>
          <p:nvSpPr>
            <p:cNvPr id="6" name="Rounded Rectangle 5"/>
            <p:cNvSpPr/>
            <p:nvPr/>
          </p:nvSpPr>
          <p:spPr>
            <a:xfrm>
              <a:off x="756312" y="4648200"/>
              <a:ext cx="990600" cy="914400"/>
            </a:xfrm>
            <a:prstGeom prst="roundRect">
              <a:avLst/>
            </a:prstGeom>
            <a:gradFill>
              <a:gsLst>
                <a:gs pos="0">
                  <a:schemeClr val="tx2">
                    <a:lumMod val="20000"/>
                    <a:lumOff val="80000"/>
                  </a:schemeClr>
                </a:gs>
                <a:gs pos="50000">
                  <a:schemeClr val="accent1">
                    <a:tint val="44500"/>
                    <a:satMod val="160000"/>
                  </a:schemeClr>
                </a:gs>
                <a:gs pos="100000">
                  <a:schemeClr val="accent1">
                    <a:tint val="23500"/>
                    <a:satMod val="160000"/>
                  </a:scheme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3200" b="1" u="sng" dirty="0" smtClean="0">
                  <a:solidFill>
                    <a:schemeClr val="tx1"/>
                  </a:solidFill>
                  <a:latin typeface="Times New Roman" pitchFamily="18" charset="0"/>
                  <a:ea typeface="Verdana" pitchFamily="34" charset="0"/>
                  <a:cs typeface="Times New Roman" pitchFamily="18" charset="0"/>
                </a:rPr>
                <a:t>C</a:t>
              </a:r>
              <a:endParaRPr lang="en-IN" sz="3200" b="1" u="sng" dirty="0">
                <a:solidFill>
                  <a:schemeClr val="tx1"/>
                </a:solidFill>
                <a:latin typeface="Times New Roman" pitchFamily="18" charset="0"/>
                <a:ea typeface="Verdana" pitchFamily="34" charset="0"/>
                <a:cs typeface="Times New Roman" pitchFamily="18" charset="0"/>
              </a:endParaRPr>
            </a:p>
          </p:txBody>
        </p:sp>
        <p:cxnSp>
          <p:nvCxnSpPr>
            <p:cNvPr id="7" name="Straight Arrow Connector 6"/>
            <p:cNvCxnSpPr>
              <a:stCxn id="4" idx="3"/>
              <a:endCxn id="5" idx="0"/>
            </p:cNvCxnSpPr>
            <p:nvPr/>
          </p:nvCxnSpPr>
          <p:spPr>
            <a:xfrm>
              <a:off x="1752600" y="2209800"/>
              <a:ext cx="952500" cy="990600"/>
            </a:xfrm>
            <a:prstGeom prst="straightConnector1">
              <a:avLst/>
            </a:prstGeom>
            <a:ln w="4445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3"/>
              <a:endCxn id="5" idx="2"/>
            </p:cNvCxnSpPr>
            <p:nvPr/>
          </p:nvCxnSpPr>
          <p:spPr>
            <a:xfrm flipV="1">
              <a:off x="1746912" y="4114800"/>
              <a:ext cx="958188" cy="990600"/>
            </a:xfrm>
            <a:prstGeom prst="straightConnector1">
              <a:avLst/>
            </a:prstGeom>
            <a:ln w="4445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0"/>
              <a:endCxn id="4" idx="2"/>
            </p:cNvCxnSpPr>
            <p:nvPr/>
          </p:nvCxnSpPr>
          <p:spPr>
            <a:xfrm rot="5400000" flipH="1" flipV="1">
              <a:off x="263856" y="3654756"/>
              <a:ext cx="1981200" cy="5688"/>
            </a:xfrm>
            <a:prstGeom prst="straightConnector1">
              <a:avLst/>
            </a:prstGeom>
            <a:ln w="44450">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3581400" y="1143000"/>
            <a:ext cx="5486400" cy="4832092"/>
          </a:xfrm>
          <a:prstGeom prst="rect">
            <a:avLst/>
          </a:prstGeom>
        </p:spPr>
        <p:txBody>
          <a:bodyPr wrap="square">
            <a:spAutoFit/>
          </a:bodyPr>
          <a:lstStyle/>
          <a:p>
            <a:pPr algn="just"/>
            <a:r>
              <a:rPr lang="en-IN" sz="2800" dirty="0" smtClean="0">
                <a:latin typeface="Times New Roman" pitchFamily="18" charset="0"/>
                <a:ea typeface="Verdana" pitchFamily="34" charset="0"/>
                <a:cs typeface="Times New Roman" pitchFamily="18" charset="0"/>
              </a:rPr>
              <a:t>Let us say T</a:t>
            </a:r>
            <a:r>
              <a:rPr lang="en-IN" sz="2800" baseline="-25000" dirty="0" smtClean="0">
                <a:latin typeface="Times New Roman" pitchFamily="18" charset="0"/>
                <a:ea typeface="Verdana" pitchFamily="34" charset="0"/>
                <a:cs typeface="Times New Roman" pitchFamily="18" charset="0"/>
              </a:rPr>
              <a:t>A</a:t>
            </a:r>
            <a:r>
              <a:rPr lang="en-IN" sz="2800" dirty="0" smtClean="0">
                <a:latin typeface="Times New Roman" pitchFamily="18" charset="0"/>
                <a:ea typeface="Verdana" pitchFamily="34" charset="0"/>
                <a:cs typeface="Times New Roman" pitchFamily="18" charset="0"/>
              </a:rPr>
              <a:t>,T</a:t>
            </a:r>
            <a:r>
              <a:rPr lang="en-IN" sz="2800" baseline="-25000" dirty="0" smtClean="0">
                <a:latin typeface="Times New Roman" pitchFamily="18" charset="0"/>
                <a:ea typeface="Verdana" pitchFamily="34" charset="0"/>
                <a:cs typeface="Times New Roman" pitchFamily="18" charset="0"/>
              </a:rPr>
              <a:t>B </a:t>
            </a:r>
            <a:r>
              <a:rPr lang="en-IN" sz="2800" dirty="0" smtClean="0">
                <a:latin typeface="Times New Roman" pitchFamily="18" charset="0"/>
                <a:ea typeface="Verdana" pitchFamily="34" charset="0"/>
                <a:cs typeface="Times New Roman" pitchFamily="18" charset="0"/>
              </a:rPr>
              <a:t>and T</a:t>
            </a:r>
            <a:r>
              <a:rPr lang="en-IN" sz="2800" baseline="-25000" dirty="0" smtClean="0">
                <a:latin typeface="Times New Roman" pitchFamily="18" charset="0"/>
                <a:ea typeface="Verdana" pitchFamily="34" charset="0"/>
                <a:cs typeface="Times New Roman" pitchFamily="18" charset="0"/>
              </a:rPr>
              <a:t>C </a:t>
            </a:r>
            <a:r>
              <a:rPr lang="en-IN" sz="2800" dirty="0" smtClean="0">
                <a:latin typeface="Times New Roman" pitchFamily="18" charset="0"/>
                <a:ea typeface="Verdana" pitchFamily="34" charset="0"/>
                <a:cs typeface="Times New Roman" pitchFamily="18" charset="0"/>
              </a:rPr>
              <a:t>are the temperatures of A,B and C, respectively.</a:t>
            </a:r>
          </a:p>
          <a:p>
            <a:pPr algn="just"/>
            <a:endParaRPr lang="en-IN" sz="2800" dirty="0" smtClean="0">
              <a:latin typeface="Times New Roman" pitchFamily="18" charset="0"/>
              <a:ea typeface="Verdana" pitchFamily="34" charset="0"/>
              <a:cs typeface="Times New Roman" pitchFamily="18" charset="0"/>
            </a:endParaRPr>
          </a:p>
          <a:p>
            <a:pPr algn="just"/>
            <a:r>
              <a:rPr lang="en-IN" sz="2800" dirty="0" smtClean="0">
                <a:latin typeface="Times New Roman" pitchFamily="18" charset="0"/>
                <a:ea typeface="Verdana" pitchFamily="34" charset="0"/>
                <a:cs typeface="Times New Roman" pitchFamily="18" charset="0"/>
              </a:rPr>
              <a:t>A and C are in thermal equilibrium: T</a:t>
            </a:r>
            <a:r>
              <a:rPr lang="en-IN" sz="2800" baseline="-25000" dirty="0" smtClean="0">
                <a:latin typeface="Times New Roman" pitchFamily="18" charset="0"/>
                <a:ea typeface="Verdana" pitchFamily="34" charset="0"/>
                <a:cs typeface="Times New Roman" pitchFamily="18" charset="0"/>
              </a:rPr>
              <a:t>A</a:t>
            </a:r>
            <a:r>
              <a:rPr lang="en-IN" sz="2800" dirty="0" smtClean="0">
                <a:latin typeface="Times New Roman" pitchFamily="18" charset="0"/>
                <a:ea typeface="Verdana" pitchFamily="34" charset="0"/>
                <a:cs typeface="Times New Roman" pitchFamily="18" charset="0"/>
              </a:rPr>
              <a:t>=T</a:t>
            </a:r>
            <a:r>
              <a:rPr lang="en-IN" sz="2800" baseline="-25000" dirty="0" smtClean="0">
                <a:latin typeface="Times New Roman" pitchFamily="18" charset="0"/>
                <a:ea typeface="Verdana" pitchFamily="34" charset="0"/>
                <a:cs typeface="Times New Roman" pitchFamily="18" charset="0"/>
              </a:rPr>
              <a:t>C</a:t>
            </a:r>
          </a:p>
          <a:p>
            <a:pPr algn="just"/>
            <a:endParaRPr lang="en-IN" sz="2800" dirty="0" smtClean="0">
              <a:latin typeface="Times New Roman" pitchFamily="18" charset="0"/>
              <a:ea typeface="Verdana" pitchFamily="34" charset="0"/>
              <a:cs typeface="Times New Roman" pitchFamily="18" charset="0"/>
            </a:endParaRPr>
          </a:p>
          <a:p>
            <a:pPr algn="just"/>
            <a:r>
              <a:rPr lang="en-IN" sz="2800" dirty="0" smtClean="0">
                <a:latin typeface="Times New Roman" pitchFamily="18" charset="0"/>
                <a:ea typeface="Verdana" pitchFamily="34" charset="0"/>
                <a:cs typeface="Times New Roman" pitchFamily="18" charset="0"/>
              </a:rPr>
              <a:t>B and C are in thermal equilibrium: T</a:t>
            </a:r>
            <a:r>
              <a:rPr lang="en-IN" sz="2800" baseline="-25000" dirty="0" smtClean="0">
                <a:latin typeface="Times New Roman" pitchFamily="18" charset="0"/>
                <a:ea typeface="Verdana" pitchFamily="34" charset="0"/>
                <a:cs typeface="Times New Roman" pitchFamily="18" charset="0"/>
              </a:rPr>
              <a:t>B</a:t>
            </a:r>
            <a:r>
              <a:rPr lang="en-IN" sz="2800" dirty="0" smtClean="0">
                <a:latin typeface="Times New Roman" pitchFamily="18" charset="0"/>
                <a:ea typeface="Verdana" pitchFamily="34" charset="0"/>
                <a:cs typeface="Times New Roman" pitchFamily="18" charset="0"/>
              </a:rPr>
              <a:t>=T</a:t>
            </a:r>
            <a:r>
              <a:rPr lang="en-IN" sz="2800" baseline="-25000" dirty="0" smtClean="0">
                <a:latin typeface="Times New Roman" pitchFamily="18" charset="0"/>
                <a:ea typeface="Verdana" pitchFamily="34" charset="0"/>
                <a:cs typeface="Times New Roman" pitchFamily="18" charset="0"/>
              </a:rPr>
              <a:t>C</a:t>
            </a:r>
            <a:r>
              <a:rPr lang="en-IN" sz="2800" dirty="0" smtClean="0">
                <a:latin typeface="Times New Roman" pitchFamily="18" charset="0"/>
                <a:ea typeface="Verdana" pitchFamily="34" charset="0"/>
                <a:cs typeface="Times New Roman" pitchFamily="18" charset="0"/>
              </a:rPr>
              <a:t>  </a:t>
            </a:r>
          </a:p>
          <a:p>
            <a:pPr algn="just"/>
            <a:endParaRPr lang="en-IN" sz="2800" dirty="0" smtClean="0">
              <a:latin typeface="Times New Roman" pitchFamily="18" charset="0"/>
              <a:ea typeface="Verdana" pitchFamily="34" charset="0"/>
              <a:cs typeface="Times New Roman" pitchFamily="18" charset="0"/>
            </a:endParaRPr>
          </a:p>
          <a:p>
            <a:pPr algn="just"/>
            <a:r>
              <a:rPr lang="en-IN" sz="2800" dirty="0" smtClean="0">
                <a:solidFill>
                  <a:srgbClr val="0000FF"/>
                </a:solidFill>
                <a:latin typeface="Times New Roman" pitchFamily="18" charset="0"/>
                <a:ea typeface="Verdana" pitchFamily="34" charset="0"/>
                <a:cs typeface="Times New Roman" pitchFamily="18" charset="0"/>
              </a:rPr>
              <a:t>Consequence of </a:t>
            </a:r>
            <a:r>
              <a:rPr lang="en-IN" sz="2800" dirty="0" err="1" smtClean="0">
                <a:solidFill>
                  <a:srgbClr val="0000FF"/>
                </a:solidFill>
                <a:latin typeface="Times New Roman" pitchFamily="18" charset="0"/>
                <a:ea typeface="Verdana" pitchFamily="34" charset="0"/>
                <a:cs typeface="Times New Roman" pitchFamily="18" charset="0"/>
              </a:rPr>
              <a:t>Zeroth</a:t>
            </a:r>
            <a:r>
              <a:rPr lang="en-IN" sz="2800" dirty="0" smtClean="0">
                <a:solidFill>
                  <a:srgbClr val="0000FF"/>
                </a:solidFill>
                <a:latin typeface="Times New Roman" pitchFamily="18" charset="0"/>
                <a:ea typeface="Verdana" pitchFamily="34" charset="0"/>
                <a:cs typeface="Times New Roman" pitchFamily="18" charset="0"/>
              </a:rPr>
              <a:t> law: T</a:t>
            </a:r>
            <a:r>
              <a:rPr lang="en-IN" sz="2800" baseline="-25000" dirty="0" smtClean="0">
                <a:solidFill>
                  <a:srgbClr val="0000FF"/>
                </a:solidFill>
                <a:latin typeface="Times New Roman" pitchFamily="18" charset="0"/>
                <a:ea typeface="Verdana" pitchFamily="34" charset="0"/>
                <a:cs typeface="Times New Roman" pitchFamily="18" charset="0"/>
              </a:rPr>
              <a:t>A</a:t>
            </a:r>
            <a:r>
              <a:rPr lang="en-IN" sz="2800" dirty="0" smtClean="0">
                <a:solidFill>
                  <a:srgbClr val="0000FF"/>
                </a:solidFill>
                <a:latin typeface="Times New Roman" pitchFamily="18" charset="0"/>
                <a:ea typeface="Verdana" pitchFamily="34" charset="0"/>
                <a:cs typeface="Times New Roman" pitchFamily="18" charset="0"/>
              </a:rPr>
              <a:t>=T</a:t>
            </a:r>
            <a:r>
              <a:rPr lang="en-IN" sz="2800" baseline="-25000" dirty="0" smtClean="0">
                <a:solidFill>
                  <a:srgbClr val="0000FF"/>
                </a:solidFill>
                <a:latin typeface="Times New Roman" pitchFamily="18" charset="0"/>
                <a:ea typeface="Verdana" pitchFamily="34" charset="0"/>
                <a:cs typeface="Times New Roman" pitchFamily="18" charset="0"/>
              </a:rPr>
              <a:t>B</a:t>
            </a:r>
            <a:r>
              <a:rPr lang="en-IN" sz="2800" dirty="0" smtClean="0">
                <a:solidFill>
                  <a:srgbClr val="0000FF"/>
                </a:solidFill>
                <a:latin typeface="Times New Roman" pitchFamily="18" charset="0"/>
                <a:ea typeface="Verdana" pitchFamily="34" charset="0"/>
                <a:cs typeface="Times New Roman" pitchFamily="18" charset="0"/>
              </a:rPr>
              <a:t> </a:t>
            </a:r>
            <a:r>
              <a:rPr lang="en-IN" sz="2800" baseline="-25000" dirty="0" smtClean="0">
                <a:solidFill>
                  <a:srgbClr val="0000FF"/>
                </a:solidFill>
                <a:latin typeface="Times New Roman" pitchFamily="18" charset="0"/>
                <a:ea typeface="Verdana" pitchFamily="34" charset="0"/>
                <a:cs typeface="Times New Roman" pitchFamily="18" charset="0"/>
              </a:rPr>
              <a:t>        </a:t>
            </a:r>
            <a:r>
              <a:rPr lang="en-IN" sz="2800" dirty="0" smtClean="0">
                <a:solidFill>
                  <a:srgbClr val="0000FF"/>
                </a:solidFill>
                <a:latin typeface="Times New Roman" pitchFamily="18" charset="0"/>
                <a:ea typeface="Verdana" pitchFamily="34" charset="0"/>
                <a:cs typeface="Times New Roman"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685800"/>
            <a:ext cx="8229600" cy="7318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Energy</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304800" y="1371600"/>
            <a:ext cx="8610600" cy="3429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Energy can exist in numerous forms such as </a:t>
            </a:r>
            <a:r>
              <a:rPr kumimoji="0" lang="en-IN" sz="2800" b="0" i="0"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rPr>
              <a:t>thermal, mechanical, kinetic, potential, electric, magnetic, chemical, and nuclear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The sum total of the above: </a:t>
            </a:r>
            <a:r>
              <a:rPr kumimoji="0" lang="en-IN" sz="2800" b="1"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Total energy, </a:t>
            </a:r>
            <a:r>
              <a:rPr kumimoji="0" lang="en-IN" sz="2800" b="1" i="1"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a:t>
            </a:r>
            <a:r>
              <a:rPr kumimoji="0" lang="en-IN" sz="2800" b="0" i="1"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e = E/m kJ/kg</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Thermodynamics provides no information about the absolute value of the total energy.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It deals only with the change of the total energy, which is what matters in engineering problems.</a:t>
            </a:r>
          </a:p>
        </p:txBody>
      </p:sp>
    </p:spTree>
    <p:extLst>
      <p:ext uri="{BB962C8B-B14F-4D97-AF65-F5344CB8AC3E}">
        <p14:creationId xmlns:p14="http://schemas.microsoft.com/office/powerpoint/2010/main" val="586064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Zeroth law of thermodynamics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228600" y="1447800"/>
            <a:ext cx="8610600" cy="3429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It was named the </a:t>
            </a:r>
            <a:r>
              <a:rPr kumimoji="0" lang="en-IN" sz="2800" b="0" i="0" u="none" strike="noStrike" kern="1200" cap="none" spc="0" normalizeH="0" baseline="0" noProof="0" dirty="0" err="1" smtClean="0">
                <a:ln>
                  <a:noFill/>
                </a:ln>
                <a:solidFill>
                  <a:schemeClr val="tx1"/>
                </a:solidFill>
                <a:effectLst/>
                <a:uLnTx/>
                <a:uFillTx/>
                <a:latin typeface="Times New Roman" pitchFamily="18" charset="0"/>
                <a:ea typeface="Verdana" pitchFamily="34" charset="0"/>
                <a:cs typeface="Times New Roman" pitchFamily="18" charset="0"/>
              </a:rPr>
              <a:t>zeroth</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law since it should have preceded (proposed in 1931) the first and the second laws of thermodynamics that were defined in late 1800s.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All temperature scales based on reproducible states: freezing point (ice point) or boiling point of water (steam point).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On the Celsius scale, ice and steam points were assigned 0</a:t>
            </a:r>
            <a:r>
              <a:rPr kumimoji="0" lang="en-IN" sz="2800" b="0" i="0" u="none" strike="noStrike" kern="1200" cap="none" spc="0" normalizeH="0" baseline="30000" noProof="0" dirty="0" smtClean="0">
                <a:ln>
                  <a:noFill/>
                </a:ln>
                <a:solidFill>
                  <a:schemeClr val="tx1"/>
                </a:solidFill>
                <a:effectLst/>
                <a:uLnTx/>
                <a:uFillTx/>
                <a:latin typeface="Times New Roman" pitchFamily="18" charset="0"/>
                <a:ea typeface="Verdana" pitchFamily="34" charset="0"/>
                <a:cs typeface="Times New Roman" pitchFamily="18" charset="0"/>
              </a:rPr>
              <a:t>o</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C and 100</a:t>
            </a:r>
            <a:r>
              <a:rPr kumimoji="0" lang="en-IN" sz="2800" b="0" i="0" u="none" strike="noStrike" kern="1200" cap="none" spc="0" normalizeH="0" baseline="30000" noProof="0" dirty="0" smtClean="0">
                <a:ln>
                  <a:noFill/>
                </a:ln>
                <a:solidFill>
                  <a:schemeClr val="tx1"/>
                </a:solidFill>
                <a:effectLst/>
                <a:uLnTx/>
                <a:uFillTx/>
                <a:latin typeface="Times New Roman" pitchFamily="18" charset="0"/>
                <a:ea typeface="Verdana" pitchFamily="34" charset="0"/>
                <a:cs typeface="Times New Roman" pitchFamily="18" charset="0"/>
              </a:rPr>
              <a:t>o</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C respectively.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Temperature scales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228600" y="1600200"/>
            <a:ext cx="8610600" cy="3429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In thermodynamics, it is desirable to have a temperature scale that is independent of any property of a substance.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Thermodynamic temperature scale or the Kelvin scale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lowest temperature on this scale is 0 K.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800" dirty="0" smtClean="0">
                <a:latin typeface="Times New Roman" pitchFamily="18" charset="0"/>
                <a:ea typeface="Verdana" pitchFamily="34" charset="0"/>
                <a:cs typeface="Times New Roman" pitchFamily="18" charset="0"/>
              </a:rPr>
              <a:t>Celsius and Fahrenheit scales are often referred to as two-point temperature scales.</a:t>
            </a: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Temperature scales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228600" y="1443038"/>
            <a:ext cx="8610600" cy="4343416"/>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 temperature scale that turns out to be nearly identical to the Kelvin scale: ideal gas temperature scale.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Measured using a constant volume thermometer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Filled with hydrogen or helium</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At low pressures, the temperature of a gas is proportional to its pressure at constant volume.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Ideal gas temperature scales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304800" y="1371600"/>
            <a:ext cx="8610600" cy="4772044"/>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temperature of a gas of fixed volume varies linearly with pressure at sufficiently low pressures.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relationship between the temperature and the pressure of the gas in the vessel can be expressed as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 = </a:t>
            </a:r>
            <a:r>
              <a:rPr kumimoji="0" lang="en-IN" sz="2800" b="0" i="1"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a</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 </a:t>
            </a:r>
            <a:r>
              <a:rPr kumimoji="0" lang="en-IN" sz="2800" b="0" i="1" u="none" strike="noStrike" kern="1200" cap="none" spc="0" normalizeH="0" baseline="0" noProof="0" dirty="0" err="1" smtClean="0">
                <a:ln>
                  <a:noFill/>
                </a:ln>
                <a:solidFill>
                  <a:srgbClr val="0000FF"/>
                </a:solidFill>
                <a:effectLst/>
                <a:uLnTx/>
                <a:uFillTx/>
                <a:latin typeface="Times New Roman" pitchFamily="18" charset="0"/>
                <a:ea typeface="Verdana" pitchFamily="34" charset="0"/>
                <a:cs typeface="Times New Roman" pitchFamily="18" charset="0"/>
              </a:rPr>
              <a:t>b</a:t>
            </a:r>
            <a:r>
              <a:rPr kumimoji="0" lang="en-IN" sz="2800" b="0" i="1" u="none" strike="noStrike" kern="1200" cap="none" spc="0" normalizeH="0" baseline="0" noProof="0" dirty="0" err="1" smtClean="0">
                <a:ln>
                  <a:noFill/>
                </a:ln>
                <a:solidFill>
                  <a:schemeClr val="tx1"/>
                </a:solidFill>
                <a:effectLst/>
                <a:uLnTx/>
                <a:uFillTx/>
                <a:latin typeface="Times New Roman" pitchFamily="18" charset="0"/>
                <a:ea typeface="Verdana" pitchFamily="34" charset="0"/>
                <a:cs typeface="Times New Roman" pitchFamily="18" charset="0"/>
              </a:rPr>
              <a:t>P</a:t>
            </a:r>
            <a:endPar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where the values of the constants </a:t>
            </a:r>
            <a:r>
              <a:rPr kumimoji="0" lang="en-IN" sz="2800" b="0" i="1"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a</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and </a:t>
            </a:r>
            <a:r>
              <a:rPr kumimoji="0" lang="en-IN" sz="2800" b="0" i="1"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b</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for a gas thermometer are determined experimentally.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Ideal gas temperature scale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304800" y="1295400"/>
            <a:ext cx="8610600" cy="3429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Measuring the pressures of the gas in the vessel at two reproducible points (such as the ice and the steam points) and assigning suitable values to temperatures at those two points.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These two measurements are sufficient to determine the constants </a:t>
            </a:r>
            <a:r>
              <a:rPr kumimoji="0" lang="en-IN" sz="2800" b="0" i="1"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a</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and</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t>
            </a:r>
            <a:r>
              <a:rPr kumimoji="0" lang="en-IN" sz="2800" b="0" i="1"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b</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Then the unknown temperature </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of a medium corresponding to a pressure reading </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P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can be determined from that equation by a simple calculation.</a:t>
            </a:r>
            <a:endPar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Ideal gas temperature scale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304800" y="1371600"/>
            <a:ext cx="8610600" cy="3429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If the ice and steam points are assigned the values 0°C and 100°C, respectively, then the gas temperature scale will be identical to the Celsius scale.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In this case the value of the constant </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(which corresponds to an absolute</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pressure of zero) is determined to be -273.15°C regardless of the type and the amount of the gas in the vessel of the gas thermometer.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0"/>
          <p:cNvGrpSpPr/>
          <p:nvPr/>
        </p:nvGrpSpPr>
        <p:grpSpPr>
          <a:xfrm>
            <a:off x="1500166" y="1137312"/>
            <a:ext cx="5344186" cy="4446970"/>
            <a:chOff x="-238786" y="1094680"/>
            <a:chExt cx="5344186" cy="4446970"/>
          </a:xfrm>
        </p:grpSpPr>
        <p:cxnSp>
          <p:nvCxnSpPr>
            <p:cNvPr id="3" name="Straight Arrow Connector 2"/>
            <p:cNvCxnSpPr/>
            <p:nvPr/>
          </p:nvCxnSpPr>
          <p:spPr>
            <a:xfrm rot="5400000" flipH="1" flipV="1">
              <a:off x="114300" y="3314700"/>
              <a:ext cx="3581400" cy="158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76200" y="5113360"/>
              <a:ext cx="4724400" cy="158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066800" y="4114800"/>
              <a:ext cx="2819400" cy="7620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flipV="1">
              <a:off x="228600" y="4876800"/>
              <a:ext cx="838200" cy="22860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066800" y="3276600"/>
              <a:ext cx="2743200" cy="1371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228602" y="4648200"/>
              <a:ext cx="838199" cy="45720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990600" y="2362200"/>
              <a:ext cx="2743200" cy="2133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flipV="1">
              <a:off x="228600" y="4495800"/>
              <a:ext cx="762000" cy="60960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990600" y="1676400"/>
              <a:ext cx="2743200" cy="2590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90500" y="4305300"/>
              <a:ext cx="838200" cy="76200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1094680"/>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14" name="TextBox 13"/>
            <p:cNvSpPr txBox="1"/>
            <p:nvPr/>
          </p:nvSpPr>
          <p:spPr>
            <a:xfrm>
              <a:off x="3208351" y="1706556"/>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15" name="TextBox 14"/>
            <p:cNvSpPr txBox="1"/>
            <p:nvPr/>
          </p:nvSpPr>
          <p:spPr>
            <a:xfrm>
              <a:off x="2514600" y="1757241"/>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16" name="TextBox 15"/>
            <p:cNvSpPr txBox="1"/>
            <p:nvPr/>
          </p:nvSpPr>
          <p:spPr>
            <a:xfrm>
              <a:off x="1812898" y="2401955"/>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17" name="TextBox 16"/>
            <p:cNvSpPr txBox="1"/>
            <p:nvPr/>
          </p:nvSpPr>
          <p:spPr>
            <a:xfrm>
              <a:off x="897300" y="3709969"/>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18" name="TextBox 17"/>
            <p:cNvSpPr txBox="1"/>
            <p:nvPr/>
          </p:nvSpPr>
          <p:spPr>
            <a:xfrm>
              <a:off x="906449" y="3902102"/>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19" name="TextBox 18"/>
            <p:cNvSpPr txBox="1"/>
            <p:nvPr/>
          </p:nvSpPr>
          <p:spPr>
            <a:xfrm>
              <a:off x="900752" y="3507472"/>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20" name="TextBox 19"/>
            <p:cNvSpPr txBox="1"/>
            <p:nvPr/>
          </p:nvSpPr>
          <p:spPr>
            <a:xfrm>
              <a:off x="900752" y="3284551"/>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21" name="TextBox 20"/>
            <p:cNvSpPr txBox="1"/>
            <p:nvPr/>
          </p:nvSpPr>
          <p:spPr>
            <a:xfrm>
              <a:off x="118404" y="3957872"/>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22" name="TextBox 21"/>
            <p:cNvSpPr txBox="1"/>
            <p:nvPr/>
          </p:nvSpPr>
          <p:spPr>
            <a:xfrm>
              <a:off x="1806926" y="2803498"/>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23" name="TextBox 22"/>
            <p:cNvSpPr txBox="1"/>
            <p:nvPr/>
          </p:nvSpPr>
          <p:spPr>
            <a:xfrm>
              <a:off x="1808257" y="3655235"/>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24" name="TextBox 23"/>
            <p:cNvSpPr txBox="1"/>
            <p:nvPr/>
          </p:nvSpPr>
          <p:spPr>
            <a:xfrm>
              <a:off x="1812898" y="3235514"/>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25" name="TextBox 24"/>
            <p:cNvSpPr txBox="1"/>
            <p:nvPr/>
          </p:nvSpPr>
          <p:spPr>
            <a:xfrm>
              <a:off x="3228894" y="2545370"/>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26" name="TextBox 25"/>
            <p:cNvSpPr txBox="1"/>
            <p:nvPr/>
          </p:nvSpPr>
          <p:spPr>
            <a:xfrm>
              <a:off x="2535143" y="2250886"/>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27" name="TextBox 26"/>
            <p:cNvSpPr txBox="1"/>
            <p:nvPr/>
          </p:nvSpPr>
          <p:spPr>
            <a:xfrm>
              <a:off x="2574898" y="2872044"/>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28" name="TextBox 27"/>
            <p:cNvSpPr txBox="1"/>
            <p:nvPr/>
          </p:nvSpPr>
          <p:spPr>
            <a:xfrm>
              <a:off x="2582849" y="3459473"/>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29" name="TextBox 28"/>
            <p:cNvSpPr txBox="1"/>
            <p:nvPr/>
          </p:nvSpPr>
          <p:spPr>
            <a:xfrm>
              <a:off x="3216302" y="3289192"/>
              <a:ext cx="304800" cy="1477328"/>
            </a:xfrm>
            <a:prstGeom prst="rect">
              <a:avLst/>
            </a:prstGeom>
            <a:noFill/>
          </p:spPr>
          <p:txBody>
            <a:bodyPr wrap="square" lIns="0" tIns="0" rIns="0" bIns="0" rtlCol="0">
              <a:spAutoFit/>
            </a:bodyPr>
            <a:lstStyle/>
            <a:p>
              <a:r>
                <a:rPr lang="en-IN" sz="9600" dirty="0" smtClean="0">
                  <a:latin typeface="Times New Roman" pitchFamily="18" charset="0"/>
                  <a:cs typeface="Times New Roman" pitchFamily="18" charset="0"/>
                </a:rPr>
                <a:t>.</a:t>
              </a:r>
              <a:endParaRPr lang="en-IN" sz="9600" dirty="0">
                <a:latin typeface="Times New Roman" pitchFamily="18" charset="0"/>
                <a:cs typeface="Times New Roman" pitchFamily="18" charset="0"/>
              </a:endParaRPr>
            </a:p>
          </p:txBody>
        </p:sp>
        <p:sp>
          <p:nvSpPr>
            <p:cNvPr id="30" name="TextBox 29"/>
            <p:cNvSpPr txBox="1"/>
            <p:nvPr/>
          </p:nvSpPr>
          <p:spPr>
            <a:xfrm>
              <a:off x="2362200" y="1219200"/>
              <a:ext cx="1905000" cy="646331"/>
            </a:xfrm>
            <a:prstGeom prst="rect">
              <a:avLst/>
            </a:prstGeom>
            <a:noFill/>
          </p:spPr>
          <p:txBody>
            <a:bodyPr wrap="square" rtlCol="0">
              <a:spAutoFit/>
            </a:bodyPr>
            <a:lstStyle/>
            <a:p>
              <a:r>
                <a:rPr lang="en-IN" dirty="0" smtClean="0">
                  <a:latin typeface="Times New Roman" pitchFamily="18" charset="0"/>
                  <a:cs typeface="Times New Roman" pitchFamily="18" charset="0"/>
                </a:rPr>
                <a:t>Measured data points</a:t>
              </a:r>
              <a:endParaRPr lang="en-IN" dirty="0">
                <a:latin typeface="Times New Roman" pitchFamily="18" charset="0"/>
                <a:cs typeface="Times New Roman" pitchFamily="18" charset="0"/>
              </a:endParaRPr>
            </a:p>
          </p:txBody>
        </p:sp>
        <p:sp>
          <p:nvSpPr>
            <p:cNvPr id="31" name="TextBox 30"/>
            <p:cNvSpPr txBox="1"/>
            <p:nvPr/>
          </p:nvSpPr>
          <p:spPr>
            <a:xfrm>
              <a:off x="3962400" y="1459468"/>
              <a:ext cx="11430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Gas A</a:t>
              </a:r>
              <a:endParaRPr lang="en-IN" dirty="0">
                <a:latin typeface="Times New Roman" pitchFamily="18" charset="0"/>
                <a:cs typeface="Times New Roman" pitchFamily="18" charset="0"/>
              </a:endParaRPr>
            </a:p>
          </p:txBody>
        </p:sp>
        <p:sp>
          <p:nvSpPr>
            <p:cNvPr id="32" name="TextBox 31"/>
            <p:cNvSpPr txBox="1"/>
            <p:nvPr/>
          </p:nvSpPr>
          <p:spPr>
            <a:xfrm>
              <a:off x="3962400" y="2145268"/>
              <a:ext cx="11430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Gas B</a:t>
              </a:r>
              <a:endParaRPr lang="en-IN" dirty="0">
                <a:latin typeface="Times New Roman" pitchFamily="18" charset="0"/>
                <a:cs typeface="Times New Roman" pitchFamily="18" charset="0"/>
              </a:endParaRPr>
            </a:p>
          </p:txBody>
        </p:sp>
        <p:sp>
          <p:nvSpPr>
            <p:cNvPr id="33" name="TextBox 32"/>
            <p:cNvSpPr txBox="1"/>
            <p:nvPr/>
          </p:nvSpPr>
          <p:spPr>
            <a:xfrm>
              <a:off x="3962400" y="3059668"/>
              <a:ext cx="11430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Gas C</a:t>
              </a:r>
              <a:endParaRPr lang="en-IN" dirty="0">
                <a:latin typeface="Times New Roman" pitchFamily="18" charset="0"/>
                <a:cs typeface="Times New Roman" pitchFamily="18" charset="0"/>
              </a:endParaRPr>
            </a:p>
          </p:txBody>
        </p:sp>
        <p:sp>
          <p:nvSpPr>
            <p:cNvPr id="34" name="TextBox 33"/>
            <p:cNvSpPr txBox="1"/>
            <p:nvPr/>
          </p:nvSpPr>
          <p:spPr>
            <a:xfrm>
              <a:off x="3962400" y="3886200"/>
              <a:ext cx="11430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Gas D</a:t>
              </a:r>
              <a:endParaRPr lang="en-IN" dirty="0">
                <a:latin typeface="Times New Roman" pitchFamily="18" charset="0"/>
                <a:cs typeface="Times New Roman" pitchFamily="18" charset="0"/>
              </a:endParaRPr>
            </a:p>
          </p:txBody>
        </p:sp>
        <p:sp>
          <p:nvSpPr>
            <p:cNvPr id="35" name="TextBox 34"/>
            <p:cNvSpPr txBox="1"/>
            <p:nvPr/>
          </p:nvSpPr>
          <p:spPr>
            <a:xfrm>
              <a:off x="3886200" y="5105400"/>
              <a:ext cx="11430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T(</a:t>
              </a:r>
              <a:r>
                <a:rPr lang="en-IN" baseline="30000" dirty="0" err="1" smtClean="0">
                  <a:latin typeface="Times New Roman" pitchFamily="18" charset="0"/>
                  <a:cs typeface="Times New Roman" pitchFamily="18" charset="0"/>
                </a:rPr>
                <a:t>o</a:t>
              </a:r>
              <a:r>
                <a:rPr lang="en-IN" dirty="0" err="1" smtClean="0">
                  <a:latin typeface="Times New Roman" pitchFamily="18" charset="0"/>
                  <a:cs typeface="Times New Roman" pitchFamily="18" charset="0"/>
                </a:rPr>
                <a:t>C</a:t>
              </a:r>
              <a:r>
                <a:rPr lang="en-IN" dirty="0" smtClean="0">
                  <a:latin typeface="Times New Roman" pitchFamily="18" charset="0"/>
                  <a:cs typeface="Times New Roman" pitchFamily="18" charset="0"/>
                </a:rPr>
                <a:t>)</a:t>
              </a:r>
              <a:r>
                <a:rPr lang="en-IN" baseline="30000"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6" name="TextBox 35"/>
            <p:cNvSpPr txBox="1"/>
            <p:nvPr/>
          </p:nvSpPr>
          <p:spPr>
            <a:xfrm>
              <a:off x="1752600" y="5105400"/>
              <a:ext cx="3810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p:txBody>
        </p:sp>
        <p:sp>
          <p:nvSpPr>
            <p:cNvPr id="37" name="TextBox 36"/>
            <p:cNvSpPr txBox="1"/>
            <p:nvPr/>
          </p:nvSpPr>
          <p:spPr>
            <a:xfrm>
              <a:off x="-238786" y="5172318"/>
              <a:ext cx="13716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-273.15</a:t>
              </a:r>
              <a:endParaRPr lang="en-IN" dirty="0">
                <a:latin typeface="Times New Roman" pitchFamily="18" charset="0"/>
                <a:cs typeface="Times New Roman" pitchFamily="18" charset="0"/>
              </a:endParaRPr>
            </a:p>
          </p:txBody>
        </p:sp>
        <p:sp>
          <p:nvSpPr>
            <p:cNvPr id="38" name="TextBox 37"/>
            <p:cNvSpPr txBox="1"/>
            <p:nvPr/>
          </p:nvSpPr>
          <p:spPr>
            <a:xfrm>
              <a:off x="152400" y="3276600"/>
              <a:ext cx="17526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Extrapolation</a:t>
              </a:r>
              <a:endParaRPr lang="en-IN" dirty="0">
                <a:latin typeface="Times New Roman" pitchFamily="18" charset="0"/>
                <a:cs typeface="Times New Roman" pitchFamily="18" charset="0"/>
              </a:endParaRPr>
            </a:p>
          </p:txBody>
        </p:sp>
        <p:sp>
          <p:nvSpPr>
            <p:cNvPr id="39" name="TextBox 38"/>
            <p:cNvSpPr txBox="1"/>
            <p:nvPr/>
          </p:nvSpPr>
          <p:spPr>
            <a:xfrm>
              <a:off x="1447800" y="1600200"/>
              <a:ext cx="3810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P</a:t>
              </a:r>
              <a:endParaRPr lang="en-IN" dirty="0">
                <a:latin typeface="Times New Roman" pitchFamily="18" charset="0"/>
                <a:cs typeface="Times New Roman" pitchFamily="18" charset="0"/>
              </a:endParaRPr>
            </a:p>
          </p:txBody>
        </p:sp>
        <p:cxnSp>
          <p:nvCxnSpPr>
            <p:cNvPr id="40" name="Straight Connector 39"/>
            <p:cNvCxnSpPr>
              <a:stCxn id="38" idx="2"/>
            </p:cNvCxnSpPr>
            <p:nvPr/>
          </p:nvCxnSpPr>
          <p:spPr>
            <a:xfrm rot="5400000">
              <a:off x="470416" y="3937516"/>
              <a:ext cx="849868" cy="266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362200" y="2057400"/>
              <a:ext cx="914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3048000" y="1828800"/>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Title 12"/>
          <p:cNvSpPr txBox="1">
            <a:spLocks/>
          </p:cNvSpPr>
          <p:nvPr/>
        </p:nvSpPr>
        <p:spPr bwMode="auto">
          <a:xfrm>
            <a:off x="685800" y="381000"/>
            <a:ext cx="8229600" cy="884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Ideal gas temperature scale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44" name="Rectangle 43"/>
          <p:cNvSpPr/>
          <p:nvPr/>
        </p:nvSpPr>
        <p:spPr>
          <a:xfrm>
            <a:off x="214282" y="5500702"/>
            <a:ext cx="8534400" cy="707886"/>
          </a:xfrm>
          <a:prstGeom prst="rect">
            <a:avLst/>
          </a:prstGeom>
        </p:spPr>
        <p:txBody>
          <a:bodyPr wrap="square">
            <a:spAutoFit/>
          </a:bodyPr>
          <a:lstStyle/>
          <a:p>
            <a:pPr algn="just"/>
            <a:r>
              <a:rPr lang="en-IN" sz="2000" i="1" dirty="0" smtClean="0">
                <a:latin typeface="Times New Roman" pitchFamily="18" charset="0"/>
                <a:ea typeface="Verdana" pitchFamily="34" charset="0"/>
                <a:cs typeface="Times New Roman" pitchFamily="18" charset="0"/>
              </a:rPr>
              <a:t>P </a:t>
            </a:r>
            <a:r>
              <a:rPr lang="en-IN" sz="2000" i="1" dirty="0" err="1" smtClean="0">
                <a:latin typeface="Times New Roman" pitchFamily="18" charset="0"/>
                <a:ea typeface="Verdana" pitchFamily="34" charset="0"/>
                <a:cs typeface="Times New Roman" pitchFamily="18" charset="0"/>
              </a:rPr>
              <a:t>vs.T</a:t>
            </a:r>
            <a:r>
              <a:rPr lang="en-IN" sz="2000" i="1" dirty="0" smtClean="0">
                <a:latin typeface="Times New Roman" pitchFamily="18" charset="0"/>
                <a:ea typeface="Verdana" pitchFamily="34" charset="0"/>
                <a:cs typeface="Times New Roman" pitchFamily="18" charset="0"/>
              </a:rPr>
              <a:t> </a:t>
            </a:r>
            <a:r>
              <a:rPr lang="en-IN" sz="2000" dirty="0" smtClean="0">
                <a:latin typeface="Times New Roman" pitchFamily="18" charset="0"/>
                <a:ea typeface="Verdana" pitchFamily="34" charset="0"/>
                <a:cs typeface="Times New Roman" pitchFamily="18" charset="0"/>
              </a:rPr>
              <a:t>plots of the experimental data obtained from a constant-volume gas thermometer using  four different gases at different (but low) pressures.</a:t>
            </a:r>
            <a:endParaRPr lang="en-IN" sz="2000" dirty="0">
              <a:latin typeface="Times New Roman" pitchFamily="18" charset="0"/>
              <a:ea typeface="Verdana" pitchFamily="34"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Ideal gas temperature scale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304800" y="1371600"/>
            <a:ext cx="8610600" cy="3429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-273.15°C: is the lowest temperature that can be obtained by a gas thermometer, and thus we can obtain an </a:t>
            </a:r>
            <a:r>
              <a:rPr kumimoji="0" lang="en-IN"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absolute gas temperature scale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by assigning a value of zero to the constant </a:t>
            </a:r>
            <a:r>
              <a:rPr kumimoji="0" lang="en-IN" sz="2800" b="0" i="1"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a</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In this case, we need to specify the temperature at only one point to define an absolute gas temperature scale.</a:t>
            </a:r>
          </a:p>
          <a:p>
            <a:pPr marL="342900" marR="0" lvl="0" indent="-342900" algn="just" defTabSz="914400" rtl="0" eaLnBrk="1" fontAlgn="auto" latinLnBrk="0" hangingPunct="1">
              <a:lnSpc>
                <a:spcPct val="100000"/>
              </a:lnSpc>
              <a:spcBef>
                <a:spcPts val="1138"/>
              </a:spcBef>
              <a:spcAft>
                <a:spcPts val="0"/>
              </a:spcAft>
              <a:buClrTx/>
              <a:buSzPct val="100000"/>
              <a:buFont typeface="Arial" pitchFamily="34" charset="0"/>
              <a:buChar char="•"/>
              <a:tabLst>
                <a:tab pos="655638" algn="l"/>
                <a:tab pos="1312863" algn="l"/>
                <a:tab pos="1968500" algn="l"/>
                <a:tab pos="2625725" algn="l"/>
                <a:tab pos="3282950" algn="l"/>
                <a:tab pos="3938588" algn="l"/>
              </a:tabLst>
              <a:defRPr/>
            </a:pPr>
            <a:r>
              <a:rPr kumimoji="0" lang="en-IN" sz="2800" b="0" i="0" u="none" strike="noStrike" kern="1200" cap="none" spc="0" normalizeH="0" baseline="0" noProof="0" dirty="0" smtClean="0">
                <a:ln>
                  <a:noFill/>
                </a:ln>
                <a:solidFill>
                  <a:srgbClr val="000000"/>
                </a:solidFill>
                <a:effectLst/>
                <a:uLnTx/>
                <a:uFillTx/>
                <a:latin typeface="Times New Roman" pitchFamily="18" charset="0"/>
                <a:ea typeface="Verdana" pitchFamily="34" charset="0"/>
                <a:cs typeface="Times New Roman" pitchFamily="18" charset="0"/>
              </a:rPr>
              <a:t>Standard fixed point for temperature scale: Triple point of water: 0.01</a:t>
            </a:r>
            <a:r>
              <a:rPr kumimoji="0" lang="en-IN" sz="2800" b="0" i="0" u="none" strike="noStrike" kern="1200" cap="none" spc="0" normalizeH="0" baseline="30000" noProof="0" dirty="0" smtClean="0">
                <a:ln>
                  <a:noFill/>
                </a:ln>
                <a:solidFill>
                  <a:srgbClr val="000000"/>
                </a:solidFill>
                <a:effectLst/>
                <a:uLnTx/>
                <a:uFillTx/>
                <a:latin typeface="Times New Roman" pitchFamily="18" charset="0"/>
                <a:ea typeface="Verdana" pitchFamily="34" charset="0"/>
                <a:cs typeface="Times New Roman" pitchFamily="18" charset="0"/>
              </a:rPr>
              <a:t>0</a:t>
            </a:r>
            <a:r>
              <a:rPr kumimoji="0" lang="en-IN" sz="2800" b="0" i="0" u="none" strike="noStrike" kern="1200" cap="none" spc="0" normalizeH="0" baseline="0" noProof="0" dirty="0" smtClean="0">
                <a:ln>
                  <a:noFill/>
                </a:ln>
                <a:solidFill>
                  <a:srgbClr val="000000"/>
                </a:solidFill>
                <a:effectLst/>
                <a:uLnTx/>
                <a:uFillTx/>
                <a:latin typeface="Times New Roman" pitchFamily="18" charset="0"/>
                <a:ea typeface="Verdana" pitchFamily="34" charset="0"/>
                <a:cs typeface="Times New Roman" pitchFamily="18" charset="0"/>
              </a:rPr>
              <a:t>C or 273.16K  (for Celsius scale)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Ideal gas temperature scale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304800" y="1371600"/>
            <a:ext cx="8610600" cy="3429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absolute gas temperature scale is not a thermodynamic temperature scale, since it cannot be used at very low temperatures (due to condensation) and at very high temperatures (due to dissociation and ionization).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However, absolute gas temperature is identical to the thermodynamic temperature in the temperature range in which the gas thermometer can be used.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71500" y="642940"/>
            <a:ext cx="8215313" cy="5643580"/>
          </a:xfrm>
          <a:prstGeom prst="rect">
            <a:avLst/>
          </a:prstGeom>
        </p:spPr>
        <p:txBody>
          <a:bodyPr rtlCol="0">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unit of thermodynamic temperature T, the </a:t>
            </a:r>
            <a:r>
              <a:rPr kumimoji="0" lang="en-IN" sz="3200" b="0" i="1"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kelvin</a:t>
            </a:r>
            <a:r>
              <a:rPr kumimoji="0" lang="en-IN" sz="3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(K), defined as the fraction 1/273.16 of the  thermodynamic temperature of the triple point of  water, which is sole defining fixed point of both the ITS-90 and the Kelvin scale.”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Types of commonly used thermometers: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Constant volume gas thermometer , </a:t>
            </a: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T(P)</a:t>
            </a:r>
            <a:endParaRPr kumimoji="0" lang="en-IN" sz="24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endParaRP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Constant pressure gas thermometer, </a:t>
            </a: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T(V)</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Electric resistance thermometer,</a:t>
            </a:r>
            <a:r>
              <a:rPr kumimoji="0" lang="en-IN"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T(R)</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Thermocouple, </a:t>
            </a: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a:t>
            </a:r>
            <a:r>
              <a:rPr kumimoji="0" lang="el-GR"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ε</a:t>
            </a: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Liquid-in-glass thermometer,</a:t>
            </a:r>
            <a:r>
              <a:rPr kumimoji="0" lang="en-IN"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T(L)</a:t>
            </a:r>
          </a:p>
          <a:p>
            <a:pPr marL="1143000" marR="0" lvl="2" indent="-2286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Energy</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0" y="1371600"/>
            <a:ext cx="8915400" cy="3429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Forms of energy:</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rPr>
              <a:t>Macroscopic energy:</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Energy that a system possesses as a whole with respect to some outside reference frame, </a:t>
            </a:r>
            <a:r>
              <a:rPr kumimoji="0" lang="en-US" sz="2800" b="0" i="0" u="none" strike="noStrike" kern="1200" cap="none" spc="0" normalizeH="0" baseline="0" noProof="0" dirty="0" err="1" smtClean="0">
                <a:ln>
                  <a:noFill/>
                </a:ln>
                <a:solidFill>
                  <a:schemeClr val="tx1"/>
                </a:solidFill>
                <a:effectLst/>
                <a:uLnTx/>
                <a:uFillTx/>
                <a:latin typeface="Garamond" pitchFamily="18" charset="0"/>
                <a:ea typeface="Verdana" pitchFamily="34" charset="0"/>
                <a:cs typeface="Verdana" pitchFamily="34" charset="0"/>
              </a:rPr>
              <a:t>eg</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Kinetic Energy, Potential Energy</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rPr>
              <a:t>Microscopic energy: </a:t>
            </a:r>
            <a:r>
              <a:rPr lang="en-US" sz="2800" dirty="0" err="1" smtClean="0">
                <a:latin typeface="Garamond" pitchFamily="18" charset="0"/>
                <a:ea typeface="Verdana" pitchFamily="34" charset="0"/>
                <a:cs typeface="Verdana" pitchFamily="34" charset="0"/>
              </a:rPr>
              <a:t>Th</a:t>
            </a:r>
            <a:r>
              <a:rPr kumimoji="0" lang="en-US" sz="2800" b="0" i="0" u="none" strike="noStrike" kern="1200" cap="none" spc="0" normalizeH="0" baseline="0" noProof="0" dirty="0" err="1" smtClean="0">
                <a:ln>
                  <a:noFill/>
                </a:ln>
                <a:solidFill>
                  <a:schemeClr val="tx1"/>
                </a:solidFill>
                <a:effectLst/>
                <a:uLnTx/>
                <a:uFillTx/>
                <a:latin typeface="Garamond" pitchFamily="18" charset="0"/>
                <a:ea typeface="Verdana" pitchFamily="34" charset="0"/>
                <a:cs typeface="Verdana" pitchFamily="34" charset="0"/>
              </a:rPr>
              <a:t>ese</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are related to the molecular structure of a system and the degree of the molecular activity and are independent of the outside reference frames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Sum of all microscopic forms of energy of a system: </a:t>
            </a:r>
            <a:r>
              <a:rPr kumimoji="0" lang="en-US" sz="2800" b="0" i="0"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rPr>
              <a:t>Internal energy, U (kJ) or u = </a:t>
            </a:r>
            <a:r>
              <a:rPr kumimoji="0" lang="en-US" sz="2800" b="0" i="1"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rPr>
              <a:t>U/m</a:t>
            </a:r>
            <a:r>
              <a:rPr kumimoji="0" lang="en-US" sz="2800" b="0" i="0"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rPr>
              <a:t> (kJ/kg)  </a:t>
            </a:r>
            <a:endParaRPr kumimoji="0" lang="en-IN" sz="2800" b="0" i="0"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endParaRPr>
          </a:p>
        </p:txBody>
      </p:sp>
    </p:spTree>
    <p:extLst>
      <p:ext uri="{BB962C8B-B14F-4D97-AF65-F5344CB8AC3E}">
        <p14:creationId xmlns:p14="http://schemas.microsoft.com/office/powerpoint/2010/main" val="98359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Macroscopic energy</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pic>
        <p:nvPicPr>
          <p:cNvPr id="3" name="Picture 3" descr="C:\Program Files\Microsoft Office\MEDIA\CAGCAT10\j0212957.wmf"/>
          <p:cNvPicPr>
            <a:picLocks noChangeAspect="1" noChangeArrowheads="1"/>
          </p:cNvPicPr>
          <p:nvPr/>
        </p:nvPicPr>
        <p:blipFill>
          <a:blip r:embed="rId2"/>
          <a:srcRect/>
          <a:stretch>
            <a:fillRect/>
          </a:stretch>
        </p:blipFill>
        <p:spPr bwMode="auto">
          <a:xfrm rot="1088201">
            <a:off x="3913441" y="2568056"/>
            <a:ext cx="2270508" cy="1425589"/>
          </a:xfrm>
          <a:prstGeom prst="rect">
            <a:avLst/>
          </a:prstGeom>
          <a:noFill/>
        </p:spPr>
      </p:pic>
      <p:cxnSp>
        <p:nvCxnSpPr>
          <p:cNvPr id="4" name="Straight Connector 3"/>
          <p:cNvCxnSpPr/>
          <p:nvPr/>
        </p:nvCxnSpPr>
        <p:spPr>
          <a:xfrm>
            <a:off x="1981200" y="3048000"/>
            <a:ext cx="5791200" cy="1828800"/>
          </a:xfrm>
          <a:prstGeom prst="line">
            <a:avLst/>
          </a:prstGeom>
          <a:ln w="47625" cmpd="tri">
            <a:solidFill>
              <a:schemeClr val="tx1"/>
            </a:solidFill>
          </a:ln>
          <a:effectLst>
            <a:outerShdw blurRad="50800" dist="38100" dir="5400000" algn="t" rotWithShape="0">
              <a:prstClr val="black">
                <a:alpha val="40000"/>
              </a:prstClr>
            </a:outerShdw>
          </a:effectLst>
          <a:scene3d>
            <a:camera prst="orthographicFront"/>
            <a:lightRig rig="glow" dir="t"/>
          </a:scene3d>
          <a:sp3d prstMaterial="matte"/>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28800" y="5257800"/>
            <a:ext cx="6248400" cy="707886"/>
          </a:xfrm>
          <a:prstGeom prst="rect">
            <a:avLst/>
          </a:prstGeom>
        </p:spPr>
        <p:txBody>
          <a:bodyPr wrap="square">
            <a:spAutoFit/>
          </a:bodyPr>
          <a:lstStyle/>
          <a:p>
            <a:r>
              <a:rPr lang="en-IN" sz="2000" dirty="0" smtClean="0">
                <a:latin typeface="Garamond" pitchFamily="18" charset="0"/>
                <a:ea typeface="Verdana" pitchFamily="34" charset="0"/>
                <a:cs typeface="Verdana" pitchFamily="34" charset="0"/>
              </a:rPr>
              <a:t>The macroscopic energy, KE and PE, of an object changes with velocity and elevation.</a:t>
            </a:r>
            <a:endParaRPr lang="en-IN" sz="2000" dirty="0">
              <a:latin typeface="Garamond" pitchFamily="18" charset="0"/>
              <a:ea typeface="Verdana" pitchFamily="34" charset="0"/>
              <a:cs typeface="Verdana" pitchFamily="34" charset="0"/>
            </a:endParaRPr>
          </a:p>
        </p:txBody>
      </p:sp>
    </p:spTree>
    <p:extLst>
      <p:ext uri="{BB962C8B-B14F-4D97-AF65-F5344CB8AC3E}">
        <p14:creationId xmlns:p14="http://schemas.microsoft.com/office/powerpoint/2010/main" val="1806623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Internal energy</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304800" y="1371600"/>
            <a:ext cx="8610600" cy="3429000"/>
          </a:xfrm>
          <a:prstGeom prst="rect">
            <a:avLst/>
          </a:prstGeom>
        </p:spPr>
        <p:txBody>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2">
                    <a:lumMod val="60000"/>
                    <a:lumOff val="40000"/>
                  </a:schemeClr>
                </a:solidFill>
                <a:effectLst/>
                <a:uLnTx/>
                <a:uFillTx/>
                <a:latin typeface="Garamond" pitchFamily="18" charset="0"/>
                <a:ea typeface="Verdana" pitchFamily="34" charset="0"/>
                <a:cs typeface="Verdana" pitchFamily="34" charset="0"/>
              </a:rPr>
              <a:t>Sensible energy</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Part of the internal energy associated with kinetic energy of molecules	</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Rotational KE, translational KE, </a:t>
            </a:r>
            <a:r>
              <a:rPr kumimoji="0" lang="en-US" sz="2400" b="0" i="0" u="none" strike="noStrike" kern="1200" cap="none" spc="0" normalizeH="0" baseline="0" noProof="0" dirty="0" err="1" smtClean="0">
                <a:ln>
                  <a:noFill/>
                </a:ln>
                <a:solidFill>
                  <a:schemeClr val="tx1"/>
                </a:solidFill>
                <a:effectLst/>
                <a:uLnTx/>
                <a:uFillTx/>
                <a:latin typeface="Garamond" pitchFamily="18" charset="0"/>
                <a:ea typeface="Verdana" pitchFamily="34" charset="0"/>
                <a:cs typeface="Verdana" pitchFamily="34" charset="0"/>
              </a:rPr>
              <a:t>vibrational</a:t>
            </a:r>
            <a:r>
              <a:rPr kumimoji="0" lang="en-US"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KE</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2">
                    <a:lumMod val="60000"/>
                    <a:lumOff val="40000"/>
                  </a:schemeClr>
                </a:solidFill>
                <a:effectLst/>
                <a:uLnTx/>
                <a:uFillTx/>
                <a:latin typeface="Garamond" pitchFamily="18" charset="0"/>
                <a:ea typeface="Verdana" pitchFamily="34" charset="0"/>
                <a:cs typeface="Verdana" pitchFamily="34" charset="0"/>
              </a:rPr>
              <a:t>Latent energy</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Internal energy associated with phase change of a system</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2">
                    <a:lumMod val="60000"/>
                    <a:lumOff val="40000"/>
                  </a:schemeClr>
                </a:solidFill>
                <a:effectLst/>
                <a:uLnTx/>
                <a:uFillTx/>
                <a:latin typeface="Garamond" pitchFamily="18" charset="0"/>
                <a:ea typeface="Verdana" pitchFamily="34" charset="0"/>
                <a:cs typeface="Verdana" pitchFamily="34" charset="0"/>
              </a:rPr>
              <a:t>Chemical energy</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Internal energy associated with the atomic bonds in a molecule</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2">
                    <a:lumMod val="60000"/>
                    <a:lumOff val="40000"/>
                  </a:schemeClr>
                </a:solidFill>
                <a:effectLst/>
                <a:uLnTx/>
                <a:uFillTx/>
                <a:latin typeface="Garamond" pitchFamily="18" charset="0"/>
                <a:ea typeface="Verdana" pitchFamily="34" charset="0"/>
                <a:cs typeface="Verdana" pitchFamily="34" charset="0"/>
              </a:rPr>
              <a:t>Nuclear energy</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Tremendous amount of energy associated with the strong bonds within the nucleus of the atom</a:t>
            </a:r>
            <a:endParaRPr kumimoji="0" lang="en-IN" sz="2400" b="0" i="0" u="none" strike="noStrike" kern="1200" cap="none" spc="0" normalizeH="0" baseline="0" noProof="0" dirty="0" smtClean="0">
              <a:ln>
                <a:noFill/>
              </a:ln>
              <a:solidFill>
                <a:schemeClr val="tx2">
                  <a:lumMod val="60000"/>
                  <a:lumOff val="40000"/>
                </a:schemeClr>
              </a:solidFill>
              <a:effectLst/>
              <a:uLnTx/>
              <a:uFillTx/>
              <a:latin typeface="Garamond" pitchFamily="18" charset="0"/>
              <a:ea typeface="Verdana" pitchFamily="34" charset="0"/>
              <a:cs typeface="Verdana" pitchFamily="34" charset="0"/>
            </a:endParaRPr>
          </a:p>
        </p:txBody>
      </p:sp>
    </p:spTree>
    <p:extLst>
      <p:ext uri="{BB962C8B-B14F-4D97-AF65-F5344CB8AC3E}">
        <p14:creationId xmlns:p14="http://schemas.microsoft.com/office/powerpoint/2010/main" val="1889503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133600" y="5029200"/>
            <a:ext cx="5943600" cy="707886"/>
          </a:xfrm>
          <a:prstGeom prst="rect">
            <a:avLst/>
          </a:prstGeom>
          <a:noFill/>
          <a:ln w="9525">
            <a:noFill/>
            <a:miter lim="800000"/>
            <a:headEnd/>
            <a:tailEnd/>
          </a:ln>
        </p:spPr>
        <p:txBody>
          <a:bodyPr wrap="square">
            <a:spAutoFit/>
          </a:bodyPr>
          <a:lstStyle/>
          <a:p>
            <a:r>
              <a:rPr lang="en-US" sz="2000" dirty="0">
                <a:latin typeface="Garamond" pitchFamily="18" charset="0"/>
                <a:ea typeface="Verdana" pitchFamily="34" charset="0"/>
                <a:cs typeface="Verdana" pitchFamily="34" charset="0"/>
              </a:rPr>
              <a:t>The various forms of microscopic</a:t>
            </a:r>
          </a:p>
          <a:p>
            <a:r>
              <a:rPr lang="en-US" sz="2000" dirty="0">
                <a:latin typeface="Garamond" pitchFamily="18" charset="0"/>
                <a:ea typeface="Verdana" pitchFamily="34" charset="0"/>
                <a:cs typeface="Verdana" pitchFamily="34" charset="0"/>
              </a:rPr>
              <a:t>energies that make up sensible energy.</a:t>
            </a:r>
          </a:p>
        </p:txBody>
      </p:sp>
      <p:pic>
        <p:nvPicPr>
          <p:cNvPr id="3" name="Picture 1"/>
          <p:cNvPicPr>
            <a:picLocks noChangeAspect="1"/>
          </p:cNvPicPr>
          <p:nvPr/>
        </p:nvPicPr>
        <p:blipFill>
          <a:blip r:embed="rId2"/>
          <a:srcRect l="14672" t="4724" r="5502" b="70276"/>
          <a:stretch>
            <a:fillRect/>
          </a:stretch>
        </p:blipFill>
        <p:spPr bwMode="auto">
          <a:xfrm>
            <a:off x="1371600" y="1393208"/>
            <a:ext cx="3133834" cy="1523833"/>
          </a:xfrm>
          <a:prstGeom prst="rect">
            <a:avLst/>
          </a:prstGeom>
          <a:noFill/>
          <a:ln w="9525">
            <a:noFill/>
            <a:miter lim="800000"/>
            <a:headEnd/>
            <a:tailEnd/>
          </a:ln>
        </p:spPr>
      </p:pic>
      <p:pic>
        <p:nvPicPr>
          <p:cNvPr id="4" name="Picture 1"/>
          <p:cNvPicPr>
            <a:picLocks noChangeAspect="1"/>
          </p:cNvPicPr>
          <p:nvPr/>
        </p:nvPicPr>
        <p:blipFill>
          <a:blip r:embed="rId2"/>
          <a:srcRect l="14672" t="61417" r="5502" b="6496"/>
          <a:stretch>
            <a:fillRect/>
          </a:stretch>
        </p:blipFill>
        <p:spPr bwMode="auto">
          <a:xfrm>
            <a:off x="4724400" y="990600"/>
            <a:ext cx="3133834" cy="1955904"/>
          </a:xfrm>
          <a:prstGeom prst="rect">
            <a:avLst/>
          </a:prstGeom>
          <a:noFill/>
          <a:ln w="9525">
            <a:noFill/>
            <a:miter lim="800000"/>
            <a:headEnd/>
            <a:tailEnd/>
          </a:ln>
        </p:spPr>
      </p:pic>
      <p:pic>
        <p:nvPicPr>
          <p:cNvPr id="5" name="Picture 1"/>
          <p:cNvPicPr>
            <a:picLocks noChangeAspect="1"/>
          </p:cNvPicPr>
          <p:nvPr/>
        </p:nvPicPr>
        <p:blipFill>
          <a:blip r:embed="rId2"/>
          <a:srcRect l="14672" t="33071" r="5502" b="40748"/>
          <a:stretch>
            <a:fillRect/>
          </a:stretch>
        </p:blipFill>
        <p:spPr bwMode="auto">
          <a:xfrm>
            <a:off x="2895600" y="3200400"/>
            <a:ext cx="3133834" cy="1595931"/>
          </a:xfrm>
          <a:prstGeom prst="rect">
            <a:avLst/>
          </a:prstGeom>
          <a:noFill/>
          <a:ln w="9525">
            <a:noFill/>
            <a:miter lim="800000"/>
            <a:headEnd/>
            <a:tailEnd/>
          </a:ln>
        </p:spPr>
      </p:pic>
    </p:spTree>
    <p:extLst>
      <p:ext uri="{BB962C8B-B14F-4D97-AF65-F5344CB8AC3E}">
        <p14:creationId xmlns:p14="http://schemas.microsoft.com/office/powerpoint/2010/main" val="757257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4953000" y="4267200"/>
            <a:ext cx="3886200" cy="1015663"/>
          </a:xfrm>
          <a:prstGeom prst="rect">
            <a:avLst/>
          </a:prstGeom>
          <a:noFill/>
          <a:ln w="9525">
            <a:noFill/>
            <a:miter lim="800000"/>
            <a:headEnd/>
            <a:tailEnd/>
          </a:ln>
        </p:spPr>
        <p:txBody>
          <a:bodyPr>
            <a:spAutoFit/>
          </a:bodyPr>
          <a:lstStyle/>
          <a:p>
            <a:r>
              <a:rPr lang="en-US" sz="2000" dirty="0">
                <a:latin typeface="Garamond" pitchFamily="18" charset="0"/>
                <a:ea typeface="Verdana" pitchFamily="34" charset="0"/>
                <a:cs typeface="Verdana" pitchFamily="34" charset="0"/>
              </a:rPr>
              <a:t>The internal energy of a system is the sum of all forms of the microscopic energies.</a:t>
            </a:r>
          </a:p>
        </p:txBody>
      </p:sp>
      <p:pic>
        <p:nvPicPr>
          <p:cNvPr id="3" name="Picture 2"/>
          <p:cNvPicPr>
            <a:picLocks noChangeAspect="1"/>
          </p:cNvPicPr>
          <p:nvPr/>
        </p:nvPicPr>
        <p:blipFill>
          <a:blip r:embed="rId2"/>
          <a:srcRect/>
          <a:stretch>
            <a:fillRect/>
          </a:stretch>
        </p:blipFill>
        <p:spPr bwMode="auto">
          <a:xfrm>
            <a:off x="990600" y="1143000"/>
            <a:ext cx="3434621" cy="4724400"/>
          </a:xfrm>
          <a:prstGeom prst="rect">
            <a:avLst/>
          </a:prstGeom>
          <a:noFill/>
          <a:ln w="9525">
            <a:noFill/>
            <a:miter lim="800000"/>
            <a:headEnd/>
            <a:tailEnd/>
          </a:ln>
        </p:spPr>
      </p:pic>
    </p:spTree>
    <p:extLst>
      <p:ext uri="{BB962C8B-B14F-4D97-AF65-F5344CB8AC3E}">
        <p14:creationId xmlns:p14="http://schemas.microsoft.com/office/powerpoint/2010/main" val="1167364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bwMode="auto">
          <a:xfrm>
            <a:off x="1981200" y="838200"/>
            <a:ext cx="4800600" cy="3758456"/>
          </a:xfrm>
          <a:prstGeom prst="rect">
            <a:avLst/>
          </a:prstGeom>
          <a:noFill/>
          <a:ln w="9525">
            <a:noFill/>
            <a:miter lim="800000"/>
            <a:headEnd/>
            <a:tailEnd/>
          </a:ln>
        </p:spPr>
      </p:pic>
      <p:sp>
        <p:nvSpPr>
          <p:cNvPr id="3" name="TextBox 2"/>
          <p:cNvSpPr txBox="1">
            <a:spLocks noChangeArrowheads="1"/>
          </p:cNvSpPr>
          <p:nvPr/>
        </p:nvSpPr>
        <p:spPr bwMode="auto">
          <a:xfrm>
            <a:off x="1219200" y="4876800"/>
            <a:ext cx="7086600" cy="1015663"/>
          </a:xfrm>
          <a:prstGeom prst="rect">
            <a:avLst/>
          </a:prstGeom>
          <a:noFill/>
          <a:ln w="9525">
            <a:noFill/>
            <a:miter lim="800000"/>
            <a:headEnd/>
            <a:tailEnd/>
          </a:ln>
        </p:spPr>
        <p:txBody>
          <a:bodyPr wrap="square">
            <a:spAutoFit/>
          </a:bodyPr>
          <a:lstStyle/>
          <a:p>
            <a:pPr algn="just"/>
            <a:r>
              <a:rPr lang="en-US" sz="2000" dirty="0">
                <a:latin typeface="Garamond" pitchFamily="18" charset="0"/>
                <a:ea typeface="Verdana" pitchFamily="34" charset="0"/>
                <a:cs typeface="Verdana" pitchFamily="34" charset="0"/>
              </a:rPr>
              <a:t>The </a:t>
            </a:r>
            <a:r>
              <a:rPr lang="en-US" sz="2000" i="1" dirty="0">
                <a:latin typeface="Garamond" pitchFamily="18" charset="0"/>
                <a:ea typeface="Verdana" pitchFamily="34" charset="0"/>
                <a:cs typeface="Verdana" pitchFamily="34" charset="0"/>
              </a:rPr>
              <a:t>macroscopic</a:t>
            </a:r>
            <a:r>
              <a:rPr lang="en-US" sz="2000" dirty="0">
                <a:latin typeface="Garamond" pitchFamily="18" charset="0"/>
                <a:ea typeface="Verdana" pitchFamily="34" charset="0"/>
                <a:cs typeface="Verdana" pitchFamily="34" charset="0"/>
              </a:rPr>
              <a:t> kinetic energy is an </a:t>
            </a:r>
            <a:r>
              <a:rPr lang="en-US" sz="2000" dirty="0" smtClean="0">
                <a:latin typeface="Garamond" pitchFamily="18" charset="0"/>
                <a:ea typeface="Verdana" pitchFamily="34" charset="0"/>
                <a:cs typeface="Verdana" pitchFamily="34" charset="0"/>
              </a:rPr>
              <a:t>organized </a:t>
            </a:r>
            <a:r>
              <a:rPr lang="en-US" sz="2000" dirty="0">
                <a:latin typeface="Garamond" pitchFamily="18" charset="0"/>
                <a:ea typeface="Verdana" pitchFamily="34" charset="0"/>
                <a:cs typeface="Verdana" pitchFamily="34" charset="0"/>
              </a:rPr>
              <a:t>form of energy and more useful than the </a:t>
            </a:r>
            <a:r>
              <a:rPr lang="en-US" sz="2000" dirty="0" smtClean="0">
                <a:latin typeface="Garamond" pitchFamily="18" charset="0"/>
                <a:ea typeface="Verdana" pitchFamily="34" charset="0"/>
                <a:cs typeface="Verdana" pitchFamily="34" charset="0"/>
              </a:rPr>
              <a:t>disorganized </a:t>
            </a:r>
            <a:r>
              <a:rPr lang="en-US" sz="2000" i="1" dirty="0">
                <a:latin typeface="Garamond" pitchFamily="18" charset="0"/>
                <a:ea typeface="Verdana" pitchFamily="34" charset="0"/>
                <a:cs typeface="Verdana" pitchFamily="34" charset="0"/>
              </a:rPr>
              <a:t>microscopic</a:t>
            </a:r>
            <a:r>
              <a:rPr lang="en-US" sz="2000" dirty="0">
                <a:latin typeface="Garamond" pitchFamily="18" charset="0"/>
                <a:ea typeface="Verdana" pitchFamily="34" charset="0"/>
                <a:cs typeface="Verdana" pitchFamily="34" charset="0"/>
              </a:rPr>
              <a:t> kinetic energies of the molecules</a:t>
            </a:r>
          </a:p>
        </p:txBody>
      </p:sp>
    </p:spTree>
    <p:extLst>
      <p:ext uri="{BB962C8B-B14F-4D97-AF65-F5344CB8AC3E}">
        <p14:creationId xmlns:p14="http://schemas.microsoft.com/office/powerpoint/2010/main" val="3240522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Kinetic and Potential energies</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533400" y="2133600"/>
            <a:ext cx="8610600" cy="25908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Kinetic energy, KE, of a system:</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Potential energy, PE, of a system:</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p:txBody>
      </p:sp>
      <p:graphicFrame>
        <p:nvGraphicFramePr>
          <p:cNvPr id="4" name="Object 3"/>
          <p:cNvGraphicFramePr>
            <a:graphicFrameLocks noChangeAspect="1"/>
          </p:cNvGraphicFramePr>
          <p:nvPr/>
        </p:nvGraphicFramePr>
        <p:xfrm>
          <a:off x="484188" y="2667000"/>
          <a:ext cx="8086725" cy="946150"/>
        </p:xfrm>
        <a:graphic>
          <a:graphicData uri="http://schemas.openxmlformats.org/presentationml/2006/ole">
            <mc:AlternateContent xmlns:mc="http://schemas.openxmlformats.org/markup-compatibility/2006">
              <mc:Choice xmlns:v="urn:schemas-microsoft-com:vml" Requires="v">
                <p:oleObj spid="_x0000_s44038" name="Equation" r:id="rId3" imgW="3581280" imgH="419040" progId="Equation.3">
                  <p:embed/>
                </p:oleObj>
              </mc:Choice>
              <mc:Fallback>
                <p:oleObj name="Equation" r:id="rId3" imgW="35812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88" y="2667000"/>
                        <a:ext cx="8086725"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nvGraphicFramePr>
        <p:xfrm>
          <a:off x="546100" y="4523096"/>
          <a:ext cx="8043863" cy="465138"/>
        </p:xfrm>
        <a:graphic>
          <a:graphicData uri="http://schemas.openxmlformats.org/presentationml/2006/ole">
            <mc:AlternateContent xmlns:mc="http://schemas.openxmlformats.org/markup-compatibility/2006">
              <mc:Choice xmlns:v="urn:schemas-microsoft-com:vml" Requires="v">
                <p:oleObj spid="_x0000_s44039" name="Equation" r:id="rId5" imgW="3517560" imgH="203040" progId="Equation.3">
                  <p:embed/>
                </p:oleObj>
              </mc:Choice>
              <mc:Fallback>
                <p:oleObj name="Equation" r:id="rId5" imgW="351756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100" y="4523096"/>
                        <a:ext cx="8043863"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4681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1410</Words>
  <Application>Microsoft Office PowerPoint</Application>
  <PresentationFormat>On-screen Show (4:3)</PresentationFormat>
  <Paragraphs>165</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sudarshan</cp:lastModifiedBy>
  <cp:revision>14</cp:revision>
  <dcterms:created xsi:type="dcterms:W3CDTF">2011-01-03T10:30:55Z</dcterms:created>
  <dcterms:modified xsi:type="dcterms:W3CDTF">2014-01-09T03:59:32Z</dcterms:modified>
</cp:coreProperties>
</file>