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9" r:id="rId4"/>
    <p:sldId id="260" r:id="rId5"/>
    <p:sldId id="261" r:id="rId6"/>
    <p:sldId id="262" r:id="rId7"/>
    <p:sldId id="265" r:id="rId8"/>
    <p:sldId id="266" r:id="rId9"/>
    <p:sldId id="267" r:id="rId10"/>
    <p:sldId id="293"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7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3E7DA7-966C-4ABB-A2DC-76F6D98344DD}" type="datetimeFigureOut">
              <a:rPr lang="en-US" smtClean="0"/>
              <a:pPr/>
              <a:t>1/13/2014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3E7DA7-966C-4ABB-A2DC-76F6D98344DD}" type="datetimeFigureOut">
              <a:rPr lang="en-US" smtClean="0"/>
              <a:pPr/>
              <a:t>1/13/2014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3E7DA7-966C-4ABB-A2DC-76F6D98344DD}" type="datetimeFigureOut">
              <a:rPr lang="en-US" smtClean="0"/>
              <a:pPr/>
              <a:t>1/13/2014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3E7DA7-966C-4ABB-A2DC-76F6D98344DD}" type="datetimeFigureOut">
              <a:rPr lang="en-US" smtClean="0"/>
              <a:pPr/>
              <a:t>1/13/2014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3E7DA7-966C-4ABB-A2DC-76F6D98344DD}" type="datetimeFigureOut">
              <a:rPr lang="en-US" smtClean="0"/>
              <a:pPr/>
              <a:t>1/13/2014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3E7DA7-966C-4ABB-A2DC-76F6D98344DD}" type="datetimeFigureOut">
              <a:rPr lang="en-US" smtClean="0"/>
              <a:pPr/>
              <a:t>1/13/2014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C3E7DA7-966C-4ABB-A2DC-76F6D98344DD}" type="datetimeFigureOut">
              <a:rPr lang="en-US" smtClean="0"/>
              <a:pPr/>
              <a:t>1/13/2014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C3E7DA7-966C-4ABB-A2DC-76F6D98344DD}" type="datetimeFigureOut">
              <a:rPr lang="en-US" smtClean="0"/>
              <a:pPr/>
              <a:t>1/13/2014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E7DA7-966C-4ABB-A2DC-76F6D98344DD}" type="datetimeFigureOut">
              <a:rPr lang="en-US" smtClean="0"/>
              <a:pPr/>
              <a:t>1/13/2014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E7DA7-966C-4ABB-A2DC-76F6D98344DD}" type="datetimeFigureOut">
              <a:rPr lang="en-US" smtClean="0"/>
              <a:pPr/>
              <a:t>1/13/2014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3E7DA7-966C-4ABB-A2DC-76F6D98344DD}" type="datetimeFigureOut">
              <a:rPr lang="en-US" smtClean="0"/>
              <a:pPr/>
              <a:t>1/13/2014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43D46-B5D4-41D9-93DA-5A7B42983DE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E7DA7-966C-4ABB-A2DC-76F6D98344DD}" type="datetimeFigureOut">
              <a:rPr lang="en-US" smtClean="0"/>
              <a:pPr/>
              <a:t>1/13/2014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43D46-B5D4-41D9-93DA-5A7B42983DE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me.berkeley.edu/gri_mech/version30/files30/thermo30.da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00042"/>
            <a:ext cx="8229600" cy="5626121"/>
          </a:xfrm>
        </p:spPr>
        <p:txBody>
          <a:bodyPr/>
          <a:lstStyle/>
          <a:p>
            <a:r>
              <a:rPr lang="en-IN" dirty="0" smtClean="0">
                <a:latin typeface="Times New Roman" pitchFamily="18" charset="0"/>
                <a:cs typeface="Times New Roman" pitchFamily="18" charset="0"/>
              </a:rPr>
              <a:t>Recap: Lecture  3: </a:t>
            </a:r>
            <a:r>
              <a:rPr lang="en-IN" dirty="0" smtClean="0">
                <a:latin typeface="Times New Roman" pitchFamily="18" charset="0"/>
                <a:cs typeface="Times New Roman" pitchFamily="18" charset="0"/>
              </a:rPr>
              <a:t>09</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January </a:t>
            </a:r>
            <a:r>
              <a:rPr lang="en-IN" dirty="0" smtClean="0">
                <a:latin typeface="Times New Roman" pitchFamily="18" charset="0"/>
                <a:cs typeface="Times New Roman" pitchFamily="18" charset="0"/>
              </a:rPr>
              <a:t>2014, 0930-1030 </a:t>
            </a:r>
            <a:r>
              <a:rPr lang="en-IN" dirty="0" smtClean="0">
                <a:latin typeface="Times New Roman" pitchFamily="18" charset="0"/>
                <a:cs typeface="Times New Roman" pitchFamily="18" charset="0"/>
              </a:rPr>
              <a:t>hrs.</a:t>
            </a:r>
          </a:p>
          <a:p>
            <a:pPr lvl="1"/>
            <a:r>
              <a:rPr lang="en-US" dirty="0" smtClean="0">
                <a:latin typeface="Times New Roman" pitchFamily="18" charset="0"/>
                <a:cs typeface="Times New Roman" pitchFamily="18" charset="0"/>
              </a:rPr>
              <a:t>Energy</a:t>
            </a:r>
          </a:p>
          <a:p>
            <a:pPr lvl="2"/>
            <a:r>
              <a:rPr lang="en-US" dirty="0" smtClean="0">
                <a:latin typeface="Times New Roman" pitchFamily="18" charset="0"/>
                <a:cs typeface="Times New Roman" pitchFamily="18" charset="0"/>
              </a:rPr>
              <a:t>Macroscopic and Microscopic Energy</a:t>
            </a:r>
            <a:endParaRPr lang="en-IN" dirty="0" smtClean="0">
              <a:latin typeface="Times New Roman" pitchFamily="18" charset="0"/>
              <a:cs typeface="Times New Roman" pitchFamily="18" charset="0"/>
            </a:endParaRPr>
          </a:p>
          <a:p>
            <a:pPr lvl="1"/>
            <a:r>
              <a:rPr lang="en-IN" dirty="0" smtClean="0">
                <a:latin typeface="Times New Roman" pitchFamily="18" charset="0"/>
                <a:cs typeface="Times New Roman" pitchFamily="18" charset="0"/>
              </a:rPr>
              <a:t>Enthalpy</a:t>
            </a:r>
          </a:p>
          <a:p>
            <a:pPr lvl="1"/>
            <a:r>
              <a:rPr lang="en-IN" dirty="0" err="1" smtClean="0">
                <a:latin typeface="Times New Roman" pitchFamily="18" charset="0"/>
                <a:cs typeface="Times New Roman" pitchFamily="18" charset="0"/>
              </a:rPr>
              <a:t>Zeroth</a:t>
            </a:r>
            <a:r>
              <a:rPr lang="en-IN" dirty="0" smtClean="0">
                <a:latin typeface="Times New Roman" pitchFamily="18" charset="0"/>
                <a:cs typeface="Times New Roman" pitchFamily="18" charset="0"/>
              </a:rPr>
              <a:t> law of thermodynamics</a:t>
            </a:r>
          </a:p>
          <a:p>
            <a:pPr lvl="2"/>
            <a:r>
              <a:rPr lang="en-IN" dirty="0" smtClean="0">
                <a:latin typeface="Times New Roman" pitchFamily="18" charset="0"/>
                <a:cs typeface="Times New Roman" pitchFamily="18" charset="0"/>
              </a:rPr>
              <a:t>Temperature scales: Celsius, Fahrenheit and Kelvin scales</a:t>
            </a:r>
          </a:p>
          <a:p>
            <a:pPr lvl="2"/>
            <a:r>
              <a:rPr lang="en-IN" dirty="0" smtClean="0">
                <a:latin typeface="Times New Roman" pitchFamily="18" charset="0"/>
                <a:cs typeface="Times New Roman" pitchFamily="18" charset="0"/>
              </a:rPr>
              <a:t>Ideal gas temperature scale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0589" y="184284"/>
            <a:ext cx="3512115" cy="584775"/>
          </a:xfrm>
          <a:prstGeom prst="rect">
            <a:avLst/>
          </a:prstGeom>
          <a:noFill/>
        </p:spPr>
        <p:txBody>
          <a:bodyPr wrap="none" rtlCol="0">
            <a:spAutoFit/>
          </a:bodyPr>
          <a:lstStyle/>
          <a:p>
            <a:r>
              <a:rPr lang="en-US" sz="3200" b="1" dirty="0" smtClean="0">
                <a:latin typeface="Garamond" pitchFamily="18" charset="0"/>
              </a:rPr>
              <a:t>NASA Polynomials</a:t>
            </a:r>
            <a:endParaRPr lang="en-IN" sz="3200" b="1" dirty="0">
              <a:latin typeface="Garamond" pitchFamily="18" charset="0"/>
            </a:endParaRPr>
          </a:p>
        </p:txBody>
      </p:sp>
      <p:sp>
        <p:nvSpPr>
          <p:cNvPr id="3" name="TextBox 2"/>
          <p:cNvSpPr txBox="1"/>
          <p:nvPr/>
        </p:nvSpPr>
        <p:spPr>
          <a:xfrm>
            <a:off x="323528" y="769058"/>
            <a:ext cx="8568952" cy="4708981"/>
          </a:xfrm>
          <a:prstGeom prst="rect">
            <a:avLst/>
          </a:prstGeom>
          <a:noFill/>
        </p:spPr>
        <p:txBody>
          <a:bodyPr wrap="square" rtlCol="0">
            <a:spAutoFit/>
          </a:bodyPr>
          <a:lstStyle/>
          <a:p>
            <a:r>
              <a:rPr lang="en-IN" sz="2000" dirty="0">
                <a:latin typeface="Garamond" pitchFamily="18" charset="0"/>
              </a:rPr>
              <a:t>The NASA polynomials have the form</a:t>
            </a:r>
            <a:r>
              <a:rPr lang="en-IN" sz="2000" dirty="0" smtClean="0">
                <a:latin typeface="Garamond" pitchFamily="18" charset="0"/>
              </a:rPr>
              <a:t>:</a:t>
            </a:r>
          </a:p>
          <a:p>
            <a:r>
              <a:rPr lang="en-IN" sz="2000" dirty="0" err="1" smtClean="0">
                <a:latin typeface="Garamond" pitchFamily="18" charset="0"/>
              </a:rPr>
              <a:t>Cp</a:t>
            </a:r>
            <a:r>
              <a:rPr lang="en-IN" sz="2000" dirty="0" smtClean="0">
                <a:latin typeface="Garamond" pitchFamily="18" charset="0"/>
              </a:rPr>
              <a:t>/R </a:t>
            </a:r>
            <a:r>
              <a:rPr lang="en-IN" sz="2000" dirty="0">
                <a:latin typeface="Garamond" pitchFamily="18" charset="0"/>
              </a:rPr>
              <a:t>= a1 + a2 T + a3 T^2 + a4 T^3 + a5 T^4 </a:t>
            </a:r>
            <a:endParaRPr lang="en-IN" sz="2000" dirty="0" smtClean="0">
              <a:latin typeface="Garamond" pitchFamily="18" charset="0"/>
            </a:endParaRPr>
          </a:p>
          <a:p>
            <a:r>
              <a:rPr lang="en-IN" sz="2000" dirty="0" smtClean="0">
                <a:latin typeface="Garamond" pitchFamily="18" charset="0"/>
              </a:rPr>
              <a:t>H/RT </a:t>
            </a:r>
            <a:r>
              <a:rPr lang="en-IN" sz="2000" dirty="0">
                <a:latin typeface="Garamond" pitchFamily="18" charset="0"/>
              </a:rPr>
              <a:t>= a1 + a2 T /2 + a3 T^2 /3 + a4 T^3 /4 + a5 T^4 /5 + a6/T </a:t>
            </a:r>
            <a:endParaRPr lang="en-IN" sz="2000" dirty="0" smtClean="0">
              <a:latin typeface="Garamond" pitchFamily="18" charset="0"/>
            </a:endParaRPr>
          </a:p>
          <a:p>
            <a:r>
              <a:rPr lang="en-IN" sz="2000" dirty="0" smtClean="0">
                <a:latin typeface="Garamond" pitchFamily="18" charset="0"/>
              </a:rPr>
              <a:t>S/R </a:t>
            </a:r>
            <a:r>
              <a:rPr lang="en-IN" sz="2000" dirty="0">
                <a:latin typeface="Garamond" pitchFamily="18" charset="0"/>
              </a:rPr>
              <a:t>= a1 </a:t>
            </a:r>
            <a:r>
              <a:rPr lang="en-IN" sz="2000" dirty="0" err="1">
                <a:latin typeface="Garamond" pitchFamily="18" charset="0"/>
              </a:rPr>
              <a:t>lnT</a:t>
            </a:r>
            <a:r>
              <a:rPr lang="en-IN" sz="2000" dirty="0">
                <a:latin typeface="Garamond" pitchFamily="18" charset="0"/>
              </a:rPr>
              <a:t> + a2 T + a3 T^2 /2 + a4 T^3 /3 + a5 T^4 /4 + </a:t>
            </a:r>
            <a:r>
              <a:rPr lang="en-IN" sz="2000" dirty="0" smtClean="0">
                <a:latin typeface="Garamond" pitchFamily="18" charset="0"/>
              </a:rPr>
              <a:t>a7</a:t>
            </a:r>
          </a:p>
          <a:p>
            <a:r>
              <a:rPr lang="en-IN" sz="2000" dirty="0" smtClean="0">
                <a:latin typeface="Garamond" pitchFamily="18" charset="0"/>
              </a:rPr>
              <a:t>where </a:t>
            </a:r>
            <a:r>
              <a:rPr lang="en-IN" sz="2000" dirty="0">
                <a:latin typeface="Garamond" pitchFamily="18" charset="0"/>
              </a:rPr>
              <a:t>a1, a2, a3, a4, a5, a6, and a7 are the numerical coefficients supplied in </a:t>
            </a:r>
            <a:r>
              <a:rPr lang="en-IN" sz="2000" dirty="0">
                <a:latin typeface="Garamond" pitchFamily="18" charset="0"/>
                <a:hlinkClick r:id="rId2"/>
              </a:rPr>
              <a:t>NASA thermodynamic files</a:t>
            </a:r>
            <a:r>
              <a:rPr lang="en-IN" sz="2000" dirty="0">
                <a:latin typeface="Garamond" pitchFamily="18" charset="0"/>
              </a:rPr>
              <a:t>. </a:t>
            </a:r>
            <a:endParaRPr lang="en-IN" sz="2000" dirty="0" smtClean="0">
              <a:latin typeface="Garamond" pitchFamily="18" charset="0"/>
            </a:endParaRPr>
          </a:p>
          <a:p>
            <a:r>
              <a:rPr lang="en-IN" sz="2000" dirty="0" smtClean="0">
                <a:latin typeface="Garamond" pitchFamily="18" charset="0"/>
              </a:rPr>
              <a:t>The </a:t>
            </a:r>
            <a:r>
              <a:rPr lang="en-IN" sz="2000" dirty="0">
                <a:latin typeface="Garamond" pitchFamily="18" charset="0"/>
              </a:rPr>
              <a:t>first 7 numbers starting on the second line of each species entry (five of the second line and the first two of the third line) are the seven coefficients (a1 through a7, respectively) </a:t>
            </a:r>
            <a:endParaRPr lang="en-IN" sz="2000" dirty="0" smtClean="0">
              <a:latin typeface="Garamond" pitchFamily="18" charset="0"/>
            </a:endParaRPr>
          </a:p>
          <a:p>
            <a:r>
              <a:rPr lang="en-IN" sz="2000" dirty="0" smtClean="0">
                <a:latin typeface="Garamond" pitchFamily="18" charset="0"/>
              </a:rPr>
              <a:t>for </a:t>
            </a:r>
            <a:r>
              <a:rPr lang="en-IN" sz="2000" dirty="0">
                <a:latin typeface="Garamond" pitchFamily="18" charset="0"/>
              </a:rPr>
              <a:t>the high-temperature range (above 1000 K, the upper boundary is specified on the first line of the species entry</a:t>
            </a:r>
            <a:r>
              <a:rPr lang="en-IN" sz="2000" dirty="0" smtClean="0">
                <a:latin typeface="Garamond" pitchFamily="18" charset="0"/>
              </a:rPr>
              <a:t>).</a:t>
            </a:r>
          </a:p>
          <a:p>
            <a:endParaRPr lang="en-IN" sz="2000" dirty="0">
              <a:latin typeface="Garamond" pitchFamily="18" charset="0"/>
            </a:endParaRPr>
          </a:p>
          <a:p>
            <a:r>
              <a:rPr lang="en-IN" sz="2000" dirty="0">
                <a:latin typeface="Garamond" pitchFamily="18" charset="0"/>
              </a:rPr>
              <a:t>H(T) = Delta </a:t>
            </a:r>
            <a:r>
              <a:rPr lang="en-IN" sz="2000" dirty="0" err="1">
                <a:latin typeface="Garamond" pitchFamily="18" charset="0"/>
              </a:rPr>
              <a:t>Hf</a:t>
            </a:r>
            <a:r>
              <a:rPr lang="en-IN" sz="2000" dirty="0">
                <a:latin typeface="Garamond" pitchFamily="18" charset="0"/>
              </a:rPr>
              <a:t>(298) + [ H(T) - H(298) ] so that, in general, H(T) is not equal to Delta </a:t>
            </a:r>
            <a:r>
              <a:rPr lang="en-IN" sz="2000" dirty="0" err="1">
                <a:latin typeface="Garamond" pitchFamily="18" charset="0"/>
              </a:rPr>
              <a:t>Hf</a:t>
            </a:r>
            <a:r>
              <a:rPr lang="en-IN" sz="2000" dirty="0">
                <a:latin typeface="Garamond" pitchFamily="18" charset="0"/>
              </a:rPr>
              <a:t>(T) and one needs to have the data for the reference elements to calculate Delta </a:t>
            </a:r>
            <a:r>
              <a:rPr lang="en-IN" sz="2000" dirty="0" err="1">
                <a:latin typeface="Garamond" pitchFamily="18" charset="0"/>
              </a:rPr>
              <a:t>Hf</a:t>
            </a:r>
            <a:r>
              <a:rPr lang="en-IN" sz="2000" dirty="0">
                <a:latin typeface="Garamond" pitchFamily="18" charset="0"/>
              </a:rPr>
              <a:t>(T).</a:t>
            </a:r>
          </a:p>
        </p:txBody>
      </p:sp>
      <p:sp>
        <p:nvSpPr>
          <p:cNvPr id="4" name="TextBox 3"/>
          <p:cNvSpPr txBox="1"/>
          <p:nvPr/>
        </p:nvSpPr>
        <p:spPr>
          <a:xfrm>
            <a:off x="433454" y="5478039"/>
            <a:ext cx="8459025" cy="1200329"/>
          </a:xfrm>
          <a:prstGeom prst="rect">
            <a:avLst/>
          </a:prstGeom>
          <a:noFill/>
        </p:spPr>
        <p:txBody>
          <a:bodyPr wrap="square" rtlCol="0">
            <a:spAutoFit/>
          </a:bodyPr>
          <a:lstStyle/>
          <a:p>
            <a:r>
              <a:rPr lang="pt-BR" dirty="0"/>
              <a:t>H2O L 8/89H 2O 1 G 200.000 3500.000 </a:t>
            </a:r>
            <a:r>
              <a:rPr lang="pt-BR" dirty="0" smtClean="0"/>
              <a:t>1000.000                                                                    1</a:t>
            </a:r>
          </a:p>
          <a:p>
            <a:r>
              <a:rPr lang="pt-BR" dirty="0" smtClean="0"/>
              <a:t>3.03399249E+00 </a:t>
            </a:r>
            <a:r>
              <a:rPr lang="pt-BR" dirty="0"/>
              <a:t>2.17691804E-03-1.64072518E-07-9.70419870E-11 1.68200992E-14 </a:t>
            </a:r>
            <a:r>
              <a:rPr lang="pt-BR" dirty="0" smtClean="0"/>
              <a:t>    2</a:t>
            </a:r>
          </a:p>
          <a:p>
            <a:r>
              <a:rPr lang="pt-BR" dirty="0" smtClean="0"/>
              <a:t>-</a:t>
            </a:r>
            <a:r>
              <a:rPr lang="pt-BR" dirty="0"/>
              <a:t>3.00042971E+04 4.96677010E+00 4.19864056E+00-2.03643410E-03 6.52040211E-06 </a:t>
            </a:r>
            <a:r>
              <a:rPr lang="pt-BR" dirty="0" smtClean="0"/>
              <a:t> 3 </a:t>
            </a:r>
            <a:r>
              <a:rPr lang="pt-BR" dirty="0"/>
              <a:t>-5.48797062E-09 </a:t>
            </a:r>
            <a:r>
              <a:rPr lang="pt-BR" dirty="0" smtClean="0"/>
              <a:t>1.77197817E-12-3.02937267E+04-8.49032208E-01                                  4</a:t>
            </a:r>
            <a:endParaRPr lang="en-IN" dirty="0"/>
          </a:p>
        </p:txBody>
      </p:sp>
    </p:spTree>
    <p:extLst>
      <p:ext uri="{BB962C8B-B14F-4D97-AF65-F5344CB8AC3E}">
        <p14:creationId xmlns:p14="http://schemas.microsoft.com/office/powerpoint/2010/main" val="2237008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Energy transfer mechanisms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609600" y="5029200"/>
            <a:ext cx="8077200" cy="11811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8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   Energy can cross the system boundaries of a closed system: heat and work</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4" name="Group 3"/>
          <p:cNvGrpSpPr/>
          <p:nvPr/>
        </p:nvGrpSpPr>
        <p:grpSpPr>
          <a:xfrm>
            <a:off x="2743200" y="1600200"/>
            <a:ext cx="3393744" cy="3200400"/>
            <a:chOff x="111456" y="1905000"/>
            <a:chExt cx="3393744" cy="3200400"/>
          </a:xfrm>
        </p:grpSpPr>
        <p:sp>
          <p:nvSpPr>
            <p:cNvPr id="5" name="Rectangle 4"/>
            <p:cNvSpPr/>
            <p:nvPr/>
          </p:nvSpPr>
          <p:spPr>
            <a:xfrm>
              <a:off x="838200" y="2514600"/>
              <a:ext cx="25146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6" name="Rectangle 5"/>
            <p:cNvSpPr/>
            <p:nvPr/>
          </p:nvSpPr>
          <p:spPr>
            <a:xfrm>
              <a:off x="943968" y="2626425"/>
              <a:ext cx="2291688" cy="2362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ea typeface="Verdana" pitchFamily="34" charset="0"/>
                  <a:cs typeface="Times New Roman" pitchFamily="18" charset="0"/>
                </a:rPr>
                <a:t>Closed system</a:t>
              </a:r>
            </a:p>
            <a:p>
              <a:pPr algn="ctr"/>
              <a:r>
                <a:rPr lang="en-IN" sz="2000" dirty="0" smtClean="0">
                  <a:solidFill>
                    <a:schemeClr val="tx1"/>
                  </a:solidFill>
                  <a:latin typeface="Times New Roman" pitchFamily="18" charset="0"/>
                  <a:ea typeface="Verdana" pitchFamily="34" charset="0"/>
                  <a:cs typeface="Times New Roman" pitchFamily="18" charset="0"/>
                </a:rPr>
                <a:t>(m = constant)</a:t>
              </a:r>
              <a:endParaRPr lang="en-IN" sz="2000" dirty="0">
                <a:solidFill>
                  <a:schemeClr val="tx1"/>
                </a:solidFill>
                <a:latin typeface="Times New Roman" pitchFamily="18" charset="0"/>
                <a:ea typeface="Verdana" pitchFamily="34" charset="0"/>
                <a:cs typeface="Times New Roman" pitchFamily="18" charset="0"/>
              </a:endParaRPr>
            </a:p>
          </p:txBody>
        </p:sp>
        <p:cxnSp>
          <p:nvCxnSpPr>
            <p:cNvPr id="7" name="Straight Arrow Connector 6"/>
            <p:cNvCxnSpPr/>
            <p:nvPr/>
          </p:nvCxnSpPr>
          <p:spPr>
            <a:xfrm>
              <a:off x="152400" y="3124200"/>
              <a:ext cx="1371600" cy="1588"/>
            </a:xfrm>
            <a:prstGeom prst="straightConnector1">
              <a:avLst/>
            </a:prstGeom>
            <a:ln w="3810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2400" y="4343400"/>
              <a:ext cx="1371600" cy="1588"/>
            </a:xfrm>
            <a:prstGeom prst="straightConnector1">
              <a:avLst/>
            </a:prstGeom>
            <a:ln w="381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66048" y="2678376"/>
              <a:ext cx="620683" cy="369332"/>
            </a:xfrm>
            <a:prstGeom prst="rect">
              <a:avLst/>
            </a:prstGeom>
          </p:spPr>
          <p:txBody>
            <a:bodyPr wrap="none">
              <a:spAutoFit/>
            </a:bodyPr>
            <a:lstStyle/>
            <a:p>
              <a:r>
                <a:rPr lang="en-IN" dirty="0" smtClean="0">
                  <a:latin typeface="Times New Roman" pitchFamily="18" charset="0"/>
                  <a:cs typeface="Times New Roman" pitchFamily="18" charset="0"/>
                </a:rPr>
                <a:t>Heat</a:t>
              </a:r>
              <a:endParaRPr lang="en-IN" dirty="0">
                <a:latin typeface="Times New Roman" pitchFamily="18" charset="0"/>
                <a:cs typeface="Times New Roman" pitchFamily="18" charset="0"/>
              </a:endParaRPr>
            </a:p>
          </p:txBody>
        </p:sp>
        <p:sp>
          <p:nvSpPr>
            <p:cNvPr id="10" name="Rectangle 9"/>
            <p:cNvSpPr/>
            <p:nvPr/>
          </p:nvSpPr>
          <p:spPr>
            <a:xfrm>
              <a:off x="111456" y="4405952"/>
              <a:ext cx="719108" cy="369332"/>
            </a:xfrm>
            <a:prstGeom prst="rect">
              <a:avLst/>
            </a:prstGeom>
          </p:spPr>
          <p:txBody>
            <a:bodyPr wrap="none">
              <a:spAutoFit/>
            </a:bodyPr>
            <a:lstStyle/>
            <a:p>
              <a:r>
                <a:rPr lang="en-IN" dirty="0" smtClean="0">
                  <a:latin typeface="Times New Roman" pitchFamily="18" charset="0"/>
                  <a:cs typeface="Times New Roman" pitchFamily="18" charset="0"/>
                </a:rPr>
                <a:t>Work</a:t>
              </a:r>
              <a:endParaRPr lang="en-IN" dirty="0">
                <a:latin typeface="Times New Roman" pitchFamily="18" charset="0"/>
                <a:cs typeface="Times New Roman" pitchFamily="18" charset="0"/>
              </a:endParaRPr>
            </a:p>
          </p:txBody>
        </p:sp>
        <p:sp>
          <p:nvSpPr>
            <p:cNvPr id="11" name="Rectangle 10"/>
            <p:cNvSpPr/>
            <p:nvPr/>
          </p:nvSpPr>
          <p:spPr>
            <a:xfrm>
              <a:off x="838200" y="1905000"/>
              <a:ext cx="2667000" cy="369332"/>
            </a:xfrm>
            <a:prstGeom prst="rect">
              <a:avLst/>
            </a:prstGeom>
          </p:spPr>
          <p:txBody>
            <a:bodyPr wrap="square">
              <a:spAutoFit/>
            </a:bodyPr>
            <a:lstStyle/>
            <a:p>
              <a:r>
                <a:rPr lang="en-IN" dirty="0" smtClean="0">
                  <a:latin typeface="Times New Roman" pitchFamily="18" charset="0"/>
                  <a:ea typeface="Verdana" pitchFamily="34" charset="0"/>
                  <a:cs typeface="Times New Roman" pitchFamily="18" charset="0"/>
                </a:rPr>
                <a:t>System boundary</a:t>
              </a:r>
              <a:endParaRPr lang="en-IN" dirty="0">
                <a:latin typeface="Times New Roman" pitchFamily="18" charset="0"/>
                <a:cs typeface="Times New Roman" pitchFamily="18" charset="0"/>
              </a:endParaRPr>
            </a:p>
          </p:txBody>
        </p:sp>
        <p:cxnSp>
          <p:nvCxnSpPr>
            <p:cNvPr id="12" name="Straight Connector 11"/>
            <p:cNvCxnSpPr>
              <a:endCxn id="6" idx="0"/>
            </p:cNvCxnSpPr>
            <p:nvPr/>
          </p:nvCxnSpPr>
          <p:spPr>
            <a:xfrm>
              <a:off x="1600200" y="2245425"/>
              <a:ext cx="489612" cy="38100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heat</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609600" y="1524000"/>
            <a:ext cx="8077200" cy="4572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Heat: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form of energy that is transferred between two systems (or a system and its surroundings) by virtue of a temperature difference.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Energy interaction is heat only if it takes place by virtue of temperature difference.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Heat is energy in transition; it is recognised only as it crosses the system boundary.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heat</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2"/>
          <p:cNvGrpSpPr/>
          <p:nvPr/>
        </p:nvGrpSpPr>
        <p:grpSpPr>
          <a:xfrm>
            <a:off x="1257235" y="1524000"/>
            <a:ext cx="6305915" cy="2883932"/>
            <a:chOff x="1143000" y="1611868"/>
            <a:chExt cx="6305915" cy="2883932"/>
          </a:xfrm>
        </p:grpSpPr>
        <p:sp>
          <p:nvSpPr>
            <p:cNvPr id="4" name="Can 3"/>
            <p:cNvSpPr/>
            <p:nvPr/>
          </p:nvSpPr>
          <p:spPr>
            <a:xfrm>
              <a:off x="1752600" y="2819400"/>
              <a:ext cx="1295400" cy="1676400"/>
            </a:xfrm>
            <a:prstGeom prst="can">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itchFamily="18" charset="0"/>
                  <a:cs typeface="Times New Roman" pitchFamily="18" charset="0"/>
                </a:rPr>
                <a:t>25</a:t>
              </a:r>
              <a:r>
                <a:rPr lang="en-IN" sz="2000" b="1" baseline="30000" dirty="0" smtClean="0">
                  <a:solidFill>
                    <a:schemeClr val="tx1"/>
                  </a:solidFill>
                  <a:latin typeface="Times New Roman" pitchFamily="18" charset="0"/>
                  <a:cs typeface="Times New Roman" pitchFamily="18" charset="0"/>
                </a:rPr>
                <a:t>o</a:t>
              </a:r>
              <a:r>
                <a:rPr lang="en-IN" sz="2000" b="1" dirty="0" smtClean="0">
                  <a:solidFill>
                    <a:schemeClr val="tx1"/>
                  </a:solidFill>
                  <a:latin typeface="Times New Roman" pitchFamily="18" charset="0"/>
                  <a:cs typeface="Times New Roman" pitchFamily="18" charset="0"/>
                </a:rPr>
                <a:t>C</a:t>
              </a:r>
              <a:endParaRPr lang="en-IN" sz="2000" b="1" dirty="0">
                <a:solidFill>
                  <a:schemeClr val="tx1"/>
                </a:solidFill>
                <a:latin typeface="Times New Roman" pitchFamily="18" charset="0"/>
                <a:cs typeface="Times New Roman" pitchFamily="18" charset="0"/>
              </a:endParaRPr>
            </a:p>
          </p:txBody>
        </p:sp>
        <p:sp>
          <p:nvSpPr>
            <p:cNvPr id="5" name="Can 4"/>
            <p:cNvSpPr/>
            <p:nvPr/>
          </p:nvSpPr>
          <p:spPr>
            <a:xfrm>
              <a:off x="3733800" y="2819400"/>
              <a:ext cx="1295400" cy="1676400"/>
            </a:xfrm>
            <a:prstGeom prst="can">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itchFamily="18" charset="0"/>
                  <a:cs typeface="Times New Roman" pitchFamily="18" charset="0"/>
                </a:rPr>
                <a:t>15</a:t>
              </a:r>
              <a:r>
                <a:rPr lang="en-IN" sz="2000" b="1" baseline="30000" dirty="0" smtClean="0">
                  <a:solidFill>
                    <a:schemeClr val="tx1"/>
                  </a:solidFill>
                  <a:latin typeface="Times New Roman" pitchFamily="18" charset="0"/>
                  <a:cs typeface="Times New Roman" pitchFamily="18" charset="0"/>
                </a:rPr>
                <a:t>o</a:t>
              </a:r>
              <a:r>
                <a:rPr lang="en-IN" sz="2000" b="1" dirty="0" smtClean="0">
                  <a:solidFill>
                    <a:schemeClr val="tx1"/>
                  </a:solidFill>
                  <a:latin typeface="Times New Roman" pitchFamily="18" charset="0"/>
                  <a:cs typeface="Times New Roman" pitchFamily="18" charset="0"/>
                </a:rPr>
                <a:t>C</a:t>
              </a:r>
              <a:endParaRPr lang="en-IN" sz="2000" b="1" dirty="0">
                <a:solidFill>
                  <a:schemeClr val="tx1"/>
                </a:solidFill>
                <a:latin typeface="Times New Roman" pitchFamily="18" charset="0"/>
                <a:cs typeface="Times New Roman" pitchFamily="18" charset="0"/>
              </a:endParaRPr>
            </a:p>
          </p:txBody>
        </p:sp>
        <p:sp>
          <p:nvSpPr>
            <p:cNvPr id="6" name="Can 5"/>
            <p:cNvSpPr/>
            <p:nvPr/>
          </p:nvSpPr>
          <p:spPr>
            <a:xfrm>
              <a:off x="5715000" y="2819400"/>
              <a:ext cx="1295400" cy="1676400"/>
            </a:xfrm>
            <a:prstGeom prst="can">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Times New Roman" pitchFamily="18" charset="0"/>
                  <a:cs typeface="Times New Roman" pitchFamily="18" charset="0"/>
                </a:rPr>
                <a:t>5</a:t>
              </a:r>
              <a:r>
                <a:rPr lang="en-IN" sz="2000" b="1" baseline="30000" dirty="0" smtClean="0">
                  <a:solidFill>
                    <a:schemeClr val="tx1"/>
                  </a:solidFill>
                  <a:latin typeface="Times New Roman" pitchFamily="18" charset="0"/>
                  <a:cs typeface="Times New Roman" pitchFamily="18" charset="0"/>
                </a:rPr>
                <a:t>o</a:t>
              </a:r>
              <a:r>
                <a:rPr lang="en-IN" sz="2000" b="1" dirty="0" smtClean="0">
                  <a:solidFill>
                    <a:schemeClr val="tx1"/>
                  </a:solidFill>
                  <a:latin typeface="Times New Roman" pitchFamily="18" charset="0"/>
                  <a:cs typeface="Times New Roman" pitchFamily="18" charset="0"/>
                </a:rPr>
                <a:t>C</a:t>
              </a:r>
              <a:endParaRPr lang="en-IN" sz="2000" b="1" dirty="0">
                <a:solidFill>
                  <a:schemeClr val="tx1"/>
                </a:solidFill>
                <a:latin typeface="Times New Roman" pitchFamily="18" charset="0"/>
                <a:cs typeface="Times New Roman" pitchFamily="18" charset="0"/>
              </a:endParaRPr>
            </a:p>
          </p:txBody>
        </p:sp>
        <p:sp>
          <p:nvSpPr>
            <p:cNvPr id="7" name="Rectangle 6"/>
            <p:cNvSpPr/>
            <p:nvPr/>
          </p:nvSpPr>
          <p:spPr>
            <a:xfrm>
              <a:off x="1143000" y="2438400"/>
              <a:ext cx="1800493" cy="369332"/>
            </a:xfrm>
            <a:prstGeom prst="rect">
              <a:avLst/>
            </a:prstGeom>
          </p:spPr>
          <p:txBody>
            <a:bodyPr wrap="none">
              <a:spAutoFit/>
            </a:bodyPr>
            <a:lstStyle/>
            <a:p>
              <a:r>
                <a:rPr lang="en-IN" b="1" dirty="0" smtClean="0">
                  <a:latin typeface="Times New Roman" pitchFamily="18" charset="0"/>
                  <a:ea typeface="Verdana" pitchFamily="34" charset="0"/>
                  <a:cs typeface="Times New Roman" pitchFamily="18" charset="0"/>
                </a:rPr>
                <a:t>No heat transfer</a:t>
              </a:r>
              <a:endParaRPr lang="en-IN" dirty="0">
                <a:latin typeface="Times New Roman" pitchFamily="18" charset="0"/>
                <a:ea typeface="Verdana" pitchFamily="34" charset="0"/>
                <a:cs typeface="Times New Roman" pitchFamily="18" charset="0"/>
              </a:endParaRPr>
            </a:p>
          </p:txBody>
        </p:sp>
        <p:sp>
          <p:nvSpPr>
            <p:cNvPr id="8" name="Rectangle 7"/>
            <p:cNvSpPr/>
            <p:nvPr/>
          </p:nvSpPr>
          <p:spPr>
            <a:xfrm>
              <a:off x="3810000" y="2438400"/>
              <a:ext cx="627095" cy="369332"/>
            </a:xfrm>
            <a:prstGeom prst="rect">
              <a:avLst/>
            </a:prstGeom>
          </p:spPr>
          <p:txBody>
            <a:bodyPr wrap="none">
              <a:spAutoFit/>
            </a:bodyPr>
            <a:lstStyle/>
            <a:p>
              <a:r>
                <a:rPr lang="en-IN" b="1" dirty="0" smtClean="0">
                  <a:latin typeface="Times New Roman" pitchFamily="18" charset="0"/>
                  <a:ea typeface="Verdana" pitchFamily="34" charset="0"/>
                  <a:cs typeface="Times New Roman" pitchFamily="18" charset="0"/>
                </a:rPr>
                <a:t>8 J/s</a:t>
              </a:r>
              <a:endParaRPr lang="en-IN" dirty="0">
                <a:latin typeface="Times New Roman" pitchFamily="18" charset="0"/>
                <a:ea typeface="Verdana" pitchFamily="34" charset="0"/>
                <a:cs typeface="Times New Roman" pitchFamily="18" charset="0"/>
              </a:endParaRPr>
            </a:p>
          </p:txBody>
        </p:sp>
        <p:sp>
          <p:nvSpPr>
            <p:cNvPr id="9" name="Rectangle 8"/>
            <p:cNvSpPr/>
            <p:nvPr/>
          </p:nvSpPr>
          <p:spPr>
            <a:xfrm>
              <a:off x="5848064" y="2414520"/>
              <a:ext cx="742511" cy="369332"/>
            </a:xfrm>
            <a:prstGeom prst="rect">
              <a:avLst/>
            </a:prstGeom>
          </p:spPr>
          <p:txBody>
            <a:bodyPr wrap="none">
              <a:spAutoFit/>
            </a:bodyPr>
            <a:lstStyle/>
            <a:p>
              <a:r>
                <a:rPr lang="en-IN" b="1" dirty="0" smtClean="0">
                  <a:latin typeface="Times New Roman" pitchFamily="18" charset="0"/>
                  <a:ea typeface="Verdana" pitchFamily="34" charset="0"/>
                  <a:cs typeface="Times New Roman" pitchFamily="18" charset="0"/>
                </a:rPr>
                <a:t>18 J/s</a:t>
              </a:r>
              <a:endParaRPr lang="en-IN" dirty="0">
                <a:latin typeface="Times New Roman" pitchFamily="18" charset="0"/>
                <a:ea typeface="Verdana" pitchFamily="34" charset="0"/>
                <a:cs typeface="Times New Roman" pitchFamily="18" charset="0"/>
              </a:endParaRPr>
            </a:p>
          </p:txBody>
        </p:sp>
        <p:sp>
          <p:nvSpPr>
            <p:cNvPr id="10" name="Rectangle 9"/>
            <p:cNvSpPr/>
            <p:nvPr/>
          </p:nvSpPr>
          <p:spPr>
            <a:xfrm>
              <a:off x="4800600" y="1981200"/>
              <a:ext cx="659155" cy="369332"/>
            </a:xfrm>
            <a:prstGeom prst="rect">
              <a:avLst/>
            </a:prstGeom>
          </p:spPr>
          <p:txBody>
            <a:bodyPr wrap="none">
              <a:spAutoFit/>
            </a:bodyPr>
            <a:lstStyle/>
            <a:p>
              <a:r>
                <a:rPr lang="en-IN" b="1" dirty="0" smtClean="0">
                  <a:latin typeface="Times New Roman" pitchFamily="18" charset="0"/>
                  <a:ea typeface="Verdana" pitchFamily="34" charset="0"/>
                  <a:cs typeface="Times New Roman" pitchFamily="18" charset="0"/>
                </a:rPr>
                <a:t>Heat</a:t>
              </a:r>
              <a:endParaRPr lang="en-IN" dirty="0">
                <a:latin typeface="Times New Roman" pitchFamily="18" charset="0"/>
                <a:ea typeface="Verdana" pitchFamily="34" charset="0"/>
                <a:cs typeface="Times New Roman" pitchFamily="18" charset="0"/>
              </a:endParaRPr>
            </a:p>
          </p:txBody>
        </p:sp>
        <p:sp>
          <p:nvSpPr>
            <p:cNvPr id="11" name="Rectangle 10"/>
            <p:cNvSpPr/>
            <p:nvPr/>
          </p:nvSpPr>
          <p:spPr>
            <a:xfrm>
              <a:off x="6789760" y="2022144"/>
              <a:ext cx="659155" cy="369332"/>
            </a:xfrm>
            <a:prstGeom prst="rect">
              <a:avLst/>
            </a:prstGeom>
          </p:spPr>
          <p:txBody>
            <a:bodyPr wrap="none">
              <a:spAutoFit/>
            </a:bodyPr>
            <a:lstStyle/>
            <a:p>
              <a:r>
                <a:rPr lang="en-IN" b="1" dirty="0" smtClean="0">
                  <a:latin typeface="Times New Roman" pitchFamily="18" charset="0"/>
                  <a:ea typeface="Verdana" pitchFamily="34" charset="0"/>
                  <a:cs typeface="Times New Roman" pitchFamily="18" charset="0"/>
                </a:rPr>
                <a:t>Heat</a:t>
              </a:r>
              <a:endParaRPr lang="en-IN" dirty="0">
                <a:latin typeface="Times New Roman" pitchFamily="18" charset="0"/>
                <a:ea typeface="Verdana" pitchFamily="34" charset="0"/>
                <a:cs typeface="Times New Roman" pitchFamily="18" charset="0"/>
              </a:endParaRPr>
            </a:p>
          </p:txBody>
        </p:sp>
        <p:sp>
          <p:nvSpPr>
            <p:cNvPr id="12" name="Left Arrow 11"/>
            <p:cNvSpPr/>
            <p:nvPr/>
          </p:nvSpPr>
          <p:spPr>
            <a:xfrm rot="18774347">
              <a:off x="4309088" y="2572240"/>
              <a:ext cx="914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3" name="Left Arrow 12"/>
            <p:cNvSpPr/>
            <p:nvPr/>
          </p:nvSpPr>
          <p:spPr>
            <a:xfrm rot="18774347">
              <a:off x="6421463" y="2591577"/>
              <a:ext cx="9144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4" name="Rectangle 13"/>
            <p:cNvSpPr/>
            <p:nvPr/>
          </p:nvSpPr>
          <p:spPr>
            <a:xfrm>
              <a:off x="3283553" y="1611868"/>
              <a:ext cx="1893467" cy="400110"/>
            </a:xfrm>
            <a:prstGeom prst="rect">
              <a:avLst/>
            </a:prstGeom>
          </p:spPr>
          <p:txBody>
            <a:bodyPr wrap="none">
              <a:spAutoFit/>
            </a:bodyPr>
            <a:lstStyle/>
            <a:p>
              <a:r>
                <a:rPr lang="en-IN" sz="2000" b="1" dirty="0" smtClean="0">
                  <a:latin typeface="Times New Roman" pitchFamily="18" charset="0"/>
                  <a:ea typeface="Verdana" pitchFamily="34" charset="0"/>
                  <a:cs typeface="Times New Roman" pitchFamily="18" charset="0"/>
                </a:rPr>
                <a:t>Room air: 25</a:t>
              </a:r>
              <a:r>
                <a:rPr lang="en-IN" sz="2000" b="1" baseline="30000" dirty="0" smtClean="0">
                  <a:latin typeface="Times New Roman" pitchFamily="18" charset="0"/>
                  <a:ea typeface="Verdana" pitchFamily="34" charset="0"/>
                  <a:cs typeface="Times New Roman" pitchFamily="18" charset="0"/>
                </a:rPr>
                <a:t>o</a:t>
              </a:r>
              <a:r>
                <a:rPr lang="en-IN" sz="2000" b="1" dirty="0" smtClean="0">
                  <a:latin typeface="Times New Roman" pitchFamily="18" charset="0"/>
                  <a:ea typeface="Verdana" pitchFamily="34" charset="0"/>
                  <a:cs typeface="Times New Roman" pitchFamily="18" charset="0"/>
                </a:rPr>
                <a:t>C</a:t>
              </a:r>
              <a:endParaRPr lang="en-IN" sz="2000" dirty="0">
                <a:latin typeface="Times New Roman" pitchFamily="18" charset="0"/>
                <a:ea typeface="Verdana" pitchFamily="34" charset="0"/>
                <a:cs typeface="Times New Roman" pitchFamily="18" charset="0"/>
              </a:endParaRPr>
            </a:p>
          </p:txBody>
        </p:sp>
      </p:grpSp>
      <p:sp>
        <p:nvSpPr>
          <p:cNvPr id="15" name="Rectangle 14"/>
          <p:cNvSpPr/>
          <p:nvPr/>
        </p:nvSpPr>
        <p:spPr>
          <a:xfrm>
            <a:off x="785786" y="4800600"/>
            <a:ext cx="7772400" cy="1200329"/>
          </a:xfrm>
          <a:prstGeom prst="rect">
            <a:avLst/>
          </a:prstGeom>
        </p:spPr>
        <p:txBody>
          <a:bodyPr wrap="square">
            <a:spAutoFit/>
          </a:bodyPr>
          <a:lstStyle/>
          <a:p>
            <a:pPr algn="just"/>
            <a:r>
              <a:rPr lang="en-IN" sz="2400" dirty="0" smtClean="0">
                <a:latin typeface="Times New Roman" pitchFamily="18" charset="0"/>
                <a:ea typeface="Verdana" pitchFamily="34" charset="0"/>
                <a:cs typeface="Times New Roman" pitchFamily="18" charset="0"/>
              </a:rPr>
              <a:t>Temperature difference is the driving force for heat transfer. The larger the temperature difference, the higher is the rate of heat transfer.</a:t>
            </a:r>
            <a:endParaRPr lang="en-IN" sz="2400" dirty="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heat</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609600" y="1524000"/>
            <a:ext cx="7924800" cy="4572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 thermodynamics, heat refers to heat transfer.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 process during which there is no heat transfer is called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Adiabatic process.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Heat transfer mechanisms: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Conduction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Convection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Radiation</a:t>
            </a:r>
            <a:endParaRPr kumimoji="0" lang="en-IN" sz="3200" b="0"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33400" y="609600"/>
            <a:ext cx="8229600" cy="6556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heat</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Freeform 2"/>
          <p:cNvSpPr/>
          <p:nvPr/>
        </p:nvSpPr>
        <p:spPr>
          <a:xfrm>
            <a:off x="2590800" y="2057400"/>
            <a:ext cx="4103830" cy="2670878"/>
          </a:xfrm>
          <a:custGeom>
            <a:avLst/>
            <a:gdLst>
              <a:gd name="connsiteX0" fmla="*/ 334597 w 4103830"/>
              <a:gd name="connsiteY0" fmla="*/ 1387366 h 2670878"/>
              <a:gd name="connsiteX1" fmla="*/ 350362 w 4103830"/>
              <a:gd name="connsiteY1" fmla="*/ 1277007 h 2670878"/>
              <a:gd name="connsiteX2" fmla="*/ 413424 w 4103830"/>
              <a:gd name="connsiteY2" fmla="*/ 1119352 h 2670878"/>
              <a:gd name="connsiteX3" fmla="*/ 444955 w 4103830"/>
              <a:gd name="connsiteY3" fmla="*/ 1072055 h 2670878"/>
              <a:gd name="connsiteX4" fmla="*/ 476486 w 4103830"/>
              <a:gd name="connsiteY4" fmla="*/ 977462 h 2670878"/>
              <a:gd name="connsiteX5" fmla="*/ 508017 w 4103830"/>
              <a:gd name="connsiteY5" fmla="*/ 898635 h 2670878"/>
              <a:gd name="connsiteX6" fmla="*/ 539548 w 4103830"/>
              <a:gd name="connsiteY6" fmla="*/ 772510 h 2670878"/>
              <a:gd name="connsiteX7" fmla="*/ 555314 w 4103830"/>
              <a:gd name="connsiteY7" fmla="*/ 677917 h 2670878"/>
              <a:gd name="connsiteX8" fmla="*/ 586845 w 4103830"/>
              <a:gd name="connsiteY8" fmla="*/ 630621 h 2670878"/>
              <a:gd name="connsiteX9" fmla="*/ 634142 w 4103830"/>
              <a:gd name="connsiteY9" fmla="*/ 614855 h 2670878"/>
              <a:gd name="connsiteX10" fmla="*/ 681438 w 4103830"/>
              <a:gd name="connsiteY10" fmla="*/ 583324 h 2670878"/>
              <a:gd name="connsiteX11" fmla="*/ 728735 w 4103830"/>
              <a:gd name="connsiteY11" fmla="*/ 567559 h 2670878"/>
              <a:gd name="connsiteX12" fmla="*/ 791797 w 4103830"/>
              <a:gd name="connsiteY12" fmla="*/ 536028 h 2670878"/>
              <a:gd name="connsiteX13" fmla="*/ 854859 w 4103830"/>
              <a:gd name="connsiteY13" fmla="*/ 520262 h 2670878"/>
              <a:gd name="connsiteX14" fmla="*/ 1028280 w 4103830"/>
              <a:gd name="connsiteY14" fmla="*/ 472966 h 2670878"/>
              <a:gd name="connsiteX15" fmla="*/ 1170169 w 4103830"/>
              <a:gd name="connsiteY15" fmla="*/ 409904 h 2670878"/>
              <a:gd name="connsiteX16" fmla="*/ 1233231 w 4103830"/>
              <a:gd name="connsiteY16" fmla="*/ 394138 h 2670878"/>
              <a:gd name="connsiteX17" fmla="*/ 1390886 w 4103830"/>
              <a:gd name="connsiteY17" fmla="*/ 283779 h 2670878"/>
              <a:gd name="connsiteX18" fmla="*/ 1438183 w 4103830"/>
              <a:gd name="connsiteY18" fmla="*/ 252248 h 2670878"/>
              <a:gd name="connsiteX19" fmla="*/ 1485480 w 4103830"/>
              <a:gd name="connsiteY19" fmla="*/ 220717 h 2670878"/>
              <a:gd name="connsiteX20" fmla="*/ 1611604 w 4103830"/>
              <a:gd name="connsiteY20" fmla="*/ 189186 h 2670878"/>
              <a:gd name="connsiteX21" fmla="*/ 1706197 w 4103830"/>
              <a:gd name="connsiteY21" fmla="*/ 141890 h 2670878"/>
              <a:gd name="connsiteX22" fmla="*/ 1816555 w 4103830"/>
              <a:gd name="connsiteY22" fmla="*/ 78828 h 2670878"/>
              <a:gd name="connsiteX23" fmla="*/ 1926914 w 4103830"/>
              <a:gd name="connsiteY23" fmla="*/ 47297 h 2670878"/>
              <a:gd name="connsiteX24" fmla="*/ 2021507 w 4103830"/>
              <a:gd name="connsiteY24" fmla="*/ 0 h 2670878"/>
              <a:gd name="connsiteX25" fmla="*/ 2084569 w 4103830"/>
              <a:gd name="connsiteY25" fmla="*/ 15766 h 2670878"/>
              <a:gd name="connsiteX26" fmla="*/ 2179162 w 4103830"/>
              <a:gd name="connsiteY26" fmla="*/ 47297 h 2670878"/>
              <a:gd name="connsiteX27" fmla="*/ 2305286 w 4103830"/>
              <a:gd name="connsiteY27" fmla="*/ 110359 h 2670878"/>
              <a:gd name="connsiteX28" fmla="*/ 2526004 w 4103830"/>
              <a:gd name="connsiteY28" fmla="*/ 141890 h 2670878"/>
              <a:gd name="connsiteX29" fmla="*/ 3030500 w 4103830"/>
              <a:gd name="connsiteY29" fmla="*/ 157655 h 2670878"/>
              <a:gd name="connsiteX30" fmla="*/ 3109328 w 4103830"/>
              <a:gd name="connsiteY30" fmla="*/ 173421 h 2670878"/>
              <a:gd name="connsiteX31" fmla="*/ 3156624 w 4103830"/>
              <a:gd name="connsiteY31" fmla="*/ 204952 h 2670878"/>
              <a:gd name="connsiteX32" fmla="*/ 3219686 w 4103830"/>
              <a:gd name="connsiteY32" fmla="*/ 220717 h 2670878"/>
              <a:gd name="connsiteX33" fmla="*/ 3314280 w 4103830"/>
              <a:gd name="connsiteY33" fmla="*/ 283779 h 2670878"/>
              <a:gd name="connsiteX34" fmla="*/ 3361576 w 4103830"/>
              <a:gd name="connsiteY34" fmla="*/ 331076 h 2670878"/>
              <a:gd name="connsiteX35" fmla="*/ 3408873 w 4103830"/>
              <a:gd name="connsiteY35" fmla="*/ 362607 h 2670878"/>
              <a:gd name="connsiteX36" fmla="*/ 3487700 w 4103830"/>
              <a:gd name="connsiteY36" fmla="*/ 441435 h 2670878"/>
              <a:gd name="connsiteX37" fmla="*/ 3550762 w 4103830"/>
              <a:gd name="connsiteY37" fmla="*/ 472966 h 2670878"/>
              <a:gd name="connsiteX38" fmla="*/ 3692652 w 4103830"/>
              <a:gd name="connsiteY38" fmla="*/ 583324 h 2670878"/>
              <a:gd name="connsiteX39" fmla="*/ 3708417 w 4103830"/>
              <a:gd name="connsiteY39" fmla="*/ 630621 h 2670878"/>
              <a:gd name="connsiteX40" fmla="*/ 3803011 w 4103830"/>
              <a:gd name="connsiteY40" fmla="*/ 709448 h 2670878"/>
              <a:gd name="connsiteX41" fmla="*/ 3850307 w 4103830"/>
              <a:gd name="connsiteY41" fmla="*/ 756745 h 2670878"/>
              <a:gd name="connsiteX42" fmla="*/ 3866073 w 4103830"/>
              <a:gd name="connsiteY42" fmla="*/ 804042 h 2670878"/>
              <a:gd name="connsiteX43" fmla="*/ 3913369 w 4103830"/>
              <a:gd name="connsiteY43" fmla="*/ 851338 h 2670878"/>
              <a:gd name="connsiteX44" fmla="*/ 3897604 w 4103830"/>
              <a:gd name="connsiteY44" fmla="*/ 1308538 h 2670878"/>
              <a:gd name="connsiteX45" fmla="*/ 3913369 w 4103830"/>
              <a:gd name="connsiteY45" fmla="*/ 1497724 h 2670878"/>
              <a:gd name="connsiteX46" fmla="*/ 3960666 w 4103830"/>
              <a:gd name="connsiteY46" fmla="*/ 1545021 h 2670878"/>
              <a:gd name="connsiteX47" fmla="*/ 4007962 w 4103830"/>
              <a:gd name="connsiteY47" fmla="*/ 1608083 h 2670878"/>
              <a:gd name="connsiteX48" fmla="*/ 4071024 w 4103830"/>
              <a:gd name="connsiteY48" fmla="*/ 1749973 h 2670878"/>
              <a:gd name="connsiteX49" fmla="*/ 4071024 w 4103830"/>
              <a:gd name="connsiteY49" fmla="*/ 1939159 h 2670878"/>
              <a:gd name="connsiteX50" fmla="*/ 3976431 w 4103830"/>
              <a:gd name="connsiteY50" fmla="*/ 2017986 h 2670878"/>
              <a:gd name="connsiteX51" fmla="*/ 3929135 w 4103830"/>
              <a:gd name="connsiteY51" fmla="*/ 2065283 h 2670878"/>
              <a:gd name="connsiteX52" fmla="*/ 3803011 w 4103830"/>
              <a:gd name="connsiteY52" fmla="*/ 2112579 h 2670878"/>
              <a:gd name="connsiteX53" fmla="*/ 3692652 w 4103830"/>
              <a:gd name="connsiteY53" fmla="*/ 2175642 h 2670878"/>
              <a:gd name="connsiteX54" fmla="*/ 3598059 w 4103830"/>
              <a:gd name="connsiteY54" fmla="*/ 2238704 h 2670878"/>
              <a:gd name="connsiteX55" fmla="*/ 3550762 w 4103830"/>
              <a:gd name="connsiteY55" fmla="*/ 2270235 h 2670878"/>
              <a:gd name="connsiteX56" fmla="*/ 3487700 w 4103830"/>
              <a:gd name="connsiteY56" fmla="*/ 2286000 h 2670878"/>
              <a:gd name="connsiteX57" fmla="*/ 3440404 w 4103830"/>
              <a:gd name="connsiteY57" fmla="*/ 2301766 h 2670878"/>
              <a:gd name="connsiteX58" fmla="*/ 3314280 w 4103830"/>
              <a:gd name="connsiteY58" fmla="*/ 2317531 h 2670878"/>
              <a:gd name="connsiteX59" fmla="*/ 3251217 w 4103830"/>
              <a:gd name="connsiteY59" fmla="*/ 2333297 h 2670878"/>
              <a:gd name="connsiteX60" fmla="*/ 3156624 w 4103830"/>
              <a:gd name="connsiteY60" fmla="*/ 2364828 h 2670878"/>
              <a:gd name="connsiteX61" fmla="*/ 2983204 w 4103830"/>
              <a:gd name="connsiteY61" fmla="*/ 2412124 h 2670878"/>
              <a:gd name="connsiteX62" fmla="*/ 2872845 w 4103830"/>
              <a:gd name="connsiteY62" fmla="*/ 2459421 h 2670878"/>
              <a:gd name="connsiteX63" fmla="*/ 2715190 w 4103830"/>
              <a:gd name="connsiteY63" fmla="*/ 2554014 h 2670878"/>
              <a:gd name="connsiteX64" fmla="*/ 2667893 w 4103830"/>
              <a:gd name="connsiteY64" fmla="*/ 2585545 h 2670878"/>
              <a:gd name="connsiteX65" fmla="*/ 2573300 w 4103830"/>
              <a:gd name="connsiteY65" fmla="*/ 2617076 h 2670878"/>
              <a:gd name="connsiteX66" fmla="*/ 2289521 w 4103830"/>
              <a:gd name="connsiteY66" fmla="*/ 2601310 h 2670878"/>
              <a:gd name="connsiteX67" fmla="*/ 2163397 w 4103830"/>
              <a:gd name="connsiteY67" fmla="*/ 2569779 h 2670878"/>
              <a:gd name="connsiteX68" fmla="*/ 1989976 w 4103830"/>
              <a:gd name="connsiteY68" fmla="*/ 2538248 h 2670878"/>
              <a:gd name="connsiteX69" fmla="*/ 1848086 w 4103830"/>
              <a:gd name="connsiteY69" fmla="*/ 2522483 h 2670878"/>
              <a:gd name="connsiteX70" fmla="*/ 1674666 w 4103830"/>
              <a:gd name="connsiteY70" fmla="*/ 2490952 h 2670878"/>
              <a:gd name="connsiteX71" fmla="*/ 1012514 w 4103830"/>
              <a:gd name="connsiteY71" fmla="*/ 2506717 h 2670878"/>
              <a:gd name="connsiteX72" fmla="*/ 933686 w 4103830"/>
              <a:gd name="connsiteY72" fmla="*/ 2538248 h 2670878"/>
              <a:gd name="connsiteX73" fmla="*/ 870624 w 4103830"/>
              <a:gd name="connsiteY73" fmla="*/ 2554014 h 2670878"/>
              <a:gd name="connsiteX74" fmla="*/ 760266 w 4103830"/>
              <a:gd name="connsiteY74" fmla="*/ 2601310 h 2670878"/>
              <a:gd name="connsiteX75" fmla="*/ 728735 w 4103830"/>
              <a:gd name="connsiteY75" fmla="*/ 2632842 h 2670878"/>
              <a:gd name="connsiteX76" fmla="*/ 539548 w 4103830"/>
              <a:gd name="connsiteY76" fmla="*/ 2632842 h 2670878"/>
              <a:gd name="connsiteX77" fmla="*/ 397659 w 4103830"/>
              <a:gd name="connsiteY77" fmla="*/ 2569779 h 2670878"/>
              <a:gd name="connsiteX78" fmla="*/ 334597 w 4103830"/>
              <a:gd name="connsiteY78" fmla="*/ 2554014 h 2670878"/>
              <a:gd name="connsiteX79" fmla="*/ 255769 w 4103830"/>
              <a:gd name="connsiteY79" fmla="*/ 2506717 h 2670878"/>
              <a:gd name="connsiteX80" fmla="*/ 98114 w 4103830"/>
              <a:gd name="connsiteY80" fmla="*/ 2412124 h 2670878"/>
              <a:gd name="connsiteX81" fmla="*/ 19286 w 4103830"/>
              <a:gd name="connsiteY81" fmla="*/ 2317531 h 2670878"/>
              <a:gd name="connsiteX82" fmla="*/ 3521 w 4103830"/>
              <a:gd name="connsiteY82" fmla="*/ 2270235 h 2670878"/>
              <a:gd name="connsiteX83" fmla="*/ 50817 w 4103830"/>
              <a:gd name="connsiteY83" fmla="*/ 2081048 h 2670878"/>
              <a:gd name="connsiteX84" fmla="*/ 98114 w 4103830"/>
              <a:gd name="connsiteY84" fmla="*/ 2033752 h 2670878"/>
              <a:gd name="connsiteX85" fmla="*/ 129645 w 4103830"/>
              <a:gd name="connsiteY85" fmla="*/ 1986455 h 2670878"/>
              <a:gd name="connsiteX86" fmla="*/ 224238 w 4103830"/>
              <a:gd name="connsiteY86" fmla="*/ 1954924 h 2670878"/>
              <a:gd name="connsiteX87" fmla="*/ 271535 w 4103830"/>
              <a:gd name="connsiteY87" fmla="*/ 1939159 h 2670878"/>
              <a:gd name="connsiteX88" fmla="*/ 303066 w 4103830"/>
              <a:gd name="connsiteY88" fmla="*/ 1891862 h 2670878"/>
              <a:gd name="connsiteX89" fmla="*/ 240004 w 4103830"/>
              <a:gd name="connsiteY89" fmla="*/ 1765738 h 2670878"/>
              <a:gd name="connsiteX90" fmla="*/ 192707 w 4103830"/>
              <a:gd name="connsiteY90" fmla="*/ 1671145 h 2670878"/>
              <a:gd name="connsiteX91" fmla="*/ 224238 w 4103830"/>
              <a:gd name="connsiteY91" fmla="*/ 1481959 h 2670878"/>
              <a:gd name="connsiteX92" fmla="*/ 255769 w 4103830"/>
              <a:gd name="connsiteY92" fmla="*/ 1387366 h 2670878"/>
              <a:gd name="connsiteX93" fmla="*/ 334597 w 4103830"/>
              <a:gd name="connsiteY93" fmla="*/ 1308538 h 2670878"/>
              <a:gd name="connsiteX94" fmla="*/ 334597 w 4103830"/>
              <a:gd name="connsiteY94" fmla="*/ 1387366 h 2670878"/>
              <a:gd name="connsiteX0" fmla="*/ 334597 w 4103830"/>
              <a:gd name="connsiteY0" fmla="*/ 1158766 h 2670878"/>
              <a:gd name="connsiteX1" fmla="*/ 350362 w 4103830"/>
              <a:gd name="connsiteY1" fmla="*/ 1277007 h 2670878"/>
              <a:gd name="connsiteX2" fmla="*/ 413424 w 4103830"/>
              <a:gd name="connsiteY2" fmla="*/ 1119352 h 2670878"/>
              <a:gd name="connsiteX3" fmla="*/ 444955 w 4103830"/>
              <a:gd name="connsiteY3" fmla="*/ 1072055 h 2670878"/>
              <a:gd name="connsiteX4" fmla="*/ 476486 w 4103830"/>
              <a:gd name="connsiteY4" fmla="*/ 977462 h 2670878"/>
              <a:gd name="connsiteX5" fmla="*/ 508017 w 4103830"/>
              <a:gd name="connsiteY5" fmla="*/ 898635 h 2670878"/>
              <a:gd name="connsiteX6" fmla="*/ 539548 w 4103830"/>
              <a:gd name="connsiteY6" fmla="*/ 772510 h 2670878"/>
              <a:gd name="connsiteX7" fmla="*/ 555314 w 4103830"/>
              <a:gd name="connsiteY7" fmla="*/ 677917 h 2670878"/>
              <a:gd name="connsiteX8" fmla="*/ 586845 w 4103830"/>
              <a:gd name="connsiteY8" fmla="*/ 630621 h 2670878"/>
              <a:gd name="connsiteX9" fmla="*/ 634142 w 4103830"/>
              <a:gd name="connsiteY9" fmla="*/ 614855 h 2670878"/>
              <a:gd name="connsiteX10" fmla="*/ 681438 w 4103830"/>
              <a:gd name="connsiteY10" fmla="*/ 583324 h 2670878"/>
              <a:gd name="connsiteX11" fmla="*/ 728735 w 4103830"/>
              <a:gd name="connsiteY11" fmla="*/ 567559 h 2670878"/>
              <a:gd name="connsiteX12" fmla="*/ 791797 w 4103830"/>
              <a:gd name="connsiteY12" fmla="*/ 536028 h 2670878"/>
              <a:gd name="connsiteX13" fmla="*/ 854859 w 4103830"/>
              <a:gd name="connsiteY13" fmla="*/ 520262 h 2670878"/>
              <a:gd name="connsiteX14" fmla="*/ 1028280 w 4103830"/>
              <a:gd name="connsiteY14" fmla="*/ 472966 h 2670878"/>
              <a:gd name="connsiteX15" fmla="*/ 1170169 w 4103830"/>
              <a:gd name="connsiteY15" fmla="*/ 409904 h 2670878"/>
              <a:gd name="connsiteX16" fmla="*/ 1233231 w 4103830"/>
              <a:gd name="connsiteY16" fmla="*/ 394138 h 2670878"/>
              <a:gd name="connsiteX17" fmla="*/ 1390886 w 4103830"/>
              <a:gd name="connsiteY17" fmla="*/ 283779 h 2670878"/>
              <a:gd name="connsiteX18" fmla="*/ 1438183 w 4103830"/>
              <a:gd name="connsiteY18" fmla="*/ 252248 h 2670878"/>
              <a:gd name="connsiteX19" fmla="*/ 1485480 w 4103830"/>
              <a:gd name="connsiteY19" fmla="*/ 220717 h 2670878"/>
              <a:gd name="connsiteX20" fmla="*/ 1611604 w 4103830"/>
              <a:gd name="connsiteY20" fmla="*/ 189186 h 2670878"/>
              <a:gd name="connsiteX21" fmla="*/ 1706197 w 4103830"/>
              <a:gd name="connsiteY21" fmla="*/ 141890 h 2670878"/>
              <a:gd name="connsiteX22" fmla="*/ 1816555 w 4103830"/>
              <a:gd name="connsiteY22" fmla="*/ 78828 h 2670878"/>
              <a:gd name="connsiteX23" fmla="*/ 1926914 w 4103830"/>
              <a:gd name="connsiteY23" fmla="*/ 47297 h 2670878"/>
              <a:gd name="connsiteX24" fmla="*/ 2021507 w 4103830"/>
              <a:gd name="connsiteY24" fmla="*/ 0 h 2670878"/>
              <a:gd name="connsiteX25" fmla="*/ 2084569 w 4103830"/>
              <a:gd name="connsiteY25" fmla="*/ 15766 h 2670878"/>
              <a:gd name="connsiteX26" fmla="*/ 2179162 w 4103830"/>
              <a:gd name="connsiteY26" fmla="*/ 47297 h 2670878"/>
              <a:gd name="connsiteX27" fmla="*/ 2305286 w 4103830"/>
              <a:gd name="connsiteY27" fmla="*/ 110359 h 2670878"/>
              <a:gd name="connsiteX28" fmla="*/ 2526004 w 4103830"/>
              <a:gd name="connsiteY28" fmla="*/ 141890 h 2670878"/>
              <a:gd name="connsiteX29" fmla="*/ 3030500 w 4103830"/>
              <a:gd name="connsiteY29" fmla="*/ 157655 h 2670878"/>
              <a:gd name="connsiteX30" fmla="*/ 3109328 w 4103830"/>
              <a:gd name="connsiteY30" fmla="*/ 173421 h 2670878"/>
              <a:gd name="connsiteX31" fmla="*/ 3156624 w 4103830"/>
              <a:gd name="connsiteY31" fmla="*/ 204952 h 2670878"/>
              <a:gd name="connsiteX32" fmla="*/ 3219686 w 4103830"/>
              <a:gd name="connsiteY32" fmla="*/ 220717 h 2670878"/>
              <a:gd name="connsiteX33" fmla="*/ 3314280 w 4103830"/>
              <a:gd name="connsiteY33" fmla="*/ 283779 h 2670878"/>
              <a:gd name="connsiteX34" fmla="*/ 3361576 w 4103830"/>
              <a:gd name="connsiteY34" fmla="*/ 331076 h 2670878"/>
              <a:gd name="connsiteX35" fmla="*/ 3408873 w 4103830"/>
              <a:gd name="connsiteY35" fmla="*/ 362607 h 2670878"/>
              <a:gd name="connsiteX36" fmla="*/ 3487700 w 4103830"/>
              <a:gd name="connsiteY36" fmla="*/ 441435 h 2670878"/>
              <a:gd name="connsiteX37" fmla="*/ 3550762 w 4103830"/>
              <a:gd name="connsiteY37" fmla="*/ 472966 h 2670878"/>
              <a:gd name="connsiteX38" fmla="*/ 3692652 w 4103830"/>
              <a:gd name="connsiteY38" fmla="*/ 583324 h 2670878"/>
              <a:gd name="connsiteX39" fmla="*/ 3708417 w 4103830"/>
              <a:gd name="connsiteY39" fmla="*/ 630621 h 2670878"/>
              <a:gd name="connsiteX40" fmla="*/ 3803011 w 4103830"/>
              <a:gd name="connsiteY40" fmla="*/ 709448 h 2670878"/>
              <a:gd name="connsiteX41" fmla="*/ 3850307 w 4103830"/>
              <a:gd name="connsiteY41" fmla="*/ 756745 h 2670878"/>
              <a:gd name="connsiteX42" fmla="*/ 3866073 w 4103830"/>
              <a:gd name="connsiteY42" fmla="*/ 804042 h 2670878"/>
              <a:gd name="connsiteX43" fmla="*/ 3913369 w 4103830"/>
              <a:gd name="connsiteY43" fmla="*/ 851338 h 2670878"/>
              <a:gd name="connsiteX44" fmla="*/ 3897604 w 4103830"/>
              <a:gd name="connsiteY44" fmla="*/ 1308538 h 2670878"/>
              <a:gd name="connsiteX45" fmla="*/ 3913369 w 4103830"/>
              <a:gd name="connsiteY45" fmla="*/ 1497724 h 2670878"/>
              <a:gd name="connsiteX46" fmla="*/ 3960666 w 4103830"/>
              <a:gd name="connsiteY46" fmla="*/ 1545021 h 2670878"/>
              <a:gd name="connsiteX47" fmla="*/ 4007962 w 4103830"/>
              <a:gd name="connsiteY47" fmla="*/ 1608083 h 2670878"/>
              <a:gd name="connsiteX48" fmla="*/ 4071024 w 4103830"/>
              <a:gd name="connsiteY48" fmla="*/ 1749973 h 2670878"/>
              <a:gd name="connsiteX49" fmla="*/ 4071024 w 4103830"/>
              <a:gd name="connsiteY49" fmla="*/ 1939159 h 2670878"/>
              <a:gd name="connsiteX50" fmla="*/ 3976431 w 4103830"/>
              <a:gd name="connsiteY50" fmla="*/ 2017986 h 2670878"/>
              <a:gd name="connsiteX51" fmla="*/ 3929135 w 4103830"/>
              <a:gd name="connsiteY51" fmla="*/ 2065283 h 2670878"/>
              <a:gd name="connsiteX52" fmla="*/ 3803011 w 4103830"/>
              <a:gd name="connsiteY52" fmla="*/ 2112579 h 2670878"/>
              <a:gd name="connsiteX53" fmla="*/ 3692652 w 4103830"/>
              <a:gd name="connsiteY53" fmla="*/ 2175642 h 2670878"/>
              <a:gd name="connsiteX54" fmla="*/ 3598059 w 4103830"/>
              <a:gd name="connsiteY54" fmla="*/ 2238704 h 2670878"/>
              <a:gd name="connsiteX55" fmla="*/ 3550762 w 4103830"/>
              <a:gd name="connsiteY55" fmla="*/ 2270235 h 2670878"/>
              <a:gd name="connsiteX56" fmla="*/ 3487700 w 4103830"/>
              <a:gd name="connsiteY56" fmla="*/ 2286000 h 2670878"/>
              <a:gd name="connsiteX57" fmla="*/ 3440404 w 4103830"/>
              <a:gd name="connsiteY57" fmla="*/ 2301766 h 2670878"/>
              <a:gd name="connsiteX58" fmla="*/ 3314280 w 4103830"/>
              <a:gd name="connsiteY58" fmla="*/ 2317531 h 2670878"/>
              <a:gd name="connsiteX59" fmla="*/ 3251217 w 4103830"/>
              <a:gd name="connsiteY59" fmla="*/ 2333297 h 2670878"/>
              <a:gd name="connsiteX60" fmla="*/ 3156624 w 4103830"/>
              <a:gd name="connsiteY60" fmla="*/ 2364828 h 2670878"/>
              <a:gd name="connsiteX61" fmla="*/ 2983204 w 4103830"/>
              <a:gd name="connsiteY61" fmla="*/ 2412124 h 2670878"/>
              <a:gd name="connsiteX62" fmla="*/ 2872845 w 4103830"/>
              <a:gd name="connsiteY62" fmla="*/ 2459421 h 2670878"/>
              <a:gd name="connsiteX63" fmla="*/ 2715190 w 4103830"/>
              <a:gd name="connsiteY63" fmla="*/ 2554014 h 2670878"/>
              <a:gd name="connsiteX64" fmla="*/ 2667893 w 4103830"/>
              <a:gd name="connsiteY64" fmla="*/ 2585545 h 2670878"/>
              <a:gd name="connsiteX65" fmla="*/ 2573300 w 4103830"/>
              <a:gd name="connsiteY65" fmla="*/ 2617076 h 2670878"/>
              <a:gd name="connsiteX66" fmla="*/ 2289521 w 4103830"/>
              <a:gd name="connsiteY66" fmla="*/ 2601310 h 2670878"/>
              <a:gd name="connsiteX67" fmla="*/ 2163397 w 4103830"/>
              <a:gd name="connsiteY67" fmla="*/ 2569779 h 2670878"/>
              <a:gd name="connsiteX68" fmla="*/ 1989976 w 4103830"/>
              <a:gd name="connsiteY68" fmla="*/ 2538248 h 2670878"/>
              <a:gd name="connsiteX69" fmla="*/ 1848086 w 4103830"/>
              <a:gd name="connsiteY69" fmla="*/ 2522483 h 2670878"/>
              <a:gd name="connsiteX70" fmla="*/ 1674666 w 4103830"/>
              <a:gd name="connsiteY70" fmla="*/ 2490952 h 2670878"/>
              <a:gd name="connsiteX71" fmla="*/ 1012514 w 4103830"/>
              <a:gd name="connsiteY71" fmla="*/ 2506717 h 2670878"/>
              <a:gd name="connsiteX72" fmla="*/ 933686 w 4103830"/>
              <a:gd name="connsiteY72" fmla="*/ 2538248 h 2670878"/>
              <a:gd name="connsiteX73" fmla="*/ 870624 w 4103830"/>
              <a:gd name="connsiteY73" fmla="*/ 2554014 h 2670878"/>
              <a:gd name="connsiteX74" fmla="*/ 760266 w 4103830"/>
              <a:gd name="connsiteY74" fmla="*/ 2601310 h 2670878"/>
              <a:gd name="connsiteX75" fmla="*/ 728735 w 4103830"/>
              <a:gd name="connsiteY75" fmla="*/ 2632842 h 2670878"/>
              <a:gd name="connsiteX76" fmla="*/ 539548 w 4103830"/>
              <a:gd name="connsiteY76" fmla="*/ 2632842 h 2670878"/>
              <a:gd name="connsiteX77" fmla="*/ 397659 w 4103830"/>
              <a:gd name="connsiteY77" fmla="*/ 2569779 h 2670878"/>
              <a:gd name="connsiteX78" fmla="*/ 334597 w 4103830"/>
              <a:gd name="connsiteY78" fmla="*/ 2554014 h 2670878"/>
              <a:gd name="connsiteX79" fmla="*/ 255769 w 4103830"/>
              <a:gd name="connsiteY79" fmla="*/ 2506717 h 2670878"/>
              <a:gd name="connsiteX80" fmla="*/ 98114 w 4103830"/>
              <a:gd name="connsiteY80" fmla="*/ 2412124 h 2670878"/>
              <a:gd name="connsiteX81" fmla="*/ 19286 w 4103830"/>
              <a:gd name="connsiteY81" fmla="*/ 2317531 h 2670878"/>
              <a:gd name="connsiteX82" fmla="*/ 3521 w 4103830"/>
              <a:gd name="connsiteY82" fmla="*/ 2270235 h 2670878"/>
              <a:gd name="connsiteX83" fmla="*/ 50817 w 4103830"/>
              <a:gd name="connsiteY83" fmla="*/ 2081048 h 2670878"/>
              <a:gd name="connsiteX84" fmla="*/ 98114 w 4103830"/>
              <a:gd name="connsiteY84" fmla="*/ 2033752 h 2670878"/>
              <a:gd name="connsiteX85" fmla="*/ 129645 w 4103830"/>
              <a:gd name="connsiteY85" fmla="*/ 1986455 h 2670878"/>
              <a:gd name="connsiteX86" fmla="*/ 224238 w 4103830"/>
              <a:gd name="connsiteY86" fmla="*/ 1954924 h 2670878"/>
              <a:gd name="connsiteX87" fmla="*/ 271535 w 4103830"/>
              <a:gd name="connsiteY87" fmla="*/ 1939159 h 2670878"/>
              <a:gd name="connsiteX88" fmla="*/ 303066 w 4103830"/>
              <a:gd name="connsiteY88" fmla="*/ 1891862 h 2670878"/>
              <a:gd name="connsiteX89" fmla="*/ 240004 w 4103830"/>
              <a:gd name="connsiteY89" fmla="*/ 1765738 h 2670878"/>
              <a:gd name="connsiteX90" fmla="*/ 192707 w 4103830"/>
              <a:gd name="connsiteY90" fmla="*/ 1671145 h 2670878"/>
              <a:gd name="connsiteX91" fmla="*/ 224238 w 4103830"/>
              <a:gd name="connsiteY91" fmla="*/ 1481959 h 2670878"/>
              <a:gd name="connsiteX92" fmla="*/ 255769 w 4103830"/>
              <a:gd name="connsiteY92" fmla="*/ 1387366 h 2670878"/>
              <a:gd name="connsiteX93" fmla="*/ 334597 w 4103830"/>
              <a:gd name="connsiteY93" fmla="*/ 1308538 h 2670878"/>
              <a:gd name="connsiteX94" fmla="*/ 334597 w 4103830"/>
              <a:gd name="connsiteY94" fmla="*/ 1158766 h 2670878"/>
              <a:gd name="connsiteX0" fmla="*/ 334597 w 4103830"/>
              <a:gd name="connsiteY0" fmla="*/ 1311166 h 2670878"/>
              <a:gd name="connsiteX1" fmla="*/ 350362 w 4103830"/>
              <a:gd name="connsiteY1" fmla="*/ 1277007 h 2670878"/>
              <a:gd name="connsiteX2" fmla="*/ 413424 w 4103830"/>
              <a:gd name="connsiteY2" fmla="*/ 1119352 h 2670878"/>
              <a:gd name="connsiteX3" fmla="*/ 444955 w 4103830"/>
              <a:gd name="connsiteY3" fmla="*/ 1072055 h 2670878"/>
              <a:gd name="connsiteX4" fmla="*/ 476486 w 4103830"/>
              <a:gd name="connsiteY4" fmla="*/ 977462 h 2670878"/>
              <a:gd name="connsiteX5" fmla="*/ 508017 w 4103830"/>
              <a:gd name="connsiteY5" fmla="*/ 898635 h 2670878"/>
              <a:gd name="connsiteX6" fmla="*/ 539548 w 4103830"/>
              <a:gd name="connsiteY6" fmla="*/ 772510 h 2670878"/>
              <a:gd name="connsiteX7" fmla="*/ 555314 w 4103830"/>
              <a:gd name="connsiteY7" fmla="*/ 677917 h 2670878"/>
              <a:gd name="connsiteX8" fmla="*/ 586845 w 4103830"/>
              <a:gd name="connsiteY8" fmla="*/ 630621 h 2670878"/>
              <a:gd name="connsiteX9" fmla="*/ 634142 w 4103830"/>
              <a:gd name="connsiteY9" fmla="*/ 614855 h 2670878"/>
              <a:gd name="connsiteX10" fmla="*/ 681438 w 4103830"/>
              <a:gd name="connsiteY10" fmla="*/ 583324 h 2670878"/>
              <a:gd name="connsiteX11" fmla="*/ 728735 w 4103830"/>
              <a:gd name="connsiteY11" fmla="*/ 567559 h 2670878"/>
              <a:gd name="connsiteX12" fmla="*/ 791797 w 4103830"/>
              <a:gd name="connsiteY12" fmla="*/ 536028 h 2670878"/>
              <a:gd name="connsiteX13" fmla="*/ 854859 w 4103830"/>
              <a:gd name="connsiteY13" fmla="*/ 520262 h 2670878"/>
              <a:gd name="connsiteX14" fmla="*/ 1028280 w 4103830"/>
              <a:gd name="connsiteY14" fmla="*/ 472966 h 2670878"/>
              <a:gd name="connsiteX15" fmla="*/ 1170169 w 4103830"/>
              <a:gd name="connsiteY15" fmla="*/ 409904 h 2670878"/>
              <a:gd name="connsiteX16" fmla="*/ 1233231 w 4103830"/>
              <a:gd name="connsiteY16" fmla="*/ 394138 h 2670878"/>
              <a:gd name="connsiteX17" fmla="*/ 1390886 w 4103830"/>
              <a:gd name="connsiteY17" fmla="*/ 283779 h 2670878"/>
              <a:gd name="connsiteX18" fmla="*/ 1438183 w 4103830"/>
              <a:gd name="connsiteY18" fmla="*/ 252248 h 2670878"/>
              <a:gd name="connsiteX19" fmla="*/ 1485480 w 4103830"/>
              <a:gd name="connsiteY19" fmla="*/ 220717 h 2670878"/>
              <a:gd name="connsiteX20" fmla="*/ 1611604 w 4103830"/>
              <a:gd name="connsiteY20" fmla="*/ 189186 h 2670878"/>
              <a:gd name="connsiteX21" fmla="*/ 1706197 w 4103830"/>
              <a:gd name="connsiteY21" fmla="*/ 141890 h 2670878"/>
              <a:gd name="connsiteX22" fmla="*/ 1816555 w 4103830"/>
              <a:gd name="connsiteY22" fmla="*/ 78828 h 2670878"/>
              <a:gd name="connsiteX23" fmla="*/ 1926914 w 4103830"/>
              <a:gd name="connsiteY23" fmla="*/ 47297 h 2670878"/>
              <a:gd name="connsiteX24" fmla="*/ 2021507 w 4103830"/>
              <a:gd name="connsiteY24" fmla="*/ 0 h 2670878"/>
              <a:gd name="connsiteX25" fmla="*/ 2084569 w 4103830"/>
              <a:gd name="connsiteY25" fmla="*/ 15766 h 2670878"/>
              <a:gd name="connsiteX26" fmla="*/ 2179162 w 4103830"/>
              <a:gd name="connsiteY26" fmla="*/ 47297 h 2670878"/>
              <a:gd name="connsiteX27" fmla="*/ 2305286 w 4103830"/>
              <a:gd name="connsiteY27" fmla="*/ 110359 h 2670878"/>
              <a:gd name="connsiteX28" fmla="*/ 2526004 w 4103830"/>
              <a:gd name="connsiteY28" fmla="*/ 141890 h 2670878"/>
              <a:gd name="connsiteX29" fmla="*/ 3030500 w 4103830"/>
              <a:gd name="connsiteY29" fmla="*/ 157655 h 2670878"/>
              <a:gd name="connsiteX30" fmla="*/ 3109328 w 4103830"/>
              <a:gd name="connsiteY30" fmla="*/ 173421 h 2670878"/>
              <a:gd name="connsiteX31" fmla="*/ 3156624 w 4103830"/>
              <a:gd name="connsiteY31" fmla="*/ 204952 h 2670878"/>
              <a:gd name="connsiteX32" fmla="*/ 3219686 w 4103830"/>
              <a:gd name="connsiteY32" fmla="*/ 220717 h 2670878"/>
              <a:gd name="connsiteX33" fmla="*/ 3314280 w 4103830"/>
              <a:gd name="connsiteY33" fmla="*/ 283779 h 2670878"/>
              <a:gd name="connsiteX34" fmla="*/ 3361576 w 4103830"/>
              <a:gd name="connsiteY34" fmla="*/ 331076 h 2670878"/>
              <a:gd name="connsiteX35" fmla="*/ 3408873 w 4103830"/>
              <a:gd name="connsiteY35" fmla="*/ 362607 h 2670878"/>
              <a:gd name="connsiteX36" fmla="*/ 3487700 w 4103830"/>
              <a:gd name="connsiteY36" fmla="*/ 441435 h 2670878"/>
              <a:gd name="connsiteX37" fmla="*/ 3550762 w 4103830"/>
              <a:gd name="connsiteY37" fmla="*/ 472966 h 2670878"/>
              <a:gd name="connsiteX38" fmla="*/ 3692652 w 4103830"/>
              <a:gd name="connsiteY38" fmla="*/ 583324 h 2670878"/>
              <a:gd name="connsiteX39" fmla="*/ 3708417 w 4103830"/>
              <a:gd name="connsiteY39" fmla="*/ 630621 h 2670878"/>
              <a:gd name="connsiteX40" fmla="*/ 3803011 w 4103830"/>
              <a:gd name="connsiteY40" fmla="*/ 709448 h 2670878"/>
              <a:gd name="connsiteX41" fmla="*/ 3850307 w 4103830"/>
              <a:gd name="connsiteY41" fmla="*/ 756745 h 2670878"/>
              <a:gd name="connsiteX42" fmla="*/ 3866073 w 4103830"/>
              <a:gd name="connsiteY42" fmla="*/ 804042 h 2670878"/>
              <a:gd name="connsiteX43" fmla="*/ 3913369 w 4103830"/>
              <a:gd name="connsiteY43" fmla="*/ 851338 h 2670878"/>
              <a:gd name="connsiteX44" fmla="*/ 3897604 w 4103830"/>
              <a:gd name="connsiteY44" fmla="*/ 1308538 h 2670878"/>
              <a:gd name="connsiteX45" fmla="*/ 3913369 w 4103830"/>
              <a:gd name="connsiteY45" fmla="*/ 1497724 h 2670878"/>
              <a:gd name="connsiteX46" fmla="*/ 3960666 w 4103830"/>
              <a:gd name="connsiteY46" fmla="*/ 1545021 h 2670878"/>
              <a:gd name="connsiteX47" fmla="*/ 4007962 w 4103830"/>
              <a:gd name="connsiteY47" fmla="*/ 1608083 h 2670878"/>
              <a:gd name="connsiteX48" fmla="*/ 4071024 w 4103830"/>
              <a:gd name="connsiteY48" fmla="*/ 1749973 h 2670878"/>
              <a:gd name="connsiteX49" fmla="*/ 4071024 w 4103830"/>
              <a:gd name="connsiteY49" fmla="*/ 1939159 h 2670878"/>
              <a:gd name="connsiteX50" fmla="*/ 3976431 w 4103830"/>
              <a:gd name="connsiteY50" fmla="*/ 2017986 h 2670878"/>
              <a:gd name="connsiteX51" fmla="*/ 3929135 w 4103830"/>
              <a:gd name="connsiteY51" fmla="*/ 2065283 h 2670878"/>
              <a:gd name="connsiteX52" fmla="*/ 3803011 w 4103830"/>
              <a:gd name="connsiteY52" fmla="*/ 2112579 h 2670878"/>
              <a:gd name="connsiteX53" fmla="*/ 3692652 w 4103830"/>
              <a:gd name="connsiteY53" fmla="*/ 2175642 h 2670878"/>
              <a:gd name="connsiteX54" fmla="*/ 3598059 w 4103830"/>
              <a:gd name="connsiteY54" fmla="*/ 2238704 h 2670878"/>
              <a:gd name="connsiteX55" fmla="*/ 3550762 w 4103830"/>
              <a:gd name="connsiteY55" fmla="*/ 2270235 h 2670878"/>
              <a:gd name="connsiteX56" fmla="*/ 3487700 w 4103830"/>
              <a:gd name="connsiteY56" fmla="*/ 2286000 h 2670878"/>
              <a:gd name="connsiteX57" fmla="*/ 3440404 w 4103830"/>
              <a:gd name="connsiteY57" fmla="*/ 2301766 h 2670878"/>
              <a:gd name="connsiteX58" fmla="*/ 3314280 w 4103830"/>
              <a:gd name="connsiteY58" fmla="*/ 2317531 h 2670878"/>
              <a:gd name="connsiteX59" fmla="*/ 3251217 w 4103830"/>
              <a:gd name="connsiteY59" fmla="*/ 2333297 h 2670878"/>
              <a:gd name="connsiteX60" fmla="*/ 3156624 w 4103830"/>
              <a:gd name="connsiteY60" fmla="*/ 2364828 h 2670878"/>
              <a:gd name="connsiteX61" fmla="*/ 2983204 w 4103830"/>
              <a:gd name="connsiteY61" fmla="*/ 2412124 h 2670878"/>
              <a:gd name="connsiteX62" fmla="*/ 2872845 w 4103830"/>
              <a:gd name="connsiteY62" fmla="*/ 2459421 h 2670878"/>
              <a:gd name="connsiteX63" fmla="*/ 2715190 w 4103830"/>
              <a:gd name="connsiteY63" fmla="*/ 2554014 h 2670878"/>
              <a:gd name="connsiteX64" fmla="*/ 2667893 w 4103830"/>
              <a:gd name="connsiteY64" fmla="*/ 2585545 h 2670878"/>
              <a:gd name="connsiteX65" fmla="*/ 2573300 w 4103830"/>
              <a:gd name="connsiteY65" fmla="*/ 2617076 h 2670878"/>
              <a:gd name="connsiteX66" fmla="*/ 2289521 w 4103830"/>
              <a:gd name="connsiteY66" fmla="*/ 2601310 h 2670878"/>
              <a:gd name="connsiteX67" fmla="*/ 2163397 w 4103830"/>
              <a:gd name="connsiteY67" fmla="*/ 2569779 h 2670878"/>
              <a:gd name="connsiteX68" fmla="*/ 1989976 w 4103830"/>
              <a:gd name="connsiteY68" fmla="*/ 2538248 h 2670878"/>
              <a:gd name="connsiteX69" fmla="*/ 1848086 w 4103830"/>
              <a:gd name="connsiteY69" fmla="*/ 2522483 h 2670878"/>
              <a:gd name="connsiteX70" fmla="*/ 1674666 w 4103830"/>
              <a:gd name="connsiteY70" fmla="*/ 2490952 h 2670878"/>
              <a:gd name="connsiteX71" fmla="*/ 1012514 w 4103830"/>
              <a:gd name="connsiteY71" fmla="*/ 2506717 h 2670878"/>
              <a:gd name="connsiteX72" fmla="*/ 933686 w 4103830"/>
              <a:gd name="connsiteY72" fmla="*/ 2538248 h 2670878"/>
              <a:gd name="connsiteX73" fmla="*/ 870624 w 4103830"/>
              <a:gd name="connsiteY73" fmla="*/ 2554014 h 2670878"/>
              <a:gd name="connsiteX74" fmla="*/ 760266 w 4103830"/>
              <a:gd name="connsiteY74" fmla="*/ 2601310 h 2670878"/>
              <a:gd name="connsiteX75" fmla="*/ 728735 w 4103830"/>
              <a:gd name="connsiteY75" fmla="*/ 2632842 h 2670878"/>
              <a:gd name="connsiteX76" fmla="*/ 539548 w 4103830"/>
              <a:gd name="connsiteY76" fmla="*/ 2632842 h 2670878"/>
              <a:gd name="connsiteX77" fmla="*/ 397659 w 4103830"/>
              <a:gd name="connsiteY77" fmla="*/ 2569779 h 2670878"/>
              <a:gd name="connsiteX78" fmla="*/ 334597 w 4103830"/>
              <a:gd name="connsiteY78" fmla="*/ 2554014 h 2670878"/>
              <a:gd name="connsiteX79" fmla="*/ 255769 w 4103830"/>
              <a:gd name="connsiteY79" fmla="*/ 2506717 h 2670878"/>
              <a:gd name="connsiteX80" fmla="*/ 98114 w 4103830"/>
              <a:gd name="connsiteY80" fmla="*/ 2412124 h 2670878"/>
              <a:gd name="connsiteX81" fmla="*/ 19286 w 4103830"/>
              <a:gd name="connsiteY81" fmla="*/ 2317531 h 2670878"/>
              <a:gd name="connsiteX82" fmla="*/ 3521 w 4103830"/>
              <a:gd name="connsiteY82" fmla="*/ 2270235 h 2670878"/>
              <a:gd name="connsiteX83" fmla="*/ 50817 w 4103830"/>
              <a:gd name="connsiteY83" fmla="*/ 2081048 h 2670878"/>
              <a:gd name="connsiteX84" fmla="*/ 98114 w 4103830"/>
              <a:gd name="connsiteY84" fmla="*/ 2033752 h 2670878"/>
              <a:gd name="connsiteX85" fmla="*/ 129645 w 4103830"/>
              <a:gd name="connsiteY85" fmla="*/ 1986455 h 2670878"/>
              <a:gd name="connsiteX86" fmla="*/ 224238 w 4103830"/>
              <a:gd name="connsiteY86" fmla="*/ 1954924 h 2670878"/>
              <a:gd name="connsiteX87" fmla="*/ 271535 w 4103830"/>
              <a:gd name="connsiteY87" fmla="*/ 1939159 h 2670878"/>
              <a:gd name="connsiteX88" fmla="*/ 303066 w 4103830"/>
              <a:gd name="connsiteY88" fmla="*/ 1891862 h 2670878"/>
              <a:gd name="connsiteX89" fmla="*/ 240004 w 4103830"/>
              <a:gd name="connsiteY89" fmla="*/ 1765738 h 2670878"/>
              <a:gd name="connsiteX90" fmla="*/ 192707 w 4103830"/>
              <a:gd name="connsiteY90" fmla="*/ 1671145 h 2670878"/>
              <a:gd name="connsiteX91" fmla="*/ 224238 w 4103830"/>
              <a:gd name="connsiteY91" fmla="*/ 1481959 h 2670878"/>
              <a:gd name="connsiteX92" fmla="*/ 255769 w 4103830"/>
              <a:gd name="connsiteY92" fmla="*/ 1387366 h 2670878"/>
              <a:gd name="connsiteX93" fmla="*/ 334597 w 4103830"/>
              <a:gd name="connsiteY93" fmla="*/ 1308538 h 2670878"/>
              <a:gd name="connsiteX94" fmla="*/ 334597 w 4103830"/>
              <a:gd name="connsiteY94" fmla="*/ 1311166 h 2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103830" h="2670878">
                <a:moveTo>
                  <a:pt x="334597" y="1311166"/>
                </a:moveTo>
                <a:cubicBezTo>
                  <a:pt x="337224" y="1305911"/>
                  <a:pt x="339877" y="1312657"/>
                  <a:pt x="350362" y="1277007"/>
                </a:cubicBezTo>
                <a:cubicBezTo>
                  <a:pt x="366332" y="1222707"/>
                  <a:pt x="382028" y="1166446"/>
                  <a:pt x="413424" y="1119352"/>
                </a:cubicBezTo>
                <a:cubicBezTo>
                  <a:pt x="423934" y="1103586"/>
                  <a:pt x="437260" y="1089370"/>
                  <a:pt x="444955" y="1072055"/>
                </a:cubicBezTo>
                <a:cubicBezTo>
                  <a:pt x="458454" y="1041683"/>
                  <a:pt x="464142" y="1008321"/>
                  <a:pt x="476486" y="977462"/>
                </a:cubicBezTo>
                <a:cubicBezTo>
                  <a:pt x="486996" y="951186"/>
                  <a:pt x="499694" y="925683"/>
                  <a:pt x="508017" y="898635"/>
                </a:cubicBezTo>
                <a:cubicBezTo>
                  <a:pt x="520761" y="857216"/>
                  <a:pt x="532423" y="815256"/>
                  <a:pt x="539548" y="772510"/>
                </a:cubicBezTo>
                <a:cubicBezTo>
                  <a:pt x="544803" y="740979"/>
                  <a:pt x="545205" y="708243"/>
                  <a:pt x="555314" y="677917"/>
                </a:cubicBezTo>
                <a:cubicBezTo>
                  <a:pt x="561306" y="659942"/>
                  <a:pt x="572049" y="642457"/>
                  <a:pt x="586845" y="630621"/>
                </a:cubicBezTo>
                <a:cubicBezTo>
                  <a:pt x="599822" y="620240"/>
                  <a:pt x="619278" y="622287"/>
                  <a:pt x="634142" y="614855"/>
                </a:cubicBezTo>
                <a:cubicBezTo>
                  <a:pt x="651089" y="606381"/>
                  <a:pt x="664491" y="591798"/>
                  <a:pt x="681438" y="583324"/>
                </a:cubicBezTo>
                <a:cubicBezTo>
                  <a:pt x="696302" y="575892"/>
                  <a:pt x="713460" y="574105"/>
                  <a:pt x="728735" y="567559"/>
                </a:cubicBezTo>
                <a:cubicBezTo>
                  <a:pt x="750337" y="558301"/>
                  <a:pt x="769792" y="544280"/>
                  <a:pt x="791797" y="536028"/>
                </a:cubicBezTo>
                <a:cubicBezTo>
                  <a:pt x="812085" y="528420"/>
                  <a:pt x="834303" y="527114"/>
                  <a:pt x="854859" y="520262"/>
                </a:cubicBezTo>
                <a:cubicBezTo>
                  <a:pt x="1006764" y="469626"/>
                  <a:pt x="856750" y="501553"/>
                  <a:pt x="1028280" y="472966"/>
                </a:cubicBezTo>
                <a:cubicBezTo>
                  <a:pt x="1083221" y="445496"/>
                  <a:pt x="1109780" y="430034"/>
                  <a:pt x="1170169" y="409904"/>
                </a:cubicBezTo>
                <a:cubicBezTo>
                  <a:pt x="1190725" y="403052"/>
                  <a:pt x="1212210" y="399393"/>
                  <a:pt x="1233231" y="394138"/>
                </a:cubicBezTo>
                <a:cubicBezTo>
                  <a:pt x="1326604" y="324109"/>
                  <a:pt x="1274439" y="361411"/>
                  <a:pt x="1390886" y="283779"/>
                </a:cubicBezTo>
                <a:lnTo>
                  <a:pt x="1438183" y="252248"/>
                </a:lnTo>
                <a:cubicBezTo>
                  <a:pt x="1453949" y="241738"/>
                  <a:pt x="1466900" y="224433"/>
                  <a:pt x="1485480" y="220717"/>
                </a:cubicBezTo>
                <a:cubicBezTo>
                  <a:pt x="1515466" y="214720"/>
                  <a:pt x="1579283" y="205347"/>
                  <a:pt x="1611604" y="189186"/>
                </a:cubicBezTo>
                <a:cubicBezTo>
                  <a:pt x="1733844" y="128065"/>
                  <a:pt x="1587321" y="181514"/>
                  <a:pt x="1706197" y="141890"/>
                </a:cubicBezTo>
                <a:cubicBezTo>
                  <a:pt x="1753697" y="110223"/>
                  <a:pt x="1760547" y="102831"/>
                  <a:pt x="1816555" y="78828"/>
                </a:cubicBezTo>
                <a:cubicBezTo>
                  <a:pt x="1848223" y="65256"/>
                  <a:pt x="1894907" y="55298"/>
                  <a:pt x="1926914" y="47297"/>
                </a:cubicBezTo>
                <a:cubicBezTo>
                  <a:pt x="1950825" y="31356"/>
                  <a:pt x="1988873" y="0"/>
                  <a:pt x="2021507" y="0"/>
                </a:cubicBezTo>
                <a:cubicBezTo>
                  <a:pt x="2043175" y="0"/>
                  <a:pt x="2063815" y="9540"/>
                  <a:pt x="2084569" y="15766"/>
                </a:cubicBezTo>
                <a:cubicBezTo>
                  <a:pt x="2116404" y="25317"/>
                  <a:pt x="2149434" y="32433"/>
                  <a:pt x="2179162" y="47297"/>
                </a:cubicBezTo>
                <a:cubicBezTo>
                  <a:pt x="2221203" y="68318"/>
                  <a:pt x="2259686" y="98959"/>
                  <a:pt x="2305286" y="110359"/>
                </a:cubicBezTo>
                <a:cubicBezTo>
                  <a:pt x="2400554" y="134175"/>
                  <a:pt x="2393177" y="135565"/>
                  <a:pt x="2526004" y="141890"/>
                </a:cubicBezTo>
                <a:cubicBezTo>
                  <a:pt x="2694061" y="149893"/>
                  <a:pt x="2862335" y="152400"/>
                  <a:pt x="3030500" y="157655"/>
                </a:cubicBezTo>
                <a:cubicBezTo>
                  <a:pt x="3056776" y="162910"/>
                  <a:pt x="3084238" y="164012"/>
                  <a:pt x="3109328" y="173421"/>
                </a:cubicBezTo>
                <a:cubicBezTo>
                  <a:pt x="3127069" y="180074"/>
                  <a:pt x="3139208" y="197488"/>
                  <a:pt x="3156624" y="204952"/>
                </a:cubicBezTo>
                <a:cubicBezTo>
                  <a:pt x="3176540" y="213487"/>
                  <a:pt x="3198665" y="215462"/>
                  <a:pt x="3219686" y="220717"/>
                </a:cubicBezTo>
                <a:cubicBezTo>
                  <a:pt x="3370572" y="371603"/>
                  <a:pt x="3177379" y="192512"/>
                  <a:pt x="3314280" y="283779"/>
                </a:cubicBezTo>
                <a:cubicBezTo>
                  <a:pt x="3332831" y="296146"/>
                  <a:pt x="3344448" y="316803"/>
                  <a:pt x="3361576" y="331076"/>
                </a:cubicBezTo>
                <a:cubicBezTo>
                  <a:pt x="3376132" y="343206"/>
                  <a:pt x="3394613" y="350130"/>
                  <a:pt x="3408873" y="362607"/>
                </a:cubicBezTo>
                <a:cubicBezTo>
                  <a:pt x="3436838" y="387077"/>
                  <a:pt x="3458368" y="418621"/>
                  <a:pt x="3487700" y="441435"/>
                </a:cubicBezTo>
                <a:cubicBezTo>
                  <a:pt x="3506251" y="455864"/>
                  <a:pt x="3530609" y="460874"/>
                  <a:pt x="3550762" y="472966"/>
                </a:cubicBezTo>
                <a:cubicBezTo>
                  <a:pt x="3645048" y="529538"/>
                  <a:pt x="3629654" y="520327"/>
                  <a:pt x="3692652" y="583324"/>
                </a:cubicBezTo>
                <a:cubicBezTo>
                  <a:pt x="3697907" y="599090"/>
                  <a:pt x="3699199" y="616794"/>
                  <a:pt x="3708417" y="630621"/>
                </a:cubicBezTo>
                <a:cubicBezTo>
                  <a:pt x="3742961" y="682437"/>
                  <a:pt x="3759387" y="673095"/>
                  <a:pt x="3803011" y="709448"/>
                </a:cubicBezTo>
                <a:cubicBezTo>
                  <a:pt x="3820139" y="723721"/>
                  <a:pt x="3834542" y="740979"/>
                  <a:pt x="3850307" y="756745"/>
                </a:cubicBezTo>
                <a:cubicBezTo>
                  <a:pt x="3855562" y="772511"/>
                  <a:pt x="3856855" y="790215"/>
                  <a:pt x="3866073" y="804042"/>
                </a:cubicBezTo>
                <a:cubicBezTo>
                  <a:pt x="3878440" y="822593"/>
                  <a:pt x="3911978" y="829086"/>
                  <a:pt x="3913369" y="851338"/>
                </a:cubicBezTo>
                <a:cubicBezTo>
                  <a:pt x="3922881" y="1003532"/>
                  <a:pt x="3902859" y="1156138"/>
                  <a:pt x="3897604" y="1308538"/>
                </a:cubicBezTo>
                <a:cubicBezTo>
                  <a:pt x="3902859" y="1371600"/>
                  <a:pt x="3897064" y="1436580"/>
                  <a:pt x="3913369" y="1497724"/>
                </a:cubicBezTo>
                <a:cubicBezTo>
                  <a:pt x="3919114" y="1519267"/>
                  <a:pt x="3946156" y="1528093"/>
                  <a:pt x="3960666" y="1545021"/>
                </a:cubicBezTo>
                <a:cubicBezTo>
                  <a:pt x="3977766" y="1564971"/>
                  <a:pt x="3992197" y="1587062"/>
                  <a:pt x="4007962" y="1608083"/>
                </a:cubicBezTo>
                <a:cubicBezTo>
                  <a:pt x="4045485" y="1720652"/>
                  <a:pt x="4021057" y="1675021"/>
                  <a:pt x="4071024" y="1749973"/>
                </a:cubicBezTo>
                <a:cubicBezTo>
                  <a:pt x="4089726" y="1824780"/>
                  <a:pt x="4103830" y="1848943"/>
                  <a:pt x="4071024" y="1939159"/>
                </a:cubicBezTo>
                <a:cubicBezTo>
                  <a:pt x="4059008" y="1972202"/>
                  <a:pt x="4000910" y="1997587"/>
                  <a:pt x="3976431" y="2017986"/>
                </a:cubicBezTo>
                <a:cubicBezTo>
                  <a:pt x="3959303" y="2032259"/>
                  <a:pt x="3948042" y="2053466"/>
                  <a:pt x="3929135" y="2065283"/>
                </a:cubicBezTo>
                <a:cubicBezTo>
                  <a:pt x="3907590" y="2078749"/>
                  <a:pt x="3834458" y="2102097"/>
                  <a:pt x="3803011" y="2112579"/>
                </a:cubicBezTo>
                <a:cubicBezTo>
                  <a:pt x="3596140" y="2267731"/>
                  <a:pt x="3847418" y="2089660"/>
                  <a:pt x="3692652" y="2175642"/>
                </a:cubicBezTo>
                <a:cubicBezTo>
                  <a:pt x="3659525" y="2194046"/>
                  <a:pt x="3629590" y="2217683"/>
                  <a:pt x="3598059" y="2238704"/>
                </a:cubicBezTo>
                <a:cubicBezTo>
                  <a:pt x="3582293" y="2249214"/>
                  <a:pt x="3569144" y="2265640"/>
                  <a:pt x="3550762" y="2270235"/>
                </a:cubicBezTo>
                <a:cubicBezTo>
                  <a:pt x="3529741" y="2275490"/>
                  <a:pt x="3508534" y="2280047"/>
                  <a:pt x="3487700" y="2286000"/>
                </a:cubicBezTo>
                <a:cubicBezTo>
                  <a:pt x="3471721" y="2290565"/>
                  <a:pt x="3456754" y="2298793"/>
                  <a:pt x="3440404" y="2301766"/>
                </a:cubicBezTo>
                <a:cubicBezTo>
                  <a:pt x="3398719" y="2309345"/>
                  <a:pt x="3356321" y="2312276"/>
                  <a:pt x="3314280" y="2317531"/>
                </a:cubicBezTo>
                <a:cubicBezTo>
                  <a:pt x="3293259" y="2322786"/>
                  <a:pt x="3271971" y="2327071"/>
                  <a:pt x="3251217" y="2333297"/>
                </a:cubicBezTo>
                <a:cubicBezTo>
                  <a:pt x="3219382" y="2342848"/>
                  <a:pt x="3188868" y="2356767"/>
                  <a:pt x="3156624" y="2364828"/>
                </a:cubicBezTo>
                <a:cubicBezTo>
                  <a:pt x="3014378" y="2400389"/>
                  <a:pt x="3071611" y="2382655"/>
                  <a:pt x="2983204" y="2412124"/>
                </a:cubicBezTo>
                <a:cubicBezTo>
                  <a:pt x="2887355" y="2476023"/>
                  <a:pt x="2989194" y="2415790"/>
                  <a:pt x="2872845" y="2459421"/>
                </a:cubicBezTo>
                <a:cubicBezTo>
                  <a:pt x="2817440" y="2480198"/>
                  <a:pt x="2762337" y="2522583"/>
                  <a:pt x="2715190" y="2554014"/>
                </a:cubicBezTo>
                <a:cubicBezTo>
                  <a:pt x="2699424" y="2564524"/>
                  <a:pt x="2685869" y="2579553"/>
                  <a:pt x="2667893" y="2585545"/>
                </a:cubicBezTo>
                <a:lnTo>
                  <a:pt x="2573300" y="2617076"/>
                </a:lnTo>
                <a:cubicBezTo>
                  <a:pt x="2478707" y="2611821"/>
                  <a:pt x="2383635" y="2612169"/>
                  <a:pt x="2289521" y="2601310"/>
                </a:cubicBezTo>
                <a:cubicBezTo>
                  <a:pt x="2246471" y="2596343"/>
                  <a:pt x="2205891" y="2578277"/>
                  <a:pt x="2163397" y="2569779"/>
                </a:cubicBezTo>
                <a:cubicBezTo>
                  <a:pt x="2103964" y="2557893"/>
                  <a:pt x="2050472" y="2546314"/>
                  <a:pt x="1989976" y="2538248"/>
                </a:cubicBezTo>
                <a:cubicBezTo>
                  <a:pt x="1942806" y="2531959"/>
                  <a:pt x="1895256" y="2528772"/>
                  <a:pt x="1848086" y="2522483"/>
                </a:cubicBezTo>
                <a:cubicBezTo>
                  <a:pt x="1787588" y="2514417"/>
                  <a:pt x="1734101" y="2502839"/>
                  <a:pt x="1674666" y="2490952"/>
                </a:cubicBezTo>
                <a:cubicBezTo>
                  <a:pt x="1453949" y="2496207"/>
                  <a:pt x="1232846" y="2492653"/>
                  <a:pt x="1012514" y="2506717"/>
                </a:cubicBezTo>
                <a:cubicBezTo>
                  <a:pt x="984271" y="2508520"/>
                  <a:pt x="960534" y="2529299"/>
                  <a:pt x="933686" y="2538248"/>
                </a:cubicBezTo>
                <a:cubicBezTo>
                  <a:pt x="913130" y="2545100"/>
                  <a:pt x="890912" y="2546406"/>
                  <a:pt x="870624" y="2554014"/>
                </a:cubicBezTo>
                <a:cubicBezTo>
                  <a:pt x="558991" y="2670878"/>
                  <a:pt x="995112" y="2523030"/>
                  <a:pt x="760266" y="2601310"/>
                </a:cubicBezTo>
                <a:cubicBezTo>
                  <a:pt x="749756" y="2611821"/>
                  <a:pt x="741481" y="2625194"/>
                  <a:pt x="728735" y="2632842"/>
                </a:cubicBezTo>
                <a:cubicBezTo>
                  <a:pt x="670960" y="2667507"/>
                  <a:pt x="598680" y="2639412"/>
                  <a:pt x="539548" y="2632842"/>
                </a:cubicBezTo>
                <a:cubicBezTo>
                  <a:pt x="484607" y="2605370"/>
                  <a:pt x="458049" y="2589909"/>
                  <a:pt x="397659" y="2569779"/>
                </a:cubicBezTo>
                <a:cubicBezTo>
                  <a:pt x="377103" y="2562927"/>
                  <a:pt x="355618" y="2559269"/>
                  <a:pt x="334597" y="2554014"/>
                </a:cubicBezTo>
                <a:cubicBezTo>
                  <a:pt x="308321" y="2538248"/>
                  <a:pt x="282556" y="2521599"/>
                  <a:pt x="255769" y="2506717"/>
                </a:cubicBezTo>
                <a:cubicBezTo>
                  <a:pt x="199785" y="2475614"/>
                  <a:pt x="146196" y="2460205"/>
                  <a:pt x="98114" y="2412124"/>
                </a:cubicBezTo>
                <a:cubicBezTo>
                  <a:pt x="37419" y="2351430"/>
                  <a:pt x="63184" y="2383379"/>
                  <a:pt x="19286" y="2317531"/>
                </a:cubicBezTo>
                <a:cubicBezTo>
                  <a:pt x="14031" y="2301766"/>
                  <a:pt x="3521" y="2286853"/>
                  <a:pt x="3521" y="2270235"/>
                </a:cubicBezTo>
                <a:cubicBezTo>
                  <a:pt x="3521" y="2174591"/>
                  <a:pt x="0" y="2142029"/>
                  <a:pt x="50817" y="2081048"/>
                </a:cubicBezTo>
                <a:cubicBezTo>
                  <a:pt x="65090" y="2063920"/>
                  <a:pt x="83841" y="2050880"/>
                  <a:pt x="98114" y="2033752"/>
                </a:cubicBezTo>
                <a:cubicBezTo>
                  <a:pt x="110244" y="2019196"/>
                  <a:pt x="113577" y="1996497"/>
                  <a:pt x="129645" y="1986455"/>
                </a:cubicBezTo>
                <a:cubicBezTo>
                  <a:pt x="157830" y="1968840"/>
                  <a:pt x="192707" y="1965434"/>
                  <a:pt x="224238" y="1954924"/>
                </a:cubicBezTo>
                <a:lnTo>
                  <a:pt x="271535" y="1939159"/>
                </a:lnTo>
                <a:cubicBezTo>
                  <a:pt x="282045" y="1923393"/>
                  <a:pt x="300716" y="1910664"/>
                  <a:pt x="303066" y="1891862"/>
                </a:cubicBezTo>
                <a:cubicBezTo>
                  <a:pt x="313114" y="1811475"/>
                  <a:pt x="281130" y="1815090"/>
                  <a:pt x="240004" y="1765738"/>
                </a:cubicBezTo>
                <a:cubicBezTo>
                  <a:pt x="206046" y="1724988"/>
                  <a:pt x="208508" y="1718548"/>
                  <a:pt x="192707" y="1671145"/>
                </a:cubicBezTo>
                <a:cubicBezTo>
                  <a:pt x="199473" y="1623781"/>
                  <a:pt x="210408" y="1532670"/>
                  <a:pt x="224238" y="1481959"/>
                </a:cubicBezTo>
                <a:cubicBezTo>
                  <a:pt x="232983" y="1449894"/>
                  <a:pt x="237333" y="1415021"/>
                  <a:pt x="255769" y="1387366"/>
                </a:cubicBezTo>
                <a:cubicBezTo>
                  <a:pt x="269783" y="1366345"/>
                  <a:pt x="299562" y="1308538"/>
                  <a:pt x="334597" y="1308538"/>
                </a:cubicBezTo>
                <a:cubicBezTo>
                  <a:pt x="346348" y="1308538"/>
                  <a:pt x="331970" y="1316421"/>
                  <a:pt x="334597" y="1311166"/>
                </a:cubicBezTo>
                <a:close/>
              </a:path>
            </a:pathLst>
          </a:custGeom>
          <a:gradFill flip="none" rotWithShape="1">
            <a:gsLst>
              <a:gs pos="33000">
                <a:srgbClr val="5E9EFF">
                  <a:alpha val="63000"/>
                </a:srgbClr>
              </a:gs>
              <a:gs pos="100000">
                <a:srgbClr val="85C2FF"/>
              </a:gs>
              <a:gs pos="70000">
                <a:srgbClr val="C4D6EB"/>
              </a:gs>
              <a:gs pos="100000">
                <a:srgbClr val="FFEBFA"/>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tx1"/>
              </a:solidFill>
              <a:latin typeface="Times New Roman" pitchFamily="18" charset="0"/>
              <a:cs typeface="Times New Roman" pitchFamily="18" charset="0"/>
            </a:endParaRPr>
          </a:p>
        </p:txBody>
      </p:sp>
      <p:sp>
        <p:nvSpPr>
          <p:cNvPr id="4" name="Rectangle 3"/>
          <p:cNvSpPr/>
          <p:nvPr/>
        </p:nvSpPr>
        <p:spPr>
          <a:xfrm>
            <a:off x="762000" y="3124200"/>
            <a:ext cx="1600200" cy="646331"/>
          </a:xfrm>
          <a:prstGeom prst="rect">
            <a:avLst/>
          </a:prstGeom>
        </p:spPr>
        <p:txBody>
          <a:bodyPr wrap="square">
            <a:spAutoFit/>
          </a:bodyPr>
          <a:lstStyle/>
          <a:p>
            <a:r>
              <a:rPr lang="en-IN" b="1" dirty="0" smtClean="0">
                <a:latin typeface="Times New Roman" pitchFamily="18" charset="0"/>
                <a:ea typeface="Verdana" pitchFamily="34" charset="0"/>
                <a:cs typeface="Times New Roman" pitchFamily="18" charset="0"/>
              </a:rPr>
              <a:t>System boundary</a:t>
            </a:r>
            <a:endParaRPr lang="en-IN" b="1" dirty="0">
              <a:latin typeface="Times New Roman" pitchFamily="18" charset="0"/>
              <a:ea typeface="Verdana" pitchFamily="34" charset="0"/>
              <a:cs typeface="Times New Roman" pitchFamily="18" charset="0"/>
            </a:endParaRPr>
          </a:p>
        </p:txBody>
      </p:sp>
      <p:cxnSp>
        <p:nvCxnSpPr>
          <p:cNvPr id="5" name="Straight Connector 4"/>
          <p:cNvCxnSpPr>
            <a:endCxn id="3" idx="5"/>
          </p:cNvCxnSpPr>
          <p:nvPr/>
        </p:nvCxnSpPr>
        <p:spPr>
          <a:xfrm flipV="1">
            <a:off x="1905000" y="2956035"/>
            <a:ext cx="1193817" cy="3862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5000" y="1828800"/>
            <a:ext cx="2286000" cy="369332"/>
          </a:xfrm>
          <a:prstGeom prst="rect">
            <a:avLst/>
          </a:prstGeom>
        </p:spPr>
        <p:txBody>
          <a:bodyPr wrap="square">
            <a:spAutoFit/>
          </a:bodyPr>
          <a:lstStyle/>
          <a:p>
            <a:r>
              <a:rPr lang="en-IN" b="1" dirty="0" smtClean="0">
                <a:latin typeface="Times New Roman" pitchFamily="18" charset="0"/>
                <a:ea typeface="Verdana" pitchFamily="34" charset="0"/>
                <a:cs typeface="Times New Roman" pitchFamily="18" charset="0"/>
              </a:rPr>
              <a:t>Surrounding air</a:t>
            </a:r>
            <a:endParaRPr lang="en-IN" b="1" dirty="0">
              <a:latin typeface="Times New Roman" pitchFamily="18" charset="0"/>
              <a:ea typeface="Verdana" pitchFamily="34" charset="0"/>
              <a:cs typeface="Times New Roman" pitchFamily="18" charset="0"/>
            </a:endParaRPr>
          </a:p>
        </p:txBody>
      </p:sp>
      <p:sp>
        <p:nvSpPr>
          <p:cNvPr id="7" name="Rectangle 6"/>
          <p:cNvSpPr/>
          <p:nvPr/>
        </p:nvSpPr>
        <p:spPr>
          <a:xfrm>
            <a:off x="3886200" y="3429000"/>
            <a:ext cx="129540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hade val="50000"/>
              </a:schemeClr>
            </a:solidFill>
          </a:ln>
        </p:spPr>
        <p:txBody>
          <a:bodyPr wrap="square">
            <a:spAutoFit/>
          </a:bodyPr>
          <a:lstStyle/>
          <a:p>
            <a:pPr algn="ctr"/>
            <a:r>
              <a:rPr lang="en-IN" b="1" dirty="0" smtClean="0">
                <a:latin typeface="Times New Roman" pitchFamily="18" charset="0"/>
                <a:ea typeface="Verdana" pitchFamily="34" charset="0"/>
                <a:cs typeface="Times New Roman" pitchFamily="18" charset="0"/>
              </a:rPr>
              <a:t>5 kJ thermal energy</a:t>
            </a:r>
            <a:endParaRPr lang="en-IN" b="1" dirty="0">
              <a:latin typeface="Times New Roman" pitchFamily="18" charset="0"/>
              <a:ea typeface="Verdana" pitchFamily="34" charset="0"/>
              <a:cs typeface="Times New Roman" pitchFamily="18" charset="0"/>
            </a:endParaRPr>
          </a:p>
        </p:txBody>
      </p:sp>
      <p:sp>
        <p:nvSpPr>
          <p:cNvPr id="8" name="Rectangle 7"/>
          <p:cNvSpPr/>
          <p:nvPr/>
        </p:nvSpPr>
        <p:spPr>
          <a:xfrm>
            <a:off x="5486400" y="2438400"/>
            <a:ext cx="12954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hade val="50000"/>
              </a:schemeClr>
            </a:solidFill>
          </a:ln>
        </p:spPr>
        <p:txBody>
          <a:bodyPr wrap="square">
            <a:spAutoFit/>
          </a:bodyPr>
          <a:lstStyle/>
          <a:p>
            <a:pPr algn="ctr"/>
            <a:r>
              <a:rPr lang="en-IN" b="1" dirty="0" smtClean="0">
                <a:latin typeface="Times New Roman" pitchFamily="18" charset="0"/>
                <a:ea typeface="Verdana" pitchFamily="34" charset="0"/>
                <a:cs typeface="Times New Roman" pitchFamily="18" charset="0"/>
              </a:rPr>
              <a:t>5 kJ Heat</a:t>
            </a:r>
            <a:endParaRPr lang="en-IN" b="1" dirty="0">
              <a:latin typeface="Times New Roman" pitchFamily="18" charset="0"/>
              <a:ea typeface="Verdana" pitchFamily="34" charset="0"/>
              <a:cs typeface="Times New Roman" pitchFamily="18" charset="0"/>
            </a:endParaRPr>
          </a:p>
        </p:txBody>
      </p:sp>
      <p:sp>
        <p:nvSpPr>
          <p:cNvPr id="9" name="Rectangle 8"/>
          <p:cNvSpPr/>
          <p:nvPr/>
        </p:nvSpPr>
        <p:spPr>
          <a:xfrm>
            <a:off x="6934200" y="1286470"/>
            <a:ext cx="1295400" cy="9233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9050">
            <a:solidFill>
              <a:schemeClr val="accent1">
                <a:shade val="50000"/>
              </a:schemeClr>
            </a:solidFill>
          </a:ln>
        </p:spPr>
        <p:txBody>
          <a:bodyPr wrap="square">
            <a:spAutoFit/>
          </a:bodyPr>
          <a:lstStyle/>
          <a:p>
            <a:pPr algn="ctr"/>
            <a:r>
              <a:rPr lang="en-IN" b="1" dirty="0" smtClean="0">
                <a:latin typeface="Times New Roman" pitchFamily="18" charset="0"/>
                <a:ea typeface="Verdana" pitchFamily="34" charset="0"/>
                <a:cs typeface="Times New Roman" pitchFamily="18" charset="0"/>
              </a:rPr>
              <a:t>5 kJ thermal energy</a:t>
            </a:r>
            <a:endParaRPr lang="en-IN" b="1" dirty="0">
              <a:latin typeface="Times New Roman" pitchFamily="18" charset="0"/>
              <a:ea typeface="Verdana" pitchFamily="34" charset="0"/>
              <a:cs typeface="Times New Roman" pitchFamily="18" charset="0"/>
            </a:endParaRPr>
          </a:p>
        </p:txBody>
      </p:sp>
      <p:cxnSp>
        <p:nvCxnSpPr>
          <p:cNvPr id="10" name="Curved Connector 21"/>
          <p:cNvCxnSpPr>
            <a:stCxn id="7" idx="3"/>
            <a:endCxn id="8" idx="2"/>
          </p:cNvCxnSpPr>
          <p:nvPr/>
        </p:nvCxnSpPr>
        <p:spPr>
          <a:xfrm flipV="1">
            <a:off x="5181600" y="2807732"/>
            <a:ext cx="952500" cy="1082933"/>
          </a:xfrm>
          <a:prstGeom prst="curvedConnector2">
            <a:avLst/>
          </a:prstGeom>
          <a:ln w="44450">
            <a:tailEnd type="stealth" w="lg" len="lg"/>
          </a:ln>
        </p:spPr>
        <p:style>
          <a:lnRef idx="1">
            <a:schemeClr val="accent1"/>
          </a:lnRef>
          <a:fillRef idx="0">
            <a:schemeClr val="accent1"/>
          </a:fillRef>
          <a:effectRef idx="0">
            <a:schemeClr val="accent1"/>
          </a:effectRef>
          <a:fontRef idx="minor">
            <a:schemeClr val="tx1"/>
          </a:fontRef>
        </p:style>
      </p:cxnSp>
      <p:cxnSp>
        <p:nvCxnSpPr>
          <p:cNvPr id="11" name="Shape 10"/>
          <p:cNvCxnSpPr>
            <a:stCxn id="8" idx="3"/>
            <a:endCxn id="9" idx="2"/>
          </p:cNvCxnSpPr>
          <p:nvPr/>
        </p:nvCxnSpPr>
        <p:spPr>
          <a:xfrm flipV="1">
            <a:off x="6781800" y="2209800"/>
            <a:ext cx="800100" cy="413266"/>
          </a:xfrm>
          <a:prstGeom prst="curvedConnector2">
            <a:avLst/>
          </a:prstGeom>
          <a:ln w="41275">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67600" y="2514600"/>
            <a:ext cx="838200" cy="369332"/>
          </a:xfrm>
          <a:prstGeom prst="rect">
            <a:avLst/>
          </a:prstGeom>
        </p:spPr>
        <p:txBody>
          <a:bodyPr wrap="square">
            <a:spAutoFit/>
          </a:bodyPr>
          <a:lstStyle/>
          <a:p>
            <a:r>
              <a:rPr lang="en-IN" b="1" dirty="0" smtClean="0">
                <a:latin typeface="Times New Roman" pitchFamily="18" charset="0"/>
                <a:ea typeface="Verdana" pitchFamily="34" charset="0"/>
                <a:cs typeface="Times New Roman" pitchFamily="18" charset="0"/>
              </a:rPr>
              <a:t>Heat</a:t>
            </a:r>
            <a:endParaRPr lang="en-IN" b="1" dirty="0">
              <a:latin typeface="Times New Roman" pitchFamily="18" charset="0"/>
              <a:ea typeface="Verdana" pitchFamily="34" charset="0"/>
              <a:cs typeface="Times New Roman" pitchFamily="18" charset="0"/>
            </a:endParaRPr>
          </a:p>
        </p:txBody>
      </p:sp>
      <p:sp>
        <p:nvSpPr>
          <p:cNvPr id="13" name="Rectangle 12"/>
          <p:cNvSpPr/>
          <p:nvPr/>
        </p:nvSpPr>
        <p:spPr>
          <a:xfrm>
            <a:off x="1600200" y="5029200"/>
            <a:ext cx="6400800" cy="830997"/>
          </a:xfrm>
          <a:prstGeom prst="rect">
            <a:avLst/>
          </a:prstGeom>
        </p:spPr>
        <p:txBody>
          <a:bodyPr wrap="square">
            <a:spAutoFit/>
          </a:bodyPr>
          <a:lstStyle/>
          <a:p>
            <a:pPr algn="just"/>
            <a:r>
              <a:rPr lang="en-IN" sz="2400" dirty="0" smtClean="0">
                <a:latin typeface="Times New Roman" pitchFamily="18" charset="0"/>
                <a:ea typeface="Verdana" pitchFamily="34" charset="0"/>
                <a:cs typeface="Times New Roman" pitchFamily="18" charset="0"/>
              </a:rPr>
              <a:t>Energy is recognized as heat transfer</a:t>
            </a:r>
          </a:p>
          <a:p>
            <a:pPr algn="just"/>
            <a:r>
              <a:rPr lang="en-IN" sz="2400" dirty="0" smtClean="0">
                <a:latin typeface="Times New Roman" pitchFamily="18" charset="0"/>
                <a:ea typeface="Verdana" pitchFamily="34" charset="0"/>
                <a:cs typeface="Times New Roman" pitchFamily="18" charset="0"/>
              </a:rPr>
              <a:t>only as it crosses the system boundary.</a:t>
            </a:r>
            <a:endParaRPr lang="en-IN" sz="2400" dirty="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0034" y="357166"/>
            <a:ext cx="8229600" cy="6556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heat</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Rectangle 2"/>
          <p:cNvSpPr/>
          <p:nvPr/>
        </p:nvSpPr>
        <p:spPr>
          <a:xfrm>
            <a:off x="1785574" y="2590800"/>
            <a:ext cx="1600200" cy="646331"/>
          </a:xfrm>
          <a:prstGeom prst="rect">
            <a:avLst/>
          </a:prstGeom>
        </p:spPr>
        <p:txBody>
          <a:bodyPr wrap="square">
            <a:spAutoFit/>
          </a:bodyPr>
          <a:lstStyle/>
          <a:p>
            <a:r>
              <a:rPr lang="en-IN" dirty="0" smtClean="0">
                <a:latin typeface="Times New Roman" pitchFamily="18" charset="0"/>
                <a:ea typeface="Verdana" pitchFamily="34" charset="0"/>
                <a:cs typeface="Times New Roman" pitchFamily="18" charset="0"/>
              </a:rPr>
              <a:t>System boundary</a:t>
            </a:r>
            <a:endParaRPr lang="en-IN" dirty="0">
              <a:latin typeface="Times New Roman" pitchFamily="18" charset="0"/>
              <a:ea typeface="Verdana" pitchFamily="34" charset="0"/>
              <a:cs typeface="Times New Roman" pitchFamily="18" charset="0"/>
            </a:endParaRPr>
          </a:p>
        </p:txBody>
      </p:sp>
      <p:sp>
        <p:nvSpPr>
          <p:cNvPr id="4" name="Rectangle 3"/>
          <p:cNvSpPr/>
          <p:nvPr/>
        </p:nvSpPr>
        <p:spPr>
          <a:xfrm>
            <a:off x="457200" y="4876800"/>
            <a:ext cx="8458200" cy="707886"/>
          </a:xfrm>
          <a:prstGeom prst="rect">
            <a:avLst/>
          </a:prstGeom>
        </p:spPr>
        <p:txBody>
          <a:bodyPr wrap="square">
            <a:spAutoFit/>
          </a:bodyPr>
          <a:lstStyle/>
          <a:p>
            <a:pPr algn="just"/>
            <a:r>
              <a:rPr lang="en-IN" sz="2000" dirty="0" smtClean="0">
                <a:latin typeface="Times New Roman" pitchFamily="18" charset="0"/>
                <a:ea typeface="Verdana" pitchFamily="34" charset="0"/>
                <a:cs typeface="Times New Roman" pitchFamily="18" charset="0"/>
              </a:rPr>
              <a:t>Qn. Is there is any heat transfer during this burning process?</a:t>
            </a:r>
          </a:p>
          <a:p>
            <a:pPr algn="just"/>
            <a:r>
              <a:rPr lang="en-IN" sz="2000" dirty="0" smtClean="0">
                <a:latin typeface="Times New Roman" pitchFamily="18" charset="0"/>
                <a:ea typeface="Verdana" pitchFamily="34" charset="0"/>
                <a:cs typeface="Times New Roman" pitchFamily="18" charset="0"/>
              </a:rPr>
              <a:t>Qn. Is there is any change in the internal energy of the system?</a:t>
            </a:r>
            <a:endParaRPr lang="en-IN" sz="2000" dirty="0">
              <a:latin typeface="Times New Roman" pitchFamily="18" charset="0"/>
              <a:ea typeface="Verdana" pitchFamily="34" charset="0"/>
              <a:cs typeface="Times New Roman" pitchFamily="18" charset="0"/>
            </a:endParaRPr>
          </a:p>
        </p:txBody>
      </p:sp>
      <p:sp>
        <p:nvSpPr>
          <p:cNvPr id="5" name="Frame 4"/>
          <p:cNvSpPr/>
          <p:nvPr/>
        </p:nvSpPr>
        <p:spPr>
          <a:xfrm>
            <a:off x="3319474" y="1905000"/>
            <a:ext cx="2895600" cy="2514600"/>
          </a:xfrm>
          <a:prstGeom prst="frame">
            <a:avLst>
              <a:gd name="adj1" fmla="val 6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6" name="Rectangle 5"/>
          <p:cNvSpPr/>
          <p:nvPr/>
        </p:nvSpPr>
        <p:spPr>
          <a:xfrm>
            <a:off x="3548074" y="2133600"/>
            <a:ext cx="2438400" cy="2057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4310074" y="2590800"/>
            <a:ext cx="1143000" cy="1043126"/>
          </a:xfrm>
          <a:prstGeom prst="rect">
            <a:avLst/>
          </a:prstGeom>
          <a:noFill/>
          <a:ln w="9525">
            <a:noFill/>
            <a:miter lim="800000"/>
            <a:headEnd/>
            <a:tailEnd/>
          </a:ln>
          <a:effectLst/>
        </p:spPr>
      </p:pic>
      <p:sp>
        <p:nvSpPr>
          <p:cNvPr id="8" name="Rectangle 7"/>
          <p:cNvSpPr/>
          <p:nvPr/>
        </p:nvSpPr>
        <p:spPr>
          <a:xfrm>
            <a:off x="4133924" y="1547750"/>
            <a:ext cx="1600200" cy="369332"/>
          </a:xfrm>
          <a:prstGeom prst="rect">
            <a:avLst/>
          </a:prstGeom>
        </p:spPr>
        <p:txBody>
          <a:bodyPr wrap="square">
            <a:spAutoFit/>
          </a:bodyPr>
          <a:lstStyle/>
          <a:p>
            <a:r>
              <a:rPr lang="en-IN" dirty="0" smtClean="0">
                <a:latin typeface="Times New Roman" pitchFamily="18" charset="0"/>
                <a:ea typeface="Verdana" pitchFamily="34" charset="0"/>
                <a:cs typeface="Times New Roman" pitchFamily="18" charset="0"/>
              </a:rPr>
              <a:t>Insulation</a:t>
            </a:r>
            <a:endParaRPr lang="en-IN" dirty="0">
              <a:latin typeface="Times New Roman" pitchFamily="18" charset="0"/>
              <a:ea typeface="Verdana" pitchFamily="34" charset="0"/>
              <a:cs typeface="Times New Roman" pitchFamily="18" charset="0"/>
            </a:endParaRPr>
          </a:p>
        </p:txBody>
      </p:sp>
      <p:cxnSp>
        <p:nvCxnSpPr>
          <p:cNvPr id="9" name="Straight Connector 8"/>
          <p:cNvCxnSpPr/>
          <p:nvPr/>
        </p:nvCxnSpPr>
        <p:spPr>
          <a:xfrm>
            <a:off x="2628724" y="3195450"/>
            <a:ext cx="914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work</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609600" y="1524000"/>
            <a:ext cx="7924800" cy="4572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Any energy interaction of a closed system other than heat is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work.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An energy interaction that is not caused by a temperature difference between a system and its surroundings is work.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Work is the energy transfer associated with a force acting through a distance.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Sign conventions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57200" y="4419600"/>
            <a:ext cx="8229600" cy="12192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rgbClr val="000000"/>
                </a:solidFill>
                <a:effectLst/>
                <a:uLnTx/>
                <a:uFillTx/>
                <a:latin typeface="Times New Roman" pitchFamily="18" charset="0"/>
                <a:ea typeface="Verdana" pitchFamily="34" charset="0"/>
                <a:cs typeface="Times New Roman" pitchFamily="18" charset="0"/>
              </a:rPr>
              <a:t>Heat transfer to a system and work done by a system are positive; heat transfer from a system and work done on a system are negative.</a:t>
            </a:r>
            <a:endPar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4" name="Rounded Rectangle 3"/>
          <p:cNvSpPr/>
          <p:nvPr/>
        </p:nvSpPr>
        <p:spPr>
          <a:xfrm>
            <a:off x="2438400" y="1828800"/>
            <a:ext cx="2819400" cy="2286000"/>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5" name="Right Arrow 4"/>
          <p:cNvSpPr/>
          <p:nvPr/>
        </p:nvSpPr>
        <p:spPr>
          <a:xfrm>
            <a:off x="4800600" y="2106304"/>
            <a:ext cx="1143000" cy="304800"/>
          </a:xfrm>
          <a:prstGeom prst="rightArrow">
            <a:avLst>
              <a:gd name="adj1" fmla="val 50000"/>
              <a:gd name="adj2" fmla="val 85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6" name="Right Arrow 5"/>
          <p:cNvSpPr/>
          <p:nvPr/>
        </p:nvSpPr>
        <p:spPr>
          <a:xfrm rot="10800000">
            <a:off x="4716440" y="2487304"/>
            <a:ext cx="1143000" cy="304800"/>
          </a:xfrm>
          <a:prstGeom prst="rightArrow">
            <a:avLst>
              <a:gd name="adj1" fmla="val 50000"/>
              <a:gd name="adj2" fmla="val 85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Right Arrow 6"/>
          <p:cNvSpPr/>
          <p:nvPr/>
        </p:nvSpPr>
        <p:spPr>
          <a:xfrm rot="10800000">
            <a:off x="4738048" y="3532496"/>
            <a:ext cx="1143000" cy="304800"/>
          </a:xfrm>
          <a:prstGeom prst="rightArrow">
            <a:avLst>
              <a:gd name="adj1" fmla="val 50000"/>
              <a:gd name="adj2" fmla="val 85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8" name="Right Arrow 7"/>
          <p:cNvSpPr/>
          <p:nvPr/>
        </p:nvSpPr>
        <p:spPr>
          <a:xfrm>
            <a:off x="4800600" y="3159456"/>
            <a:ext cx="1143000" cy="304800"/>
          </a:xfrm>
          <a:prstGeom prst="rightArrow">
            <a:avLst>
              <a:gd name="adj1" fmla="val 50000"/>
              <a:gd name="adj2" fmla="val 85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Rectangle 8"/>
          <p:cNvSpPr/>
          <p:nvPr/>
        </p:nvSpPr>
        <p:spPr>
          <a:xfrm>
            <a:off x="3290248" y="2751160"/>
            <a:ext cx="938077"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System</a:t>
            </a:r>
            <a:endParaRPr lang="en-IN" sz="2000" dirty="0">
              <a:latin typeface="Times New Roman" pitchFamily="18" charset="0"/>
              <a:ea typeface="Verdana" pitchFamily="34" charset="0"/>
              <a:cs typeface="Times New Roman" pitchFamily="18" charset="0"/>
            </a:endParaRPr>
          </a:p>
        </p:txBody>
      </p:sp>
      <p:sp>
        <p:nvSpPr>
          <p:cNvPr id="10" name="Rectangle 9"/>
          <p:cNvSpPr/>
          <p:nvPr/>
        </p:nvSpPr>
        <p:spPr>
          <a:xfrm>
            <a:off x="5486400" y="1447800"/>
            <a:ext cx="1564852"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Surroundings</a:t>
            </a:r>
            <a:endParaRPr lang="en-IN" sz="2000" dirty="0">
              <a:latin typeface="Times New Roman" pitchFamily="18" charset="0"/>
              <a:ea typeface="Verdana" pitchFamily="34" charset="0"/>
              <a:cs typeface="Times New Roman" pitchFamily="18" charset="0"/>
            </a:endParaRPr>
          </a:p>
        </p:txBody>
      </p:sp>
      <p:sp>
        <p:nvSpPr>
          <p:cNvPr id="11" name="Rectangle 10"/>
          <p:cNvSpPr/>
          <p:nvPr/>
        </p:nvSpPr>
        <p:spPr>
          <a:xfrm>
            <a:off x="5965208" y="1975512"/>
            <a:ext cx="670376" cy="461665"/>
          </a:xfrm>
          <a:prstGeom prst="rect">
            <a:avLst/>
          </a:prstGeom>
        </p:spPr>
        <p:txBody>
          <a:bodyPr wrap="none">
            <a:spAutoFit/>
          </a:bodyPr>
          <a:lstStyle/>
          <a:p>
            <a:r>
              <a:rPr lang="en-IN" sz="2400" dirty="0" err="1" smtClean="0">
                <a:latin typeface="Times New Roman" pitchFamily="18" charset="0"/>
                <a:ea typeface="Verdana" pitchFamily="34" charset="0"/>
                <a:cs typeface="Times New Roman" pitchFamily="18" charset="0"/>
              </a:rPr>
              <a:t>Q</a:t>
            </a:r>
            <a:r>
              <a:rPr lang="en-IN" sz="2400" baseline="-25000" dirty="0" err="1" smtClean="0">
                <a:latin typeface="Times New Roman" pitchFamily="18" charset="0"/>
                <a:ea typeface="Verdana" pitchFamily="34" charset="0"/>
                <a:cs typeface="Times New Roman" pitchFamily="18" charset="0"/>
              </a:rPr>
              <a:t>out</a:t>
            </a:r>
            <a:endParaRPr lang="en-IN" sz="2400" baseline="-25000" dirty="0">
              <a:latin typeface="Times New Roman" pitchFamily="18" charset="0"/>
              <a:ea typeface="Verdana" pitchFamily="34" charset="0"/>
              <a:cs typeface="Times New Roman" pitchFamily="18" charset="0"/>
            </a:endParaRPr>
          </a:p>
        </p:txBody>
      </p:sp>
      <p:sp>
        <p:nvSpPr>
          <p:cNvPr id="12" name="Rectangle 11"/>
          <p:cNvSpPr/>
          <p:nvPr/>
        </p:nvSpPr>
        <p:spPr>
          <a:xfrm>
            <a:off x="5998192" y="2362200"/>
            <a:ext cx="567784" cy="461665"/>
          </a:xfrm>
          <a:prstGeom prst="rect">
            <a:avLst/>
          </a:prstGeom>
        </p:spPr>
        <p:txBody>
          <a:bodyPr wrap="none">
            <a:spAutoFit/>
          </a:bodyPr>
          <a:lstStyle/>
          <a:p>
            <a:r>
              <a:rPr lang="en-IN" sz="2400" dirty="0" smtClean="0">
                <a:latin typeface="Times New Roman" pitchFamily="18" charset="0"/>
                <a:ea typeface="Verdana" pitchFamily="34" charset="0"/>
                <a:cs typeface="Times New Roman" pitchFamily="18" charset="0"/>
              </a:rPr>
              <a:t>Q</a:t>
            </a:r>
            <a:r>
              <a:rPr lang="en-IN" sz="2400" baseline="-25000" dirty="0" smtClean="0">
                <a:latin typeface="Times New Roman" pitchFamily="18" charset="0"/>
                <a:ea typeface="Verdana" pitchFamily="34" charset="0"/>
                <a:cs typeface="Times New Roman" pitchFamily="18" charset="0"/>
              </a:rPr>
              <a:t>in</a:t>
            </a:r>
            <a:endParaRPr lang="en-IN" sz="2400" baseline="-25000" dirty="0">
              <a:latin typeface="Times New Roman" pitchFamily="18" charset="0"/>
              <a:ea typeface="Verdana" pitchFamily="34" charset="0"/>
              <a:cs typeface="Times New Roman" pitchFamily="18" charset="0"/>
            </a:endParaRPr>
          </a:p>
        </p:txBody>
      </p:sp>
      <p:sp>
        <p:nvSpPr>
          <p:cNvPr id="13" name="Rectangle 12"/>
          <p:cNvSpPr/>
          <p:nvPr/>
        </p:nvSpPr>
        <p:spPr>
          <a:xfrm>
            <a:off x="6055056" y="3034352"/>
            <a:ext cx="713080" cy="461665"/>
          </a:xfrm>
          <a:prstGeom prst="rect">
            <a:avLst/>
          </a:prstGeom>
        </p:spPr>
        <p:txBody>
          <a:bodyPr wrap="none">
            <a:spAutoFit/>
          </a:bodyPr>
          <a:lstStyle/>
          <a:p>
            <a:r>
              <a:rPr lang="en-IN" sz="2400" dirty="0" err="1" smtClean="0">
                <a:latin typeface="Times New Roman" pitchFamily="18" charset="0"/>
                <a:ea typeface="Verdana" pitchFamily="34" charset="0"/>
                <a:cs typeface="Times New Roman" pitchFamily="18" charset="0"/>
              </a:rPr>
              <a:t>W</a:t>
            </a:r>
            <a:r>
              <a:rPr lang="en-IN" sz="2400" baseline="-25000" dirty="0" err="1" smtClean="0">
                <a:latin typeface="Times New Roman" pitchFamily="18" charset="0"/>
                <a:ea typeface="Verdana" pitchFamily="34" charset="0"/>
                <a:cs typeface="Times New Roman" pitchFamily="18" charset="0"/>
              </a:rPr>
              <a:t>out</a:t>
            </a:r>
            <a:endParaRPr lang="en-IN" sz="2400" baseline="-25000" dirty="0">
              <a:latin typeface="Times New Roman" pitchFamily="18" charset="0"/>
              <a:ea typeface="Verdana" pitchFamily="34" charset="0"/>
              <a:cs typeface="Times New Roman" pitchFamily="18" charset="0"/>
            </a:endParaRPr>
          </a:p>
        </p:txBody>
      </p:sp>
      <p:sp>
        <p:nvSpPr>
          <p:cNvPr id="14" name="Rectangle 13"/>
          <p:cNvSpPr/>
          <p:nvPr/>
        </p:nvSpPr>
        <p:spPr>
          <a:xfrm>
            <a:off x="6096000" y="3450608"/>
            <a:ext cx="622799" cy="461665"/>
          </a:xfrm>
          <a:prstGeom prst="rect">
            <a:avLst/>
          </a:prstGeom>
        </p:spPr>
        <p:txBody>
          <a:bodyPr wrap="none">
            <a:spAutoFit/>
          </a:bodyPr>
          <a:lstStyle/>
          <a:p>
            <a:r>
              <a:rPr lang="en-IN" sz="2400" dirty="0" smtClean="0">
                <a:latin typeface="Times New Roman" pitchFamily="18" charset="0"/>
                <a:ea typeface="Verdana" pitchFamily="34" charset="0"/>
                <a:cs typeface="Times New Roman" pitchFamily="18" charset="0"/>
              </a:rPr>
              <a:t>W</a:t>
            </a:r>
            <a:r>
              <a:rPr lang="en-IN" sz="2400" baseline="-25000" dirty="0" smtClean="0">
                <a:latin typeface="Times New Roman" pitchFamily="18" charset="0"/>
                <a:ea typeface="Verdana" pitchFamily="34" charset="0"/>
                <a:cs typeface="Times New Roman" pitchFamily="18" charset="0"/>
              </a:rPr>
              <a:t>in</a:t>
            </a:r>
            <a:endParaRPr lang="en-IN" sz="2400" baseline="-25000" dirty="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Energy transfer by heat and work</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371600"/>
            <a:ext cx="8534400" cy="4572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Both heat and work are boundary phenomena.</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Systems possess energy, but not heat or work.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Both are associated with a process, not a state. Unlike properties, heat or work has no meaning at a state.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Both are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path functions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(i.e., their magnitudes depend on the path followed during a process as well as the end states).</a:t>
            </a:r>
            <a:endParaRPr kumimoji="0" lang="en-IN" sz="32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71500" y="642940"/>
            <a:ext cx="8215313" cy="5643580"/>
          </a:xfrm>
          <a:prstGeom prst="rect">
            <a:avLst/>
          </a:prstGeom>
        </p:spPr>
        <p:txBody>
          <a:bodyPr rtlCol="0">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unit of thermodynamic temperature T, the </a:t>
            </a:r>
            <a:r>
              <a:rPr kumimoji="0" lang="en-IN" sz="3200" b="0"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kelvin</a:t>
            </a:r>
            <a:r>
              <a:rPr kumimoji="0" lang="en-IN"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(K), defined as the fraction 1/273.16 of the  thermodynamic temperature of the triple point of  water, which is sole defining fixed point of both the ITS-90 and the Kelvin scale.”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Types of commonly used thermometers: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Constant volume gas thermometer ,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T(P)</a:t>
            </a:r>
            <a:endParaRPr kumimoji="0" lang="en-IN" sz="24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endParaRP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Constant pressure gas thermometer,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T(V)</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Electric resistance thermometer,</a:t>
            </a:r>
            <a:r>
              <a:rPr kumimoji="0" lang="en-IN"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T(R)</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Thermocouple,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a:t>
            </a:r>
            <a:r>
              <a:rPr kumimoji="0" lang="el-GR"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ε</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Liquid-in-glass thermometer,</a:t>
            </a:r>
            <a:r>
              <a:rPr kumimoji="0" lang="en-IN" sz="28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T(L)</a:t>
            </a:r>
          </a:p>
          <a:p>
            <a:pPr marL="1143000" marR="0" lvl="2" indent="-2286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12448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Specific heats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8"/>
          <p:cNvSpPr txBox="1">
            <a:spLocks/>
          </p:cNvSpPr>
          <p:nvPr/>
        </p:nvSpPr>
        <p:spPr>
          <a:xfrm>
            <a:off x="609600" y="1447800"/>
            <a:ext cx="8077200" cy="4052902"/>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It takes different amounts of energy to raise the temperature of identical masses of different substances by one degree.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Therefore, it is desirable to have a property that will enable us to compare the energy storage capabilities of various substances.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This property is the </a:t>
            </a:r>
            <a:r>
              <a:rPr kumimoji="0" lang="en-IN" sz="2800" b="0" i="0" u="none" strike="noStrike" kern="1200" cap="none" spc="0" normalizeH="0" baseline="0" noProof="0" dirty="0" smtClean="0">
                <a:ln>
                  <a:noFill/>
                </a:ln>
                <a:solidFill>
                  <a:srgbClr val="0070C0"/>
                </a:solidFill>
                <a:effectLst/>
                <a:uLnTx/>
                <a:uFillTx/>
                <a:latin typeface="Times New Roman" pitchFamily="18" charset="0"/>
                <a:ea typeface="Verdana" pitchFamily="34" charset="0"/>
                <a:cs typeface="Times New Roman" pitchFamily="18" charset="0"/>
              </a:rPr>
              <a:t>specific heat.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Specific heats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8"/>
          <p:cNvSpPr txBox="1">
            <a:spLocks/>
          </p:cNvSpPr>
          <p:nvPr/>
        </p:nvSpPr>
        <p:spPr>
          <a:xfrm>
            <a:off x="609600" y="1447800"/>
            <a:ext cx="8077200" cy="376715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Specific heat is defined as the energy required to raise the temperature of a unit mass of a substance by one degree.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 general</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this</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energy depends on how the process is executed.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There are two kinds of specific heats: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specific heat at constant volume, </a:t>
            </a:r>
            <a:r>
              <a:rPr kumimoji="0" lang="en-IN" sz="2800" b="0" i="1" u="none" strike="noStrike" kern="1200" cap="none" spc="0" normalizeH="0" baseline="0" noProof="0" dirty="0" err="1" smtClean="0">
                <a:ln>
                  <a:noFill/>
                </a:ln>
                <a:solidFill>
                  <a:srgbClr val="0000FF"/>
                </a:solidFill>
                <a:effectLst/>
                <a:uLnTx/>
                <a:uFillTx/>
                <a:latin typeface="Times New Roman" pitchFamily="18" charset="0"/>
                <a:ea typeface="Verdana" pitchFamily="34" charset="0"/>
                <a:cs typeface="Times New Roman" pitchFamily="18" charset="0"/>
              </a:rPr>
              <a:t>c</a:t>
            </a:r>
            <a:r>
              <a:rPr kumimoji="0" lang="en-IN" sz="2800" b="0" i="1" u="none" strike="noStrike" kern="1200" cap="none" spc="0" normalizeH="0" baseline="-25000" noProof="0" dirty="0" err="1" smtClean="0">
                <a:ln>
                  <a:noFill/>
                </a:ln>
                <a:solidFill>
                  <a:srgbClr val="0000FF"/>
                </a:solidFill>
                <a:effectLst/>
                <a:uLnTx/>
                <a:uFillTx/>
                <a:latin typeface="Times New Roman" pitchFamily="18" charset="0"/>
                <a:ea typeface="Verdana" pitchFamily="34" charset="0"/>
                <a:cs typeface="Times New Roman" pitchFamily="18" charset="0"/>
              </a:rPr>
              <a:t>v</a:t>
            </a:r>
            <a:r>
              <a:rPr kumimoji="0" lang="en-IN" sz="2800" b="0" i="1" u="none" strike="noStrike" kern="1200" cap="none" spc="0" normalizeH="0" baseline="0" noProof="0" dirty="0" smtClean="0">
                <a:ln>
                  <a:noFill/>
                </a:ln>
                <a:solidFill>
                  <a:schemeClr val="tx2">
                    <a:lumMod val="60000"/>
                    <a:lumOff val="40000"/>
                  </a:schemeClr>
                </a:solidFill>
                <a:effectLst/>
                <a:uLnTx/>
                <a:uFillTx/>
                <a:latin typeface="Times New Roman" pitchFamily="18" charset="0"/>
                <a:ea typeface="Verdana" pitchFamily="34" charset="0"/>
                <a:cs typeface="Times New Roman" pitchFamily="18" charset="0"/>
              </a:rPr>
              <a: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and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specific heat at constant pressure, </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c</a:t>
            </a:r>
            <a:r>
              <a:rPr kumimoji="0" lang="en-IN" sz="2800" b="0" i="1" u="none" strike="noStrike" kern="1200" cap="none" spc="0" normalizeH="0" baseline="-25000" noProof="0" dirty="0" smtClean="0">
                <a:ln>
                  <a:noFill/>
                </a:ln>
                <a:solidFill>
                  <a:srgbClr val="0000FF"/>
                </a:solidFill>
                <a:effectLst/>
                <a:uLnTx/>
                <a:uFillTx/>
                <a:latin typeface="Times New Roman" pitchFamily="18" charset="0"/>
                <a:ea typeface="Verdana" pitchFamily="34" charset="0"/>
                <a:cs typeface="Times New Roman" pitchFamily="18" charset="0"/>
              </a:rPr>
              <a:t>p</a:t>
            </a:r>
            <a:r>
              <a:rPr kumimoji="0" lang="en-IN" sz="2800" b="0" i="1"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a:t>
            </a:r>
            <a:endPar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Specific heats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17"/>
          <p:cNvGrpSpPr/>
          <p:nvPr/>
        </p:nvGrpSpPr>
        <p:grpSpPr>
          <a:xfrm>
            <a:off x="2590800" y="1600200"/>
            <a:ext cx="3886200" cy="2790378"/>
            <a:chOff x="3505200" y="2286000"/>
            <a:chExt cx="3200400" cy="2490746"/>
          </a:xfrm>
        </p:grpSpPr>
        <p:sp>
          <p:nvSpPr>
            <p:cNvPr id="4" name="Rectangle 3"/>
            <p:cNvSpPr/>
            <p:nvPr/>
          </p:nvSpPr>
          <p:spPr>
            <a:xfrm>
              <a:off x="3505200" y="2286000"/>
              <a:ext cx="3200400" cy="1981200"/>
            </a:xfrm>
            <a:prstGeom prst="rect">
              <a:avLst/>
            </a:prstGeom>
            <a:solidFill>
              <a:schemeClr val="tx2">
                <a:lumMod val="20000"/>
                <a:lumOff val="80000"/>
              </a:schemeClr>
            </a:solid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ea typeface="Verdana" pitchFamily="34" charset="0"/>
                  <a:cs typeface="Times New Roman" pitchFamily="18" charset="0"/>
                </a:rPr>
                <a:t>m = 1 kg</a:t>
              </a:r>
            </a:p>
            <a:p>
              <a:pPr algn="ctr"/>
              <a:r>
                <a:rPr lang="en-IN" sz="2000" dirty="0" smtClean="0">
                  <a:solidFill>
                    <a:schemeClr val="tx1"/>
                  </a:solidFill>
                  <a:latin typeface="Times New Roman" pitchFamily="18" charset="0"/>
                  <a:ea typeface="Verdana" pitchFamily="34" charset="0"/>
                  <a:cs typeface="Times New Roman" pitchFamily="18" charset="0"/>
                </a:rPr>
                <a:t>ΔT = 1</a:t>
              </a:r>
              <a:r>
                <a:rPr lang="en-IN" sz="2000" baseline="30000" dirty="0" smtClean="0">
                  <a:solidFill>
                    <a:schemeClr val="tx1"/>
                  </a:solidFill>
                  <a:latin typeface="Times New Roman" pitchFamily="18" charset="0"/>
                  <a:ea typeface="Verdana" pitchFamily="34" charset="0"/>
                  <a:cs typeface="Times New Roman" pitchFamily="18" charset="0"/>
                </a:rPr>
                <a:t>o</a:t>
              </a:r>
              <a:r>
                <a:rPr lang="en-IN" sz="2000" dirty="0" smtClean="0">
                  <a:solidFill>
                    <a:schemeClr val="tx1"/>
                  </a:solidFill>
                  <a:latin typeface="Times New Roman" pitchFamily="18" charset="0"/>
                  <a:ea typeface="Verdana" pitchFamily="34" charset="0"/>
                  <a:cs typeface="Times New Roman" pitchFamily="18" charset="0"/>
                </a:rPr>
                <a:t>C</a:t>
              </a:r>
            </a:p>
            <a:p>
              <a:pPr algn="ctr"/>
              <a:r>
                <a:rPr lang="en-IN" sz="2000" dirty="0" smtClean="0">
                  <a:solidFill>
                    <a:schemeClr val="tx1"/>
                  </a:solidFill>
                  <a:latin typeface="Times New Roman" pitchFamily="18" charset="0"/>
                  <a:ea typeface="Verdana" pitchFamily="34" charset="0"/>
                  <a:cs typeface="Times New Roman" pitchFamily="18" charset="0"/>
                </a:rPr>
                <a:t>Specific heat = 5 kJ/</a:t>
              </a:r>
              <a:r>
                <a:rPr lang="en-IN" sz="2000" dirty="0" err="1" smtClean="0">
                  <a:solidFill>
                    <a:schemeClr val="tx1"/>
                  </a:solidFill>
                  <a:latin typeface="Times New Roman" pitchFamily="18" charset="0"/>
                  <a:ea typeface="Verdana" pitchFamily="34" charset="0"/>
                  <a:cs typeface="Times New Roman" pitchFamily="18" charset="0"/>
                </a:rPr>
                <a:t>kg</a:t>
              </a:r>
              <a:r>
                <a:rPr lang="en-IN" sz="2000" baseline="30000" dirty="0" err="1" smtClean="0">
                  <a:solidFill>
                    <a:schemeClr val="tx1"/>
                  </a:solidFill>
                  <a:latin typeface="Times New Roman" pitchFamily="18" charset="0"/>
                  <a:ea typeface="Verdana" pitchFamily="34" charset="0"/>
                  <a:cs typeface="Times New Roman" pitchFamily="18" charset="0"/>
                </a:rPr>
                <a:t>o</a:t>
              </a:r>
              <a:r>
                <a:rPr lang="en-IN" sz="2000" dirty="0" err="1" smtClean="0">
                  <a:solidFill>
                    <a:schemeClr val="tx1"/>
                  </a:solidFill>
                  <a:latin typeface="Times New Roman" pitchFamily="18" charset="0"/>
                  <a:ea typeface="Verdana" pitchFamily="34" charset="0"/>
                  <a:cs typeface="Times New Roman" pitchFamily="18" charset="0"/>
                </a:rPr>
                <a:t>C</a:t>
              </a:r>
              <a:endParaRPr lang="en-IN" sz="2000" dirty="0">
                <a:solidFill>
                  <a:schemeClr val="tx1"/>
                </a:solidFill>
                <a:latin typeface="Times New Roman" pitchFamily="18" charset="0"/>
                <a:ea typeface="Verdana" pitchFamily="34" charset="0"/>
                <a:cs typeface="Times New Roman" pitchFamily="18" charset="0"/>
              </a:endParaRPr>
            </a:p>
          </p:txBody>
        </p:sp>
        <p:sp>
          <p:nvSpPr>
            <p:cNvPr id="5" name="Right Arrow 4"/>
            <p:cNvSpPr/>
            <p:nvPr/>
          </p:nvSpPr>
          <p:spPr>
            <a:xfrm rot="19509062">
              <a:off x="4418864" y="4028428"/>
              <a:ext cx="1143000" cy="356154"/>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6" name="Rectangle 5"/>
            <p:cNvSpPr/>
            <p:nvPr/>
          </p:nvSpPr>
          <p:spPr>
            <a:xfrm>
              <a:off x="4876800" y="4419600"/>
              <a:ext cx="497950" cy="357146"/>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5 kJ</a:t>
              </a:r>
              <a:endParaRPr lang="en-IN" sz="2000" dirty="0">
                <a:latin typeface="Times New Roman" pitchFamily="18" charset="0"/>
                <a:ea typeface="Verdana" pitchFamily="34" charset="0"/>
                <a:cs typeface="Times New Roman" pitchFamily="18" charset="0"/>
              </a:endParaRPr>
            </a:p>
          </p:txBody>
        </p:sp>
      </p:grpSp>
      <p:sp>
        <p:nvSpPr>
          <p:cNvPr id="7" name="Rectangle 6"/>
          <p:cNvSpPr/>
          <p:nvPr/>
        </p:nvSpPr>
        <p:spPr>
          <a:xfrm>
            <a:off x="762000" y="4495800"/>
            <a:ext cx="7543800" cy="1200329"/>
          </a:xfrm>
          <a:prstGeom prst="rect">
            <a:avLst/>
          </a:prstGeom>
        </p:spPr>
        <p:txBody>
          <a:bodyPr wrap="square">
            <a:spAutoFit/>
          </a:bodyPr>
          <a:lstStyle/>
          <a:p>
            <a:pPr algn="just"/>
            <a:r>
              <a:rPr lang="en-IN" sz="2400" dirty="0" smtClean="0">
                <a:latin typeface="Times New Roman" pitchFamily="18" charset="0"/>
                <a:ea typeface="Verdana" pitchFamily="34" charset="0"/>
                <a:cs typeface="Times New Roman" pitchFamily="18" charset="0"/>
              </a:rPr>
              <a:t>Specific heat is the energy required to raise the temperature of a unit mass of a substance by one degree in a specified way.</a:t>
            </a:r>
            <a:endParaRPr lang="en-IN" sz="2400" dirty="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txBox="1">
            <a:spLocks/>
          </p:cNvSpPr>
          <p:nvPr/>
        </p:nvSpPr>
        <p:spPr>
          <a:xfrm>
            <a:off x="500034" y="142852"/>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Specific heat at constant volume and constant pressure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6" name="Content Placeholder 8"/>
          <p:cNvSpPr txBox="1">
            <a:spLocks/>
          </p:cNvSpPr>
          <p:nvPr/>
        </p:nvSpPr>
        <p:spPr>
          <a:xfrm>
            <a:off x="533400" y="1214422"/>
            <a:ext cx="8153400" cy="54102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Specific heats are defined in the following manner.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Specific heat at constant volume: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IN" sz="2800" dirty="0" smtClean="0">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Specific heat at constant pressure</a:t>
            </a: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7" name="Object 6"/>
          <p:cNvGraphicFramePr>
            <a:graphicFrameLocks noChangeAspect="1"/>
          </p:cNvGraphicFramePr>
          <p:nvPr/>
        </p:nvGraphicFramePr>
        <p:xfrm>
          <a:off x="2786050" y="2285992"/>
          <a:ext cx="4643470" cy="1649654"/>
        </p:xfrm>
        <a:graphic>
          <a:graphicData uri="http://schemas.openxmlformats.org/presentationml/2006/ole">
            <mc:AlternateContent xmlns:mc="http://schemas.openxmlformats.org/markup-compatibility/2006">
              <mc:Choice xmlns:v="urn:schemas-microsoft-com:vml" Requires="v">
                <p:oleObj spid="_x0000_s2067" name="Equation" r:id="rId3" imgW="1930320" imgH="685800" progId="Equation.3">
                  <p:embed/>
                </p:oleObj>
              </mc:Choice>
              <mc:Fallback>
                <p:oleObj name="Equation" r:id="rId3" imgW="193032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2285992"/>
                        <a:ext cx="4643470" cy="1649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2928926" y="4690333"/>
          <a:ext cx="4929222" cy="1758243"/>
        </p:xfrm>
        <a:graphic>
          <a:graphicData uri="http://schemas.openxmlformats.org/presentationml/2006/ole">
            <mc:AlternateContent xmlns:mc="http://schemas.openxmlformats.org/markup-compatibility/2006">
              <mc:Choice xmlns:v="urn:schemas-microsoft-com:vml" Requires="v">
                <p:oleObj spid="_x0000_s2068" name="Equation" r:id="rId5" imgW="1993680" imgH="711000" progId="Equation.3">
                  <p:embed/>
                </p:oleObj>
              </mc:Choice>
              <mc:Fallback>
                <p:oleObj name="Equation" r:id="rId5" imgW="1993680" imgH="711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26" y="4690333"/>
                        <a:ext cx="4929222" cy="1758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Specific heats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8"/>
          <p:cNvSpPr txBox="1">
            <a:spLocks/>
          </p:cNvSpPr>
          <p:nvPr/>
        </p:nvSpPr>
        <p:spPr>
          <a:xfrm>
            <a:off x="381000" y="1676400"/>
            <a:ext cx="8458200" cy="41148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a:t>
            </a:r>
            <a:r>
              <a:rPr kumimoji="0" lang="en-US"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and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c</a:t>
            </a:r>
            <a:r>
              <a:rPr kumimoji="0" lang="en-US" sz="2800" b="0" i="0" u="none" strike="noStrike" kern="1200" cap="none" spc="0" normalizeH="0" baseline="-25000" noProof="0" dirty="0" err="1" smtClean="0">
                <a:ln>
                  <a:noFill/>
                </a:ln>
                <a:solidFill>
                  <a:schemeClr val="tx1"/>
                </a:solidFill>
                <a:effectLst/>
                <a:uLnTx/>
                <a:uFillTx/>
                <a:latin typeface="Times New Roman" pitchFamily="18" charset="0"/>
                <a:ea typeface="Verdana" pitchFamily="34" charset="0"/>
                <a:cs typeface="Times New Roman" pitchFamily="18" charset="0"/>
              </a:rPr>
              <a:t>v</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are </a:t>
            </a:r>
            <a:r>
              <a:rPr kumimoji="0" lang="en-US" sz="2800" b="0" i="0" u="sng"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properties</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of a system.</a:t>
            </a:r>
          </a:p>
          <a:p>
            <a:pPr marL="342900" marR="0" lvl="0" indent="-342900" algn="just"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Are valid for any processes</a:t>
            </a:r>
          </a:p>
          <a:p>
            <a:pPr marL="342900" marR="0" lvl="0" indent="-342900" algn="just"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c</a:t>
            </a:r>
            <a:r>
              <a:rPr kumimoji="0" lang="en-US"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p</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is always &gt;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c</a:t>
            </a:r>
            <a:r>
              <a:rPr kumimoji="0" lang="en-US" sz="2800" b="0" i="0" u="none" strike="noStrike" kern="1200" cap="none" spc="0" normalizeH="0" baseline="-25000" noProof="0" dirty="0" err="1" smtClean="0">
                <a:ln>
                  <a:noFill/>
                </a:ln>
                <a:solidFill>
                  <a:schemeClr val="tx1"/>
                </a:solidFill>
                <a:effectLst/>
                <a:uLnTx/>
                <a:uFillTx/>
                <a:latin typeface="Times New Roman" pitchFamily="18" charset="0"/>
                <a:ea typeface="Verdana" pitchFamily="34" charset="0"/>
                <a:cs typeface="Times New Roman" pitchFamily="18" charset="0"/>
              </a:rPr>
              <a:t>v</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742950" marR="0" lvl="1" indent="-285750" algn="just"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Because at constant pressure the system is allowed to expand and the energy for the expansion must also be supplied</a:t>
            </a:r>
          </a:p>
          <a:p>
            <a:pPr marL="342900" marR="0" lvl="0" indent="-342900" algn="just" defTabSz="914400" rtl="0" eaLnBrk="1" fontAlgn="auto" latinLnBrk="0" hangingPunct="1">
              <a:lnSpc>
                <a:spcPct val="100000"/>
              </a:lnSpc>
              <a:spcBef>
                <a:spcPct val="20000"/>
              </a:spcBef>
              <a:spcAft>
                <a:spcPts val="0"/>
              </a:spcAft>
              <a:buClrTx/>
              <a:buSzTx/>
              <a:buFontTx/>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Specific heat of a substance change with temperature.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rgbClr val="0070C0"/>
              </a:solidFill>
              <a:effectLst/>
              <a:uLnTx/>
              <a:uFillTx/>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33400" y="487362"/>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Specific heats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37"/>
          <p:cNvGrpSpPr/>
          <p:nvPr/>
        </p:nvGrpSpPr>
        <p:grpSpPr>
          <a:xfrm>
            <a:off x="2286000" y="1562637"/>
            <a:ext cx="4848557" cy="3618963"/>
            <a:chOff x="2286000" y="1562637"/>
            <a:chExt cx="4848557" cy="3618963"/>
          </a:xfrm>
        </p:grpSpPr>
        <p:sp>
          <p:nvSpPr>
            <p:cNvPr id="4" name="Rectangle 3"/>
            <p:cNvSpPr/>
            <p:nvPr/>
          </p:nvSpPr>
          <p:spPr>
            <a:xfrm>
              <a:off x="6603642" y="1562637"/>
              <a:ext cx="530915" cy="369332"/>
            </a:xfrm>
            <a:prstGeom prst="rect">
              <a:avLst/>
            </a:prstGeom>
          </p:spPr>
          <p:txBody>
            <a:bodyPr wrap="none">
              <a:spAutoFit/>
            </a:bodyPr>
            <a:lstStyle/>
            <a:p>
              <a:r>
                <a:rPr lang="en-IN" dirty="0" smtClean="0">
                  <a:latin typeface="Times New Roman" pitchFamily="18" charset="0"/>
                  <a:cs typeface="Times New Roman" pitchFamily="18" charset="0"/>
                </a:rPr>
                <a:t>(2) </a:t>
              </a:r>
              <a:endParaRPr lang="en-IN" dirty="0">
                <a:latin typeface="Times New Roman" pitchFamily="18" charset="0"/>
                <a:cs typeface="Times New Roman" pitchFamily="18" charset="0"/>
              </a:endParaRPr>
            </a:p>
          </p:txBody>
        </p:sp>
        <p:grpSp>
          <p:nvGrpSpPr>
            <p:cNvPr id="5" name="Group 36"/>
            <p:cNvGrpSpPr/>
            <p:nvPr/>
          </p:nvGrpSpPr>
          <p:grpSpPr>
            <a:xfrm>
              <a:off x="2286000" y="1688862"/>
              <a:ext cx="4808046" cy="3492738"/>
              <a:chOff x="2819400" y="1296194"/>
              <a:chExt cx="4808046" cy="3492738"/>
            </a:xfrm>
          </p:grpSpPr>
          <p:sp>
            <p:nvSpPr>
              <p:cNvPr id="6" name="Rectangle 5"/>
              <p:cNvSpPr/>
              <p:nvPr/>
            </p:nvSpPr>
            <p:spPr>
              <a:xfrm>
                <a:off x="2819400" y="2209800"/>
                <a:ext cx="1905000" cy="1905000"/>
              </a:xfrm>
              <a:prstGeom prst="rect">
                <a:avLst/>
              </a:prstGeom>
              <a:solidFill>
                <a:schemeClr val="tx2">
                  <a:lumMod val="20000"/>
                  <a:lumOff val="8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V = constant</a:t>
                </a:r>
              </a:p>
              <a:p>
                <a:pPr algn="ctr"/>
                <a:r>
                  <a:rPr lang="en-IN" dirty="0" smtClean="0">
                    <a:solidFill>
                      <a:schemeClr val="tx1"/>
                    </a:solidFill>
                    <a:latin typeface="Times New Roman" pitchFamily="18" charset="0"/>
                    <a:cs typeface="Times New Roman" pitchFamily="18" charset="0"/>
                  </a:rPr>
                  <a:t>m = 1 kg</a:t>
                </a:r>
              </a:p>
              <a:p>
                <a:pPr algn="ctr"/>
                <a:r>
                  <a:rPr lang="en-IN" dirty="0" smtClean="0">
                    <a:solidFill>
                      <a:schemeClr val="tx1"/>
                    </a:solidFill>
                    <a:latin typeface="Times New Roman" pitchFamily="18" charset="0"/>
                    <a:cs typeface="Times New Roman" pitchFamily="18" charset="0"/>
                  </a:rPr>
                  <a:t>ΔT = 1</a:t>
                </a:r>
                <a:r>
                  <a:rPr lang="en-IN" baseline="30000" dirty="0" smtClean="0">
                    <a:solidFill>
                      <a:schemeClr val="tx1"/>
                    </a:solidFill>
                    <a:latin typeface="Times New Roman" pitchFamily="18" charset="0"/>
                    <a:cs typeface="Times New Roman" pitchFamily="18" charset="0"/>
                  </a:rPr>
                  <a:t>o </a:t>
                </a:r>
                <a:r>
                  <a:rPr lang="en-IN" dirty="0" smtClean="0">
                    <a:solidFill>
                      <a:schemeClr val="tx1"/>
                    </a:solidFill>
                    <a:latin typeface="Times New Roman" pitchFamily="18" charset="0"/>
                    <a:cs typeface="Times New Roman" pitchFamily="18" charset="0"/>
                  </a:rPr>
                  <a:t>C</a:t>
                </a:r>
              </a:p>
              <a:p>
                <a:pPr algn="ctr"/>
                <a:r>
                  <a:rPr lang="en-IN" dirty="0" err="1" smtClean="0">
                    <a:solidFill>
                      <a:schemeClr val="tx1"/>
                    </a:solidFill>
                    <a:latin typeface="Times New Roman" pitchFamily="18" charset="0"/>
                    <a:cs typeface="Times New Roman" pitchFamily="18" charset="0"/>
                  </a:rPr>
                  <a:t>c</a:t>
                </a:r>
                <a:r>
                  <a:rPr lang="en-IN" baseline="-25000" dirty="0" err="1" smtClean="0">
                    <a:solidFill>
                      <a:schemeClr val="tx1"/>
                    </a:solidFill>
                    <a:latin typeface="Times New Roman" pitchFamily="18" charset="0"/>
                    <a:cs typeface="Times New Roman" pitchFamily="18" charset="0"/>
                  </a:rPr>
                  <a:t>v</a:t>
                </a:r>
                <a:r>
                  <a:rPr lang="en-IN" baseline="-25000"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 3.12 kJ/</a:t>
                </a:r>
                <a:r>
                  <a:rPr lang="en-IN" dirty="0" err="1" smtClean="0">
                    <a:solidFill>
                      <a:schemeClr val="tx1"/>
                    </a:solidFill>
                    <a:latin typeface="Times New Roman" pitchFamily="18" charset="0"/>
                    <a:cs typeface="Times New Roman" pitchFamily="18" charset="0"/>
                  </a:rPr>
                  <a:t>kg</a:t>
                </a:r>
                <a:r>
                  <a:rPr lang="en-IN" baseline="30000" dirty="0" err="1" smtClean="0">
                    <a:solidFill>
                      <a:schemeClr val="tx1"/>
                    </a:solidFill>
                    <a:latin typeface="Times New Roman" pitchFamily="18" charset="0"/>
                    <a:cs typeface="Times New Roman" pitchFamily="18" charset="0"/>
                  </a:rPr>
                  <a:t>o</a:t>
                </a:r>
                <a:r>
                  <a:rPr lang="en-IN" dirty="0" err="1" smtClean="0">
                    <a:solidFill>
                      <a:schemeClr val="tx1"/>
                    </a:solidFill>
                    <a:latin typeface="Times New Roman" pitchFamily="18" charset="0"/>
                    <a:cs typeface="Times New Roman" pitchFamily="18" charset="0"/>
                  </a:rPr>
                  <a:t>C</a:t>
                </a:r>
                <a:endParaRPr lang="en-IN" dirty="0">
                  <a:solidFill>
                    <a:schemeClr val="tx1"/>
                  </a:solidFill>
                  <a:latin typeface="Times New Roman" pitchFamily="18" charset="0"/>
                  <a:cs typeface="Times New Roman" pitchFamily="18" charset="0"/>
                </a:endParaRPr>
              </a:p>
            </p:txBody>
          </p:sp>
          <p:sp>
            <p:nvSpPr>
              <p:cNvPr id="7" name="Rectangle 6"/>
              <p:cNvSpPr/>
              <p:nvPr/>
            </p:nvSpPr>
            <p:spPr>
              <a:xfrm>
                <a:off x="5181600" y="2209800"/>
                <a:ext cx="19050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P = constant</a:t>
                </a:r>
              </a:p>
              <a:p>
                <a:pPr algn="ctr"/>
                <a:r>
                  <a:rPr lang="en-IN" dirty="0" smtClean="0">
                    <a:solidFill>
                      <a:schemeClr val="tx1"/>
                    </a:solidFill>
                    <a:latin typeface="Times New Roman" pitchFamily="18" charset="0"/>
                    <a:cs typeface="Times New Roman" pitchFamily="18" charset="0"/>
                  </a:rPr>
                  <a:t>m = 1 kg</a:t>
                </a:r>
              </a:p>
              <a:p>
                <a:pPr algn="ctr"/>
                <a:r>
                  <a:rPr lang="en-IN" dirty="0" smtClean="0">
                    <a:solidFill>
                      <a:schemeClr val="tx1"/>
                    </a:solidFill>
                    <a:latin typeface="Times New Roman" pitchFamily="18" charset="0"/>
                    <a:cs typeface="Times New Roman" pitchFamily="18" charset="0"/>
                  </a:rPr>
                  <a:t>ΔT = 1</a:t>
                </a:r>
                <a:r>
                  <a:rPr lang="en-IN" baseline="30000" dirty="0" smtClean="0">
                    <a:solidFill>
                      <a:schemeClr val="tx1"/>
                    </a:solidFill>
                    <a:latin typeface="Times New Roman" pitchFamily="18" charset="0"/>
                    <a:cs typeface="Times New Roman" pitchFamily="18" charset="0"/>
                  </a:rPr>
                  <a:t>o </a:t>
                </a:r>
                <a:r>
                  <a:rPr lang="en-IN" dirty="0" smtClean="0">
                    <a:solidFill>
                      <a:schemeClr val="tx1"/>
                    </a:solidFill>
                    <a:latin typeface="Times New Roman" pitchFamily="18" charset="0"/>
                    <a:cs typeface="Times New Roman" pitchFamily="18" charset="0"/>
                  </a:rPr>
                  <a:t>C</a:t>
                </a:r>
              </a:p>
              <a:p>
                <a:pPr algn="ctr"/>
                <a:r>
                  <a:rPr lang="en-IN" dirty="0" smtClean="0">
                    <a:solidFill>
                      <a:schemeClr val="tx1"/>
                    </a:solidFill>
                    <a:latin typeface="Times New Roman" pitchFamily="18" charset="0"/>
                    <a:cs typeface="Times New Roman" pitchFamily="18" charset="0"/>
                  </a:rPr>
                  <a:t>c</a:t>
                </a:r>
                <a:r>
                  <a:rPr lang="en-IN" baseline="-25000" dirty="0" smtClean="0">
                    <a:solidFill>
                      <a:schemeClr val="tx1"/>
                    </a:solidFill>
                    <a:latin typeface="Times New Roman" pitchFamily="18" charset="0"/>
                    <a:cs typeface="Times New Roman" pitchFamily="18" charset="0"/>
                  </a:rPr>
                  <a:t>p </a:t>
                </a:r>
                <a:r>
                  <a:rPr lang="en-IN" dirty="0" smtClean="0">
                    <a:solidFill>
                      <a:schemeClr val="tx1"/>
                    </a:solidFill>
                    <a:latin typeface="Times New Roman" pitchFamily="18" charset="0"/>
                    <a:cs typeface="Times New Roman" pitchFamily="18" charset="0"/>
                  </a:rPr>
                  <a:t>= 5.19 kJ/</a:t>
                </a:r>
                <a:r>
                  <a:rPr lang="en-IN" dirty="0" err="1" smtClean="0">
                    <a:solidFill>
                      <a:schemeClr val="tx1"/>
                    </a:solidFill>
                    <a:latin typeface="Times New Roman" pitchFamily="18" charset="0"/>
                    <a:cs typeface="Times New Roman" pitchFamily="18" charset="0"/>
                  </a:rPr>
                  <a:t>kg</a:t>
                </a:r>
                <a:r>
                  <a:rPr lang="en-IN" baseline="30000" dirty="0" err="1" smtClean="0">
                    <a:solidFill>
                      <a:schemeClr val="tx1"/>
                    </a:solidFill>
                    <a:latin typeface="Times New Roman" pitchFamily="18" charset="0"/>
                    <a:cs typeface="Times New Roman" pitchFamily="18" charset="0"/>
                  </a:rPr>
                  <a:t>o</a:t>
                </a:r>
                <a:r>
                  <a:rPr lang="en-IN" dirty="0" err="1" smtClean="0">
                    <a:solidFill>
                      <a:schemeClr val="tx1"/>
                    </a:solidFill>
                    <a:latin typeface="Times New Roman" pitchFamily="18" charset="0"/>
                    <a:cs typeface="Times New Roman" pitchFamily="18" charset="0"/>
                  </a:rPr>
                  <a:t>C</a:t>
                </a:r>
                <a:endParaRPr lang="en-IN" dirty="0">
                  <a:solidFill>
                    <a:schemeClr val="tx1"/>
                  </a:solidFill>
                  <a:latin typeface="Times New Roman" pitchFamily="18" charset="0"/>
                  <a:cs typeface="Times New Roman" pitchFamily="18" charset="0"/>
                </a:endParaRPr>
              </a:p>
            </p:txBody>
          </p:sp>
          <p:cxnSp>
            <p:nvCxnSpPr>
              <p:cNvPr id="8" name="Straight Connector 7"/>
              <p:cNvCxnSpPr/>
              <p:nvPr/>
            </p:nvCxnSpPr>
            <p:spPr>
              <a:xfrm rot="5400000">
                <a:off x="5688425" y="2705100"/>
                <a:ext cx="2818606" cy="794"/>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735131" y="2717185"/>
                <a:ext cx="2818606" cy="794"/>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60000" flipV="1">
                <a:off x="5118279" y="4136897"/>
                <a:ext cx="2018763" cy="36489"/>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181600" y="1981200"/>
                <a:ext cx="1905000" cy="228600"/>
              </a:xfrm>
              <a:prstGeom prst="rect">
                <a:avLst/>
              </a:prstGeom>
              <a:gradFill flip="none" rotWithShape="1">
                <a:gsLst>
                  <a:gs pos="0">
                    <a:schemeClr val="tx2">
                      <a:lumMod val="75000"/>
                    </a:schemeClr>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itchFamily="18" charset="0"/>
                  <a:cs typeface="Times New Roman" pitchFamily="18" charset="0"/>
                </a:endParaRPr>
              </a:p>
            </p:txBody>
          </p:sp>
          <p:sp>
            <p:nvSpPr>
              <p:cNvPr id="12" name="Rectangle 11"/>
              <p:cNvSpPr/>
              <p:nvPr/>
            </p:nvSpPr>
            <p:spPr>
              <a:xfrm>
                <a:off x="5168721" y="1447800"/>
                <a:ext cx="1905000" cy="2286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itchFamily="18" charset="0"/>
                  <a:cs typeface="Times New Roman" pitchFamily="18" charset="0"/>
                </a:endParaRPr>
              </a:p>
            </p:txBody>
          </p:sp>
          <p:cxnSp>
            <p:nvCxnSpPr>
              <p:cNvPr id="13" name="Straight Arrow Connector 12"/>
              <p:cNvCxnSpPr/>
              <p:nvPr/>
            </p:nvCxnSpPr>
            <p:spPr>
              <a:xfrm rot="5400000" flipH="1" flipV="1">
                <a:off x="7162800" y="1828800"/>
                <a:ext cx="457200" cy="15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a:xfrm rot="19509062">
                <a:off x="3047263" y="4028427"/>
                <a:ext cx="1143000" cy="356154"/>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5" name="Rectangle 14"/>
              <p:cNvSpPr/>
              <p:nvPr/>
            </p:nvSpPr>
            <p:spPr>
              <a:xfrm>
                <a:off x="3505199" y="4419599"/>
                <a:ext cx="851515" cy="369332"/>
              </a:xfrm>
              <a:prstGeom prst="rect">
                <a:avLst/>
              </a:prstGeom>
            </p:spPr>
            <p:txBody>
              <a:bodyPr wrap="none">
                <a:spAutoFit/>
              </a:bodyPr>
              <a:lstStyle/>
              <a:p>
                <a:r>
                  <a:rPr lang="en-IN" dirty="0" smtClean="0">
                    <a:latin typeface="Times New Roman" pitchFamily="18" charset="0"/>
                    <a:cs typeface="Times New Roman" pitchFamily="18" charset="0"/>
                  </a:rPr>
                  <a:t>3.12 kJ</a:t>
                </a:r>
                <a:endParaRPr lang="en-IN" dirty="0">
                  <a:latin typeface="Times New Roman" pitchFamily="18" charset="0"/>
                  <a:cs typeface="Times New Roman" pitchFamily="18" charset="0"/>
                </a:endParaRPr>
              </a:p>
            </p:txBody>
          </p:sp>
          <p:sp>
            <p:nvSpPr>
              <p:cNvPr id="16" name="Right Arrow 15"/>
              <p:cNvSpPr/>
              <p:nvPr/>
            </p:nvSpPr>
            <p:spPr>
              <a:xfrm rot="19509062">
                <a:off x="5563336" y="4028428"/>
                <a:ext cx="1143000" cy="356154"/>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7" name="Rectangle 16"/>
              <p:cNvSpPr/>
              <p:nvPr/>
            </p:nvSpPr>
            <p:spPr>
              <a:xfrm>
                <a:off x="6021272" y="4419600"/>
                <a:ext cx="851515" cy="369332"/>
              </a:xfrm>
              <a:prstGeom prst="rect">
                <a:avLst/>
              </a:prstGeom>
            </p:spPr>
            <p:txBody>
              <a:bodyPr wrap="none">
                <a:spAutoFit/>
              </a:bodyPr>
              <a:lstStyle/>
              <a:p>
                <a:r>
                  <a:rPr lang="en-IN" dirty="0" smtClean="0">
                    <a:latin typeface="Times New Roman" pitchFamily="18" charset="0"/>
                    <a:cs typeface="Times New Roman" pitchFamily="18" charset="0"/>
                  </a:rPr>
                  <a:t>5.19 kJ</a:t>
                </a:r>
                <a:endParaRPr lang="en-IN" dirty="0">
                  <a:latin typeface="Times New Roman" pitchFamily="18" charset="0"/>
                  <a:cs typeface="Times New Roman" pitchFamily="18" charset="0"/>
                </a:endParaRPr>
              </a:p>
            </p:txBody>
          </p:sp>
          <p:sp>
            <p:nvSpPr>
              <p:cNvPr id="18" name="Rectangle 17"/>
              <p:cNvSpPr/>
              <p:nvPr/>
            </p:nvSpPr>
            <p:spPr>
              <a:xfrm>
                <a:off x="7160652" y="2031642"/>
                <a:ext cx="466794" cy="369332"/>
              </a:xfrm>
              <a:prstGeom prst="rect">
                <a:avLst/>
              </a:prstGeom>
            </p:spPr>
            <p:txBody>
              <a:bodyPr wrap="none">
                <a:spAutoFit/>
              </a:bodyPr>
              <a:lstStyle/>
              <a:p>
                <a:r>
                  <a:rPr lang="en-IN"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p:txBody>
          </p:sp>
        </p:grpSp>
      </p:grpSp>
      <p:sp>
        <p:nvSpPr>
          <p:cNvPr id="19" name="Rectangle 18"/>
          <p:cNvSpPr/>
          <p:nvPr/>
        </p:nvSpPr>
        <p:spPr>
          <a:xfrm>
            <a:off x="3200400" y="5486400"/>
            <a:ext cx="2202847" cy="461665"/>
          </a:xfrm>
          <a:prstGeom prst="rect">
            <a:avLst/>
          </a:prstGeom>
        </p:spPr>
        <p:txBody>
          <a:bodyPr wrap="none">
            <a:spAutoFit/>
          </a:bodyPr>
          <a:lstStyle/>
          <a:p>
            <a:r>
              <a:rPr lang="en-US" sz="2400" dirty="0" smtClean="0">
                <a:latin typeface="Times New Roman" pitchFamily="18" charset="0"/>
                <a:ea typeface="Verdana" pitchFamily="34" charset="0"/>
                <a:cs typeface="Times New Roman" pitchFamily="18" charset="0"/>
              </a:rPr>
              <a:t>c</a:t>
            </a:r>
            <a:r>
              <a:rPr lang="en-US" sz="2400" baseline="-25000" dirty="0" smtClean="0">
                <a:latin typeface="Times New Roman" pitchFamily="18" charset="0"/>
                <a:ea typeface="Verdana" pitchFamily="34" charset="0"/>
                <a:cs typeface="Times New Roman" pitchFamily="18" charset="0"/>
              </a:rPr>
              <a:t>p</a:t>
            </a:r>
            <a:r>
              <a:rPr lang="en-US" sz="2400" dirty="0" smtClean="0">
                <a:latin typeface="Times New Roman" pitchFamily="18" charset="0"/>
                <a:ea typeface="Verdana" pitchFamily="34" charset="0"/>
                <a:cs typeface="Times New Roman" pitchFamily="18" charset="0"/>
              </a:rPr>
              <a:t> is always &gt; </a:t>
            </a:r>
            <a:r>
              <a:rPr lang="en-US" sz="2400" dirty="0" err="1" smtClean="0">
                <a:latin typeface="Times New Roman" pitchFamily="18" charset="0"/>
                <a:ea typeface="Verdana" pitchFamily="34" charset="0"/>
                <a:cs typeface="Times New Roman" pitchFamily="18" charset="0"/>
              </a:rPr>
              <a:t>c</a:t>
            </a:r>
            <a:r>
              <a:rPr lang="en-US" sz="2400" baseline="-25000" dirty="0" err="1" smtClean="0">
                <a:latin typeface="Times New Roman" pitchFamily="18" charset="0"/>
                <a:ea typeface="Verdana" pitchFamily="34" charset="0"/>
                <a:cs typeface="Times New Roman" pitchFamily="18" charset="0"/>
              </a:rPr>
              <a:t>v</a:t>
            </a:r>
            <a:endParaRPr lang="en-US" sz="2400" dirty="0" smtClean="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33400" y="487362"/>
            <a:ext cx="8229600" cy="88423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Specific heats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26"/>
          <p:cNvGrpSpPr/>
          <p:nvPr/>
        </p:nvGrpSpPr>
        <p:grpSpPr>
          <a:xfrm>
            <a:off x="2286000" y="1905000"/>
            <a:ext cx="4319486" cy="2609910"/>
            <a:chOff x="2286000" y="2602468"/>
            <a:chExt cx="4319486" cy="2609910"/>
          </a:xfrm>
        </p:grpSpPr>
        <p:sp>
          <p:nvSpPr>
            <p:cNvPr id="4" name="Rectangle 3"/>
            <p:cNvSpPr/>
            <p:nvPr/>
          </p:nvSpPr>
          <p:spPr>
            <a:xfrm>
              <a:off x="2286000" y="2602468"/>
              <a:ext cx="19050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Air</a:t>
              </a:r>
            </a:p>
            <a:p>
              <a:pPr algn="ctr"/>
              <a:r>
                <a:rPr lang="en-IN" sz="2000" dirty="0" smtClean="0">
                  <a:solidFill>
                    <a:schemeClr val="tx1"/>
                  </a:solidFill>
                  <a:latin typeface="Times New Roman" pitchFamily="18" charset="0"/>
                  <a:cs typeface="Times New Roman" pitchFamily="18" charset="0"/>
                </a:rPr>
                <a:t>m = 1 kg</a:t>
              </a:r>
            </a:p>
            <a:p>
              <a:pPr algn="ctr"/>
              <a:r>
                <a:rPr lang="en-IN" sz="2000" dirty="0" smtClean="0">
                  <a:solidFill>
                    <a:schemeClr val="tx1"/>
                  </a:solidFill>
                  <a:latin typeface="Times New Roman" pitchFamily="18" charset="0"/>
                  <a:cs typeface="Times New Roman" pitchFamily="18" charset="0"/>
                </a:rPr>
                <a:t>300 </a:t>
              </a:r>
              <a:r>
                <a:rPr lang="en-IN" sz="2000" dirty="0" smtClean="0">
                  <a:solidFill>
                    <a:schemeClr val="tx1"/>
                  </a:solidFill>
                  <a:latin typeface="Times New Roman" pitchFamily="18" charset="0"/>
                  <a:cs typeface="Times New Roman" pitchFamily="18" charset="0"/>
                  <a:sym typeface="Wingdings" pitchFamily="2" charset="2"/>
                </a:rPr>
                <a:t> 301 K</a:t>
              </a:r>
              <a:endParaRPr lang="en-IN" sz="2000" dirty="0">
                <a:solidFill>
                  <a:schemeClr val="tx1"/>
                </a:solidFill>
                <a:latin typeface="Times New Roman" pitchFamily="18" charset="0"/>
                <a:cs typeface="Times New Roman" pitchFamily="18" charset="0"/>
              </a:endParaRPr>
            </a:p>
          </p:txBody>
        </p:sp>
        <p:sp>
          <p:nvSpPr>
            <p:cNvPr id="5" name="Rectangle 4"/>
            <p:cNvSpPr/>
            <p:nvPr/>
          </p:nvSpPr>
          <p:spPr>
            <a:xfrm>
              <a:off x="4648200" y="2602468"/>
              <a:ext cx="1905000" cy="1905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Air</a:t>
              </a:r>
            </a:p>
            <a:p>
              <a:pPr algn="ctr"/>
              <a:r>
                <a:rPr lang="en-IN" sz="2000" dirty="0" smtClean="0">
                  <a:solidFill>
                    <a:schemeClr val="tx1"/>
                  </a:solidFill>
                  <a:latin typeface="Times New Roman" pitchFamily="18" charset="0"/>
                  <a:cs typeface="Times New Roman" pitchFamily="18" charset="0"/>
                </a:rPr>
                <a:t>m = 1 kg</a:t>
              </a:r>
            </a:p>
            <a:p>
              <a:pPr algn="ctr"/>
              <a:r>
                <a:rPr lang="en-IN" sz="2000" dirty="0" smtClean="0">
                  <a:solidFill>
                    <a:schemeClr val="tx1"/>
                  </a:solidFill>
                  <a:latin typeface="Times New Roman" pitchFamily="18" charset="0"/>
                  <a:cs typeface="Times New Roman" pitchFamily="18" charset="0"/>
                </a:rPr>
                <a:t>1000 </a:t>
              </a:r>
              <a:r>
                <a:rPr lang="en-IN" sz="2000" dirty="0" smtClean="0">
                  <a:solidFill>
                    <a:schemeClr val="tx1"/>
                  </a:solidFill>
                  <a:latin typeface="Times New Roman" pitchFamily="18" charset="0"/>
                  <a:cs typeface="Times New Roman" pitchFamily="18" charset="0"/>
                  <a:sym typeface="Wingdings" pitchFamily="2" charset="2"/>
                </a:rPr>
                <a:t> 1001 K</a:t>
              </a:r>
              <a:endParaRPr lang="en-IN" sz="2000" dirty="0">
                <a:solidFill>
                  <a:schemeClr val="tx1"/>
                </a:solidFill>
                <a:latin typeface="Times New Roman" pitchFamily="18" charset="0"/>
                <a:cs typeface="Times New Roman" pitchFamily="18" charset="0"/>
              </a:endParaRPr>
            </a:p>
          </p:txBody>
        </p:sp>
        <p:sp>
          <p:nvSpPr>
            <p:cNvPr id="6" name="Right Arrow 5"/>
            <p:cNvSpPr/>
            <p:nvPr/>
          </p:nvSpPr>
          <p:spPr>
            <a:xfrm rot="19509062">
              <a:off x="2513863" y="4421095"/>
              <a:ext cx="1143000" cy="356154"/>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Rectangle 6"/>
            <p:cNvSpPr/>
            <p:nvPr/>
          </p:nvSpPr>
          <p:spPr>
            <a:xfrm>
              <a:off x="2971799" y="4812267"/>
              <a:ext cx="1053494" cy="400110"/>
            </a:xfrm>
            <a:prstGeom prst="rect">
              <a:avLst/>
            </a:prstGeom>
          </p:spPr>
          <p:txBody>
            <a:bodyPr wrap="none">
              <a:spAutoFit/>
            </a:bodyPr>
            <a:lstStyle/>
            <a:p>
              <a:r>
                <a:rPr lang="en-IN" sz="2000" dirty="0" smtClean="0">
                  <a:latin typeface="Times New Roman" pitchFamily="18" charset="0"/>
                  <a:cs typeface="Times New Roman" pitchFamily="18" charset="0"/>
                </a:rPr>
                <a:t>0.718 kJ</a:t>
              </a:r>
              <a:endParaRPr lang="en-IN" sz="2000" dirty="0">
                <a:latin typeface="Times New Roman" pitchFamily="18" charset="0"/>
                <a:cs typeface="Times New Roman" pitchFamily="18" charset="0"/>
              </a:endParaRPr>
            </a:p>
          </p:txBody>
        </p:sp>
        <p:sp>
          <p:nvSpPr>
            <p:cNvPr id="8" name="Right Arrow 7"/>
            <p:cNvSpPr/>
            <p:nvPr/>
          </p:nvSpPr>
          <p:spPr>
            <a:xfrm rot="19509062">
              <a:off x="5029936" y="4421096"/>
              <a:ext cx="1143000" cy="356154"/>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Rectangle 8"/>
            <p:cNvSpPr/>
            <p:nvPr/>
          </p:nvSpPr>
          <p:spPr>
            <a:xfrm>
              <a:off x="5487872" y="4812268"/>
              <a:ext cx="1117614" cy="400110"/>
            </a:xfrm>
            <a:prstGeom prst="rect">
              <a:avLst/>
            </a:prstGeom>
          </p:spPr>
          <p:txBody>
            <a:bodyPr wrap="none">
              <a:spAutoFit/>
            </a:bodyPr>
            <a:lstStyle/>
            <a:p>
              <a:r>
                <a:rPr lang="en-IN" sz="2000" dirty="0" smtClean="0">
                  <a:latin typeface="Times New Roman" pitchFamily="18" charset="0"/>
                  <a:cs typeface="Times New Roman" pitchFamily="18" charset="0"/>
                </a:rPr>
                <a:t>0.855  kJ</a:t>
              </a:r>
              <a:endParaRPr lang="en-IN" sz="2000" dirty="0">
                <a:latin typeface="Times New Roman" pitchFamily="18" charset="0"/>
                <a:cs typeface="Times New Roman" pitchFamily="18" charset="0"/>
              </a:endParaRPr>
            </a:p>
          </p:txBody>
        </p:sp>
      </p:grpSp>
      <p:sp>
        <p:nvSpPr>
          <p:cNvPr id="10" name="TextBox 9"/>
          <p:cNvSpPr txBox="1"/>
          <p:nvPr/>
        </p:nvSpPr>
        <p:spPr>
          <a:xfrm>
            <a:off x="1905000" y="4800600"/>
            <a:ext cx="5410200" cy="830997"/>
          </a:xfrm>
          <a:prstGeom prst="rect">
            <a:avLst/>
          </a:prstGeom>
          <a:noFill/>
        </p:spPr>
        <p:txBody>
          <a:bodyPr wrap="square" rtlCol="0">
            <a:spAutoFit/>
          </a:bodyPr>
          <a:lstStyle/>
          <a:p>
            <a:r>
              <a:rPr lang="en-IN" sz="2400" dirty="0" smtClean="0">
                <a:latin typeface="Times New Roman" pitchFamily="18" charset="0"/>
                <a:ea typeface="Verdana" pitchFamily="34" charset="0"/>
                <a:cs typeface="Times New Roman" pitchFamily="18" charset="0"/>
              </a:rPr>
              <a:t>The specific heat of a substance changes with temperature.</a:t>
            </a:r>
            <a:endParaRPr lang="en-IN" sz="2400" dirty="0">
              <a:latin typeface="Times New Roman" pitchFamily="18" charset="0"/>
              <a:ea typeface="Verdana" pitchFamily="34"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1597</TotalTime>
  <Words>946</Words>
  <Application>Microsoft Office PowerPoint</Application>
  <PresentationFormat>On-screen Show (4:3)</PresentationFormat>
  <Paragraphs>138</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sudarshan</cp:lastModifiedBy>
  <cp:revision>15</cp:revision>
  <dcterms:created xsi:type="dcterms:W3CDTF">2011-01-10T04:14:54Z</dcterms:created>
  <dcterms:modified xsi:type="dcterms:W3CDTF">2014-01-13T04:10:26Z</dcterms:modified>
</cp:coreProperties>
</file>