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292" r:id="rId19"/>
    <p:sldId id="324" r:id="rId20"/>
    <p:sldId id="307" r:id="rId21"/>
    <p:sldId id="325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E7A9F-53FE-4928-992F-CE87BC42AE3F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BD1DC-C9CF-457E-A59C-668BA5A60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5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BD1DC-C9CF-457E-A59C-668BA5A60EE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1/16/2014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1/16/2014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1/16/2014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1/16/2014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1/16/2014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1/16/2014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1/16/2014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1/16/2014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1/16/2014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1/16/2014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1/16/2014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7DA7-966C-4ABB-A2DC-76F6D98344DD}" type="datetimeFigureOut">
              <a:rPr lang="en-US" smtClean="0"/>
              <a:pPr/>
              <a:t>1/16/2014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28628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Recap: Lecture  4: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January 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2014,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1130-1230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hrs.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Energy transfer mechanisms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Heat transfer, adiabatic process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Work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Path and point functions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685800" y="609600"/>
            <a:ext cx="8229600" cy="7318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Displacement work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2162" y="3646075"/>
            <a:ext cx="1371600" cy="1219200"/>
          </a:xfrm>
          <a:prstGeom prst="rect">
            <a:avLst/>
          </a:prstGeom>
          <a:gradFill flip="none" rotWithShape="1">
            <a:gsLst>
              <a:gs pos="100000">
                <a:srgbClr val="5E9EFF">
                  <a:alpha val="63000"/>
                </a:srgbClr>
              </a:gs>
              <a:gs pos="100000">
                <a:srgbClr val="85C2FF">
                  <a:alpha val="97000"/>
                </a:srgbClr>
              </a:gs>
              <a:gs pos="56000">
                <a:srgbClr val="C4D6EB"/>
              </a:gs>
              <a:gs pos="100000">
                <a:srgbClr val="FFEBFA"/>
              </a:gs>
            </a:gsLst>
            <a:path path="shape">
              <a:fillToRect l="50000" t="50000" r="50000" b="50000"/>
            </a:path>
            <a:tileRect/>
          </a:gra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-418306" y="3773254"/>
            <a:ext cx="23622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1038357" y="3771106"/>
            <a:ext cx="23622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74599" y="4915717"/>
            <a:ext cx="1447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12162" y="3379912"/>
            <a:ext cx="1371600" cy="2286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19050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gas does a differential amount of work </a:t>
            </a:r>
            <a:r>
              <a:rPr lang="el-GR" sz="24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lang="en-IN" sz="2400" i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400" i="1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</a:t>
            </a:r>
            <a:r>
              <a:rPr lang="en-IN" sz="24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as it forces the piston to move by a differential amount </a:t>
            </a:r>
            <a:r>
              <a:rPr lang="en-IN" sz="2400" i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ds</a:t>
            </a:r>
            <a:r>
              <a:rPr lang="en-IN" sz="24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3886200"/>
            <a:ext cx="1371600" cy="1588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1007719" y="4076700"/>
            <a:ext cx="380206" cy="79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229394" y="4075906"/>
            <a:ext cx="380206" cy="79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457994" y="4075906"/>
            <a:ext cx="380206" cy="79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1674719" y="4075906"/>
            <a:ext cx="380206" cy="79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1867694" y="4075906"/>
            <a:ext cx="380206" cy="79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765269" y="4068981"/>
            <a:ext cx="380206" cy="79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2313019" y="4075906"/>
            <a:ext cx="380206" cy="79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2312622" y="3409303"/>
            <a:ext cx="381794" cy="1588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09800" y="35814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50375" y="38862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 Arrow 19"/>
          <p:cNvSpPr/>
          <p:nvPr/>
        </p:nvSpPr>
        <p:spPr>
          <a:xfrm>
            <a:off x="1407225" y="2204850"/>
            <a:ext cx="228600" cy="609600"/>
          </a:xfrm>
          <a:prstGeom prst="upArrow">
            <a:avLst>
              <a:gd name="adj1" fmla="val 50000"/>
              <a:gd name="adj2" fmla="val 96753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07225" y="2995550"/>
            <a:ext cx="228600" cy="3810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" y="365760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79075" y="355765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71600" y="4267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71600" y="18288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Connector 25"/>
          <p:cNvCxnSpPr>
            <a:endCxn id="7" idx="2"/>
          </p:cNvCxnSpPr>
          <p:nvPr/>
        </p:nvCxnSpPr>
        <p:spPr>
          <a:xfrm flipV="1">
            <a:off x="609600" y="3608512"/>
            <a:ext cx="888362" cy="201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962400" y="3733800"/>
          <a:ext cx="41021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Equation" r:id="rId3" imgW="1688760" imgH="711000" progId="Equation.3">
                  <p:embed/>
                </p:oleObj>
              </mc:Choice>
              <mc:Fallback>
                <p:oleObj name="Equation" r:id="rId3" imgW="1688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41021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71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685800" y="609600"/>
            <a:ext cx="8229600" cy="7318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Displacement work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6248" y="3643314"/>
            <a:ext cx="4362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area under the process curve on a P-V diagram is equal, in magnitude, to the work done during a quasi-equilibrium expansion or compression process of a closed system.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0800000" flipV="1">
            <a:off x="689098" y="4635599"/>
            <a:ext cx="274320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0800000" flipV="1">
            <a:off x="691246" y="6083400"/>
            <a:ext cx="2741052" cy="88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5226" y="5371306"/>
            <a:ext cx="1447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5400000">
            <a:off x="1464234" y="5257263"/>
            <a:ext cx="1371600" cy="2286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765578" y="5092520"/>
            <a:ext cx="1981201" cy="56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H="1" flipV="1">
            <a:off x="1672773" y="5071026"/>
            <a:ext cx="380206" cy="79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H="1" flipV="1">
            <a:off x="1673567" y="5292701"/>
            <a:ext cx="380206" cy="79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H="1" flipV="1">
            <a:off x="1673567" y="5521301"/>
            <a:ext cx="380206" cy="79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H="1" flipV="1">
            <a:off x="1673567" y="5738026"/>
            <a:ext cx="380206" cy="79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H="1" flipV="1">
            <a:off x="1673567" y="5931001"/>
            <a:ext cx="380206" cy="79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H="1" flipV="1">
            <a:off x="1680492" y="4828576"/>
            <a:ext cx="380206" cy="79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H="1" flipV="1">
            <a:off x="1382617" y="4405411"/>
            <a:ext cx="380206" cy="79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2059904" y="4405411"/>
            <a:ext cx="381794" cy="1588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2343896" y="5204626"/>
            <a:ext cx="228600" cy="3810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04999" y="4100431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dV</a:t>
            </a:r>
            <a:endParaRPr lang="en-IN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98698" y="522660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343401" y="1828800"/>
          <a:ext cx="3886200" cy="1097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Equation" r:id="rId3" imgW="1663560" imgH="469800" progId="Equation.3">
                  <p:embed/>
                </p:oleObj>
              </mc:Choice>
              <mc:Fallback>
                <p:oleObj name="Equation" r:id="rId3" imgW="1663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1828800"/>
                        <a:ext cx="3886200" cy="1097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689098" y="4100612"/>
            <a:ext cx="3124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-339602" y="3072706"/>
            <a:ext cx="20566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-1028518" y="4137187"/>
            <a:ext cx="3850280" cy="421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98898" y="3533333"/>
            <a:ext cx="16008" cy="24738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1297904" y="3645000"/>
            <a:ext cx="9151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1679698" y="37212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1793998" y="4368900"/>
            <a:ext cx="533402" cy="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1755176" y="3149158"/>
            <a:ext cx="307689" cy="953403"/>
          </a:xfrm>
          <a:custGeom>
            <a:avLst/>
            <a:gdLst>
              <a:gd name="connsiteX0" fmla="*/ 0 w 307689"/>
              <a:gd name="connsiteY0" fmla="*/ 953403 h 953403"/>
              <a:gd name="connsiteX1" fmla="*/ 0 w 307689"/>
              <a:gd name="connsiteY1" fmla="*/ 0 h 953403"/>
              <a:gd name="connsiteX2" fmla="*/ 307689 w 307689"/>
              <a:gd name="connsiteY2" fmla="*/ 156012 h 953403"/>
              <a:gd name="connsiteX3" fmla="*/ 303355 w 307689"/>
              <a:gd name="connsiteY3" fmla="*/ 949069 h 953403"/>
              <a:gd name="connsiteX4" fmla="*/ 0 w 307689"/>
              <a:gd name="connsiteY4" fmla="*/ 953403 h 953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689" h="953403">
                <a:moveTo>
                  <a:pt x="0" y="953403"/>
                </a:moveTo>
                <a:lnTo>
                  <a:pt x="0" y="0"/>
                </a:lnTo>
                <a:lnTo>
                  <a:pt x="307689" y="156012"/>
                </a:lnTo>
                <a:cubicBezTo>
                  <a:pt x="306244" y="420364"/>
                  <a:pt x="304800" y="684717"/>
                  <a:pt x="303355" y="949069"/>
                </a:cubicBezTo>
                <a:lnTo>
                  <a:pt x="0" y="953403"/>
                </a:lnTo>
                <a:close/>
              </a:path>
            </a:pathLst>
          </a:custGeom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45733" y="4070301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53564" y="4070301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6908" y="4059668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1000" y="196860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5298" y="196860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77632" y="330644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89298" y="2883000"/>
            <a:ext cx="9503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dA</a:t>
            </a:r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=P </a:t>
            </a:r>
            <a:r>
              <a:rPr lang="en-IN" sz="1600" i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dV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51098" y="2404534"/>
            <a:ext cx="1218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Process path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397933" y="2654400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rot="10800000">
            <a:off x="765298" y="-165000"/>
            <a:ext cx="5334000" cy="3733800"/>
          </a:xfrm>
          <a:prstGeom prst="arc">
            <a:avLst>
              <a:gd name="adj1" fmla="val 17146527"/>
              <a:gd name="adj2" fmla="val 2089575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89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206575" y="609600"/>
            <a:ext cx="8632625" cy="7318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Displacement work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973" y="-77956"/>
            <a:ext cx="8406227" cy="5869156"/>
            <a:chOff x="825428" y="-165000"/>
            <a:chExt cx="8013772" cy="5869156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3429000" y="4100612"/>
              <a:ext cx="3124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rot="16200000" flipV="1">
              <a:off x="2100151" y="2773351"/>
              <a:ext cx="2653606" cy="25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/>
            <p:cNvSpPr/>
            <p:nvPr/>
          </p:nvSpPr>
          <p:spPr>
            <a:xfrm rot="10800000">
              <a:off x="3505200" y="-165000"/>
              <a:ext cx="5334000" cy="3733800"/>
            </a:xfrm>
            <a:prstGeom prst="arc">
              <a:avLst>
                <a:gd name="adj1" fmla="val 17146527"/>
                <a:gd name="adj2" fmla="val 20895752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60000" flipH="1">
              <a:off x="2683403" y="3154535"/>
              <a:ext cx="1881680" cy="3885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21480000" flipH="1">
              <a:off x="5659252" y="3533333"/>
              <a:ext cx="19306" cy="5814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479305" y="4080934"/>
              <a:ext cx="3786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i="1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V</a:t>
              </a:r>
              <a:r>
                <a:rPr lang="en-IN" sz="1600" i="1" baseline="-25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2</a:t>
              </a:r>
              <a:endParaRPr lang="en-IN" sz="16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93466" y="4070301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i="1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V</a:t>
              </a:r>
              <a:endParaRPr lang="en-IN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70003" y="4095303"/>
              <a:ext cx="3786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i="1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V</a:t>
              </a:r>
              <a:r>
                <a:rPr lang="en-IN" sz="1600" i="1" baseline="-25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1</a:t>
              </a:r>
              <a:endParaRPr lang="en-IN" sz="16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4702" y="1524000"/>
              <a:ext cx="3080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i="1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P</a:t>
              </a:r>
              <a:endParaRPr lang="en-IN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5200" y="1968600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1</a:t>
              </a:r>
              <a:endParaRPr lang="en-IN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17534" y="3306446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2</a:t>
              </a:r>
              <a:endParaRPr lang="en-IN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86937" y="1437167"/>
              <a:ext cx="11049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W</a:t>
              </a:r>
              <a:r>
                <a:rPr lang="en-IN" sz="1600" baseline="-25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A</a:t>
              </a:r>
              <a:r>
                <a:rPr lang="en-IN" sz="16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 = 12 kJ</a:t>
              </a:r>
              <a:endParaRPr lang="en-IN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 flipH="1" flipV="1">
              <a:off x="3790752" y="1692350"/>
              <a:ext cx="5653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 rot="21292555">
              <a:off x="825428" y="2244835"/>
              <a:ext cx="4898032" cy="3459321"/>
            </a:xfrm>
            <a:prstGeom prst="arc">
              <a:avLst>
                <a:gd name="adj1" fmla="val 17146527"/>
                <a:gd name="adj2" fmla="val 21275815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Connector 17"/>
            <p:cNvCxnSpPr>
              <a:stCxn id="17" idx="0"/>
              <a:endCxn id="6" idx="0"/>
            </p:cNvCxnSpPr>
            <p:nvPr/>
          </p:nvCxnSpPr>
          <p:spPr>
            <a:xfrm rot="10800000" flipH="1" flipV="1">
              <a:off x="3600228" y="2242249"/>
              <a:ext cx="2054579" cy="12910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4035302" y="2209800"/>
              <a:ext cx="6096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3959102" y="1981200"/>
              <a:ext cx="45720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393267" y="1708299"/>
              <a:ext cx="11272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W</a:t>
              </a:r>
              <a:r>
                <a:rPr lang="en-IN" sz="1600" baseline="-25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B</a:t>
              </a:r>
              <a:r>
                <a:rPr lang="en-IN" sz="16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 = 10 kJ</a:t>
              </a:r>
              <a:endParaRPr lang="en-IN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47436" y="1968798"/>
              <a:ext cx="10246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W</a:t>
              </a:r>
              <a:r>
                <a:rPr lang="en-IN" sz="1600" baseline="-25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C</a:t>
              </a:r>
              <a:r>
                <a:rPr lang="en-IN" sz="16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 = 7 kJ</a:t>
              </a:r>
              <a:endParaRPr lang="en-IN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02102" y="2502198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A</a:t>
              </a:r>
              <a:endParaRPr lang="en-IN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62104" y="2895600"/>
              <a:ext cx="325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B</a:t>
              </a:r>
              <a:endParaRPr lang="en-IN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68702" y="3244701"/>
              <a:ext cx="3257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C</a:t>
              </a:r>
              <a:endParaRPr lang="en-IN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857224" y="4800600"/>
            <a:ext cx="7753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boundary work done during a process depends on the path followed as well as the end states.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88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685800" y="609600"/>
            <a:ext cx="8229600" cy="7318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Displacement work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129266" y="3960813"/>
            <a:ext cx="3124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16200000" flipV="1">
            <a:off x="1800417" y="2633552"/>
            <a:ext cx="2653606" cy="2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6260000" flipH="1">
            <a:off x="2383669" y="3014736"/>
            <a:ext cx="1881680" cy="388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-120000" flipH="1">
            <a:off x="5359518" y="3393534"/>
            <a:ext cx="19306" cy="5814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79571" y="3941135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93732" y="393050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70269" y="3955504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8266" y="1371600"/>
            <a:ext cx="30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5466" y="181692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17800" y="316664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2368" y="2362399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8968" y="3104902"/>
            <a:ext cx="325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338816" y="2114550"/>
            <a:ext cx="2019300" cy="1270000"/>
          </a:xfrm>
          <a:custGeom>
            <a:avLst/>
            <a:gdLst>
              <a:gd name="connsiteX0" fmla="*/ 0 w 2022799"/>
              <a:gd name="connsiteY0" fmla="*/ 0 h 1270000"/>
              <a:gd name="connsiteX1" fmla="*/ 260350 w 2022799"/>
              <a:gd name="connsiteY1" fmla="*/ 25400 h 1270000"/>
              <a:gd name="connsiteX2" fmla="*/ 546100 w 2022799"/>
              <a:gd name="connsiteY2" fmla="*/ 82550 h 1270000"/>
              <a:gd name="connsiteX3" fmla="*/ 889000 w 2022799"/>
              <a:gd name="connsiteY3" fmla="*/ 184150 h 1270000"/>
              <a:gd name="connsiteX4" fmla="*/ 1155700 w 2022799"/>
              <a:gd name="connsiteY4" fmla="*/ 304800 h 1270000"/>
              <a:gd name="connsiteX5" fmla="*/ 1403350 w 2022799"/>
              <a:gd name="connsiteY5" fmla="*/ 450850 h 1270000"/>
              <a:gd name="connsiteX6" fmla="*/ 1625600 w 2022799"/>
              <a:gd name="connsiteY6" fmla="*/ 641350 h 1270000"/>
              <a:gd name="connsiteX7" fmla="*/ 1771650 w 2022799"/>
              <a:gd name="connsiteY7" fmla="*/ 793750 h 1270000"/>
              <a:gd name="connsiteX8" fmla="*/ 1873250 w 2022799"/>
              <a:gd name="connsiteY8" fmla="*/ 933450 h 1270000"/>
              <a:gd name="connsiteX9" fmla="*/ 1955800 w 2022799"/>
              <a:gd name="connsiteY9" fmla="*/ 1092200 h 1270000"/>
              <a:gd name="connsiteX10" fmla="*/ 2019300 w 2022799"/>
              <a:gd name="connsiteY10" fmla="*/ 1250950 h 1270000"/>
              <a:gd name="connsiteX11" fmla="*/ 2019300 w 2022799"/>
              <a:gd name="connsiteY11" fmla="*/ 1270000 h 1270000"/>
              <a:gd name="connsiteX12" fmla="*/ 1784350 w 2022799"/>
              <a:gd name="connsiteY12" fmla="*/ 1225550 h 1270000"/>
              <a:gd name="connsiteX13" fmla="*/ 1485900 w 2022799"/>
              <a:gd name="connsiteY13" fmla="*/ 1155700 h 1270000"/>
              <a:gd name="connsiteX14" fmla="*/ 1238250 w 2022799"/>
              <a:gd name="connsiteY14" fmla="*/ 1073150 h 1270000"/>
              <a:gd name="connsiteX15" fmla="*/ 977900 w 2022799"/>
              <a:gd name="connsiteY15" fmla="*/ 952500 h 1270000"/>
              <a:gd name="connsiteX16" fmla="*/ 711200 w 2022799"/>
              <a:gd name="connsiteY16" fmla="*/ 800100 h 1270000"/>
              <a:gd name="connsiteX17" fmla="*/ 495300 w 2022799"/>
              <a:gd name="connsiteY17" fmla="*/ 641350 h 1270000"/>
              <a:gd name="connsiteX18" fmla="*/ 323850 w 2022799"/>
              <a:gd name="connsiteY18" fmla="*/ 476250 h 1270000"/>
              <a:gd name="connsiteX19" fmla="*/ 158750 w 2022799"/>
              <a:gd name="connsiteY19" fmla="*/ 292100 h 1270000"/>
              <a:gd name="connsiteX20" fmla="*/ 57150 w 2022799"/>
              <a:gd name="connsiteY20" fmla="*/ 133350 h 1270000"/>
              <a:gd name="connsiteX21" fmla="*/ 0 w 2022799"/>
              <a:gd name="connsiteY21" fmla="*/ 0 h 1270000"/>
              <a:gd name="connsiteX0" fmla="*/ 0 w 2022799"/>
              <a:gd name="connsiteY0" fmla="*/ 0 h 1270000"/>
              <a:gd name="connsiteX1" fmla="*/ 260350 w 2022799"/>
              <a:gd name="connsiteY1" fmla="*/ 25400 h 1270000"/>
              <a:gd name="connsiteX2" fmla="*/ 546100 w 2022799"/>
              <a:gd name="connsiteY2" fmla="*/ 82550 h 1270000"/>
              <a:gd name="connsiteX3" fmla="*/ 889000 w 2022799"/>
              <a:gd name="connsiteY3" fmla="*/ 184150 h 1270000"/>
              <a:gd name="connsiteX4" fmla="*/ 1155700 w 2022799"/>
              <a:gd name="connsiteY4" fmla="*/ 304800 h 1270000"/>
              <a:gd name="connsiteX5" fmla="*/ 1403350 w 2022799"/>
              <a:gd name="connsiteY5" fmla="*/ 450850 h 1270000"/>
              <a:gd name="connsiteX6" fmla="*/ 1625600 w 2022799"/>
              <a:gd name="connsiteY6" fmla="*/ 641350 h 1270000"/>
              <a:gd name="connsiteX7" fmla="*/ 1771650 w 2022799"/>
              <a:gd name="connsiteY7" fmla="*/ 793750 h 1270000"/>
              <a:gd name="connsiteX8" fmla="*/ 1873250 w 2022799"/>
              <a:gd name="connsiteY8" fmla="*/ 933450 h 1270000"/>
              <a:gd name="connsiteX9" fmla="*/ 1955800 w 2022799"/>
              <a:gd name="connsiteY9" fmla="*/ 1092200 h 1270000"/>
              <a:gd name="connsiteX10" fmla="*/ 1952288 w 2022799"/>
              <a:gd name="connsiteY10" fmla="*/ 1096647 h 1270000"/>
              <a:gd name="connsiteX11" fmla="*/ 2019300 w 2022799"/>
              <a:gd name="connsiteY11" fmla="*/ 1250950 h 1270000"/>
              <a:gd name="connsiteX12" fmla="*/ 2019300 w 2022799"/>
              <a:gd name="connsiteY12" fmla="*/ 1270000 h 1270000"/>
              <a:gd name="connsiteX13" fmla="*/ 1784350 w 2022799"/>
              <a:gd name="connsiteY13" fmla="*/ 1225550 h 1270000"/>
              <a:gd name="connsiteX14" fmla="*/ 1485900 w 2022799"/>
              <a:gd name="connsiteY14" fmla="*/ 1155700 h 1270000"/>
              <a:gd name="connsiteX15" fmla="*/ 1238250 w 2022799"/>
              <a:gd name="connsiteY15" fmla="*/ 1073150 h 1270000"/>
              <a:gd name="connsiteX16" fmla="*/ 977900 w 2022799"/>
              <a:gd name="connsiteY16" fmla="*/ 952500 h 1270000"/>
              <a:gd name="connsiteX17" fmla="*/ 711200 w 2022799"/>
              <a:gd name="connsiteY17" fmla="*/ 800100 h 1270000"/>
              <a:gd name="connsiteX18" fmla="*/ 495300 w 2022799"/>
              <a:gd name="connsiteY18" fmla="*/ 641350 h 1270000"/>
              <a:gd name="connsiteX19" fmla="*/ 323850 w 2022799"/>
              <a:gd name="connsiteY19" fmla="*/ 476250 h 1270000"/>
              <a:gd name="connsiteX20" fmla="*/ 158750 w 2022799"/>
              <a:gd name="connsiteY20" fmla="*/ 292100 h 1270000"/>
              <a:gd name="connsiteX21" fmla="*/ 57150 w 2022799"/>
              <a:gd name="connsiteY21" fmla="*/ 133350 h 1270000"/>
              <a:gd name="connsiteX22" fmla="*/ 0 w 2022799"/>
              <a:gd name="connsiteY22" fmla="*/ 0 h 1270000"/>
              <a:gd name="connsiteX0" fmla="*/ 0 w 2019300"/>
              <a:gd name="connsiteY0" fmla="*/ 0 h 1270000"/>
              <a:gd name="connsiteX1" fmla="*/ 260350 w 2019300"/>
              <a:gd name="connsiteY1" fmla="*/ 25400 h 1270000"/>
              <a:gd name="connsiteX2" fmla="*/ 546100 w 2019300"/>
              <a:gd name="connsiteY2" fmla="*/ 82550 h 1270000"/>
              <a:gd name="connsiteX3" fmla="*/ 889000 w 2019300"/>
              <a:gd name="connsiteY3" fmla="*/ 184150 h 1270000"/>
              <a:gd name="connsiteX4" fmla="*/ 1155700 w 2019300"/>
              <a:gd name="connsiteY4" fmla="*/ 304800 h 1270000"/>
              <a:gd name="connsiteX5" fmla="*/ 1403350 w 2019300"/>
              <a:gd name="connsiteY5" fmla="*/ 450850 h 1270000"/>
              <a:gd name="connsiteX6" fmla="*/ 1625600 w 2019300"/>
              <a:gd name="connsiteY6" fmla="*/ 641350 h 1270000"/>
              <a:gd name="connsiteX7" fmla="*/ 1771650 w 2019300"/>
              <a:gd name="connsiteY7" fmla="*/ 793750 h 1270000"/>
              <a:gd name="connsiteX8" fmla="*/ 1873250 w 2019300"/>
              <a:gd name="connsiteY8" fmla="*/ 933450 h 1270000"/>
              <a:gd name="connsiteX9" fmla="*/ 1951249 w 2019300"/>
              <a:gd name="connsiteY9" fmla="*/ 1089587 h 1270000"/>
              <a:gd name="connsiteX10" fmla="*/ 1955800 w 2019300"/>
              <a:gd name="connsiteY10" fmla="*/ 1092200 h 1270000"/>
              <a:gd name="connsiteX11" fmla="*/ 1952288 w 2019300"/>
              <a:gd name="connsiteY11" fmla="*/ 1096647 h 1270000"/>
              <a:gd name="connsiteX12" fmla="*/ 2019300 w 2019300"/>
              <a:gd name="connsiteY12" fmla="*/ 1250950 h 1270000"/>
              <a:gd name="connsiteX13" fmla="*/ 2019300 w 2019300"/>
              <a:gd name="connsiteY13" fmla="*/ 1270000 h 1270000"/>
              <a:gd name="connsiteX14" fmla="*/ 1784350 w 2019300"/>
              <a:gd name="connsiteY14" fmla="*/ 1225550 h 1270000"/>
              <a:gd name="connsiteX15" fmla="*/ 1485900 w 2019300"/>
              <a:gd name="connsiteY15" fmla="*/ 1155700 h 1270000"/>
              <a:gd name="connsiteX16" fmla="*/ 1238250 w 2019300"/>
              <a:gd name="connsiteY16" fmla="*/ 1073150 h 1270000"/>
              <a:gd name="connsiteX17" fmla="*/ 977900 w 2019300"/>
              <a:gd name="connsiteY17" fmla="*/ 952500 h 1270000"/>
              <a:gd name="connsiteX18" fmla="*/ 711200 w 2019300"/>
              <a:gd name="connsiteY18" fmla="*/ 800100 h 1270000"/>
              <a:gd name="connsiteX19" fmla="*/ 495300 w 2019300"/>
              <a:gd name="connsiteY19" fmla="*/ 641350 h 1270000"/>
              <a:gd name="connsiteX20" fmla="*/ 323850 w 2019300"/>
              <a:gd name="connsiteY20" fmla="*/ 476250 h 1270000"/>
              <a:gd name="connsiteX21" fmla="*/ 158750 w 2019300"/>
              <a:gd name="connsiteY21" fmla="*/ 292100 h 1270000"/>
              <a:gd name="connsiteX22" fmla="*/ 57150 w 2019300"/>
              <a:gd name="connsiteY22" fmla="*/ 133350 h 1270000"/>
              <a:gd name="connsiteX23" fmla="*/ 0 w 2019300"/>
              <a:gd name="connsiteY23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19300" h="1270000">
                <a:moveTo>
                  <a:pt x="0" y="0"/>
                </a:moveTo>
                <a:lnTo>
                  <a:pt x="260350" y="25400"/>
                </a:lnTo>
                <a:lnTo>
                  <a:pt x="546100" y="82550"/>
                </a:lnTo>
                <a:lnTo>
                  <a:pt x="889000" y="184150"/>
                </a:lnTo>
                <a:lnTo>
                  <a:pt x="1155700" y="304800"/>
                </a:lnTo>
                <a:lnTo>
                  <a:pt x="1403350" y="450850"/>
                </a:lnTo>
                <a:lnTo>
                  <a:pt x="1625600" y="641350"/>
                </a:lnTo>
                <a:lnTo>
                  <a:pt x="1771650" y="793750"/>
                </a:lnTo>
                <a:lnTo>
                  <a:pt x="1873250" y="933450"/>
                </a:lnTo>
                <a:cubicBezTo>
                  <a:pt x="1890483" y="957356"/>
                  <a:pt x="1937491" y="1063129"/>
                  <a:pt x="1951249" y="1089587"/>
                </a:cubicBezTo>
                <a:cubicBezTo>
                  <a:pt x="1965007" y="1116045"/>
                  <a:pt x="1942927" y="1065623"/>
                  <a:pt x="1955800" y="1092200"/>
                </a:cubicBezTo>
                <a:lnTo>
                  <a:pt x="1952288" y="1096647"/>
                </a:lnTo>
                <a:lnTo>
                  <a:pt x="2019300" y="1250950"/>
                </a:lnTo>
                <a:lnTo>
                  <a:pt x="2019300" y="1270000"/>
                </a:lnTo>
                <a:lnTo>
                  <a:pt x="1784350" y="1225550"/>
                </a:lnTo>
                <a:lnTo>
                  <a:pt x="1485900" y="1155700"/>
                </a:lnTo>
                <a:lnTo>
                  <a:pt x="1238250" y="1073150"/>
                </a:lnTo>
                <a:lnTo>
                  <a:pt x="977900" y="952500"/>
                </a:lnTo>
                <a:lnTo>
                  <a:pt x="711200" y="800100"/>
                </a:lnTo>
                <a:lnTo>
                  <a:pt x="495300" y="641350"/>
                </a:lnTo>
                <a:lnTo>
                  <a:pt x="323850" y="476250"/>
                </a:lnTo>
                <a:lnTo>
                  <a:pt x="158750" y="292100"/>
                </a:lnTo>
                <a:lnTo>
                  <a:pt x="57150" y="1333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48616" y="2514600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b="1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1600" y="45720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net work done during a cycle is the difference between the work done by the system and the work done on the system.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8" name="Arc 17"/>
          <p:cNvSpPr/>
          <p:nvPr/>
        </p:nvSpPr>
        <p:spPr>
          <a:xfrm rot="10800000">
            <a:off x="3205466" y="-304799"/>
            <a:ext cx="5334000" cy="3733800"/>
          </a:xfrm>
          <a:prstGeom prst="arc">
            <a:avLst>
              <a:gd name="adj1" fmla="val 17146527"/>
              <a:gd name="adj2" fmla="val 2089575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rc 18"/>
          <p:cNvSpPr/>
          <p:nvPr/>
        </p:nvSpPr>
        <p:spPr>
          <a:xfrm rot="21292555">
            <a:off x="525694" y="2105036"/>
            <a:ext cx="4898032" cy="3459321"/>
          </a:xfrm>
          <a:prstGeom prst="arc">
            <a:avLst>
              <a:gd name="adj1" fmla="val 17146527"/>
              <a:gd name="adj2" fmla="val 2127581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9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685800" y="609600"/>
            <a:ext cx="8229600" cy="7318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Displacement work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752600"/>
            <a:ext cx="8001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Displacement work during various    </a:t>
            </a:r>
          </a:p>
          <a:p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processes:</a:t>
            </a:r>
          </a:p>
          <a:p>
            <a:endParaRPr lang="en-IN" sz="28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lvl="1" eaLnBrk="1" hangingPunct="1"/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Constant pressure process</a:t>
            </a:r>
          </a:p>
          <a:p>
            <a:pPr lvl="1" eaLnBrk="1" hangingPunct="1"/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Constant volume process</a:t>
            </a:r>
          </a:p>
          <a:p>
            <a:pPr lvl="1" eaLnBrk="1" hangingPunct="1"/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PV= constant</a:t>
            </a:r>
          </a:p>
          <a:p>
            <a:pPr lvl="1" eaLnBrk="1" hangingPunct="1"/>
            <a:r>
              <a:rPr lang="en-IN" sz="28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Polytropic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process, </a:t>
            </a:r>
            <a:r>
              <a:rPr lang="en-IN" sz="28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PV</a:t>
            </a:r>
            <a:r>
              <a:rPr lang="en-IN" sz="2800" baseline="30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</a:t>
            </a:r>
            <a:r>
              <a:rPr lang="en-IN" sz="2800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</a:t>
            </a:r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 constant</a:t>
            </a:r>
          </a:p>
          <a:p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1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685800" y="609600"/>
            <a:ext cx="8229600" cy="7318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Constant pressure process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371600" y="4613979"/>
            <a:ext cx="3124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16200000" flipV="1">
            <a:off x="42751" y="3286718"/>
            <a:ext cx="2653606" cy="2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421905" y="4594301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6066" y="458366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2603" y="4608670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2024766"/>
            <a:ext cx="30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6400" y="251460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251460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8800" y="2871850"/>
            <a:ext cx="2057400" cy="17526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400" baseline="-250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1-2</a:t>
            </a:r>
            <a:endParaRPr lang="en-IN" sz="2400" baseline="-250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828800" y="2871850"/>
            <a:ext cx="20574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 rot="5400000">
            <a:off x="2743200" y="2755075"/>
            <a:ext cx="88075" cy="2404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4513263" y="2803525"/>
          <a:ext cx="4264025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Equation" r:id="rId3" imgW="1600200" imgH="495000" progId="Equation.3">
                  <p:embed/>
                </p:oleObj>
              </mc:Choice>
              <mc:Fallback>
                <p:oleObj name="Equation" r:id="rId3" imgW="16002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2803525"/>
                        <a:ext cx="4264025" cy="131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28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685800" y="609600"/>
            <a:ext cx="8229600" cy="7318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Constant volume process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371600" y="4766379"/>
            <a:ext cx="3124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5400000" flipH="1" flipV="1">
            <a:off x="-250383" y="3143360"/>
            <a:ext cx="3243173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36066" y="473606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2362200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1676400"/>
            <a:ext cx="30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220980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388620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068169" y="3245806"/>
            <a:ext cx="15840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10800000">
            <a:off x="2825338" y="3110338"/>
            <a:ext cx="88075" cy="2404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4343400" y="2819400"/>
          <a:ext cx="456279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Equation" r:id="rId3" imgW="1828800" imgH="495000" progId="Equation.3">
                  <p:embed/>
                </p:oleObj>
              </mc:Choice>
              <mc:Fallback>
                <p:oleObj name="Equation" r:id="rId3" imgW="18288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19400"/>
                        <a:ext cx="456279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 rot="10800000">
            <a:off x="1371600" y="2450275"/>
            <a:ext cx="1447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1383476" y="4020186"/>
            <a:ext cx="1447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90600" y="3810000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sz="16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5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0" y="533400"/>
            <a:ext cx="9144000" cy="7318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PV</a:t>
            </a:r>
            <a:r>
              <a:rPr kumimoji="0" lang="en-IN" sz="3200" b="1" i="1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</a:t>
            </a: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constant (Polytropic processes)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191000" y="1828800"/>
          <a:ext cx="4605337" cy="378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Equation" r:id="rId3" imgW="2197080" imgH="1638000" progId="Equation.3">
                  <p:embed/>
                </p:oleObj>
              </mc:Choice>
              <mc:Fallback>
                <p:oleObj name="Equation" r:id="rId3" imgW="2197080" imgH="163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828800"/>
                        <a:ext cx="4605337" cy="378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609600" y="4918779"/>
            <a:ext cx="3124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-1012383" y="3297590"/>
            <a:ext cx="3243173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74066" y="488846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205740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2438400"/>
            <a:ext cx="2438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-155692" y="3654308"/>
            <a:ext cx="2440306" cy="46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00200" y="2057400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n=0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 rot="1342268">
            <a:off x="2121148" y="3298693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n=1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342268">
            <a:off x="2116090" y="3584927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n=2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342268">
            <a:off x="2163591" y="3877852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n=3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928048" y="3505200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n=∞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43700" y="2595750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PV</a:t>
            </a:r>
            <a:r>
              <a:rPr lang="en-IN" i="1" baseline="30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</a:t>
            </a:r>
            <a:r>
              <a:rPr lang="en-IN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=constant </a:t>
            </a:r>
            <a:r>
              <a:rPr lang="en-IN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447800" y="28956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676400" y="2895600"/>
            <a:ext cx="609600" cy="585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1866900" y="3009900"/>
            <a:ext cx="5334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9925171">
            <a:off x="990980" y="-177883"/>
            <a:ext cx="4343400" cy="4191000"/>
          </a:xfrm>
          <a:prstGeom prst="arc">
            <a:avLst>
              <a:gd name="adj1" fmla="val 17733942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rc 20"/>
          <p:cNvSpPr/>
          <p:nvPr/>
        </p:nvSpPr>
        <p:spPr>
          <a:xfrm rot="10471108">
            <a:off x="1052191" y="133543"/>
            <a:ext cx="4343400" cy="4191000"/>
          </a:xfrm>
          <a:prstGeom prst="arc">
            <a:avLst>
              <a:gd name="adj1" fmla="val 17436836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Arc 21"/>
          <p:cNvSpPr/>
          <p:nvPr/>
        </p:nvSpPr>
        <p:spPr>
          <a:xfrm rot="9359171">
            <a:off x="893412" y="-504908"/>
            <a:ext cx="4343400" cy="4191000"/>
          </a:xfrm>
          <a:prstGeom prst="arc">
            <a:avLst>
              <a:gd name="adj1" fmla="val 17917124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306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Joule’s experiment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371600"/>
            <a:ext cx="83058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Joule’s experiment (1840-1849) to investigate the equivalence of heat and work.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Prior to Joule, heat was considered to be a invisible fluid known as caloric and flows from a body of higher caloric to one with a lower caloric.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Caloric theory of heat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Joule’s experiment laid the foundation of the first law of thermodynamics.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381000" y="4572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Joule’s experiment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04800" y="1219200"/>
            <a:ext cx="85344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Work, W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1-2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done on the system can be measured by the fall of the weight.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system temperature rises as work is done on the system.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Let the insulation now be removed.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system reaches its initial state by heat transfer across the system boundaries.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Therefore the work done is proportional to the heat transfer.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constant of proportionality is the Joule’s equivalent.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5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9600"/>
            <a:ext cx="8229600" cy="7318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Path and Point functions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609600" y="1371600"/>
            <a:ext cx="7924800" cy="457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Path functions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Have inexact differentials, sometimes designated by symbol, </a:t>
            </a:r>
            <a:r>
              <a:rPr kumimoji="0" lang="el-GR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or </a:t>
            </a:r>
            <a:r>
              <a:rPr kumimoji="0" lang="vi-V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đ</a:t>
            </a: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Eg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</a:t>
            </a:r>
            <a:r>
              <a:rPr kumimoji="0" lang="el-GR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or </a:t>
            </a:r>
            <a:r>
              <a:rPr kumimoji="0" lang="vi-V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đ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and </a:t>
            </a:r>
            <a:r>
              <a:rPr kumimoji="0" lang="el-GR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or </a:t>
            </a:r>
            <a:r>
              <a:rPr kumimoji="0" lang="vi-V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đ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instead of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dQ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and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dW</a:t>
            </a: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7BCD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Point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functions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Have exact differentials, designated by symbol, 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Eg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dP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dV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</a:t>
            </a:r>
            <a:r>
              <a:rPr kumimoji="0" lang="en-I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dT</a:t>
            </a:r>
            <a:endParaRPr kumimoji="0" lang="en-IN" sz="2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181737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3071810"/>
            <a:ext cx="4800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381000" y="4572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Joule’s experiment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819400" y="4156779"/>
            <a:ext cx="3124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16200000" flipV="1">
            <a:off x="1490551" y="2829518"/>
            <a:ext cx="2653606" cy="2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583866" y="4126468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x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1567566"/>
            <a:ext cx="30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y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198120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17800" y="341720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0907" y="2590800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1-2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rc 9"/>
          <p:cNvSpPr/>
          <p:nvPr/>
        </p:nvSpPr>
        <p:spPr>
          <a:xfrm rot="10800000">
            <a:off x="3219114" y="-137373"/>
            <a:ext cx="5334000" cy="3733800"/>
          </a:xfrm>
          <a:prstGeom prst="arc">
            <a:avLst>
              <a:gd name="adj1" fmla="val 17146527"/>
              <a:gd name="adj2" fmla="val 2089575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rc 10"/>
          <p:cNvSpPr/>
          <p:nvPr/>
        </p:nvSpPr>
        <p:spPr>
          <a:xfrm rot="21292555">
            <a:off x="539342" y="2272462"/>
            <a:ext cx="4898032" cy="3459321"/>
          </a:xfrm>
          <a:prstGeom prst="arc">
            <a:avLst>
              <a:gd name="adj1" fmla="val 17146527"/>
              <a:gd name="adj2" fmla="val 2127581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76800" y="2438400"/>
            <a:ext cx="598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2-1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Isosceles Triangle 12"/>
          <p:cNvSpPr/>
          <p:nvPr/>
        </p:nvSpPr>
        <p:spPr>
          <a:xfrm rot="-3180000">
            <a:off x="4021439" y="2971964"/>
            <a:ext cx="144000" cy="28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-13860000">
            <a:off x="4595782" y="2514763"/>
            <a:ext cx="144000" cy="28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44958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cycle consists of two processes, one an adiabatic work transfer followed by heat transfer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371600" y="5486400"/>
          <a:ext cx="629689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Equation" r:id="rId3" imgW="2565360" imgH="279360" progId="Equation.3">
                  <p:embed/>
                </p:oleObj>
              </mc:Choice>
              <mc:Fallback>
                <p:oleObj name="Equation" r:id="rId3" imgW="25653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86400"/>
                        <a:ext cx="6296891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786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First law of thermodynamics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371600"/>
            <a:ext cx="80010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Conservation of energy principle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Energy can neither be created nor destroyed, it can only be converted from one form to another.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all adiabatic processes between two specified states of a closed system, the net work done is the same regardless of the nature of the closed system and the details of the process.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First law of thermodynamics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57200" y="2015708"/>
            <a:ext cx="2505693" cy="3698043"/>
          </a:xfrm>
          <a:custGeom>
            <a:avLst/>
            <a:gdLst>
              <a:gd name="connsiteX0" fmla="*/ 11875 w 2505693"/>
              <a:gd name="connsiteY0" fmla="*/ 50598 h 3698043"/>
              <a:gd name="connsiteX1" fmla="*/ 83127 w 2505693"/>
              <a:gd name="connsiteY1" fmla="*/ 74349 h 3698043"/>
              <a:gd name="connsiteX2" fmla="*/ 118753 w 2505693"/>
              <a:gd name="connsiteY2" fmla="*/ 86224 h 3698043"/>
              <a:gd name="connsiteX3" fmla="*/ 166254 w 2505693"/>
              <a:gd name="connsiteY3" fmla="*/ 98100 h 3698043"/>
              <a:gd name="connsiteX4" fmla="*/ 213755 w 2505693"/>
              <a:gd name="connsiteY4" fmla="*/ 121850 h 3698043"/>
              <a:gd name="connsiteX5" fmla="*/ 249381 w 2505693"/>
              <a:gd name="connsiteY5" fmla="*/ 133726 h 3698043"/>
              <a:gd name="connsiteX6" fmla="*/ 296883 w 2505693"/>
              <a:gd name="connsiteY6" fmla="*/ 157476 h 3698043"/>
              <a:gd name="connsiteX7" fmla="*/ 368135 w 2505693"/>
              <a:gd name="connsiteY7" fmla="*/ 204978 h 3698043"/>
              <a:gd name="connsiteX8" fmla="*/ 403761 w 2505693"/>
              <a:gd name="connsiteY8" fmla="*/ 193102 h 3698043"/>
              <a:gd name="connsiteX9" fmla="*/ 451262 w 2505693"/>
              <a:gd name="connsiteY9" fmla="*/ 181227 h 3698043"/>
              <a:gd name="connsiteX10" fmla="*/ 486888 w 2505693"/>
              <a:gd name="connsiteY10" fmla="*/ 157476 h 3698043"/>
              <a:gd name="connsiteX11" fmla="*/ 736270 w 2505693"/>
              <a:gd name="connsiteY11" fmla="*/ 145601 h 3698043"/>
              <a:gd name="connsiteX12" fmla="*/ 866898 w 2505693"/>
              <a:gd name="connsiteY12" fmla="*/ 109975 h 3698043"/>
              <a:gd name="connsiteX13" fmla="*/ 938150 w 2505693"/>
              <a:gd name="connsiteY13" fmla="*/ 62474 h 3698043"/>
              <a:gd name="connsiteX14" fmla="*/ 950026 w 2505693"/>
              <a:gd name="connsiteY14" fmla="*/ 26848 h 3698043"/>
              <a:gd name="connsiteX15" fmla="*/ 1080654 w 2505693"/>
              <a:gd name="connsiteY15" fmla="*/ 26848 h 3698043"/>
              <a:gd name="connsiteX16" fmla="*/ 1128155 w 2505693"/>
              <a:gd name="connsiteY16" fmla="*/ 50598 h 3698043"/>
              <a:gd name="connsiteX17" fmla="*/ 1235033 w 2505693"/>
              <a:gd name="connsiteY17" fmla="*/ 109975 h 3698043"/>
              <a:gd name="connsiteX18" fmla="*/ 1330036 w 2505693"/>
              <a:gd name="connsiteY18" fmla="*/ 98100 h 3698043"/>
              <a:gd name="connsiteX19" fmla="*/ 1401288 w 2505693"/>
              <a:gd name="connsiteY19" fmla="*/ 74349 h 3698043"/>
              <a:gd name="connsiteX20" fmla="*/ 1460665 w 2505693"/>
              <a:gd name="connsiteY20" fmla="*/ 62474 h 3698043"/>
              <a:gd name="connsiteX21" fmla="*/ 1662545 w 2505693"/>
              <a:gd name="connsiteY21" fmla="*/ 74349 h 3698043"/>
              <a:gd name="connsiteX22" fmla="*/ 1769423 w 2505693"/>
              <a:gd name="connsiteY22" fmla="*/ 121850 h 3698043"/>
              <a:gd name="connsiteX23" fmla="*/ 1828800 w 2505693"/>
              <a:gd name="connsiteY23" fmla="*/ 133726 h 3698043"/>
              <a:gd name="connsiteX24" fmla="*/ 2030680 w 2505693"/>
              <a:gd name="connsiteY24" fmla="*/ 145601 h 3698043"/>
              <a:gd name="connsiteX25" fmla="*/ 2161309 w 2505693"/>
              <a:gd name="connsiteY25" fmla="*/ 169352 h 3698043"/>
              <a:gd name="connsiteX26" fmla="*/ 2196935 w 2505693"/>
              <a:gd name="connsiteY26" fmla="*/ 181227 h 3698043"/>
              <a:gd name="connsiteX27" fmla="*/ 2493818 w 2505693"/>
              <a:gd name="connsiteY27" fmla="*/ 193102 h 3698043"/>
              <a:gd name="connsiteX28" fmla="*/ 2505693 w 2505693"/>
              <a:gd name="connsiteY28" fmla="*/ 311856 h 3698043"/>
              <a:gd name="connsiteX29" fmla="*/ 2481943 w 2505693"/>
              <a:gd name="connsiteY29" fmla="*/ 561237 h 3698043"/>
              <a:gd name="connsiteX30" fmla="*/ 2458192 w 2505693"/>
              <a:gd name="connsiteY30" fmla="*/ 668115 h 3698043"/>
              <a:gd name="connsiteX31" fmla="*/ 2410691 w 2505693"/>
              <a:gd name="connsiteY31" fmla="*/ 739367 h 3698043"/>
              <a:gd name="connsiteX32" fmla="*/ 2398815 w 2505693"/>
              <a:gd name="connsiteY32" fmla="*/ 774993 h 3698043"/>
              <a:gd name="connsiteX33" fmla="*/ 2375065 w 2505693"/>
              <a:gd name="connsiteY33" fmla="*/ 810619 h 3698043"/>
              <a:gd name="connsiteX34" fmla="*/ 2268187 w 2505693"/>
              <a:gd name="connsiteY34" fmla="*/ 905622 h 3698043"/>
              <a:gd name="connsiteX35" fmla="*/ 2256311 w 2505693"/>
              <a:gd name="connsiteY35" fmla="*/ 1012500 h 3698043"/>
              <a:gd name="connsiteX36" fmla="*/ 2244436 w 2505693"/>
              <a:gd name="connsiteY36" fmla="*/ 1071876 h 3698043"/>
              <a:gd name="connsiteX37" fmla="*/ 2256311 w 2505693"/>
              <a:gd name="connsiteY37" fmla="*/ 1202505 h 3698043"/>
              <a:gd name="connsiteX38" fmla="*/ 2244436 w 2505693"/>
              <a:gd name="connsiteY38" fmla="*/ 1250006 h 3698043"/>
              <a:gd name="connsiteX39" fmla="*/ 2196935 w 2505693"/>
              <a:gd name="connsiteY39" fmla="*/ 1333134 h 3698043"/>
              <a:gd name="connsiteX40" fmla="*/ 2161309 w 2505693"/>
              <a:gd name="connsiteY40" fmla="*/ 1380635 h 3698043"/>
              <a:gd name="connsiteX41" fmla="*/ 2137558 w 2505693"/>
              <a:gd name="connsiteY41" fmla="*/ 1416261 h 3698043"/>
              <a:gd name="connsiteX42" fmla="*/ 2066306 w 2505693"/>
              <a:gd name="connsiteY42" fmla="*/ 1487513 h 3698043"/>
              <a:gd name="connsiteX43" fmla="*/ 2018805 w 2505693"/>
              <a:gd name="connsiteY43" fmla="*/ 1535014 h 3698043"/>
              <a:gd name="connsiteX44" fmla="*/ 1971304 w 2505693"/>
              <a:gd name="connsiteY44" fmla="*/ 1641892 h 3698043"/>
              <a:gd name="connsiteX45" fmla="*/ 1923802 w 2505693"/>
              <a:gd name="connsiteY45" fmla="*/ 1713144 h 3698043"/>
              <a:gd name="connsiteX46" fmla="*/ 1900052 w 2505693"/>
              <a:gd name="connsiteY46" fmla="*/ 1784396 h 3698043"/>
              <a:gd name="connsiteX47" fmla="*/ 1888176 w 2505693"/>
              <a:gd name="connsiteY47" fmla="*/ 1820022 h 3698043"/>
              <a:gd name="connsiteX48" fmla="*/ 1876301 w 2505693"/>
              <a:gd name="connsiteY48" fmla="*/ 1867523 h 3698043"/>
              <a:gd name="connsiteX49" fmla="*/ 1864426 w 2505693"/>
              <a:gd name="connsiteY49" fmla="*/ 1903149 h 3698043"/>
              <a:gd name="connsiteX50" fmla="*/ 1840675 w 2505693"/>
              <a:gd name="connsiteY50" fmla="*/ 2010027 h 3698043"/>
              <a:gd name="connsiteX51" fmla="*/ 1793174 w 2505693"/>
              <a:gd name="connsiteY51" fmla="*/ 2081279 h 3698043"/>
              <a:gd name="connsiteX52" fmla="*/ 1757548 w 2505693"/>
              <a:gd name="connsiteY52" fmla="*/ 2223783 h 3698043"/>
              <a:gd name="connsiteX53" fmla="*/ 1721922 w 2505693"/>
              <a:gd name="connsiteY53" fmla="*/ 2603793 h 3698043"/>
              <a:gd name="connsiteX54" fmla="*/ 1674420 w 2505693"/>
              <a:gd name="connsiteY54" fmla="*/ 2722547 h 3698043"/>
              <a:gd name="connsiteX55" fmla="*/ 1626919 w 2505693"/>
              <a:gd name="connsiteY55" fmla="*/ 2793798 h 3698043"/>
              <a:gd name="connsiteX56" fmla="*/ 1567543 w 2505693"/>
              <a:gd name="connsiteY56" fmla="*/ 2865050 h 3698043"/>
              <a:gd name="connsiteX57" fmla="*/ 1543792 w 2505693"/>
              <a:gd name="connsiteY57" fmla="*/ 2936302 h 3698043"/>
              <a:gd name="connsiteX58" fmla="*/ 1531917 w 2505693"/>
              <a:gd name="connsiteY58" fmla="*/ 2971928 h 3698043"/>
              <a:gd name="connsiteX59" fmla="*/ 1508166 w 2505693"/>
              <a:gd name="connsiteY59" fmla="*/ 3138183 h 3698043"/>
              <a:gd name="connsiteX60" fmla="*/ 1496291 w 2505693"/>
              <a:gd name="connsiteY60" fmla="*/ 3173809 h 3698043"/>
              <a:gd name="connsiteX61" fmla="*/ 1484415 w 2505693"/>
              <a:gd name="connsiteY61" fmla="*/ 3268811 h 3698043"/>
              <a:gd name="connsiteX62" fmla="*/ 1460665 w 2505693"/>
              <a:gd name="connsiteY62" fmla="*/ 3340063 h 3698043"/>
              <a:gd name="connsiteX63" fmla="*/ 1448789 w 2505693"/>
              <a:gd name="connsiteY63" fmla="*/ 3399440 h 3698043"/>
              <a:gd name="connsiteX64" fmla="*/ 1425039 w 2505693"/>
              <a:gd name="connsiteY64" fmla="*/ 3470692 h 3698043"/>
              <a:gd name="connsiteX65" fmla="*/ 1413163 w 2505693"/>
              <a:gd name="connsiteY65" fmla="*/ 3506318 h 3698043"/>
              <a:gd name="connsiteX66" fmla="*/ 1389413 w 2505693"/>
              <a:gd name="connsiteY66" fmla="*/ 3625071 h 3698043"/>
              <a:gd name="connsiteX67" fmla="*/ 1246909 w 2505693"/>
              <a:gd name="connsiteY67" fmla="*/ 3660697 h 3698043"/>
              <a:gd name="connsiteX68" fmla="*/ 1211283 w 2505693"/>
              <a:gd name="connsiteY68" fmla="*/ 3672573 h 3698043"/>
              <a:gd name="connsiteX69" fmla="*/ 1045028 w 2505693"/>
              <a:gd name="connsiteY69" fmla="*/ 3636947 h 3698043"/>
              <a:gd name="connsiteX70" fmla="*/ 985652 w 2505693"/>
              <a:gd name="connsiteY70" fmla="*/ 3625071 h 3698043"/>
              <a:gd name="connsiteX71" fmla="*/ 451262 w 2505693"/>
              <a:gd name="connsiteY71" fmla="*/ 3636947 h 3698043"/>
              <a:gd name="connsiteX72" fmla="*/ 296883 w 2505693"/>
              <a:gd name="connsiteY72" fmla="*/ 3660697 h 3698043"/>
              <a:gd name="connsiteX73" fmla="*/ 225631 w 2505693"/>
              <a:gd name="connsiteY73" fmla="*/ 3684448 h 3698043"/>
              <a:gd name="connsiteX74" fmla="*/ 190005 w 2505693"/>
              <a:gd name="connsiteY74" fmla="*/ 3696323 h 3698043"/>
              <a:gd name="connsiteX75" fmla="*/ 71252 w 2505693"/>
              <a:gd name="connsiteY75" fmla="*/ 3684448 h 3698043"/>
              <a:gd name="connsiteX76" fmla="*/ 59376 w 2505693"/>
              <a:gd name="connsiteY76" fmla="*/ 3648822 h 3698043"/>
              <a:gd name="connsiteX77" fmla="*/ 47501 w 2505693"/>
              <a:gd name="connsiteY77" fmla="*/ 3518193 h 3698043"/>
              <a:gd name="connsiteX78" fmla="*/ 23750 w 2505693"/>
              <a:gd name="connsiteY78" fmla="*/ 2912552 h 3698043"/>
              <a:gd name="connsiteX79" fmla="*/ 0 w 2505693"/>
              <a:gd name="connsiteY79" fmla="*/ 2627544 h 3698043"/>
              <a:gd name="connsiteX80" fmla="*/ 23750 w 2505693"/>
              <a:gd name="connsiteY80" fmla="*/ 2342536 h 3698043"/>
              <a:gd name="connsiteX81" fmla="*/ 35626 w 2505693"/>
              <a:gd name="connsiteY81" fmla="*/ 2306910 h 3698043"/>
              <a:gd name="connsiteX82" fmla="*/ 23750 w 2505693"/>
              <a:gd name="connsiteY82" fmla="*/ 1903149 h 3698043"/>
              <a:gd name="connsiteX83" fmla="*/ 11875 w 2505693"/>
              <a:gd name="connsiteY83" fmla="*/ 1748770 h 3698043"/>
              <a:gd name="connsiteX84" fmla="*/ 35626 w 2505693"/>
              <a:gd name="connsiteY84" fmla="*/ 1356884 h 3698043"/>
              <a:gd name="connsiteX85" fmla="*/ 59376 w 2505693"/>
              <a:gd name="connsiteY85" fmla="*/ 371232 h 3698043"/>
              <a:gd name="connsiteX86" fmla="*/ 47501 w 2505693"/>
              <a:gd name="connsiteY86" fmla="*/ 157476 h 3698043"/>
              <a:gd name="connsiteX87" fmla="*/ 35626 w 2505693"/>
              <a:gd name="connsiteY87" fmla="*/ 121850 h 3698043"/>
              <a:gd name="connsiteX88" fmla="*/ 11875 w 2505693"/>
              <a:gd name="connsiteY88" fmla="*/ 50598 h 369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505693" h="3698043">
                <a:moveTo>
                  <a:pt x="11875" y="50598"/>
                </a:moveTo>
                <a:cubicBezTo>
                  <a:pt x="19792" y="42681"/>
                  <a:pt x="59376" y="66432"/>
                  <a:pt x="83127" y="74349"/>
                </a:cubicBezTo>
                <a:cubicBezTo>
                  <a:pt x="95002" y="78307"/>
                  <a:pt x="106609" y="83188"/>
                  <a:pt x="118753" y="86224"/>
                </a:cubicBezTo>
                <a:cubicBezTo>
                  <a:pt x="134587" y="90183"/>
                  <a:pt x="150972" y="92369"/>
                  <a:pt x="166254" y="98100"/>
                </a:cubicBezTo>
                <a:cubicBezTo>
                  <a:pt x="182829" y="104316"/>
                  <a:pt x="197484" y="114877"/>
                  <a:pt x="213755" y="121850"/>
                </a:cubicBezTo>
                <a:cubicBezTo>
                  <a:pt x="225261" y="126781"/>
                  <a:pt x="237875" y="128795"/>
                  <a:pt x="249381" y="133726"/>
                </a:cubicBezTo>
                <a:cubicBezTo>
                  <a:pt x="265652" y="140699"/>
                  <a:pt x="281703" y="148368"/>
                  <a:pt x="296883" y="157476"/>
                </a:cubicBezTo>
                <a:cubicBezTo>
                  <a:pt x="321360" y="172162"/>
                  <a:pt x="368135" y="204978"/>
                  <a:pt x="368135" y="204978"/>
                </a:cubicBezTo>
                <a:cubicBezTo>
                  <a:pt x="380010" y="201019"/>
                  <a:pt x="391725" y="196541"/>
                  <a:pt x="403761" y="193102"/>
                </a:cubicBezTo>
                <a:cubicBezTo>
                  <a:pt x="419454" y="188618"/>
                  <a:pt x="436261" y="187656"/>
                  <a:pt x="451262" y="181227"/>
                </a:cubicBezTo>
                <a:cubicBezTo>
                  <a:pt x="464380" y="175605"/>
                  <a:pt x="472726" y="159246"/>
                  <a:pt x="486888" y="157476"/>
                </a:cubicBezTo>
                <a:cubicBezTo>
                  <a:pt x="569467" y="147154"/>
                  <a:pt x="653143" y="149559"/>
                  <a:pt x="736270" y="145601"/>
                </a:cubicBezTo>
                <a:cubicBezTo>
                  <a:pt x="835064" y="79738"/>
                  <a:pt x="675864" y="178201"/>
                  <a:pt x="866898" y="109975"/>
                </a:cubicBezTo>
                <a:cubicBezTo>
                  <a:pt x="893780" y="100374"/>
                  <a:pt x="938150" y="62474"/>
                  <a:pt x="938150" y="62474"/>
                </a:cubicBezTo>
                <a:cubicBezTo>
                  <a:pt x="942109" y="50599"/>
                  <a:pt x="941175" y="35699"/>
                  <a:pt x="950026" y="26848"/>
                </a:cubicBezTo>
                <a:cubicBezTo>
                  <a:pt x="976875" y="0"/>
                  <a:pt x="1072797" y="25866"/>
                  <a:pt x="1080654" y="26848"/>
                </a:cubicBezTo>
                <a:cubicBezTo>
                  <a:pt x="1096488" y="34765"/>
                  <a:pt x="1112975" y="41490"/>
                  <a:pt x="1128155" y="50598"/>
                </a:cubicBezTo>
                <a:cubicBezTo>
                  <a:pt x="1230241" y="111850"/>
                  <a:pt x="1163373" y="86089"/>
                  <a:pt x="1235033" y="109975"/>
                </a:cubicBezTo>
                <a:cubicBezTo>
                  <a:pt x="1266701" y="106017"/>
                  <a:pt x="1298830" y="104787"/>
                  <a:pt x="1330036" y="98100"/>
                </a:cubicBezTo>
                <a:cubicBezTo>
                  <a:pt x="1354516" y="92854"/>
                  <a:pt x="1376739" y="79259"/>
                  <a:pt x="1401288" y="74349"/>
                </a:cubicBezTo>
                <a:lnTo>
                  <a:pt x="1460665" y="62474"/>
                </a:lnTo>
                <a:cubicBezTo>
                  <a:pt x="1527958" y="66432"/>
                  <a:pt x="1595702" y="65630"/>
                  <a:pt x="1662545" y="74349"/>
                </a:cubicBezTo>
                <a:cubicBezTo>
                  <a:pt x="1795089" y="91637"/>
                  <a:pt x="1685744" y="90470"/>
                  <a:pt x="1769423" y="121850"/>
                </a:cubicBezTo>
                <a:cubicBezTo>
                  <a:pt x="1788322" y="128937"/>
                  <a:pt x="1808699" y="131899"/>
                  <a:pt x="1828800" y="133726"/>
                </a:cubicBezTo>
                <a:cubicBezTo>
                  <a:pt x="1895933" y="139829"/>
                  <a:pt x="1963387" y="141643"/>
                  <a:pt x="2030680" y="145601"/>
                </a:cubicBezTo>
                <a:cubicBezTo>
                  <a:pt x="2171501" y="180805"/>
                  <a:pt x="1948550" y="126800"/>
                  <a:pt x="2161309" y="169352"/>
                </a:cubicBezTo>
                <a:cubicBezTo>
                  <a:pt x="2173584" y="171807"/>
                  <a:pt x="2184449" y="180335"/>
                  <a:pt x="2196935" y="181227"/>
                </a:cubicBezTo>
                <a:cubicBezTo>
                  <a:pt x="2295723" y="188283"/>
                  <a:pt x="2394857" y="189144"/>
                  <a:pt x="2493818" y="193102"/>
                </a:cubicBezTo>
                <a:cubicBezTo>
                  <a:pt x="2497776" y="232687"/>
                  <a:pt x="2505693" y="272074"/>
                  <a:pt x="2505693" y="311856"/>
                </a:cubicBezTo>
                <a:cubicBezTo>
                  <a:pt x="2505693" y="413117"/>
                  <a:pt x="2498148" y="472110"/>
                  <a:pt x="2481943" y="561237"/>
                </a:cubicBezTo>
                <a:cubicBezTo>
                  <a:pt x="2480873" y="567122"/>
                  <a:pt x="2463636" y="657226"/>
                  <a:pt x="2458192" y="668115"/>
                </a:cubicBezTo>
                <a:cubicBezTo>
                  <a:pt x="2445427" y="693646"/>
                  <a:pt x="2419718" y="712287"/>
                  <a:pt x="2410691" y="739367"/>
                </a:cubicBezTo>
                <a:cubicBezTo>
                  <a:pt x="2406732" y="751242"/>
                  <a:pt x="2404413" y="763797"/>
                  <a:pt x="2398815" y="774993"/>
                </a:cubicBezTo>
                <a:cubicBezTo>
                  <a:pt x="2392432" y="787758"/>
                  <a:pt x="2384547" y="799952"/>
                  <a:pt x="2375065" y="810619"/>
                </a:cubicBezTo>
                <a:cubicBezTo>
                  <a:pt x="2315907" y="877172"/>
                  <a:pt x="2322333" y="869524"/>
                  <a:pt x="2268187" y="905622"/>
                </a:cubicBezTo>
                <a:cubicBezTo>
                  <a:pt x="2264228" y="941248"/>
                  <a:pt x="2261380" y="977015"/>
                  <a:pt x="2256311" y="1012500"/>
                </a:cubicBezTo>
                <a:cubicBezTo>
                  <a:pt x="2253457" y="1032481"/>
                  <a:pt x="2244436" y="1051692"/>
                  <a:pt x="2244436" y="1071876"/>
                </a:cubicBezTo>
                <a:cubicBezTo>
                  <a:pt x="2244436" y="1115599"/>
                  <a:pt x="2252353" y="1158962"/>
                  <a:pt x="2256311" y="1202505"/>
                </a:cubicBezTo>
                <a:cubicBezTo>
                  <a:pt x="2252353" y="1218339"/>
                  <a:pt x="2250167" y="1234724"/>
                  <a:pt x="2244436" y="1250006"/>
                </a:cubicBezTo>
                <a:cubicBezTo>
                  <a:pt x="2233451" y="1279300"/>
                  <a:pt x="2215067" y="1307749"/>
                  <a:pt x="2196935" y="1333134"/>
                </a:cubicBezTo>
                <a:cubicBezTo>
                  <a:pt x="2185431" y="1349240"/>
                  <a:pt x="2172813" y="1364530"/>
                  <a:pt x="2161309" y="1380635"/>
                </a:cubicBezTo>
                <a:cubicBezTo>
                  <a:pt x="2153013" y="1392249"/>
                  <a:pt x="2147040" y="1405594"/>
                  <a:pt x="2137558" y="1416261"/>
                </a:cubicBezTo>
                <a:cubicBezTo>
                  <a:pt x="2115243" y="1441365"/>
                  <a:pt x="2090057" y="1463762"/>
                  <a:pt x="2066306" y="1487513"/>
                </a:cubicBezTo>
                <a:lnTo>
                  <a:pt x="2018805" y="1535014"/>
                </a:lnTo>
                <a:cubicBezTo>
                  <a:pt x="2002553" y="1600024"/>
                  <a:pt x="2013600" y="1575427"/>
                  <a:pt x="1971304" y="1641892"/>
                </a:cubicBezTo>
                <a:cubicBezTo>
                  <a:pt x="1955979" y="1665974"/>
                  <a:pt x="1923802" y="1713144"/>
                  <a:pt x="1923802" y="1713144"/>
                </a:cubicBezTo>
                <a:lnTo>
                  <a:pt x="1900052" y="1784396"/>
                </a:lnTo>
                <a:cubicBezTo>
                  <a:pt x="1896094" y="1796271"/>
                  <a:pt x="1891212" y="1807878"/>
                  <a:pt x="1888176" y="1820022"/>
                </a:cubicBezTo>
                <a:cubicBezTo>
                  <a:pt x="1884218" y="1835856"/>
                  <a:pt x="1880785" y="1851830"/>
                  <a:pt x="1876301" y="1867523"/>
                </a:cubicBezTo>
                <a:cubicBezTo>
                  <a:pt x="1872862" y="1879559"/>
                  <a:pt x="1867462" y="1891005"/>
                  <a:pt x="1864426" y="1903149"/>
                </a:cubicBezTo>
                <a:cubicBezTo>
                  <a:pt x="1862553" y="1910640"/>
                  <a:pt x="1846768" y="1997840"/>
                  <a:pt x="1840675" y="2010027"/>
                </a:cubicBezTo>
                <a:cubicBezTo>
                  <a:pt x="1827910" y="2035558"/>
                  <a:pt x="1802201" y="2054199"/>
                  <a:pt x="1793174" y="2081279"/>
                </a:cubicBezTo>
                <a:cubicBezTo>
                  <a:pt x="1761809" y="2175374"/>
                  <a:pt x="1773539" y="2127836"/>
                  <a:pt x="1757548" y="2223783"/>
                </a:cubicBezTo>
                <a:cubicBezTo>
                  <a:pt x="1753125" y="2321078"/>
                  <a:pt x="1758468" y="2494157"/>
                  <a:pt x="1721922" y="2603793"/>
                </a:cubicBezTo>
                <a:cubicBezTo>
                  <a:pt x="1704929" y="2654772"/>
                  <a:pt x="1700630" y="2678864"/>
                  <a:pt x="1674420" y="2722547"/>
                </a:cubicBezTo>
                <a:cubicBezTo>
                  <a:pt x="1659734" y="2747024"/>
                  <a:pt x="1647103" y="2773614"/>
                  <a:pt x="1626919" y="2793798"/>
                </a:cubicBezTo>
                <a:cubicBezTo>
                  <a:pt x="1604545" y="2816172"/>
                  <a:pt x="1580770" y="2835289"/>
                  <a:pt x="1567543" y="2865050"/>
                </a:cubicBezTo>
                <a:cubicBezTo>
                  <a:pt x="1557375" y="2887928"/>
                  <a:pt x="1551709" y="2912551"/>
                  <a:pt x="1543792" y="2936302"/>
                </a:cubicBezTo>
                <a:lnTo>
                  <a:pt x="1531917" y="2971928"/>
                </a:lnTo>
                <a:cubicBezTo>
                  <a:pt x="1524528" y="3038429"/>
                  <a:pt x="1523289" y="3077689"/>
                  <a:pt x="1508166" y="3138183"/>
                </a:cubicBezTo>
                <a:cubicBezTo>
                  <a:pt x="1505130" y="3150327"/>
                  <a:pt x="1500249" y="3161934"/>
                  <a:pt x="1496291" y="3173809"/>
                </a:cubicBezTo>
                <a:cubicBezTo>
                  <a:pt x="1492332" y="3205476"/>
                  <a:pt x="1491102" y="3237606"/>
                  <a:pt x="1484415" y="3268811"/>
                </a:cubicBezTo>
                <a:cubicBezTo>
                  <a:pt x="1479169" y="3293291"/>
                  <a:pt x="1465575" y="3315514"/>
                  <a:pt x="1460665" y="3340063"/>
                </a:cubicBezTo>
                <a:cubicBezTo>
                  <a:pt x="1456706" y="3359855"/>
                  <a:pt x="1454100" y="3379967"/>
                  <a:pt x="1448789" y="3399440"/>
                </a:cubicBezTo>
                <a:cubicBezTo>
                  <a:pt x="1442202" y="3423593"/>
                  <a:pt x="1432956" y="3446941"/>
                  <a:pt x="1425039" y="3470692"/>
                </a:cubicBezTo>
                <a:cubicBezTo>
                  <a:pt x="1421081" y="3482567"/>
                  <a:pt x="1415618" y="3494043"/>
                  <a:pt x="1413163" y="3506318"/>
                </a:cubicBezTo>
                <a:cubicBezTo>
                  <a:pt x="1405246" y="3545902"/>
                  <a:pt x="1427710" y="3612305"/>
                  <a:pt x="1389413" y="3625071"/>
                </a:cubicBezTo>
                <a:cubicBezTo>
                  <a:pt x="1295318" y="3656436"/>
                  <a:pt x="1342856" y="3644706"/>
                  <a:pt x="1246909" y="3660697"/>
                </a:cubicBezTo>
                <a:cubicBezTo>
                  <a:pt x="1235034" y="3664656"/>
                  <a:pt x="1223801" y="3672573"/>
                  <a:pt x="1211283" y="3672573"/>
                </a:cubicBezTo>
                <a:cubicBezTo>
                  <a:pt x="1080077" y="3672573"/>
                  <a:pt x="1155468" y="3659037"/>
                  <a:pt x="1045028" y="3636947"/>
                </a:cubicBezTo>
                <a:lnTo>
                  <a:pt x="985652" y="3625071"/>
                </a:lnTo>
                <a:lnTo>
                  <a:pt x="451262" y="3636947"/>
                </a:lnTo>
                <a:cubicBezTo>
                  <a:pt x="397200" y="3638949"/>
                  <a:pt x="347725" y="3645444"/>
                  <a:pt x="296883" y="3660697"/>
                </a:cubicBezTo>
                <a:cubicBezTo>
                  <a:pt x="272903" y="3667891"/>
                  <a:pt x="249382" y="3676531"/>
                  <a:pt x="225631" y="3684448"/>
                </a:cubicBezTo>
                <a:lnTo>
                  <a:pt x="190005" y="3696323"/>
                </a:lnTo>
                <a:cubicBezTo>
                  <a:pt x="150421" y="3692365"/>
                  <a:pt x="108639" y="3698043"/>
                  <a:pt x="71252" y="3684448"/>
                </a:cubicBezTo>
                <a:cubicBezTo>
                  <a:pt x="59488" y="3680170"/>
                  <a:pt x="61146" y="3661214"/>
                  <a:pt x="59376" y="3648822"/>
                </a:cubicBezTo>
                <a:cubicBezTo>
                  <a:pt x="53193" y="3605539"/>
                  <a:pt x="51459" y="3561736"/>
                  <a:pt x="47501" y="3518193"/>
                </a:cubicBezTo>
                <a:cubicBezTo>
                  <a:pt x="39584" y="3316313"/>
                  <a:pt x="40528" y="3113890"/>
                  <a:pt x="23750" y="2912552"/>
                </a:cubicBezTo>
                <a:lnTo>
                  <a:pt x="0" y="2627544"/>
                </a:lnTo>
                <a:cubicBezTo>
                  <a:pt x="5436" y="2529694"/>
                  <a:pt x="2767" y="2436959"/>
                  <a:pt x="23750" y="2342536"/>
                </a:cubicBezTo>
                <a:cubicBezTo>
                  <a:pt x="26466" y="2330316"/>
                  <a:pt x="31667" y="2318785"/>
                  <a:pt x="35626" y="2306910"/>
                </a:cubicBezTo>
                <a:cubicBezTo>
                  <a:pt x="31667" y="2172323"/>
                  <a:pt x="29474" y="2037672"/>
                  <a:pt x="23750" y="1903149"/>
                </a:cubicBezTo>
                <a:cubicBezTo>
                  <a:pt x="21556" y="1851584"/>
                  <a:pt x="11875" y="1800382"/>
                  <a:pt x="11875" y="1748770"/>
                </a:cubicBezTo>
                <a:cubicBezTo>
                  <a:pt x="11875" y="1480667"/>
                  <a:pt x="9040" y="1516388"/>
                  <a:pt x="35626" y="1356884"/>
                </a:cubicBezTo>
                <a:cubicBezTo>
                  <a:pt x="47346" y="1016995"/>
                  <a:pt x="59376" y="721284"/>
                  <a:pt x="59376" y="371232"/>
                </a:cubicBezTo>
                <a:cubicBezTo>
                  <a:pt x="59376" y="299870"/>
                  <a:pt x="54267" y="228516"/>
                  <a:pt x="47501" y="157476"/>
                </a:cubicBezTo>
                <a:cubicBezTo>
                  <a:pt x="46314" y="145015"/>
                  <a:pt x="39065" y="133886"/>
                  <a:pt x="35626" y="121850"/>
                </a:cubicBezTo>
                <a:cubicBezTo>
                  <a:pt x="20870" y="70204"/>
                  <a:pt x="3958" y="58515"/>
                  <a:pt x="11875" y="50598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 rot="1016270">
            <a:off x="2674908" y="1635093"/>
            <a:ext cx="693128" cy="600803"/>
          </a:xfrm>
          <a:custGeom>
            <a:avLst/>
            <a:gdLst>
              <a:gd name="connsiteX0" fmla="*/ 97980 w 693128"/>
              <a:gd name="connsiteY0" fmla="*/ 181832 h 600803"/>
              <a:gd name="connsiteX1" fmla="*/ 74229 w 693128"/>
              <a:gd name="connsiteY1" fmla="*/ 253084 h 600803"/>
              <a:gd name="connsiteX2" fmla="*/ 62354 w 693128"/>
              <a:gd name="connsiteY2" fmla="*/ 336212 h 600803"/>
              <a:gd name="connsiteX3" fmla="*/ 26728 w 693128"/>
              <a:gd name="connsiteY3" fmla="*/ 348087 h 600803"/>
              <a:gd name="connsiteX4" fmla="*/ 2977 w 693128"/>
              <a:gd name="connsiteY4" fmla="*/ 383713 h 600803"/>
              <a:gd name="connsiteX5" fmla="*/ 14853 w 693128"/>
              <a:gd name="connsiteY5" fmla="*/ 490591 h 600803"/>
              <a:gd name="connsiteX6" fmla="*/ 50479 w 693128"/>
              <a:gd name="connsiteY6" fmla="*/ 526217 h 600803"/>
              <a:gd name="connsiteX7" fmla="*/ 169232 w 693128"/>
              <a:gd name="connsiteY7" fmla="*/ 561843 h 600803"/>
              <a:gd name="connsiteX8" fmla="*/ 252359 w 693128"/>
              <a:gd name="connsiteY8" fmla="*/ 597469 h 600803"/>
              <a:gd name="connsiteX9" fmla="*/ 359237 w 693128"/>
              <a:gd name="connsiteY9" fmla="*/ 561843 h 600803"/>
              <a:gd name="connsiteX10" fmla="*/ 418614 w 693128"/>
              <a:gd name="connsiteY10" fmla="*/ 549967 h 600803"/>
              <a:gd name="connsiteX11" fmla="*/ 454240 w 693128"/>
              <a:gd name="connsiteY11" fmla="*/ 538092 h 600803"/>
              <a:gd name="connsiteX12" fmla="*/ 513616 w 693128"/>
              <a:gd name="connsiteY12" fmla="*/ 526217 h 600803"/>
              <a:gd name="connsiteX13" fmla="*/ 656120 w 693128"/>
              <a:gd name="connsiteY13" fmla="*/ 526217 h 600803"/>
              <a:gd name="connsiteX14" fmla="*/ 679871 w 693128"/>
              <a:gd name="connsiteY14" fmla="*/ 490591 h 600803"/>
              <a:gd name="connsiteX15" fmla="*/ 691746 w 693128"/>
              <a:gd name="connsiteY15" fmla="*/ 454965 h 600803"/>
              <a:gd name="connsiteX16" fmla="*/ 644245 w 693128"/>
              <a:gd name="connsiteY16" fmla="*/ 348087 h 600803"/>
              <a:gd name="connsiteX17" fmla="*/ 608619 w 693128"/>
              <a:gd name="connsiteY17" fmla="*/ 300586 h 600803"/>
              <a:gd name="connsiteX18" fmla="*/ 584868 w 693128"/>
              <a:gd name="connsiteY18" fmla="*/ 229334 h 600803"/>
              <a:gd name="connsiteX19" fmla="*/ 572993 w 693128"/>
              <a:gd name="connsiteY19" fmla="*/ 193708 h 600803"/>
              <a:gd name="connsiteX20" fmla="*/ 561118 w 693128"/>
              <a:gd name="connsiteY20" fmla="*/ 15578 h 600803"/>
              <a:gd name="connsiteX21" fmla="*/ 513616 w 693128"/>
              <a:gd name="connsiteY21" fmla="*/ 3702 h 600803"/>
              <a:gd name="connsiteX22" fmla="*/ 394863 w 693128"/>
              <a:gd name="connsiteY22" fmla="*/ 15578 h 600803"/>
              <a:gd name="connsiteX23" fmla="*/ 323611 w 693128"/>
              <a:gd name="connsiteY23" fmla="*/ 63079 h 600803"/>
              <a:gd name="connsiteX24" fmla="*/ 240484 w 693128"/>
              <a:gd name="connsiteY24" fmla="*/ 146206 h 600803"/>
              <a:gd name="connsiteX25" fmla="*/ 109855 w 693128"/>
              <a:gd name="connsiteY25" fmla="*/ 158082 h 600803"/>
              <a:gd name="connsiteX26" fmla="*/ 97980 w 693128"/>
              <a:gd name="connsiteY26" fmla="*/ 181832 h 60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93128" h="600803">
                <a:moveTo>
                  <a:pt x="97980" y="181832"/>
                </a:moveTo>
                <a:cubicBezTo>
                  <a:pt x="92042" y="197666"/>
                  <a:pt x="77769" y="228300"/>
                  <a:pt x="74229" y="253084"/>
                </a:cubicBezTo>
                <a:cubicBezTo>
                  <a:pt x="70271" y="280793"/>
                  <a:pt x="74872" y="311176"/>
                  <a:pt x="62354" y="336212"/>
                </a:cubicBezTo>
                <a:cubicBezTo>
                  <a:pt x="56756" y="347408"/>
                  <a:pt x="38603" y="344129"/>
                  <a:pt x="26728" y="348087"/>
                </a:cubicBezTo>
                <a:cubicBezTo>
                  <a:pt x="18811" y="359962"/>
                  <a:pt x="4162" y="369490"/>
                  <a:pt x="2977" y="383713"/>
                </a:cubicBezTo>
                <a:cubicBezTo>
                  <a:pt x="0" y="419434"/>
                  <a:pt x="3518" y="456585"/>
                  <a:pt x="14853" y="490591"/>
                </a:cubicBezTo>
                <a:cubicBezTo>
                  <a:pt x="20164" y="506523"/>
                  <a:pt x="35798" y="518061"/>
                  <a:pt x="50479" y="526217"/>
                </a:cubicBezTo>
                <a:cubicBezTo>
                  <a:pt x="74129" y="539356"/>
                  <a:pt x="138570" y="554177"/>
                  <a:pt x="169232" y="561843"/>
                </a:cubicBezTo>
                <a:cubicBezTo>
                  <a:pt x="193946" y="578318"/>
                  <a:pt x="219020" y="600803"/>
                  <a:pt x="252359" y="597469"/>
                </a:cubicBezTo>
                <a:cubicBezTo>
                  <a:pt x="299837" y="592721"/>
                  <a:pt x="317685" y="570154"/>
                  <a:pt x="359237" y="561843"/>
                </a:cubicBezTo>
                <a:cubicBezTo>
                  <a:pt x="379029" y="557884"/>
                  <a:pt x="399032" y="554862"/>
                  <a:pt x="418614" y="549967"/>
                </a:cubicBezTo>
                <a:cubicBezTo>
                  <a:pt x="430758" y="546931"/>
                  <a:pt x="442096" y="541128"/>
                  <a:pt x="454240" y="538092"/>
                </a:cubicBezTo>
                <a:cubicBezTo>
                  <a:pt x="473821" y="533197"/>
                  <a:pt x="493824" y="530175"/>
                  <a:pt x="513616" y="526217"/>
                </a:cubicBezTo>
                <a:cubicBezTo>
                  <a:pt x="554114" y="532002"/>
                  <a:pt x="614446" y="550031"/>
                  <a:pt x="656120" y="526217"/>
                </a:cubicBezTo>
                <a:cubicBezTo>
                  <a:pt x="668512" y="519136"/>
                  <a:pt x="671954" y="502466"/>
                  <a:pt x="679871" y="490591"/>
                </a:cubicBezTo>
                <a:cubicBezTo>
                  <a:pt x="683829" y="478716"/>
                  <a:pt x="693128" y="467406"/>
                  <a:pt x="691746" y="454965"/>
                </a:cubicBezTo>
                <a:cubicBezTo>
                  <a:pt x="686664" y="409228"/>
                  <a:pt x="668668" y="382278"/>
                  <a:pt x="644245" y="348087"/>
                </a:cubicBezTo>
                <a:cubicBezTo>
                  <a:pt x="632741" y="331982"/>
                  <a:pt x="620494" y="316420"/>
                  <a:pt x="608619" y="300586"/>
                </a:cubicBezTo>
                <a:lnTo>
                  <a:pt x="584868" y="229334"/>
                </a:lnTo>
                <a:lnTo>
                  <a:pt x="572993" y="193708"/>
                </a:lnTo>
                <a:cubicBezTo>
                  <a:pt x="569035" y="134331"/>
                  <a:pt x="578868" y="72378"/>
                  <a:pt x="561118" y="15578"/>
                </a:cubicBezTo>
                <a:cubicBezTo>
                  <a:pt x="556250" y="0"/>
                  <a:pt x="529937" y="3702"/>
                  <a:pt x="513616" y="3702"/>
                </a:cubicBezTo>
                <a:cubicBezTo>
                  <a:pt x="473834" y="3702"/>
                  <a:pt x="434447" y="11619"/>
                  <a:pt x="394863" y="15578"/>
                </a:cubicBezTo>
                <a:cubicBezTo>
                  <a:pt x="371112" y="31412"/>
                  <a:pt x="339445" y="39328"/>
                  <a:pt x="323611" y="63079"/>
                </a:cubicBezTo>
                <a:cubicBezTo>
                  <a:pt x="289234" y="114645"/>
                  <a:pt x="294390" y="138505"/>
                  <a:pt x="240484" y="146206"/>
                </a:cubicBezTo>
                <a:cubicBezTo>
                  <a:pt x="197201" y="152389"/>
                  <a:pt x="153398" y="154123"/>
                  <a:pt x="109855" y="158082"/>
                </a:cubicBezTo>
                <a:cubicBezTo>
                  <a:pt x="96728" y="197463"/>
                  <a:pt x="103918" y="165998"/>
                  <a:pt x="97980" y="181832"/>
                </a:cubicBezTo>
                <a:close/>
              </a:path>
            </a:pathLst>
          </a:cu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27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 rot="2661333">
            <a:off x="2873082" y="3974136"/>
            <a:ext cx="693128" cy="600803"/>
          </a:xfrm>
          <a:custGeom>
            <a:avLst/>
            <a:gdLst>
              <a:gd name="connsiteX0" fmla="*/ 97980 w 693128"/>
              <a:gd name="connsiteY0" fmla="*/ 181832 h 600803"/>
              <a:gd name="connsiteX1" fmla="*/ 74229 w 693128"/>
              <a:gd name="connsiteY1" fmla="*/ 253084 h 600803"/>
              <a:gd name="connsiteX2" fmla="*/ 62354 w 693128"/>
              <a:gd name="connsiteY2" fmla="*/ 336212 h 600803"/>
              <a:gd name="connsiteX3" fmla="*/ 26728 w 693128"/>
              <a:gd name="connsiteY3" fmla="*/ 348087 h 600803"/>
              <a:gd name="connsiteX4" fmla="*/ 2977 w 693128"/>
              <a:gd name="connsiteY4" fmla="*/ 383713 h 600803"/>
              <a:gd name="connsiteX5" fmla="*/ 14853 w 693128"/>
              <a:gd name="connsiteY5" fmla="*/ 490591 h 600803"/>
              <a:gd name="connsiteX6" fmla="*/ 50479 w 693128"/>
              <a:gd name="connsiteY6" fmla="*/ 526217 h 600803"/>
              <a:gd name="connsiteX7" fmla="*/ 169232 w 693128"/>
              <a:gd name="connsiteY7" fmla="*/ 561843 h 600803"/>
              <a:gd name="connsiteX8" fmla="*/ 252359 w 693128"/>
              <a:gd name="connsiteY8" fmla="*/ 597469 h 600803"/>
              <a:gd name="connsiteX9" fmla="*/ 359237 w 693128"/>
              <a:gd name="connsiteY9" fmla="*/ 561843 h 600803"/>
              <a:gd name="connsiteX10" fmla="*/ 418614 w 693128"/>
              <a:gd name="connsiteY10" fmla="*/ 549967 h 600803"/>
              <a:gd name="connsiteX11" fmla="*/ 454240 w 693128"/>
              <a:gd name="connsiteY11" fmla="*/ 538092 h 600803"/>
              <a:gd name="connsiteX12" fmla="*/ 513616 w 693128"/>
              <a:gd name="connsiteY12" fmla="*/ 526217 h 600803"/>
              <a:gd name="connsiteX13" fmla="*/ 656120 w 693128"/>
              <a:gd name="connsiteY13" fmla="*/ 526217 h 600803"/>
              <a:gd name="connsiteX14" fmla="*/ 679871 w 693128"/>
              <a:gd name="connsiteY14" fmla="*/ 490591 h 600803"/>
              <a:gd name="connsiteX15" fmla="*/ 691746 w 693128"/>
              <a:gd name="connsiteY15" fmla="*/ 454965 h 600803"/>
              <a:gd name="connsiteX16" fmla="*/ 644245 w 693128"/>
              <a:gd name="connsiteY16" fmla="*/ 348087 h 600803"/>
              <a:gd name="connsiteX17" fmla="*/ 608619 w 693128"/>
              <a:gd name="connsiteY17" fmla="*/ 300586 h 600803"/>
              <a:gd name="connsiteX18" fmla="*/ 584868 w 693128"/>
              <a:gd name="connsiteY18" fmla="*/ 229334 h 600803"/>
              <a:gd name="connsiteX19" fmla="*/ 572993 w 693128"/>
              <a:gd name="connsiteY19" fmla="*/ 193708 h 600803"/>
              <a:gd name="connsiteX20" fmla="*/ 561118 w 693128"/>
              <a:gd name="connsiteY20" fmla="*/ 15578 h 600803"/>
              <a:gd name="connsiteX21" fmla="*/ 513616 w 693128"/>
              <a:gd name="connsiteY21" fmla="*/ 3702 h 600803"/>
              <a:gd name="connsiteX22" fmla="*/ 394863 w 693128"/>
              <a:gd name="connsiteY22" fmla="*/ 15578 h 600803"/>
              <a:gd name="connsiteX23" fmla="*/ 323611 w 693128"/>
              <a:gd name="connsiteY23" fmla="*/ 63079 h 600803"/>
              <a:gd name="connsiteX24" fmla="*/ 240484 w 693128"/>
              <a:gd name="connsiteY24" fmla="*/ 146206 h 600803"/>
              <a:gd name="connsiteX25" fmla="*/ 109855 w 693128"/>
              <a:gd name="connsiteY25" fmla="*/ 158082 h 600803"/>
              <a:gd name="connsiteX26" fmla="*/ 97980 w 693128"/>
              <a:gd name="connsiteY26" fmla="*/ 181832 h 60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93128" h="600803">
                <a:moveTo>
                  <a:pt x="97980" y="181832"/>
                </a:moveTo>
                <a:cubicBezTo>
                  <a:pt x="92042" y="197666"/>
                  <a:pt x="77769" y="228300"/>
                  <a:pt x="74229" y="253084"/>
                </a:cubicBezTo>
                <a:cubicBezTo>
                  <a:pt x="70271" y="280793"/>
                  <a:pt x="74872" y="311176"/>
                  <a:pt x="62354" y="336212"/>
                </a:cubicBezTo>
                <a:cubicBezTo>
                  <a:pt x="56756" y="347408"/>
                  <a:pt x="38603" y="344129"/>
                  <a:pt x="26728" y="348087"/>
                </a:cubicBezTo>
                <a:cubicBezTo>
                  <a:pt x="18811" y="359962"/>
                  <a:pt x="4162" y="369490"/>
                  <a:pt x="2977" y="383713"/>
                </a:cubicBezTo>
                <a:cubicBezTo>
                  <a:pt x="0" y="419434"/>
                  <a:pt x="3518" y="456585"/>
                  <a:pt x="14853" y="490591"/>
                </a:cubicBezTo>
                <a:cubicBezTo>
                  <a:pt x="20164" y="506523"/>
                  <a:pt x="35798" y="518061"/>
                  <a:pt x="50479" y="526217"/>
                </a:cubicBezTo>
                <a:cubicBezTo>
                  <a:pt x="74129" y="539356"/>
                  <a:pt x="138570" y="554177"/>
                  <a:pt x="169232" y="561843"/>
                </a:cubicBezTo>
                <a:cubicBezTo>
                  <a:pt x="193946" y="578318"/>
                  <a:pt x="219020" y="600803"/>
                  <a:pt x="252359" y="597469"/>
                </a:cubicBezTo>
                <a:cubicBezTo>
                  <a:pt x="299837" y="592721"/>
                  <a:pt x="317685" y="570154"/>
                  <a:pt x="359237" y="561843"/>
                </a:cubicBezTo>
                <a:cubicBezTo>
                  <a:pt x="379029" y="557884"/>
                  <a:pt x="399032" y="554862"/>
                  <a:pt x="418614" y="549967"/>
                </a:cubicBezTo>
                <a:cubicBezTo>
                  <a:pt x="430758" y="546931"/>
                  <a:pt x="442096" y="541128"/>
                  <a:pt x="454240" y="538092"/>
                </a:cubicBezTo>
                <a:cubicBezTo>
                  <a:pt x="473821" y="533197"/>
                  <a:pt x="493824" y="530175"/>
                  <a:pt x="513616" y="526217"/>
                </a:cubicBezTo>
                <a:cubicBezTo>
                  <a:pt x="554114" y="532002"/>
                  <a:pt x="614446" y="550031"/>
                  <a:pt x="656120" y="526217"/>
                </a:cubicBezTo>
                <a:cubicBezTo>
                  <a:pt x="668512" y="519136"/>
                  <a:pt x="671954" y="502466"/>
                  <a:pt x="679871" y="490591"/>
                </a:cubicBezTo>
                <a:cubicBezTo>
                  <a:pt x="683829" y="478716"/>
                  <a:pt x="693128" y="467406"/>
                  <a:pt x="691746" y="454965"/>
                </a:cubicBezTo>
                <a:cubicBezTo>
                  <a:pt x="686664" y="409228"/>
                  <a:pt x="668668" y="382278"/>
                  <a:pt x="644245" y="348087"/>
                </a:cubicBezTo>
                <a:cubicBezTo>
                  <a:pt x="632741" y="331982"/>
                  <a:pt x="620494" y="316420"/>
                  <a:pt x="608619" y="300586"/>
                </a:cubicBezTo>
                <a:lnTo>
                  <a:pt x="584868" y="229334"/>
                </a:lnTo>
                <a:lnTo>
                  <a:pt x="572993" y="193708"/>
                </a:lnTo>
                <a:cubicBezTo>
                  <a:pt x="569035" y="134331"/>
                  <a:pt x="578868" y="72378"/>
                  <a:pt x="561118" y="15578"/>
                </a:cubicBezTo>
                <a:cubicBezTo>
                  <a:pt x="556250" y="0"/>
                  <a:pt x="529937" y="3702"/>
                  <a:pt x="513616" y="3702"/>
                </a:cubicBezTo>
                <a:cubicBezTo>
                  <a:pt x="473834" y="3702"/>
                  <a:pt x="434447" y="11619"/>
                  <a:pt x="394863" y="15578"/>
                </a:cubicBezTo>
                <a:cubicBezTo>
                  <a:pt x="371112" y="31412"/>
                  <a:pt x="339445" y="39328"/>
                  <a:pt x="323611" y="63079"/>
                </a:cubicBezTo>
                <a:cubicBezTo>
                  <a:pt x="289234" y="114645"/>
                  <a:pt x="294390" y="138505"/>
                  <a:pt x="240484" y="146206"/>
                </a:cubicBezTo>
                <a:cubicBezTo>
                  <a:pt x="197201" y="152389"/>
                  <a:pt x="153398" y="154123"/>
                  <a:pt x="109855" y="158082"/>
                </a:cubicBezTo>
                <a:cubicBezTo>
                  <a:pt x="96728" y="197463"/>
                  <a:pt x="103918" y="165998"/>
                  <a:pt x="97980" y="181832"/>
                </a:cubicBezTo>
                <a:close/>
              </a:path>
            </a:pathLst>
          </a:cu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27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2643249" y="3810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2719449" y="3429000"/>
            <a:ext cx="304800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2700649" y="3689275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2776849" y="3308275"/>
            <a:ext cx="304800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3252054" y="37330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3328254" y="3352006"/>
            <a:ext cx="304800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3329843" y="38854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406043" y="3504406"/>
            <a:ext cx="304800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17"/>
          </p:cNvCxnSpPr>
          <p:nvPr/>
        </p:nvCxnSpPr>
        <p:spPr>
          <a:xfrm flipH="1">
            <a:off x="1652649" y="2125683"/>
            <a:ext cx="39585" cy="2522517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5" idx="13"/>
          </p:cNvCxnSpPr>
          <p:nvPr/>
        </p:nvCxnSpPr>
        <p:spPr>
          <a:xfrm>
            <a:off x="1424049" y="4648200"/>
            <a:ext cx="1859065" cy="4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57649" y="1676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 = 12 kJ</a:t>
            </a:r>
          </a:p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KE = 0 kJ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33849" y="4038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 = 8 kJ</a:t>
            </a:r>
          </a:p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KE = 4 kJ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0800" y="135249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38400" y="40386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24149" y="313607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z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29200" y="2819400"/>
            <a:ext cx="388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Energy cannot be created or destroyed; it can only change forms</a:t>
            </a:r>
            <a:endParaRPr lang="en-US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3810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First law of thermodynamics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914400" y="2239021"/>
            <a:ext cx="2041097" cy="1189979"/>
          </a:xfrm>
          <a:custGeom>
            <a:avLst/>
            <a:gdLst>
              <a:gd name="connsiteX0" fmla="*/ 47501 w 2041097"/>
              <a:gd name="connsiteY0" fmla="*/ 605641 h 1189979"/>
              <a:gd name="connsiteX1" fmla="*/ 83127 w 2041097"/>
              <a:gd name="connsiteY1" fmla="*/ 629392 h 1189979"/>
              <a:gd name="connsiteX2" fmla="*/ 106878 w 2041097"/>
              <a:gd name="connsiteY2" fmla="*/ 700644 h 1189979"/>
              <a:gd name="connsiteX3" fmla="*/ 142504 w 2041097"/>
              <a:gd name="connsiteY3" fmla="*/ 807522 h 1189979"/>
              <a:gd name="connsiteX4" fmla="*/ 154379 w 2041097"/>
              <a:gd name="connsiteY4" fmla="*/ 843148 h 1189979"/>
              <a:gd name="connsiteX5" fmla="*/ 249382 w 2041097"/>
              <a:gd name="connsiteY5" fmla="*/ 950026 h 1189979"/>
              <a:gd name="connsiteX6" fmla="*/ 285008 w 2041097"/>
              <a:gd name="connsiteY6" fmla="*/ 985652 h 1189979"/>
              <a:gd name="connsiteX7" fmla="*/ 320634 w 2041097"/>
              <a:gd name="connsiteY7" fmla="*/ 1021278 h 1189979"/>
              <a:gd name="connsiteX8" fmla="*/ 356260 w 2041097"/>
              <a:gd name="connsiteY8" fmla="*/ 1033153 h 1189979"/>
              <a:gd name="connsiteX9" fmla="*/ 391886 w 2041097"/>
              <a:gd name="connsiteY9" fmla="*/ 1056904 h 1189979"/>
              <a:gd name="connsiteX10" fmla="*/ 486888 w 2041097"/>
              <a:gd name="connsiteY10" fmla="*/ 1104405 h 1189979"/>
              <a:gd name="connsiteX11" fmla="*/ 570016 w 2041097"/>
              <a:gd name="connsiteY11" fmla="*/ 1128155 h 1189979"/>
              <a:gd name="connsiteX12" fmla="*/ 653143 w 2041097"/>
              <a:gd name="connsiteY12" fmla="*/ 1140031 h 1189979"/>
              <a:gd name="connsiteX13" fmla="*/ 688769 w 2041097"/>
              <a:gd name="connsiteY13" fmla="*/ 1151906 h 1189979"/>
              <a:gd name="connsiteX14" fmla="*/ 1365662 w 2041097"/>
              <a:gd name="connsiteY14" fmla="*/ 1128155 h 1189979"/>
              <a:gd name="connsiteX15" fmla="*/ 1401288 w 2041097"/>
              <a:gd name="connsiteY15" fmla="*/ 1104405 h 1189979"/>
              <a:gd name="connsiteX16" fmla="*/ 1436914 w 2041097"/>
              <a:gd name="connsiteY16" fmla="*/ 1092530 h 1189979"/>
              <a:gd name="connsiteX17" fmla="*/ 1650670 w 2041097"/>
              <a:gd name="connsiteY17" fmla="*/ 1056904 h 1189979"/>
              <a:gd name="connsiteX18" fmla="*/ 1698171 w 2041097"/>
              <a:gd name="connsiteY18" fmla="*/ 1045028 h 1189979"/>
              <a:gd name="connsiteX19" fmla="*/ 1805049 w 2041097"/>
              <a:gd name="connsiteY19" fmla="*/ 1021278 h 1189979"/>
              <a:gd name="connsiteX20" fmla="*/ 1852551 w 2041097"/>
              <a:gd name="connsiteY20" fmla="*/ 997527 h 1189979"/>
              <a:gd name="connsiteX21" fmla="*/ 1959429 w 2041097"/>
              <a:gd name="connsiteY21" fmla="*/ 914400 h 1189979"/>
              <a:gd name="connsiteX22" fmla="*/ 1983179 w 2041097"/>
              <a:gd name="connsiteY22" fmla="*/ 878774 h 1189979"/>
              <a:gd name="connsiteX23" fmla="*/ 1995055 w 2041097"/>
              <a:gd name="connsiteY23" fmla="*/ 843148 h 1189979"/>
              <a:gd name="connsiteX24" fmla="*/ 2030681 w 2041097"/>
              <a:gd name="connsiteY24" fmla="*/ 771896 h 1189979"/>
              <a:gd name="connsiteX25" fmla="*/ 2018805 w 2041097"/>
              <a:gd name="connsiteY25" fmla="*/ 475013 h 1189979"/>
              <a:gd name="connsiteX26" fmla="*/ 2006930 w 2041097"/>
              <a:gd name="connsiteY26" fmla="*/ 427511 h 1189979"/>
              <a:gd name="connsiteX27" fmla="*/ 1995055 w 2041097"/>
              <a:gd name="connsiteY27" fmla="*/ 368135 h 1189979"/>
              <a:gd name="connsiteX28" fmla="*/ 1959429 w 2041097"/>
              <a:gd name="connsiteY28" fmla="*/ 285007 h 1189979"/>
              <a:gd name="connsiteX29" fmla="*/ 1923803 w 2041097"/>
              <a:gd name="connsiteY29" fmla="*/ 261257 h 1189979"/>
              <a:gd name="connsiteX30" fmla="*/ 1900052 w 2041097"/>
              <a:gd name="connsiteY30" fmla="*/ 225631 h 1189979"/>
              <a:gd name="connsiteX31" fmla="*/ 1638795 w 2041097"/>
              <a:gd name="connsiteY31" fmla="*/ 190005 h 1189979"/>
              <a:gd name="connsiteX32" fmla="*/ 1223158 w 2041097"/>
              <a:gd name="connsiteY32" fmla="*/ 178130 h 1189979"/>
              <a:gd name="connsiteX33" fmla="*/ 1092530 w 2041097"/>
              <a:gd name="connsiteY33" fmla="*/ 154379 h 1189979"/>
              <a:gd name="connsiteX34" fmla="*/ 985652 w 2041097"/>
              <a:gd name="connsiteY34" fmla="*/ 130628 h 1189979"/>
              <a:gd name="connsiteX35" fmla="*/ 902525 w 2041097"/>
              <a:gd name="connsiteY35" fmla="*/ 83127 h 1189979"/>
              <a:gd name="connsiteX36" fmla="*/ 866899 w 2041097"/>
              <a:gd name="connsiteY36" fmla="*/ 59376 h 1189979"/>
              <a:gd name="connsiteX37" fmla="*/ 819397 w 2041097"/>
              <a:gd name="connsiteY37" fmla="*/ 35626 h 1189979"/>
              <a:gd name="connsiteX38" fmla="*/ 783771 w 2041097"/>
              <a:gd name="connsiteY38" fmla="*/ 11875 h 1189979"/>
              <a:gd name="connsiteX39" fmla="*/ 748145 w 2041097"/>
              <a:gd name="connsiteY39" fmla="*/ 0 h 1189979"/>
              <a:gd name="connsiteX40" fmla="*/ 653143 w 2041097"/>
              <a:gd name="connsiteY40" fmla="*/ 11875 h 1189979"/>
              <a:gd name="connsiteX41" fmla="*/ 534390 w 2041097"/>
              <a:gd name="connsiteY41" fmla="*/ 83127 h 1189979"/>
              <a:gd name="connsiteX42" fmla="*/ 498764 w 2041097"/>
              <a:gd name="connsiteY42" fmla="*/ 95002 h 1189979"/>
              <a:gd name="connsiteX43" fmla="*/ 451262 w 2041097"/>
              <a:gd name="connsiteY43" fmla="*/ 166254 h 1189979"/>
              <a:gd name="connsiteX44" fmla="*/ 415636 w 2041097"/>
              <a:gd name="connsiteY44" fmla="*/ 190005 h 1189979"/>
              <a:gd name="connsiteX45" fmla="*/ 320634 w 2041097"/>
              <a:gd name="connsiteY45" fmla="*/ 249381 h 1189979"/>
              <a:gd name="connsiteX46" fmla="*/ 273132 w 2041097"/>
              <a:gd name="connsiteY46" fmla="*/ 261257 h 1189979"/>
              <a:gd name="connsiteX47" fmla="*/ 237507 w 2041097"/>
              <a:gd name="connsiteY47" fmla="*/ 273132 h 1189979"/>
              <a:gd name="connsiteX48" fmla="*/ 83127 w 2041097"/>
              <a:gd name="connsiteY48" fmla="*/ 296883 h 1189979"/>
              <a:gd name="connsiteX49" fmla="*/ 59377 w 2041097"/>
              <a:gd name="connsiteY49" fmla="*/ 332509 h 1189979"/>
              <a:gd name="connsiteX50" fmla="*/ 23751 w 2041097"/>
              <a:gd name="connsiteY50" fmla="*/ 368135 h 1189979"/>
              <a:gd name="connsiteX51" fmla="*/ 0 w 2041097"/>
              <a:gd name="connsiteY51" fmla="*/ 439387 h 1189979"/>
              <a:gd name="connsiteX52" fmla="*/ 23751 w 2041097"/>
              <a:gd name="connsiteY52" fmla="*/ 558140 h 1189979"/>
              <a:gd name="connsiteX53" fmla="*/ 47501 w 2041097"/>
              <a:gd name="connsiteY53" fmla="*/ 605641 h 118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41097" h="1189979">
                <a:moveTo>
                  <a:pt x="47501" y="605641"/>
                </a:moveTo>
                <a:cubicBezTo>
                  <a:pt x="57397" y="617516"/>
                  <a:pt x="75563" y="617289"/>
                  <a:pt x="83127" y="629392"/>
                </a:cubicBezTo>
                <a:cubicBezTo>
                  <a:pt x="96396" y="650622"/>
                  <a:pt x="98961" y="676893"/>
                  <a:pt x="106878" y="700644"/>
                </a:cubicBezTo>
                <a:lnTo>
                  <a:pt x="142504" y="807522"/>
                </a:lnTo>
                <a:cubicBezTo>
                  <a:pt x="146462" y="819397"/>
                  <a:pt x="147435" y="832733"/>
                  <a:pt x="154379" y="843148"/>
                </a:cubicBezTo>
                <a:cubicBezTo>
                  <a:pt x="196762" y="906721"/>
                  <a:pt x="168038" y="868682"/>
                  <a:pt x="249382" y="950026"/>
                </a:cubicBezTo>
                <a:lnTo>
                  <a:pt x="285008" y="985652"/>
                </a:lnTo>
                <a:cubicBezTo>
                  <a:pt x="296883" y="997527"/>
                  <a:pt x="304702" y="1015967"/>
                  <a:pt x="320634" y="1021278"/>
                </a:cubicBezTo>
                <a:lnTo>
                  <a:pt x="356260" y="1033153"/>
                </a:lnTo>
                <a:cubicBezTo>
                  <a:pt x="368135" y="1041070"/>
                  <a:pt x="379356" y="1050070"/>
                  <a:pt x="391886" y="1056904"/>
                </a:cubicBezTo>
                <a:cubicBezTo>
                  <a:pt x="422968" y="1073858"/>
                  <a:pt x="453300" y="1093209"/>
                  <a:pt x="486888" y="1104405"/>
                </a:cubicBezTo>
                <a:cubicBezTo>
                  <a:pt x="517414" y="1114580"/>
                  <a:pt x="537208" y="1122190"/>
                  <a:pt x="570016" y="1128155"/>
                </a:cubicBezTo>
                <a:cubicBezTo>
                  <a:pt x="597555" y="1133162"/>
                  <a:pt x="625434" y="1136072"/>
                  <a:pt x="653143" y="1140031"/>
                </a:cubicBezTo>
                <a:cubicBezTo>
                  <a:pt x="665018" y="1143989"/>
                  <a:pt x="676251" y="1151906"/>
                  <a:pt x="688769" y="1151906"/>
                </a:cubicBezTo>
                <a:cubicBezTo>
                  <a:pt x="1285751" y="1151906"/>
                  <a:pt x="1118382" y="1189979"/>
                  <a:pt x="1365662" y="1128155"/>
                </a:cubicBezTo>
                <a:cubicBezTo>
                  <a:pt x="1377537" y="1120238"/>
                  <a:pt x="1388522" y="1110788"/>
                  <a:pt x="1401288" y="1104405"/>
                </a:cubicBezTo>
                <a:cubicBezTo>
                  <a:pt x="1412484" y="1098807"/>
                  <a:pt x="1424717" y="1095345"/>
                  <a:pt x="1436914" y="1092530"/>
                </a:cubicBezTo>
                <a:cubicBezTo>
                  <a:pt x="1543316" y="1067976"/>
                  <a:pt x="1550116" y="1069473"/>
                  <a:pt x="1650670" y="1056904"/>
                </a:cubicBezTo>
                <a:cubicBezTo>
                  <a:pt x="1666504" y="1052945"/>
                  <a:pt x="1682239" y="1048569"/>
                  <a:pt x="1698171" y="1045028"/>
                </a:cubicBezTo>
                <a:cubicBezTo>
                  <a:pt x="1833902" y="1014865"/>
                  <a:pt x="1689168" y="1050248"/>
                  <a:pt x="1805049" y="1021278"/>
                </a:cubicBezTo>
                <a:cubicBezTo>
                  <a:pt x="1820883" y="1013361"/>
                  <a:pt x="1837371" y="1006635"/>
                  <a:pt x="1852551" y="997527"/>
                </a:cubicBezTo>
                <a:cubicBezTo>
                  <a:pt x="1896687" y="971046"/>
                  <a:pt x="1927794" y="952362"/>
                  <a:pt x="1959429" y="914400"/>
                </a:cubicBezTo>
                <a:cubicBezTo>
                  <a:pt x="1968566" y="903436"/>
                  <a:pt x="1976796" y="891539"/>
                  <a:pt x="1983179" y="878774"/>
                </a:cubicBezTo>
                <a:cubicBezTo>
                  <a:pt x="1988777" y="867578"/>
                  <a:pt x="1989457" y="854344"/>
                  <a:pt x="1995055" y="843148"/>
                </a:cubicBezTo>
                <a:cubicBezTo>
                  <a:pt x="2041097" y="751065"/>
                  <a:pt x="2000830" y="861443"/>
                  <a:pt x="2030681" y="771896"/>
                </a:cubicBezTo>
                <a:cubicBezTo>
                  <a:pt x="2026722" y="672935"/>
                  <a:pt x="2025619" y="573818"/>
                  <a:pt x="2018805" y="475013"/>
                </a:cubicBezTo>
                <a:cubicBezTo>
                  <a:pt x="2017682" y="458730"/>
                  <a:pt x="2010470" y="443444"/>
                  <a:pt x="2006930" y="427511"/>
                </a:cubicBezTo>
                <a:cubicBezTo>
                  <a:pt x="2002552" y="407808"/>
                  <a:pt x="1999950" y="387716"/>
                  <a:pt x="1995055" y="368135"/>
                </a:cubicBezTo>
                <a:cubicBezTo>
                  <a:pt x="1989752" y="346924"/>
                  <a:pt x="1971564" y="299569"/>
                  <a:pt x="1959429" y="285007"/>
                </a:cubicBezTo>
                <a:cubicBezTo>
                  <a:pt x="1950292" y="274043"/>
                  <a:pt x="1935678" y="269174"/>
                  <a:pt x="1923803" y="261257"/>
                </a:cubicBezTo>
                <a:cubicBezTo>
                  <a:pt x="1915886" y="249382"/>
                  <a:pt x="1912155" y="233195"/>
                  <a:pt x="1900052" y="225631"/>
                </a:cubicBezTo>
                <a:cubicBezTo>
                  <a:pt x="1837420" y="186486"/>
                  <a:pt x="1679339" y="191595"/>
                  <a:pt x="1638795" y="190005"/>
                </a:cubicBezTo>
                <a:cubicBezTo>
                  <a:pt x="1500299" y="184574"/>
                  <a:pt x="1361704" y="182088"/>
                  <a:pt x="1223158" y="178130"/>
                </a:cubicBezTo>
                <a:cubicBezTo>
                  <a:pt x="1150486" y="153904"/>
                  <a:pt x="1217215" y="173561"/>
                  <a:pt x="1092530" y="154379"/>
                </a:cubicBezTo>
                <a:cubicBezTo>
                  <a:pt x="1053322" y="148347"/>
                  <a:pt x="1023485" y="140087"/>
                  <a:pt x="985652" y="130628"/>
                </a:cubicBezTo>
                <a:cubicBezTo>
                  <a:pt x="898844" y="72758"/>
                  <a:pt x="1008005" y="143402"/>
                  <a:pt x="902525" y="83127"/>
                </a:cubicBezTo>
                <a:cubicBezTo>
                  <a:pt x="890133" y="76046"/>
                  <a:pt x="879291" y="66457"/>
                  <a:pt x="866899" y="59376"/>
                </a:cubicBezTo>
                <a:cubicBezTo>
                  <a:pt x="851529" y="50593"/>
                  <a:pt x="834767" y="44409"/>
                  <a:pt x="819397" y="35626"/>
                </a:cubicBezTo>
                <a:cubicBezTo>
                  <a:pt x="807005" y="28545"/>
                  <a:pt x="796537" y="18258"/>
                  <a:pt x="783771" y="11875"/>
                </a:cubicBezTo>
                <a:cubicBezTo>
                  <a:pt x="772575" y="6277"/>
                  <a:pt x="760020" y="3958"/>
                  <a:pt x="748145" y="0"/>
                </a:cubicBezTo>
                <a:cubicBezTo>
                  <a:pt x="716478" y="3958"/>
                  <a:pt x="684104" y="4135"/>
                  <a:pt x="653143" y="11875"/>
                </a:cubicBezTo>
                <a:cubicBezTo>
                  <a:pt x="585919" y="28681"/>
                  <a:pt x="611007" y="57589"/>
                  <a:pt x="534390" y="83127"/>
                </a:cubicBezTo>
                <a:lnTo>
                  <a:pt x="498764" y="95002"/>
                </a:lnTo>
                <a:cubicBezTo>
                  <a:pt x="482930" y="118753"/>
                  <a:pt x="475013" y="150420"/>
                  <a:pt x="451262" y="166254"/>
                </a:cubicBezTo>
                <a:cubicBezTo>
                  <a:pt x="439387" y="174171"/>
                  <a:pt x="427250" y="181709"/>
                  <a:pt x="415636" y="190005"/>
                </a:cubicBezTo>
                <a:cubicBezTo>
                  <a:pt x="374338" y="219504"/>
                  <a:pt x="367623" y="231760"/>
                  <a:pt x="320634" y="249381"/>
                </a:cubicBezTo>
                <a:cubicBezTo>
                  <a:pt x="305352" y="255112"/>
                  <a:pt x="288825" y="256773"/>
                  <a:pt x="273132" y="261257"/>
                </a:cubicBezTo>
                <a:cubicBezTo>
                  <a:pt x="261096" y="264696"/>
                  <a:pt x="249726" y="270417"/>
                  <a:pt x="237507" y="273132"/>
                </a:cubicBezTo>
                <a:cubicBezTo>
                  <a:pt x="207859" y="279720"/>
                  <a:pt x="109631" y="293096"/>
                  <a:pt x="83127" y="296883"/>
                </a:cubicBezTo>
                <a:cubicBezTo>
                  <a:pt x="75210" y="308758"/>
                  <a:pt x="68514" y="321545"/>
                  <a:pt x="59377" y="332509"/>
                </a:cubicBezTo>
                <a:cubicBezTo>
                  <a:pt x="48626" y="345411"/>
                  <a:pt x="31907" y="353454"/>
                  <a:pt x="23751" y="368135"/>
                </a:cubicBezTo>
                <a:cubicBezTo>
                  <a:pt x="11593" y="390020"/>
                  <a:pt x="0" y="439387"/>
                  <a:pt x="0" y="439387"/>
                </a:cubicBezTo>
                <a:cubicBezTo>
                  <a:pt x="4377" y="470030"/>
                  <a:pt x="7168" y="524974"/>
                  <a:pt x="23751" y="558140"/>
                </a:cubicBezTo>
                <a:cubicBezTo>
                  <a:pt x="37181" y="585000"/>
                  <a:pt x="37605" y="593766"/>
                  <a:pt x="47501" y="605641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254382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Potato</a:t>
            </a:r>
          </a:p>
          <a:p>
            <a:pPr algn="just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ΔE = 10 kJ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1858021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10 kJ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Left Arrow 5"/>
          <p:cNvSpPr/>
          <p:nvPr/>
        </p:nvSpPr>
        <p:spPr>
          <a:xfrm rot="20031828">
            <a:off x="2168831" y="2269565"/>
            <a:ext cx="624004" cy="304800"/>
          </a:xfrm>
          <a:prstGeom prst="leftArrow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5625" y="3955475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increase in the energy of a potato in an oven is equal to the amount of heat transferred to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it.</a:t>
            </a:r>
            <a:endParaRPr lang="en-US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86400" y="1916668"/>
            <a:ext cx="2057400" cy="1524000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l-GR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E=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baseline="-25000" dirty="0" err="1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=20 kJ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7800" y="3593068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25 kJ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62800" y="145946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5 kJ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4648200" y="3962400"/>
            <a:ext cx="4495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the absence of any work interactions, the energy change of a system is equal to the net heat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transfer.</a:t>
            </a:r>
            <a:endParaRPr lang="en-US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38850" y="1957450"/>
            <a:ext cx="1933700" cy="14478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eft Arrow 12"/>
          <p:cNvSpPr/>
          <p:nvPr/>
        </p:nvSpPr>
        <p:spPr>
          <a:xfrm rot="7427481">
            <a:off x="6007979" y="3175123"/>
            <a:ext cx="624004" cy="304800"/>
          </a:xfrm>
          <a:prstGeom prst="leftArrow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eft Arrow 13"/>
          <p:cNvSpPr/>
          <p:nvPr/>
        </p:nvSpPr>
        <p:spPr>
          <a:xfrm rot="7427481">
            <a:off x="6769979" y="1879723"/>
            <a:ext cx="624004" cy="304800"/>
          </a:xfrm>
          <a:prstGeom prst="leftArrow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3810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First law of thermodynamics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1447800"/>
            <a:ext cx="3886766" cy="2438400"/>
            <a:chOff x="685800" y="1905000"/>
            <a:chExt cx="3886766" cy="2438400"/>
          </a:xfrm>
        </p:grpSpPr>
        <p:sp>
          <p:nvSpPr>
            <p:cNvPr id="4" name="Frame 3"/>
            <p:cNvSpPr/>
            <p:nvPr/>
          </p:nvSpPr>
          <p:spPr>
            <a:xfrm>
              <a:off x="685800" y="2362200"/>
              <a:ext cx="2590800" cy="1981200"/>
            </a:xfrm>
            <a:prstGeom prst="frame">
              <a:avLst>
                <a:gd name="adj1" fmla="val 59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73825" y="2550225"/>
              <a:ext cx="2209800" cy="16002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rot="10800000" flipV="1">
              <a:off x="2590803" y="2895600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 flipV="1">
              <a:off x="2590801" y="3044443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V="1">
              <a:off x="2593366" y="3190905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 flipV="1">
              <a:off x="2595747" y="3340924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590803" y="2971800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590803" y="3118262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96741" y="3264724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2667003" y="2819400"/>
              <a:ext cx="762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2590803" y="3417124"/>
              <a:ext cx="762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2590803" y="27432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2590803" y="3557016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3733800" y="3291840"/>
              <a:ext cx="1219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3467100" y="37719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429000" y="3886200"/>
              <a:ext cx="1143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Battery</a:t>
              </a:r>
              <a:endPara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50920" y="3733800"/>
              <a:ext cx="76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06824" y="3730752"/>
              <a:ext cx="762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58056" y="3429000"/>
              <a:ext cx="314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+</a:t>
              </a:r>
              <a:endParaRPr lang="en-IN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50920" y="333756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_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29000" y="2209800"/>
              <a:ext cx="11372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W</a:t>
              </a:r>
              <a:r>
                <a:rPr lang="en-IN" baseline="-25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in</a:t>
              </a:r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=10 kJ</a:t>
              </a:r>
              <a:endParaRPr lang="en-IN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3276600"/>
              <a:ext cx="1098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Δ</a:t>
              </a:r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E=10 kJ</a:t>
              </a:r>
              <a:endParaRPr lang="en-IN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95400" y="1905000"/>
              <a:ext cx="1082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Adiabatic</a:t>
              </a:r>
              <a:endParaRPr lang="en-IN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667003" y="2665412"/>
              <a:ext cx="1676400" cy="1588"/>
            </a:xfrm>
            <a:prstGeom prst="line">
              <a:avLst/>
            </a:prstGeom>
            <a:ln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667000" y="3643952"/>
              <a:ext cx="914400" cy="1588"/>
            </a:xfrm>
            <a:prstGeom prst="line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3"/>
          <p:cNvSpPr txBox="1">
            <a:spLocks noChangeArrowheads="1"/>
          </p:cNvSpPr>
          <p:nvPr/>
        </p:nvSpPr>
        <p:spPr bwMode="auto">
          <a:xfrm>
            <a:off x="533400" y="4343400"/>
            <a:ext cx="8229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The </a:t>
            </a:r>
            <a:r>
              <a:rPr lang="en-US" sz="240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work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done </a:t>
            </a:r>
            <a:r>
              <a:rPr lang="en-US" sz="240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on an adiabatic system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 equal </a:t>
            </a:r>
            <a:r>
              <a:rPr lang="en-US" sz="240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to the increase in energy of the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system.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Change in total energy during an adiabatic process is equal to the net work done.</a:t>
            </a:r>
          </a:p>
          <a:p>
            <a:pPr algn="just"/>
            <a:endParaRPr lang="en-US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81600" y="1447800"/>
            <a:ext cx="3741570" cy="2438400"/>
            <a:chOff x="5181600" y="1905000"/>
            <a:chExt cx="3741570" cy="2438400"/>
          </a:xfrm>
        </p:grpSpPr>
        <p:sp>
          <p:nvSpPr>
            <p:cNvPr id="31" name="Frame 30"/>
            <p:cNvSpPr/>
            <p:nvPr/>
          </p:nvSpPr>
          <p:spPr>
            <a:xfrm>
              <a:off x="5181600" y="2362200"/>
              <a:ext cx="2590800" cy="1981200"/>
            </a:xfrm>
            <a:prstGeom prst="frame">
              <a:avLst>
                <a:gd name="adj1" fmla="val 59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650736" y="3220151"/>
              <a:ext cx="76200" cy="381000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path path="rect">
                <a:fillToRect l="100000" t="10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660636" y="3645408"/>
              <a:ext cx="76200" cy="381000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path path="rect">
                <a:fillToRect l="100000" t="10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85936" y="2819400"/>
              <a:ext cx="11372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W</a:t>
              </a:r>
              <a:r>
                <a:rPr lang="en-IN" baseline="-25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in</a:t>
              </a:r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=10 kJ</a:t>
              </a:r>
              <a:endParaRPr lang="en-IN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86400" y="2743200"/>
              <a:ext cx="1098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Δ</a:t>
              </a:r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E=10 kJ</a:t>
              </a:r>
              <a:endParaRPr lang="en-IN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867400" y="1905000"/>
              <a:ext cx="1082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Adiabatic</a:t>
              </a:r>
              <a:endParaRPr lang="en-IN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73624" y="2551176"/>
              <a:ext cx="2209800" cy="16002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0800000">
              <a:off x="6705600" y="3581400"/>
              <a:ext cx="1752600" cy="76200"/>
            </a:xfrm>
            <a:prstGeom prst="rect">
              <a:avLst/>
            </a:prstGeom>
            <a:gradFill flip="none" rotWithShape="1"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path path="rect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Arc 38"/>
            <p:cNvSpPr/>
            <p:nvPr/>
          </p:nvSpPr>
          <p:spPr>
            <a:xfrm>
              <a:off x="7848600" y="3276600"/>
              <a:ext cx="304800" cy="762000"/>
            </a:xfrm>
            <a:prstGeom prst="arc">
              <a:avLst>
                <a:gd name="adj1" fmla="val 16200000"/>
                <a:gd name="adj2" fmla="val 6901014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Energy balance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371600"/>
            <a:ext cx="80010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net change (increase or decrease) in the total energy of a system during a process is equal to the difference between the total energy  entering and total energy leaving the system.</a:t>
            </a:r>
            <a:endParaRPr kumimoji="0" lang="en-I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4038599"/>
          <a:ext cx="8305800" cy="1376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3" imgW="4292280" imgH="711000" progId="Equation.3">
                  <p:embed/>
                </p:oleObj>
              </mc:Choice>
              <mc:Fallback>
                <p:oleObj name="Equation" r:id="rId3" imgW="429228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599"/>
                        <a:ext cx="8305800" cy="13761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Energy change of a system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600200"/>
            <a:ext cx="8001000" cy="4038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Energy change = Energy at the final state – Energy at the initial state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the absence of electrical, magnetic or surface tension effects,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    ∆E = ∆U + ∆KE + ∆PE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Thus, for stationary systems,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          ∆E = ∆U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 </a:t>
            </a:r>
            <a:endParaRPr kumimoji="0" lang="en-US" sz="3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Energy change of a system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19400" y="1459468"/>
            <a:ext cx="3882186" cy="3112532"/>
            <a:chOff x="2819400" y="1459468"/>
            <a:chExt cx="3882186" cy="3112532"/>
          </a:xfrm>
        </p:grpSpPr>
        <p:sp>
          <p:nvSpPr>
            <p:cNvPr id="4" name="Frame 3"/>
            <p:cNvSpPr/>
            <p:nvPr/>
          </p:nvSpPr>
          <p:spPr>
            <a:xfrm>
              <a:off x="2819400" y="2145268"/>
              <a:ext cx="2590800" cy="1981200"/>
            </a:xfrm>
            <a:prstGeom prst="frame">
              <a:avLst>
                <a:gd name="adj1" fmla="val 15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544568" y="3131235"/>
              <a:ext cx="76200" cy="381000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path path="rect">
                <a:fillToRect l="100000" t="10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554468" y="3556492"/>
              <a:ext cx="76200" cy="381000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path path="rect">
                <a:fillToRect l="100000" t="10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79768" y="2730484"/>
              <a:ext cx="1021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W</a:t>
              </a:r>
              <a:r>
                <a:rPr lang="en-IN" baseline="-25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in</a:t>
              </a:r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=8 kJ</a:t>
              </a:r>
              <a:endParaRPr lang="en-IN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86456" y="2291572"/>
              <a:ext cx="200285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Δ</a:t>
              </a:r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E= (Q</a:t>
              </a:r>
              <a:r>
                <a:rPr lang="en-IN" baseline="-25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in</a:t>
              </a:r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-</a:t>
              </a:r>
              <a:r>
                <a:rPr lang="en-IN" dirty="0" err="1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Q</a:t>
              </a:r>
              <a:r>
                <a:rPr lang="en-IN" baseline="-25000" dirty="0" err="1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out</a:t>
              </a:r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)+W</a:t>
              </a:r>
              <a:r>
                <a:rPr lang="en-IN" baseline="-25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in</a:t>
              </a:r>
            </a:p>
            <a:p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    = (25-5) + 8</a:t>
              </a:r>
            </a:p>
            <a:p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    = </a:t>
              </a:r>
              <a:r>
                <a:rPr lang="en-IN" u="sng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28 kJ</a:t>
              </a:r>
              <a:endParaRPr lang="en-IN" u="sng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95600" y="2233660"/>
              <a:ext cx="2423160" cy="181051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54116" y="4202668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Q</a:t>
              </a:r>
              <a:r>
                <a:rPr lang="en-IN" baseline="-25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in</a:t>
              </a:r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 = 25 kJ</a:t>
              </a:r>
              <a:endParaRPr lang="en-IN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57800" y="1459468"/>
              <a:ext cx="1172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 err="1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Q</a:t>
              </a:r>
              <a:r>
                <a:rPr lang="en-IN" baseline="-25000" dirty="0" err="1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out</a:t>
              </a:r>
              <a:r>
                <a:rPr lang="en-IN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 = 5 kJ</a:t>
              </a:r>
              <a:endParaRPr lang="en-IN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12" name="Left Arrow 11"/>
            <p:cNvSpPr/>
            <p:nvPr/>
          </p:nvSpPr>
          <p:spPr>
            <a:xfrm rot="7427481">
              <a:off x="3340980" y="3923144"/>
              <a:ext cx="624004" cy="304800"/>
            </a:xfrm>
            <a:prstGeom prst="leftArrow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27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eft Arrow 12"/>
            <p:cNvSpPr/>
            <p:nvPr/>
          </p:nvSpPr>
          <p:spPr>
            <a:xfrm rot="7427481">
              <a:off x="4864979" y="1879723"/>
              <a:ext cx="624004" cy="304800"/>
            </a:xfrm>
            <a:prstGeom prst="leftArrow">
              <a:avLst/>
            </a:prstGeom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27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10800000">
              <a:off x="4599432" y="3492484"/>
              <a:ext cx="1752600" cy="76200"/>
            </a:xfrm>
            <a:prstGeom prst="rect">
              <a:avLst/>
            </a:prstGeom>
            <a:gradFill flip="none" rotWithShape="1"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path path="rect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Arc 14"/>
            <p:cNvSpPr/>
            <p:nvPr/>
          </p:nvSpPr>
          <p:spPr>
            <a:xfrm>
              <a:off x="5742432" y="3124200"/>
              <a:ext cx="304800" cy="762000"/>
            </a:xfrm>
            <a:prstGeom prst="arc">
              <a:avLst>
                <a:gd name="adj1" fmla="val 16200000"/>
                <a:gd name="adj2" fmla="val 6901014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762000" y="4800600"/>
            <a:ext cx="784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energy change of a system during a process is equal to the net work and heat transfer between the system and its surroundings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Energy transfer mechanisms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600200"/>
            <a:ext cx="8001000" cy="2819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Energy can be transferred to or from a system by three mechanisms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Work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Mass flow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4800" y="4648200"/>
          <a:ext cx="8337884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Equation" r:id="rId3" imgW="3771720" imgH="241200" progId="Equation.3">
                  <p:embed/>
                </p:oleObj>
              </mc:Choice>
              <mc:Fallback>
                <p:oleObj name="Equation" r:id="rId3" imgW="377172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648200"/>
                        <a:ext cx="8337884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9600"/>
            <a:ext cx="8229600" cy="7318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Path and Point functions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4800" y="457200"/>
            <a:ext cx="4396025" cy="5059563"/>
            <a:chOff x="677180" y="655544"/>
            <a:chExt cx="4396025" cy="5059563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990600" y="5257800"/>
              <a:ext cx="381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-762000" y="3505200"/>
              <a:ext cx="3505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/>
            <p:cNvSpPr/>
            <p:nvPr/>
          </p:nvSpPr>
          <p:spPr>
            <a:xfrm rot="20882019">
              <a:off x="677180" y="2514707"/>
              <a:ext cx="3276600" cy="3200400"/>
            </a:xfrm>
            <a:prstGeom prst="arc">
              <a:avLst>
                <a:gd name="adj1" fmla="val 15836866"/>
                <a:gd name="adj2" fmla="val 0"/>
              </a:avLst>
            </a:prstGeom>
            <a:ln w="25400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rc 6"/>
            <p:cNvSpPr/>
            <p:nvPr/>
          </p:nvSpPr>
          <p:spPr>
            <a:xfrm rot="9748727">
              <a:off x="1796605" y="655544"/>
              <a:ext cx="3276600" cy="3200400"/>
            </a:xfrm>
            <a:prstGeom prst="arc">
              <a:avLst>
                <a:gd name="adj1" fmla="val 16200000"/>
                <a:gd name="adj2" fmla="val 382668"/>
              </a:avLst>
            </a:prstGeom>
            <a:ln w="22225"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Flowchart: Merge 7"/>
            <p:cNvSpPr/>
            <p:nvPr/>
          </p:nvSpPr>
          <p:spPr>
            <a:xfrm rot="18296018">
              <a:off x="3259122" y="2696107"/>
              <a:ext cx="178959" cy="382222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Flowchart: Merge 8"/>
            <p:cNvSpPr/>
            <p:nvPr/>
          </p:nvSpPr>
          <p:spPr>
            <a:xfrm rot="17949733">
              <a:off x="2507328" y="3449824"/>
              <a:ext cx="198246" cy="385279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90490" y="2328446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400" baseline="-25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1</a:t>
              </a:r>
              <a:endParaRPr lang="en-IN" sz="2400" baseline="-25000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38575" y="3543300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400" baseline="-25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2</a:t>
              </a:r>
              <a:endParaRPr lang="en-IN" sz="2400" baseline="-25000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7" idx="2"/>
            </p:cNvCxnSpPr>
            <p:nvPr/>
          </p:nvCxnSpPr>
          <p:spPr>
            <a:xfrm rot="16200000" flipH="1">
              <a:off x="485623" y="3914623"/>
              <a:ext cx="2685524" cy="83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0"/>
            </p:cNvCxnSpPr>
            <p:nvPr/>
          </p:nvCxnSpPr>
          <p:spPr>
            <a:xfrm flipH="1">
              <a:off x="3886200" y="3781704"/>
              <a:ext cx="30458" cy="1476096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24000" y="5172075"/>
              <a:ext cx="5164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400" baseline="-25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1m</a:t>
              </a:r>
              <a:r>
                <a:rPr lang="en-IN" sz="1600" baseline="30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3</a:t>
              </a:r>
              <a:endParaRPr lang="en-IN" sz="1600" baseline="30000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38550" y="5153025"/>
              <a:ext cx="5164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400" baseline="-25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5m</a:t>
              </a:r>
              <a:r>
                <a:rPr lang="en-IN" sz="1600" baseline="30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3</a:t>
              </a:r>
              <a:endParaRPr lang="en-IN" sz="1600" baseline="30000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95800" y="5095875"/>
              <a:ext cx="351378" cy="420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3200" i="1" baseline="-25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V</a:t>
              </a:r>
              <a:endParaRPr lang="en-IN" sz="2000" i="1" baseline="30000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5800" y="1752600"/>
              <a:ext cx="320922" cy="420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3200" i="1" baseline="-25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p</a:t>
              </a:r>
              <a:endParaRPr lang="en-IN" sz="2000" i="1" baseline="30000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33600" y="1752600"/>
              <a:ext cx="18097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Δ</a:t>
              </a:r>
              <a:r>
                <a:rPr lang="en-IN" sz="16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V=4m</a:t>
              </a:r>
              <a:r>
                <a:rPr lang="en-IN" sz="1600" baseline="30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3</a:t>
              </a:r>
              <a:r>
                <a:rPr lang="en-IN" sz="11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; </a:t>
              </a:r>
              <a:r>
                <a:rPr lang="en-IN" sz="16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W</a:t>
              </a:r>
              <a:r>
                <a:rPr lang="en-IN" sz="1600" baseline="-25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A</a:t>
              </a:r>
              <a:r>
                <a:rPr lang="en-IN" sz="16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=10 kJ</a:t>
              </a:r>
              <a:endParaRPr lang="en-IN" sz="1000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95600" y="2099846"/>
              <a:ext cx="18245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Δ</a:t>
              </a:r>
              <a:r>
                <a:rPr lang="en-IN" sz="16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V=4m</a:t>
              </a:r>
              <a:r>
                <a:rPr lang="en-IN" sz="1600" baseline="30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3</a:t>
              </a:r>
              <a:r>
                <a:rPr lang="en-IN" sz="11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; </a:t>
              </a:r>
              <a:r>
                <a:rPr lang="en-IN" sz="16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W</a:t>
              </a:r>
              <a:r>
                <a:rPr lang="en-IN" sz="1600" baseline="-250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B</a:t>
              </a:r>
              <a:r>
                <a:rPr lang="en-IN" sz="16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=15 kJ</a:t>
              </a:r>
              <a:endParaRPr lang="en-IN" sz="1000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 flipH="1" flipV="1">
              <a:off x="1857375" y="2486025"/>
              <a:ext cx="13144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9" idx="2"/>
            </p:cNvCxnSpPr>
            <p:nvPr/>
          </p:nvCxnSpPr>
          <p:spPr>
            <a:xfrm rot="5400000" flipH="1" flipV="1">
              <a:off x="3389834" y="2629966"/>
              <a:ext cx="609600" cy="226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09800" y="3810000"/>
              <a:ext cx="100046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Process A</a:t>
              </a:r>
              <a:endParaRPr lang="en-IN" sz="1000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29025" y="3000375"/>
              <a:ext cx="10005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dirty="0" smtClean="0">
                  <a:latin typeface="Times New Roman" pitchFamily="18" charset="0"/>
                  <a:ea typeface="Verdana" pitchFamily="34" charset="0"/>
                  <a:cs typeface="Times New Roman" pitchFamily="18" charset="0"/>
                </a:rPr>
                <a:t>Process B</a:t>
              </a:r>
              <a:endParaRPr lang="en-IN" sz="1000" dirty="0">
                <a:latin typeface="Times New Roman" pitchFamily="18" charset="0"/>
                <a:ea typeface="Verdana" pitchFamily="34" charset="0"/>
                <a:cs typeface="Times New Roman" pitchFamily="18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71472" y="5529220"/>
            <a:ext cx="8001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Properties are point functions, </a:t>
            </a:r>
          </a:p>
          <a:p>
            <a:r>
              <a:rPr lang="en-IN" sz="24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eg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P, T, v, h (enthalpy), s (entropy), </a:t>
            </a:r>
            <a:r>
              <a:rPr lang="en-IN" sz="24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</a:t>
            </a:r>
            <a:r>
              <a:rPr lang="en-IN" sz="24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sz="24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,c</a:t>
            </a:r>
            <a:r>
              <a:rPr lang="en-IN" sz="24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etc.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4724400" y="2514600"/>
          <a:ext cx="4191000" cy="158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Equation" r:id="rId3" imgW="2082600" imgH="787320" progId="Equation.3">
                  <p:embed/>
                </p:oleObj>
              </mc:Choice>
              <mc:Fallback>
                <p:oleObj name="Equation" r:id="rId3" imgW="208260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514600"/>
                        <a:ext cx="4191000" cy="15851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34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Energy transfer mechanisms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600200" y="1371600"/>
          <a:ext cx="5980113" cy="294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Equation" r:id="rId3" imgW="2705040" imgH="1333440" progId="Equation.3">
                  <p:embed/>
                </p:oleObj>
              </mc:Choice>
              <mc:Fallback>
                <p:oleObj name="Equation" r:id="rId3" imgW="2705040" imgH="1333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371600"/>
                        <a:ext cx="5980113" cy="294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66800" y="5562600"/>
          <a:ext cx="6629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5" imgW="3314520" imgH="304560" progId="Equation.3">
                  <p:embed/>
                </p:oleObj>
              </mc:Choice>
              <mc:Fallback>
                <p:oleObj name="Equation" r:id="rId5" imgW="331452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562600"/>
                        <a:ext cx="6629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44196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constant rates, the total quantities during a time interval </a:t>
            </a:r>
            <a:r>
              <a:rPr lang="en-IN" sz="24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are related to the quantities per unit time as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First law for a cycle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2057400"/>
            <a:ext cx="83058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a closed system undergoing a cycle, the initial and final states are identical.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Therefore, </a:t>
            </a:r>
            <a:r>
              <a:rPr kumimoji="0" lang="el-GR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system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 E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- E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0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energy balance for a cycle simplifies to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  E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- E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0 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or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E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E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</a:t>
            </a:r>
            <a:endParaRPr kumimoji="0" lang="en-US" sz="3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First law for a cycle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533400" y="1600200"/>
            <a:ext cx="83058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closed system does not involve any mass flow across its boundaries, the energy balance for a cycle can be expressed in terms of heat and work interactions 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</a:t>
            </a:r>
            <a:endParaRPr kumimoji="0" lang="en-US" sz="3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76400" y="3581400"/>
          <a:ext cx="5638800" cy="867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Equation" r:id="rId3" imgW="2145960" imgH="330120" progId="Equation.3">
                  <p:embed/>
                </p:oleObj>
              </mc:Choice>
              <mc:Fallback>
                <p:oleObj name="Equation" r:id="rId3" imgW="214596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5638800" cy="8675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First law for a cycle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048000" y="4476690"/>
            <a:ext cx="3352800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5400000" flipH="1" flipV="1">
            <a:off x="1562100" y="2990790"/>
            <a:ext cx="2971800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 rot="1837455">
            <a:off x="3869202" y="2472393"/>
            <a:ext cx="1676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0792" y="272713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net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17334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endParaRPr lang="en-IN" sz="2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0" y="44766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endParaRPr lang="en-IN" sz="2000" i="1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-3180000">
            <a:off x="4230755" y="3133295"/>
            <a:ext cx="144000" cy="28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4953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a cycle, </a:t>
            </a:r>
            <a:r>
              <a:rPr lang="el-GR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 = 0, thus </a:t>
            </a:r>
            <a:r>
              <a:rPr lang="en-IN" sz="24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4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</a:t>
            </a:r>
            <a:r>
              <a:rPr lang="en-IN" sz="24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4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</a:t>
            </a:r>
            <a:endParaRPr lang="en-IN" sz="2400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9600"/>
            <a:ext cx="8229600" cy="7318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Work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600200"/>
            <a:ext cx="8382000" cy="2590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Work done by a system on its surroundings during a process is defined as that interaction whose sole effect external to the system could be viewed as the raising of a mass through a distance against gravity.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9600"/>
            <a:ext cx="8229600" cy="7318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Work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38833" y="2362200"/>
            <a:ext cx="3048000" cy="2286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15033" y="3962400"/>
            <a:ext cx="1524000" cy="609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Battery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20033" y="2743200"/>
            <a:ext cx="838200" cy="4572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Motor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67433" y="3810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34233" y="3810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58233" y="2931225"/>
            <a:ext cx="533400" cy="76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162933" y="2526475"/>
            <a:ext cx="76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172833" y="3000500"/>
            <a:ext cx="76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67833" y="25908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Fan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3033" y="4507468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Surroundings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9633" y="2514600"/>
            <a:ext cx="1056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System </a:t>
            </a:r>
          </a:p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boundary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44033" y="3352800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0800000">
            <a:off x="3152158" y="2888675"/>
            <a:ext cx="165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2675633" y="3368550"/>
            <a:ext cx="93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4205483" y="29817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3791333" y="3402775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03058" y="3500250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+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03508" y="3357750"/>
            <a:ext cx="319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_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2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9600"/>
            <a:ext cx="8229600" cy="7318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Work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9400" y="2362200"/>
            <a:ext cx="3048000" cy="2286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3962400"/>
            <a:ext cx="1524000" cy="609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Battery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00600" y="2743200"/>
            <a:ext cx="838200" cy="4572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Motor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810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3810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8800" y="2931225"/>
            <a:ext cx="533400" cy="76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4495800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Surroundings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0200" y="2514600"/>
            <a:ext cx="1056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System </a:t>
            </a:r>
          </a:p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boundary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10117" y="276695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Pulley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3132725" y="2900550"/>
            <a:ext cx="165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656200" y="3368550"/>
            <a:ext cx="93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4186050" y="29817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3760025" y="3402775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83625" y="3500250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+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4075" y="3357750"/>
            <a:ext cx="319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_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Collate 17"/>
          <p:cNvSpPr/>
          <p:nvPr/>
        </p:nvSpPr>
        <p:spPr>
          <a:xfrm rot="16200000">
            <a:off x="6111205" y="2849087"/>
            <a:ext cx="316675" cy="223652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rapezoid 18"/>
          <p:cNvSpPr/>
          <p:nvPr/>
        </p:nvSpPr>
        <p:spPr>
          <a:xfrm>
            <a:off x="6081517" y="3886200"/>
            <a:ext cx="381000" cy="2286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>
            <a:stCxn id="19" idx="0"/>
          </p:cNvCxnSpPr>
          <p:nvPr/>
        </p:nvCxnSpPr>
        <p:spPr>
          <a:xfrm rot="16200000" flipV="1">
            <a:off x="5802200" y="3416382"/>
            <a:ext cx="925287" cy="1434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79392" y="3798125"/>
            <a:ext cx="845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Weight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6190867" y="3467100"/>
            <a:ext cx="533400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44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9600"/>
            <a:ext cx="8229600" cy="7318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Work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685800" y="1219200"/>
            <a:ext cx="7924800" cy="2590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Examples: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PdV: displacement work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Electrical work: heating of a resistor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Shaft work: rotation of a shaft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Paddle wheel work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Spring work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Stretching of a liquid film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06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9600"/>
            <a:ext cx="8229600" cy="7318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Work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26765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3"/>
          <a:srcRect r="19268" b="21205"/>
          <a:stretch>
            <a:fillRect/>
          </a:stretch>
        </p:blipFill>
        <p:spPr bwMode="auto">
          <a:xfrm>
            <a:off x="5943600" y="1143000"/>
            <a:ext cx="1960850" cy="22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/>
          <a:srcRect l="3268" t="4908" r="2178" b="20861"/>
          <a:stretch>
            <a:fillRect/>
          </a:stretch>
        </p:blipFill>
        <p:spPr bwMode="auto">
          <a:xfrm>
            <a:off x="838200" y="3657600"/>
            <a:ext cx="3125128" cy="217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5"/>
          <a:srcRect l="7387" r="17236" b="29643"/>
          <a:stretch>
            <a:fillRect/>
          </a:stretch>
        </p:blipFill>
        <p:spPr bwMode="auto">
          <a:xfrm>
            <a:off x="5486400" y="3886200"/>
            <a:ext cx="2204112" cy="170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5800" y="2971800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Shaft work: rotation of a shaft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2971800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Spring work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5791200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Stretching of a liquid film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3400" y="5638800"/>
            <a:ext cx="3550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Electrical work: heating of a resistor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97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9600"/>
            <a:ext cx="8229600" cy="7318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Displacement work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609600" y="1524000"/>
            <a:ext cx="7924800" cy="3733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Moving boundary or displacement work is of significant interest to engineers.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Many engineering systems generate useful work output by this mode.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Examples: automobile engines, steam engines, pumps etc. </a:t>
            </a:r>
          </a:p>
        </p:txBody>
      </p:sp>
    </p:spTree>
    <p:extLst>
      <p:ext uri="{BB962C8B-B14F-4D97-AF65-F5344CB8AC3E}">
        <p14:creationId xmlns:p14="http://schemas.microsoft.com/office/powerpoint/2010/main" val="291445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1145</Words>
  <Application>Microsoft Office PowerPoint</Application>
  <PresentationFormat>On-screen Show (4:3)</PresentationFormat>
  <Paragraphs>236</Paragraphs>
  <Slides>33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sudarshan</cp:lastModifiedBy>
  <cp:revision>22</cp:revision>
  <dcterms:created xsi:type="dcterms:W3CDTF">2011-01-10T04:14:54Z</dcterms:created>
  <dcterms:modified xsi:type="dcterms:W3CDTF">2014-01-16T04:00:30Z</dcterms:modified>
</cp:coreProperties>
</file>