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2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74" d="100"/>
          <a:sy n="7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7DA7-966C-4ABB-A2DC-76F6D98344DD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642918"/>
            <a:ext cx="8572560" cy="564360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Recap: Lecture  5: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January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2014,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0930-1025 hrs.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Joule’s experiment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work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Displacement work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Displacement work for different processes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 law of thermodynamics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balance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change of a system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transfer mechanisms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system undergoing a change of state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77840" y="4925704"/>
          <a:ext cx="175016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3" imgW="774360" imgH="203040" progId="Equation.3">
                  <p:embed/>
                </p:oleObj>
              </mc:Choice>
              <mc:Fallback>
                <p:oleObj name="Equation" r:id="rId3" imgW="7743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40" y="4925704"/>
                        <a:ext cx="175016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914400" y="2910385"/>
            <a:ext cx="2232431" cy="1433015"/>
          </a:xfrm>
          <a:custGeom>
            <a:avLst/>
            <a:gdLst>
              <a:gd name="connsiteX0" fmla="*/ 403631 w 2232431"/>
              <a:gd name="connsiteY0" fmla="*/ 245660 h 1433015"/>
              <a:gd name="connsiteX1" fmla="*/ 239858 w 2232431"/>
              <a:gd name="connsiteY1" fmla="*/ 354842 h 1433015"/>
              <a:gd name="connsiteX2" fmla="*/ 157972 w 2232431"/>
              <a:gd name="connsiteY2" fmla="*/ 409433 h 1433015"/>
              <a:gd name="connsiteX3" fmla="*/ 62437 w 2232431"/>
              <a:gd name="connsiteY3" fmla="*/ 464024 h 1433015"/>
              <a:gd name="connsiteX4" fmla="*/ 21494 w 2232431"/>
              <a:gd name="connsiteY4" fmla="*/ 504968 h 1433015"/>
              <a:gd name="connsiteX5" fmla="*/ 21494 w 2232431"/>
              <a:gd name="connsiteY5" fmla="*/ 764275 h 1433015"/>
              <a:gd name="connsiteX6" fmla="*/ 35142 w 2232431"/>
              <a:gd name="connsiteY6" fmla="*/ 805218 h 1433015"/>
              <a:gd name="connsiteX7" fmla="*/ 89733 w 2232431"/>
              <a:gd name="connsiteY7" fmla="*/ 887105 h 1433015"/>
              <a:gd name="connsiteX8" fmla="*/ 117028 w 2232431"/>
              <a:gd name="connsiteY8" fmla="*/ 928048 h 1433015"/>
              <a:gd name="connsiteX9" fmla="*/ 130676 w 2232431"/>
              <a:gd name="connsiteY9" fmla="*/ 968991 h 1433015"/>
              <a:gd name="connsiteX10" fmla="*/ 144324 w 2232431"/>
              <a:gd name="connsiteY10" fmla="*/ 1119117 h 1433015"/>
              <a:gd name="connsiteX11" fmla="*/ 171619 w 2232431"/>
              <a:gd name="connsiteY11" fmla="*/ 1269242 h 1433015"/>
              <a:gd name="connsiteX12" fmla="*/ 239858 w 2232431"/>
              <a:gd name="connsiteY12" fmla="*/ 1351129 h 1433015"/>
              <a:gd name="connsiteX13" fmla="*/ 349040 w 2232431"/>
              <a:gd name="connsiteY13" fmla="*/ 1392072 h 1433015"/>
              <a:gd name="connsiteX14" fmla="*/ 417279 w 2232431"/>
              <a:gd name="connsiteY14" fmla="*/ 1405720 h 1433015"/>
              <a:gd name="connsiteX15" fmla="*/ 512813 w 2232431"/>
              <a:gd name="connsiteY15" fmla="*/ 1433015 h 1433015"/>
              <a:gd name="connsiteX16" fmla="*/ 608348 w 2232431"/>
              <a:gd name="connsiteY16" fmla="*/ 1392072 h 1433015"/>
              <a:gd name="connsiteX17" fmla="*/ 813064 w 2232431"/>
              <a:gd name="connsiteY17" fmla="*/ 1419368 h 1433015"/>
              <a:gd name="connsiteX18" fmla="*/ 949542 w 2232431"/>
              <a:gd name="connsiteY18" fmla="*/ 1405720 h 1433015"/>
              <a:gd name="connsiteX19" fmla="*/ 1017781 w 2232431"/>
              <a:gd name="connsiteY19" fmla="*/ 1392072 h 1433015"/>
              <a:gd name="connsiteX20" fmla="*/ 1126963 w 2232431"/>
              <a:gd name="connsiteY20" fmla="*/ 1378424 h 1433015"/>
              <a:gd name="connsiteX21" fmla="*/ 1167906 w 2232431"/>
              <a:gd name="connsiteY21" fmla="*/ 1364776 h 1433015"/>
              <a:gd name="connsiteX22" fmla="*/ 1277088 w 2232431"/>
              <a:gd name="connsiteY22" fmla="*/ 1351129 h 1433015"/>
              <a:gd name="connsiteX23" fmla="*/ 1318031 w 2232431"/>
              <a:gd name="connsiteY23" fmla="*/ 1323833 h 1433015"/>
              <a:gd name="connsiteX24" fmla="*/ 1427213 w 2232431"/>
              <a:gd name="connsiteY24" fmla="*/ 1187356 h 1433015"/>
              <a:gd name="connsiteX25" fmla="*/ 1509100 w 2232431"/>
              <a:gd name="connsiteY25" fmla="*/ 1146412 h 1433015"/>
              <a:gd name="connsiteX26" fmla="*/ 1563691 w 2232431"/>
              <a:gd name="connsiteY26" fmla="*/ 1132765 h 1433015"/>
              <a:gd name="connsiteX27" fmla="*/ 2041363 w 2232431"/>
              <a:gd name="connsiteY27" fmla="*/ 1119117 h 1433015"/>
              <a:gd name="connsiteX28" fmla="*/ 2082306 w 2232431"/>
              <a:gd name="connsiteY28" fmla="*/ 1105469 h 1433015"/>
              <a:gd name="connsiteX29" fmla="*/ 2109601 w 2232431"/>
              <a:gd name="connsiteY29" fmla="*/ 1009935 h 1433015"/>
              <a:gd name="connsiteX30" fmla="*/ 2136897 w 2232431"/>
              <a:gd name="connsiteY30" fmla="*/ 968991 h 1433015"/>
              <a:gd name="connsiteX31" fmla="*/ 2164192 w 2232431"/>
              <a:gd name="connsiteY31" fmla="*/ 873457 h 1433015"/>
              <a:gd name="connsiteX32" fmla="*/ 2177840 w 2232431"/>
              <a:gd name="connsiteY32" fmla="*/ 818866 h 1433015"/>
              <a:gd name="connsiteX33" fmla="*/ 2232431 w 2232431"/>
              <a:gd name="connsiteY33" fmla="*/ 736979 h 1433015"/>
              <a:gd name="connsiteX34" fmla="*/ 2177840 w 2232431"/>
              <a:gd name="connsiteY34" fmla="*/ 600502 h 1433015"/>
              <a:gd name="connsiteX35" fmla="*/ 2136897 w 2232431"/>
              <a:gd name="connsiteY35" fmla="*/ 573206 h 1433015"/>
              <a:gd name="connsiteX36" fmla="*/ 2082306 w 2232431"/>
              <a:gd name="connsiteY36" fmla="*/ 532263 h 1433015"/>
              <a:gd name="connsiteX37" fmla="*/ 1973124 w 2232431"/>
              <a:gd name="connsiteY37" fmla="*/ 504968 h 1433015"/>
              <a:gd name="connsiteX38" fmla="*/ 1932181 w 2232431"/>
              <a:gd name="connsiteY38" fmla="*/ 491320 h 1433015"/>
              <a:gd name="connsiteX39" fmla="*/ 1741112 w 2232431"/>
              <a:gd name="connsiteY39" fmla="*/ 477672 h 1433015"/>
              <a:gd name="connsiteX40" fmla="*/ 1618282 w 2232431"/>
              <a:gd name="connsiteY40" fmla="*/ 409433 h 1433015"/>
              <a:gd name="connsiteX41" fmla="*/ 1577339 w 2232431"/>
              <a:gd name="connsiteY41" fmla="*/ 204717 h 1433015"/>
              <a:gd name="connsiteX42" fmla="*/ 1550043 w 2232431"/>
              <a:gd name="connsiteY42" fmla="*/ 109182 h 1433015"/>
              <a:gd name="connsiteX43" fmla="*/ 1509100 w 2232431"/>
              <a:gd name="connsiteY43" fmla="*/ 13648 h 1433015"/>
              <a:gd name="connsiteX44" fmla="*/ 1454509 w 2232431"/>
              <a:gd name="connsiteY44" fmla="*/ 0 h 1433015"/>
              <a:gd name="connsiteX45" fmla="*/ 1249792 w 2232431"/>
              <a:gd name="connsiteY45" fmla="*/ 13648 h 1433015"/>
              <a:gd name="connsiteX46" fmla="*/ 1167906 w 2232431"/>
              <a:gd name="connsiteY46" fmla="*/ 40944 h 1433015"/>
              <a:gd name="connsiteX47" fmla="*/ 1045076 w 2232431"/>
              <a:gd name="connsiteY47" fmla="*/ 109182 h 1433015"/>
              <a:gd name="connsiteX48" fmla="*/ 540109 w 2232431"/>
              <a:gd name="connsiteY48" fmla="*/ 136478 h 1433015"/>
              <a:gd name="connsiteX49" fmla="*/ 499166 w 2232431"/>
              <a:gd name="connsiteY49" fmla="*/ 177421 h 1433015"/>
              <a:gd name="connsiteX50" fmla="*/ 485518 w 2232431"/>
              <a:gd name="connsiteY50" fmla="*/ 218365 h 1433015"/>
              <a:gd name="connsiteX51" fmla="*/ 403631 w 2232431"/>
              <a:gd name="connsiteY51" fmla="*/ 245660 h 14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232431" h="1433015">
                <a:moveTo>
                  <a:pt x="403631" y="245660"/>
                </a:moveTo>
                <a:cubicBezTo>
                  <a:pt x="362688" y="268406"/>
                  <a:pt x="294449" y="318448"/>
                  <a:pt x="239858" y="354842"/>
                </a:cubicBezTo>
                <a:cubicBezTo>
                  <a:pt x="239851" y="354847"/>
                  <a:pt x="157980" y="409429"/>
                  <a:pt x="157972" y="409433"/>
                </a:cubicBezTo>
                <a:cubicBezTo>
                  <a:pt x="124607" y="426116"/>
                  <a:pt x="91368" y="439915"/>
                  <a:pt x="62437" y="464024"/>
                </a:cubicBezTo>
                <a:cubicBezTo>
                  <a:pt x="47610" y="476380"/>
                  <a:pt x="35142" y="491320"/>
                  <a:pt x="21494" y="504968"/>
                </a:cubicBezTo>
                <a:cubicBezTo>
                  <a:pt x="4916" y="637587"/>
                  <a:pt x="0" y="613823"/>
                  <a:pt x="21494" y="764275"/>
                </a:cubicBezTo>
                <a:cubicBezTo>
                  <a:pt x="23529" y="778516"/>
                  <a:pt x="28156" y="792642"/>
                  <a:pt x="35142" y="805218"/>
                </a:cubicBezTo>
                <a:cubicBezTo>
                  <a:pt x="51074" y="833895"/>
                  <a:pt x="71536" y="859809"/>
                  <a:pt x="89733" y="887105"/>
                </a:cubicBezTo>
                <a:cubicBezTo>
                  <a:pt x="98831" y="900753"/>
                  <a:pt x="111841" y="912487"/>
                  <a:pt x="117028" y="928048"/>
                </a:cubicBezTo>
                <a:lnTo>
                  <a:pt x="130676" y="968991"/>
                </a:lnTo>
                <a:cubicBezTo>
                  <a:pt x="135225" y="1019033"/>
                  <a:pt x="139064" y="1069145"/>
                  <a:pt x="144324" y="1119117"/>
                </a:cubicBezTo>
                <a:cubicBezTo>
                  <a:pt x="148087" y="1154862"/>
                  <a:pt x="150951" y="1227907"/>
                  <a:pt x="171619" y="1269242"/>
                </a:cubicBezTo>
                <a:cubicBezTo>
                  <a:pt x="184918" y="1295841"/>
                  <a:pt x="216385" y="1334362"/>
                  <a:pt x="239858" y="1351129"/>
                </a:cubicBezTo>
                <a:cubicBezTo>
                  <a:pt x="275593" y="1376654"/>
                  <a:pt x="307564" y="1382855"/>
                  <a:pt x="349040" y="1392072"/>
                </a:cubicBezTo>
                <a:cubicBezTo>
                  <a:pt x="371684" y="1397104"/>
                  <a:pt x="394635" y="1400688"/>
                  <a:pt x="417279" y="1405720"/>
                </a:cubicBezTo>
                <a:cubicBezTo>
                  <a:pt x="468686" y="1417144"/>
                  <a:pt x="467221" y="1417819"/>
                  <a:pt x="512813" y="1433015"/>
                </a:cubicBezTo>
                <a:cubicBezTo>
                  <a:pt x="523472" y="1427685"/>
                  <a:pt x="588267" y="1392072"/>
                  <a:pt x="608348" y="1392072"/>
                </a:cubicBezTo>
                <a:cubicBezTo>
                  <a:pt x="625986" y="1392072"/>
                  <a:pt x="789506" y="1416002"/>
                  <a:pt x="813064" y="1419368"/>
                </a:cubicBezTo>
                <a:cubicBezTo>
                  <a:pt x="858557" y="1414819"/>
                  <a:pt x="904223" y="1411763"/>
                  <a:pt x="949542" y="1405720"/>
                </a:cubicBezTo>
                <a:cubicBezTo>
                  <a:pt x="972535" y="1402654"/>
                  <a:pt x="994854" y="1395599"/>
                  <a:pt x="1017781" y="1392072"/>
                </a:cubicBezTo>
                <a:cubicBezTo>
                  <a:pt x="1054032" y="1386495"/>
                  <a:pt x="1090569" y="1382973"/>
                  <a:pt x="1126963" y="1378424"/>
                </a:cubicBezTo>
                <a:cubicBezTo>
                  <a:pt x="1140611" y="1373875"/>
                  <a:pt x="1153752" y="1367349"/>
                  <a:pt x="1167906" y="1364776"/>
                </a:cubicBezTo>
                <a:cubicBezTo>
                  <a:pt x="1203992" y="1358215"/>
                  <a:pt x="1241703" y="1360779"/>
                  <a:pt x="1277088" y="1351129"/>
                </a:cubicBezTo>
                <a:cubicBezTo>
                  <a:pt x="1292913" y="1346813"/>
                  <a:pt x="1304383" y="1332932"/>
                  <a:pt x="1318031" y="1323833"/>
                </a:cubicBezTo>
                <a:cubicBezTo>
                  <a:pt x="1350369" y="1275328"/>
                  <a:pt x="1381862" y="1225148"/>
                  <a:pt x="1427213" y="1187356"/>
                </a:cubicBezTo>
                <a:cubicBezTo>
                  <a:pt x="1458419" y="1161351"/>
                  <a:pt x="1471634" y="1157116"/>
                  <a:pt x="1509100" y="1146412"/>
                </a:cubicBezTo>
                <a:cubicBezTo>
                  <a:pt x="1527135" y="1141259"/>
                  <a:pt x="1544959" y="1133726"/>
                  <a:pt x="1563691" y="1132765"/>
                </a:cubicBezTo>
                <a:cubicBezTo>
                  <a:pt x="1722771" y="1124607"/>
                  <a:pt x="1882139" y="1123666"/>
                  <a:pt x="2041363" y="1119117"/>
                </a:cubicBezTo>
                <a:cubicBezTo>
                  <a:pt x="2055011" y="1114568"/>
                  <a:pt x="2072134" y="1115641"/>
                  <a:pt x="2082306" y="1105469"/>
                </a:cubicBezTo>
                <a:cubicBezTo>
                  <a:pt x="2088948" y="1098827"/>
                  <a:pt x="2109334" y="1010558"/>
                  <a:pt x="2109601" y="1009935"/>
                </a:cubicBezTo>
                <a:cubicBezTo>
                  <a:pt x="2116062" y="994858"/>
                  <a:pt x="2127798" y="982639"/>
                  <a:pt x="2136897" y="968991"/>
                </a:cubicBezTo>
                <a:cubicBezTo>
                  <a:pt x="2179563" y="798329"/>
                  <a:pt x="2125034" y="1010512"/>
                  <a:pt x="2164192" y="873457"/>
                </a:cubicBezTo>
                <a:cubicBezTo>
                  <a:pt x="2169345" y="855422"/>
                  <a:pt x="2169452" y="835643"/>
                  <a:pt x="2177840" y="818866"/>
                </a:cubicBezTo>
                <a:cubicBezTo>
                  <a:pt x="2192511" y="789524"/>
                  <a:pt x="2232431" y="736979"/>
                  <a:pt x="2232431" y="736979"/>
                </a:cubicBezTo>
                <a:cubicBezTo>
                  <a:pt x="2219070" y="690214"/>
                  <a:pt x="2214375" y="637037"/>
                  <a:pt x="2177840" y="600502"/>
                </a:cubicBezTo>
                <a:cubicBezTo>
                  <a:pt x="2166242" y="588904"/>
                  <a:pt x="2150244" y="582740"/>
                  <a:pt x="2136897" y="573206"/>
                </a:cubicBezTo>
                <a:cubicBezTo>
                  <a:pt x="2118388" y="559985"/>
                  <a:pt x="2102055" y="543548"/>
                  <a:pt x="2082306" y="532263"/>
                </a:cubicBezTo>
                <a:cubicBezTo>
                  <a:pt x="2058039" y="518396"/>
                  <a:pt x="1993096" y="509961"/>
                  <a:pt x="1973124" y="504968"/>
                </a:cubicBezTo>
                <a:cubicBezTo>
                  <a:pt x="1959168" y="501479"/>
                  <a:pt x="1946468" y="493001"/>
                  <a:pt x="1932181" y="491320"/>
                </a:cubicBezTo>
                <a:cubicBezTo>
                  <a:pt x="1868766" y="483859"/>
                  <a:pt x="1804802" y="482221"/>
                  <a:pt x="1741112" y="477672"/>
                </a:cubicBezTo>
                <a:cubicBezTo>
                  <a:pt x="1640915" y="444273"/>
                  <a:pt x="1679570" y="470721"/>
                  <a:pt x="1618282" y="409433"/>
                </a:cubicBezTo>
                <a:cubicBezTo>
                  <a:pt x="1561081" y="180632"/>
                  <a:pt x="1615244" y="413200"/>
                  <a:pt x="1577339" y="204717"/>
                </a:cubicBezTo>
                <a:cubicBezTo>
                  <a:pt x="1566674" y="146059"/>
                  <a:pt x="1564658" y="160335"/>
                  <a:pt x="1550043" y="109182"/>
                </a:cubicBezTo>
                <a:cubicBezTo>
                  <a:pt x="1541987" y="80985"/>
                  <a:pt x="1538431" y="33202"/>
                  <a:pt x="1509100" y="13648"/>
                </a:cubicBezTo>
                <a:cubicBezTo>
                  <a:pt x="1493493" y="3243"/>
                  <a:pt x="1472706" y="4549"/>
                  <a:pt x="1454509" y="0"/>
                </a:cubicBezTo>
                <a:cubicBezTo>
                  <a:pt x="1386270" y="4549"/>
                  <a:pt x="1317495" y="3976"/>
                  <a:pt x="1249792" y="13648"/>
                </a:cubicBezTo>
                <a:cubicBezTo>
                  <a:pt x="1221309" y="17717"/>
                  <a:pt x="1191846" y="24984"/>
                  <a:pt x="1167906" y="40944"/>
                </a:cubicBezTo>
                <a:cubicBezTo>
                  <a:pt x="1115129" y="76129"/>
                  <a:pt x="1099127" y="97171"/>
                  <a:pt x="1045076" y="109182"/>
                </a:cubicBezTo>
                <a:cubicBezTo>
                  <a:pt x="888655" y="143942"/>
                  <a:pt x="661219" y="132571"/>
                  <a:pt x="540109" y="136478"/>
                </a:cubicBezTo>
                <a:cubicBezTo>
                  <a:pt x="526461" y="150126"/>
                  <a:pt x="509872" y="161362"/>
                  <a:pt x="499166" y="177421"/>
                </a:cubicBezTo>
                <a:cubicBezTo>
                  <a:pt x="491186" y="189391"/>
                  <a:pt x="497225" y="210003"/>
                  <a:pt x="485518" y="218365"/>
                </a:cubicBezTo>
                <a:cubicBezTo>
                  <a:pt x="406829" y="274572"/>
                  <a:pt x="444574" y="222914"/>
                  <a:pt x="403631" y="245660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257800" y="2743200"/>
            <a:ext cx="2232431" cy="1433015"/>
          </a:xfrm>
          <a:custGeom>
            <a:avLst/>
            <a:gdLst>
              <a:gd name="connsiteX0" fmla="*/ 403631 w 2232431"/>
              <a:gd name="connsiteY0" fmla="*/ 245660 h 1433015"/>
              <a:gd name="connsiteX1" fmla="*/ 239858 w 2232431"/>
              <a:gd name="connsiteY1" fmla="*/ 354842 h 1433015"/>
              <a:gd name="connsiteX2" fmla="*/ 157972 w 2232431"/>
              <a:gd name="connsiteY2" fmla="*/ 409433 h 1433015"/>
              <a:gd name="connsiteX3" fmla="*/ 62437 w 2232431"/>
              <a:gd name="connsiteY3" fmla="*/ 464024 h 1433015"/>
              <a:gd name="connsiteX4" fmla="*/ 21494 w 2232431"/>
              <a:gd name="connsiteY4" fmla="*/ 504968 h 1433015"/>
              <a:gd name="connsiteX5" fmla="*/ 21494 w 2232431"/>
              <a:gd name="connsiteY5" fmla="*/ 764275 h 1433015"/>
              <a:gd name="connsiteX6" fmla="*/ 35142 w 2232431"/>
              <a:gd name="connsiteY6" fmla="*/ 805218 h 1433015"/>
              <a:gd name="connsiteX7" fmla="*/ 89733 w 2232431"/>
              <a:gd name="connsiteY7" fmla="*/ 887105 h 1433015"/>
              <a:gd name="connsiteX8" fmla="*/ 117028 w 2232431"/>
              <a:gd name="connsiteY8" fmla="*/ 928048 h 1433015"/>
              <a:gd name="connsiteX9" fmla="*/ 130676 w 2232431"/>
              <a:gd name="connsiteY9" fmla="*/ 968991 h 1433015"/>
              <a:gd name="connsiteX10" fmla="*/ 144324 w 2232431"/>
              <a:gd name="connsiteY10" fmla="*/ 1119117 h 1433015"/>
              <a:gd name="connsiteX11" fmla="*/ 171619 w 2232431"/>
              <a:gd name="connsiteY11" fmla="*/ 1269242 h 1433015"/>
              <a:gd name="connsiteX12" fmla="*/ 239858 w 2232431"/>
              <a:gd name="connsiteY12" fmla="*/ 1351129 h 1433015"/>
              <a:gd name="connsiteX13" fmla="*/ 349040 w 2232431"/>
              <a:gd name="connsiteY13" fmla="*/ 1392072 h 1433015"/>
              <a:gd name="connsiteX14" fmla="*/ 417279 w 2232431"/>
              <a:gd name="connsiteY14" fmla="*/ 1405720 h 1433015"/>
              <a:gd name="connsiteX15" fmla="*/ 512813 w 2232431"/>
              <a:gd name="connsiteY15" fmla="*/ 1433015 h 1433015"/>
              <a:gd name="connsiteX16" fmla="*/ 608348 w 2232431"/>
              <a:gd name="connsiteY16" fmla="*/ 1392072 h 1433015"/>
              <a:gd name="connsiteX17" fmla="*/ 813064 w 2232431"/>
              <a:gd name="connsiteY17" fmla="*/ 1419368 h 1433015"/>
              <a:gd name="connsiteX18" fmla="*/ 949542 w 2232431"/>
              <a:gd name="connsiteY18" fmla="*/ 1405720 h 1433015"/>
              <a:gd name="connsiteX19" fmla="*/ 1017781 w 2232431"/>
              <a:gd name="connsiteY19" fmla="*/ 1392072 h 1433015"/>
              <a:gd name="connsiteX20" fmla="*/ 1126963 w 2232431"/>
              <a:gd name="connsiteY20" fmla="*/ 1378424 h 1433015"/>
              <a:gd name="connsiteX21" fmla="*/ 1167906 w 2232431"/>
              <a:gd name="connsiteY21" fmla="*/ 1364776 h 1433015"/>
              <a:gd name="connsiteX22" fmla="*/ 1277088 w 2232431"/>
              <a:gd name="connsiteY22" fmla="*/ 1351129 h 1433015"/>
              <a:gd name="connsiteX23" fmla="*/ 1318031 w 2232431"/>
              <a:gd name="connsiteY23" fmla="*/ 1323833 h 1433015"/>
              <a:gd name="connsiteX24" fmla="*/ 1427213 w 2232431"/>
              <a:gd name="connsiteY24" fmla="*/ 1187356 h 1433015"/>
              <a:gd name="connsiteX25" fmla="*/ 1509100 w 2232431"/>
              <a:gd name="connsiteY25" fmla="*/ 1146412 h 1433015"/>
              <a:gd name="connsiteX26" fmla="*/ 1563691 w 2232431"/>
              <a:gd name="connsiteY26" fmla="*/ 1132765 h 1433015"/>
              <a:gd name="connsiteX27" fmla="*/ 2041363 w 2232431"/>
              <a:gd name="connsiteY27" fmla="*/ 1119117 h 1433015"/>
              <a:gd name="connsiteX28" fmla="*/ 2082306 w 2232431"/>
              <a:gd name="connsiteY28" fmla="*/ 1105469 h 1433015"/>
              <a:gd name="connsiteX29" fmla="*/ 2109601 w 2232431"/>
              <a:gd name="connsiteY29" fmla="*/ 1009935 h 1433015"/>
              <a:gd name="connsiteX30" fmla="*/ 2136897 w 2232431"/>
              <a:gd name="connsiteY30" fmla="*/ 968991 h 1433015"/>
              <a:gd name="connsiteX31" fmla="*/ 2164192 w 2232431"/>
              <a:gd name="connsiteY31" fmla="*/ 873457 h 1433015"/>
              <a:gd name="connsiteX32" fmla="*/ 2177840 w 2232431"/>
              <a:gd name="connsiteY32" fmla="*/ 818866 h 1433015"/>
              <a:gd name="connsiteX33" fmla="*/ 2232431 w 2232431"/>
              <a:gd name="connsiteY33" fmla="*/ 736979 h 1433015"/>
              <a:gd name="connsiteX34" fmla="*/ 2177840 w 2232431"/>
              <a:gd name="connsiteY34" fmla="*/ 600502 h 1433015"/>
              <a:gd name="connsiteX35" fmla="*/ 2136897 w 2232431"/>
              <a:gd name="connsiteY35" fmla="*/ 573206 h 1433015"/>
              <a:gd name="connsiteX36" fmla="*/ 2082306 w 2232431"/>
              <a:gd name="connsiteY36" fmla="*/ 532263 h 1433015"/>
              <a:gd name="connsiteX37" fmla="*/ 1973124 w 2232431"/>
              <a:gd name="connsiteY37" fmla="*/ 504968 h 1433015"/>
              <a:gd name="connsiteX38" fmla="*/ 1932181 w 2232431"/>
              <a:gd name="connsiteY38" fmla="*/ 491320 h 1433015"/>
              <a:gd name="connsiteX39" fmla="*/ 1741112 w 2232431"/>
              <a:gd name="connsiteY39" fmla="*/ 477672 h 1433015"/>
              <a:gd name="connsiteX40" fmla="*/ 1618282 w 2232431"/>
              <a:gd name="connsiteY40" fmla="*/ 409433 h 1433015"/>
              <a:gd name="connsiteX41" fmla="*/ 1577339 w 2232431"/>
              <a:gd name="connsiteY41" fmla="*/ 204717 h 1433015"/>
              <a:gd name="connsiteX42" fmla="*/ 1550043 w 2232431"/>
              <a:gd name="connsiteY42" fmla="*/ 109182 h 1433015"/>
              <a:gd name="connsiteX43" fmla="*/ 1509100 w 2232431"/>
              <a:gd name="connsiteY43" fmla="*/ 13648 h 1433015"/>
              <a:gd name="connsiteX44" fmla="*/ 1454509 w 2232431"/>
              <a:gd name="connsiteY44" fmla="*/ 0 h 1433015"/>
              <a:gd name="connsiteX45" fmla="*/ 1249792 w 2232431"/>
              <a:gd name="connsiteY45" fmla="*/ 13648 h 1433015"/>
              <a:gd name="connsiteX46" fmla="*/ 1167906 w 2232431"/>
              <a:gd name="connsiteY46" fmla="*/ 40944 h 1433015"/>
              <a:gd name="connsiteX47" fmla="*/ 1045076 w 2232431"/>
              <a:gd name="connsiteY47" fmla="*/ 109182 h 1433015"/>
              <a:gd name="connsiteX48" fmla="*/ 540109 w 2232431"/>
              <a:gd name="connsiteY48" fmla="*/ 136478 h 1433015"/>
              <a:gd name="connsiteX49" fmla="*/ 499166 w 2232431"/>
              <a:gd name="connsiteY49" fmla="*/ 177421 h 1433015"/>
              <a:gd name="connsiteX50" fmla="*/ 485518 w 2232431"/>
              <a:gd name="connsiteY50" fmla="*/ 218365 h 1433015"/>
              <a:gd name="connsiteX51" fmla="*/ 403631 w 2232431"/>
              <a:gd name="connsiteY51" fmla="*/ 245660 h 14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232431" h="1433015">
                <a:moveTo>
                  <a:pt x="403631" y="245660"/>
                </a:moveTo>
                <a:cubicBezTo>
                  <a:pt x="362688" y="268406"/>
                  <a:pt x="294449" y="318448"/>
                  <a:pt x="239858" y="354842"/>
                </a:cubicBezTo>
                <a:cubicBezTo>
                  <a:pt x="239851" y="354847"/>
                  <a:pt x="157980" y="409429"/>
                  <a:pt x="157972" y="409433"/>
                </a:cubicBezTo>
                <a:cubicBezTo>
                  <a:pt x="124607" y="426116"/>
                  <a:pt x="91368" y="439915"/>
                  <a:pt x="62437" y="464024"/>
                </a:cubicBezTo>
                <a:cubicBezTo>
                  <a:pt x="47610" y="476380"/>
                  <a:pt x="35142" y="491320"/>
                  <a:pt x="21494" y="504968"/>
                </a:cubicBezTo>
                <a:cubicBezTo>
                  <a:pt x="4916" y="637587"/>
                  <a:pt x="0" y="613823"/>
                  <a:pt x="21494" y="764275"/>
                </a:cubicBezTo>
                <a:cubicBezTo>
                  <a:pt x="23529" y="778516"/>
                  <a:pt x="28156" y="792642"/>
                  <a:pt x="35142" y="805218"/>
                </a:cubicBezTo>
                <a:cubicBezTo>
                  <a:pt x="51074" y="833895"/>
                  <a:pt x="71536" y="859809"/>
                  <a:pt x="89733" y="887105"/>
                </a:cubicBezTo>
                <a:cubicBezTo>
                  <a:pt x="98831" y="900753"/>
                  <a:pt x="111841" y="912487"/>
                  <a:pt x="117028" y="928048"/>
                </a:cubicBezTo>
                <a:lnTo>
                  <a:pt x="130676" y="968991"/>
                </a:lnTo>
                <a:cubicBezTo>
                  <a:pt x="135225" y="1019033"/>
                  <a:pt x="139064" y="1069145"/>
                  <a:pt x="144324" y="1119117"/>
                </a:cubicBezTo>
                <a:cubicBezTo>
                  <a:pt x="148087" y="1154862"/>
                  <a:pt x="150951" y="1227907"/>
                  <a:pt x="171619" y="1269242"/>
                </a:cubicBezTo>
                <a:cubicBezTo>
                  <a:pt x="184918" y="1295841"/>
                  <a:pt x="216385" y="1334362"/>
                  <a:pt x="239858" y="1351129"/>
                </a:cubicBezTo>
                <a:cubicBezTo>
                  <a:pt x="275593" y="1376654"/>
                  <a:pt x="307564" y="1382855"/>
                  <a:pt x="349040" y="1392072"/>
                </a:cubicBezTo>
                <a:cubicBezTo>
                  <a:pt x="371684" y="1397104"/>
                  <a:pt x="394635" y="1400688"/>
                  <a:pt x="417279" y="1405720"/>
                </a:cubicBezTo>
                <a:cubicBezTo>
                  <a:pt x="468686" y="1417144"/>
                  <a:pt x="467221" y="1417819"/>
                  <a:pt x="512813" y="1433015"/>
                </a:cubicBezTo>
                <a:cubicBezTo>
                  <a:pt x="523472" y="1427685"/>
                  <a:pt x="588267" y="1392072"/>
                  <a:pt x="608348" y="1392072"/>
                </a:cubicBezTo>
                <a:cubicBezTo>
                  <a:pt x="625986" y="1392072"/>
                  <a:pt x="789506" y="1416002"/>
                  <a:pt x="813064" y="1419368"/>
                </a:cubicBezTo>
                <a:cubicBezTo>
                  <a:pt x="858557" y="1414819"/>
                  <a:pt x="904223" y="1411763"/>
                  <a:pt x="949542" y="1405720"/>
                </a:cubicBezTo>
                <a:cubicBezTo>
                  <a:pt x="972535" y="1402654"/>
                  <a:pt x="994854" y="1395599"/>
                  <a:pt x="1017781" y="1392072"/>
                </a:cubicBezTo>
                <a:cubicBezTo>
                  <a:pt x="1054032" y="1386495"/>
                  <a:pt x="1090569" y="1382973"/>
                  <a:pt x="1126963" y="1378424"/>
                </a:cubicBezTo>
                <a:cubicBezTo>
                  <a:pt x="1140611" y="1373875"/>
                  <a:pt x="1153752" y="1367349"/>
                  <a:pt x="1167906" y="1364776"/>
                </a:cubicBezTo>
                <a:cubicBezTo>
                  <a:pt x="1203992" y="1358215"/>
                  <a:pt x="1241703" y="1360779"/>
                  <a:pt x="1277088" y="1351129"/>
                </a:cubicBezTo>
                <a:cubicBezTo>
                  <a:pt x="1292913" y="1346813"/>
                  <a:pt x="1304383" y="1332932"/>
                  <a:pt x="1318031" y="1323833"/>
                </a:cubicBezTo>
                <a:cubicBezTo>
                  <a:pt x="1350369" y="1275328"/>
                  <a:pt x="1381862" y="1225148"/>
                  <a:pt x="1427213" y="1187356"/>
                </a:cubicBezTo>
                <a:cubicBezTo>
                  <a:pt x="1458419" y="1161351"/>
                  <a:pt x="1471634" y="1157116"/>
                  <a:pt x="1509100" y="1146412"/>
                </a:cubicBezTo>
                <a:cubicBezTo>
                  <a:pt x="1527135" y="1141259"/>
                  <a:pt x="1544959" y="1133726"/>
                  <a:pt x="1563691" y="1132765"/>
                </a:cubicBezTo>
                <a:cubicBezTo>
                  <a:pt x="1722771" y="1124607"/>
                  <a:pt x="1882139" y="1123666"/>
                  <a:pt x="2041363" y="1119117"/>
                </a:cubicBezTo>
                <a:cubicBezTo>
                  <a:pt x="2055011" y="1114568"/>
                  <a:pt x="2072134" y="1115641"/>
                  <a:pt x="2082306" y="1105469"/>
                </a:cubicBezTo>
                <a:cubicBezTo>
                  <a:pt x="2088948" y="1098827"/>
                  <a:pt x="2109334" y="1010558"/>
                  <a:pt x="2109601" y="1009935"/>
                </a:cubicBezTo>
                <a:cubicBezTo>
                  <a:pt x="2116062" y="994858"/>
                  <a:pt x="2127798" y="982639"/>
                  <a:pt x="2136897" y="968991"/>
                </a:cubicBezTo>
                <a:cubicBezTo>
                  <a:pt x="2179563" y="798329"/>
                  <a:pt x="2125034" y="1010512"/>
                  <a:pt x="2164192" y="873457"/>
                </a:cubicBezTo>
                <a:cubicBezTo>
                  <a:pt x="2169345" y="855422"/>
                  <a:pt x="2169452" y="835643"/>
                  <a:pt x="2177840" y="818866"/>
                </a:cubicBezTo>
                <a:cubicBezTo>
                  <a:pt x="2192511" y="789524"/>
                  <a:pt x="2232431" y="736979"/>
                  <a:pt x="2232431" y="736979"/>
                </a:cubicBezTo>
                <a:cubicBezTo>
                  <a:pt x="2219070" y="690214"/>
                  <a:pt x="2214375" y="637037"/>
                  <a:pt x="2177840" y="600502"/>
                </a:cubicBezTo>
                <a:cubicBezTo>
                  <a:pt x="2166242" y="588904"/>
                  <a:pt x="2150244" y="582740"/>
                  <a:pt x="2136897" y="573206"/>
                </a:cubicBezTo>
                <a:cubicBezTo>
                  <a:pt x="2118388" y="559985"/>
                  <a:pt x="2102055" y="543548"/>
                  <a:pt x="2082306" y="532263"/>
                </a:cubicBezTo>
                <a:cubicBezTo>
                  <a:pt x="2058039" y="518396"/>
                  <a:pt x="1993096" y="509961"/>
                  <a:pt x="1973124" y="504968"/>
                </a:cubicBezTo>
                <a:cubicBezTo>
                  <a:pt x="1959168" y="501479"/>
                  <a:pt x="1946468" y="493001"/>
                  <a:pt x="1932181" y="491320"/>
                </a:cubicBezTo>
                <a:cubicBezTo>
                  <a:pt x="1868766" y="483859"/>
                  <a:pt x="1804802" y="482221"/>
                  <a:pt x="1741112" y="477672"/>
                </a:cubicBezTo>
                <a:cubicBezTo>
                  <a:pt x="1640915" y="444273"/>
                  <a:pt x="1679570" y="470721"/>
                  <a:pt x="1618282" y="409433"/>
                </a:cubicBezTo>
                <a:cubicBezTo>
                  <a:pt x="1561081" y="180632"/>
                  <a:pt x="1615244" y="413200"/>
                  <a:pt x="1577339" y="204717"/>
                </a:cubicBezTo>
                <a:cubicBezTo>
                  <a:pt x="1566674" y="146059"/>
                  <a:pt x="1564658" y="160335"/>
                  <a:pt x="1550043" y="109182"/>
                </a:cubicBezTo>
                <a:cubicBezTo>
                  <a:pt x="1541987" y="80985"/>
                  <a:pt x="1538431" y="33202"/>
                  <a:pt x="1509100" y="13648"/>
                </a:cubicBezTo>
                <a:cubicBezTo>
                  <a:pt x="1493493" y="3243"/>
                  <a:pt x="1472706" y="4549"/>
                  <a:pt x="1454509" y="0"/>
                </a:cubicBezTo>
                <a:cubicBezTo>
                  <a:pt x="1386270" y="4549"/>
                  <a:pt x="1317495" y="3976"/>
                  <a:pt x="1249792" y="13648"/>
                </a:cubicBezTo>
                <a:cubicBezTo>
                  <a:pt x="1221309" y="17717"/>
                  <a:pt x="1191846" y="24984"/>
                  <a:pt x="1167906" y="40944"/>
                </a:cubicBezTo>
                <a:cubicBezTo>
                  <a:pt x="1115129" y="76129"/>
                  <a:pt x="1099127" y="97171"/>
                  <a:pt x="1045076" y="109182"/>
                </a:cubicBezTo>
                <a:cubicBezTo>
                  <a:pt x="888655" y="143942"/>
                  <a:pt x="661219" y="132571"/>
                  <a:pt x="540109" y="136478"/>
                </a:cubicBezTo>
                <a:cubicBezTo>
                  <a:pt x="526461" y="150126"/>
                  <a:pt x="509872" y="161362"/>
                  <a:pt x="499166" y="177421"/>
                </a:cubicBezTo>
                <a:cubicBezTo>
                  <a:pt x="491186" y="189391"/>
                  <a:pt x="497225" y="210003"/>
                  <a:pt x="485518" y="218365"/>
                </a:cubicBezTo>
                <a:cubicBezTo>
                  <a:pt x="406829" y="274572"/>
                  <a:pt x="444574" y="222914"/>
                  <a:pt x="403631" y="245660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344378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276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1144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Surroundings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90098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9600" y="3824785"/>
            <a:ext cx="9144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09800" y="3138985"/>
            <a:ext cx="11430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733800"/>
            <a:ext cx="9144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10400" y="3581400"/>
            <a:ext cx="1219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953000" y="2895600"/>
            <a:ext cx="838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53200" y="2667000"/>
            <a:ext cx="9144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5867400" y="4114800"/>
            <a:ext cx="8382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58000" y="3200400"/>
            <a:ext cx="1143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961228" y="2725572"/>
            <a:ext cx="587992" cy="16604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69792" y="232694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2133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5800" y="371219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640" y="282053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9864" y="25908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0160" y="43434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4800" y="2895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8600" y="3886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3358488" y="4876800"/>
          <a:ext cx="56784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5" imgW="2514600" imgH="228600" progId="Equation.3">
                  <p:embed/>
                </p:oleObj>
              </mc:Choice>
              <mc:Fallback>
                <p:oleObj name="Equation" r:id="rId5" imgW="2514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488" y="4876800"/>
                        <a:ext cx="56784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09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closed systems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82967" y="2133600"/>
          <a:ext cx="598463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3" imgW="1993680" imgH="888840" progId="Equation.3">
                  <p:embed/>
                </p:oleObj>
              </mc:Choice>
              <mc:Fallback>
                <p:oleObj name="Equation" r:id="rId3" imgW="199368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67" y="2133600"/>
                        <a:ext cx="5984633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09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law: isolated system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600200"/>
            <a:ext cx="80772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 isolated system has no interaction between the system and its surroundings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an isolated system, </a:t>
            </a:r>
            <a:r>
              <a:rPr kumimoji="0" lang="vi-V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đ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Q=0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vi-V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đ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first law gives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 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dE=0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or,        E=constant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energy of an isolated system is thus, always a constant.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09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: some observations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600200"/>
            <a:ext cx="80772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first law cannot be proven mathematically, but no process in nature is known to have violated the first law. </a:t>
            </a: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of thermodynamics is a fundamental physical law in itself.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first-law point of view, heat and work are not different at all.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However heat and work are very different from the second law point of view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285728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 Motion Machine of the First Kind (PMM1)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828800"/>
            <a:ext cx="80772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Any device that violates first law is called a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perpetual-motion machine of the first kind (PMM1)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Such a device will create energy!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Numerous ideas have been proposed over the years, of various devices that generate energy in some way.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These devices of course violate the first law and hence were never demonstrated.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equential Access Storage 1"/>
          <p:cNvSpPr/>
          <p:nvPr/>
        </p:nvSpPr>
        <p:spPr>
          <a:xfrm rot="5400000">
            <a:off x="915611" y="3305857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 Motion Machine of the First Kind (PMM1)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9825" y="2297668"/>
            <a:ext cx="1371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9825" y="4888468"/>
            <a:ext cx="1524000" cy="6096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Condenser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>
          <a:xfrm rot="16200000">
            <a:off x="5179125" y="3250168"/>
            <a:ext cx="914400" cy="1143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Flowchart: Preparation 6"/>
          <p:cNvSpPr/>
          <p:nvPr/>
        </p:nvSpPr>
        <p:spPr>
          <a:xfrm>
            <a:off x="6400800" y="3516868"/>
            <a:ext cx="1981200" cy="609600"/>
          </a:xfrm>
          <a:prstGeom prst="flowChartPrepa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Generator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Flowchart: Sequential Access Storage 7"/>
          <p:cNvSpPr/>
          <p:nvPr/>
        </p:nvSpPr>
        <p:spPr>
          <a:xfrm rot="16200000">
            <a:off x="920116" y="3299139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673025" y="3106093"/>
            <a:ext cx="93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43300" y="2626218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587425" y="4695399"/>
            <a:ext cx="93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95700" y="5181393"/>
            <a:ext cx="137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1"/>
          </p:cNvCxnSpPr>
          <p:nvPr/>
        </p:nvCxnSpPr>
        <p:spPr>
          <a:xfrm rot="10800000">
            <a:off x="873825" y="5193268"/>
            <a:ext cx="228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00875" y="4718168"/>
            <a:ext cx="93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1392225" y="2998468"/>
            <a:ext cx="79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1788225" y="2602468"/>
            <a:ext cx="137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353597" y="2672834"/>
            <a:ext cx="1688862" cy="79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6740535" y="2666103"/>
            <a:ext cx="1676194" cy="158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88425" y="3288268"/>
            <a:ext cx="3810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63925" y="3059668"/>
            <a:ext cx="3204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64625" y="22976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Boiler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3792363" y="2274730"/>
            <a:ext cx="158340" cy="966216"/>
            <a:chOff x="2362201" y="2210594"/>
            <a:chExt cx="158340" cy="966216"/>
          </a:xfrm>
        </p:grpSpPr>
        <p:cxnSp>
          <p:nvCxnSpPr>
            <p:cNvPr id="23" name="Straight Connector 22"/>
            <p:cNvCxnSpPr/>
            <p:nvPr/>
          </p:nvCxnSpPr>
          <p:spPr>
            <a:xfrm rot="10800000" flipV="1">
              <a:off x="2362203" y="24384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 flipV="1">
              <a:off x="2362201" y="2587243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2364766" y="2733705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 flipV="1">
              <a:off x="2367147" y="2883724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62203" y="25146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62203" y="2661062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68141" y="2807524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V="1">
              <a:off x="2438403" y="2362200"/>
              <a:ext cx="762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2362203" y="2959924"/>
              <a:ext cx="762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2362203" y="22860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362203" y="3099816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 rot="5400000" flipH="1" flipV="1">
            <a:off x="3121725" y="3021568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207825" y="2907268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4775" y="3240768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Resistance heater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9025" y="2133600"/>
            <a:ext cx="8001000" cy="3581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1425" y="175260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eft Arrow 38"/>
          <p:cNvSpPr/>
          <p:nvPr/>
        </p:nvSpPr>
        <p:spPr>
          <a:xfrm rot="19017597">
            <a:off x="3303450" y="5526576"/>
            <a:ext cx="838200" cy="304800"/>
          </a:xfrm>
          <a:prstGeom prst="lef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>
            <a:stCxn id="8" idx="2"/>
            <a:endCxn id="6" idx="0"/>
          </p:cNvCxnSpPr>
          <p:nvPr/>
        </p:nvCxnSpPr>
        <p:spPr>
          <a:xfrm flipV="1">
            <a:off x="1864427" y="3821668"/>
            <a:ext cx="3200398" cy="2682"/>
          </a:xfrm>
          <a:prstGeom prst="line">
            <a:avLst/>
          </a:prstGeom>
          <a:ln w="857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2"/>
            <a:endCxn id="7" idx="1"/>
          </p:cNvCxnSpPr>
          <p:nvPr/>
        </p:nvCxnSpPr>
        <p:spPr>
          <a:xfrm>
            <a:off x="6207825" y="3821668"/>
            <a:ext cx="192975" cy="1588"/>
          </a:xfrm>
          <a:prstGeom prst="line">
            <a:avLst/>
          </a:prstGeom>
          <a:ln w="793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7019548" y="1224888"/>
          <a:ext cx="95415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3" imgW="457200" imgH="291960" progId="Equation.3">
                  <p:embed/>
                </p:oleObj>
              </mc:Choice>
              <mc:Fallback>
                <p:oleObj name="Equation" r:id="rId3" imgW="45720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548" y="1224888"/>
                        <a:ext cx="95415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 Motion Machine of the First Kind (PMM1)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2057400"/>
            <a:ext cx="80772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device continuously produces energy at a rate of                without receiving any energy.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a clear violation of the first law.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Converse of a PMM1: there can be no machine which would continuously consume work without some other form of energy appearing simultaneously.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071802" y="3214686"/>
          <a:ext cx="1803400" cy="6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3" imgW="812520" imgH="317160" progId="Equation.3">
                  <p:embed/>
                </p:oleObj>
              </mc:Choice>
              <mc:Fallback>
                <p:oleObj name="Equation" r:id="rId3" imgW="812520" imgH="317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214686"/>
                        <a:ext cx="1803400" cy="68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Heat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Thermodynamic definition of heat: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a system whose surroundings are at a different temperature and on which work may be done undergoes a process.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energy transferred by non-mechanical means, equals to the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diference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between the internal energy change and the work done is called heat.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took many years before it was understood that heat is energy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really conclusive evidence that heat could not be substance was given by </a:t>
            </a: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Benjamin Thompson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Messachusetts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who later became </a:t>
            </a: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Count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Rumsford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1798,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Rumsford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observed the temperature rise in the brass chips produced during the boring of cannon and concluded that work on boring was responsible for the flow of heat.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Heat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year later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Sir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Humphry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Devy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tried to prove the point by showing that two pieces of ice could melt if they are rubbed together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 idea was to show that heat is a manifestation of energy but his experiment was highly inconclusive.</a:t>
            </a:r>
          </a:p>
          <a:p>
            <a:pPr algn="just"/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Seguin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 French engineer) in 1839 and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Mayer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(German Physician) in 1842 tried unsuccessfully to prove the point.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Experiments of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between 1840-1849 in a private laboratory were able to convince the world through a series of experiments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Showed the relation between heat and work once and for all and showed the equivalence between the two quantities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Helmholtz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wrote a brilliant paper in 1847 on Joule’s experiments and applied these ideas for physical chemistry and physiology.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Concept of Heat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Heat is internal energy in transit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Flowing from a part of the system to another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from one system to another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virtue of only a temperature difference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Heat transfer can be determined only when time t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t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known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incorrect to say that heat is in the body</a:t>
            </a: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 work in the body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performance of  work and flow of heat are methods whereby the internal energy of a system is changed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impossible to separate or divide the internal energy into mechanical and thermal part.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04954" y="2643188"/>
          <a:ext cx="144156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3" imgW="698400" imgH="380880" progId="Equation.3">
                  <p:embed/>
                </p:oleObj>
              </mc:Choice>
              <mc:Fallback>
                <p:oleObj name="Equation" r:id="rId3" imgW="6984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954" y="2643188"/>
                        <a:ext cx="144156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2057400"/>
            <a:ext cx="83058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 closed system undergoing a cycle, the initial and final states are identical.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Therefore,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E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- E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0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energy balance for a cycle simplifies 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-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0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600200"/>
            <a:ext cx="83058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closed system does not involve any mass flow across its boundaries, the energy balance for a cycle can be expressed in terms of heat and work interactions 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3581400"/>
          <a:ext cx="5638800" cy="86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2145960" imgH="330120" progId="Equation.3">
                  <p:embed/>
                </p:oleObj>
              </mc:Choice>
              <mc:Fallback>
                <p:oleObj name="Equation" r:id="rId3" imgW="214596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5638800" cy="867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48000" y="4476690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1562100" y="2990790"/>
            <a:ext cx="29718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 rot="1837455">
            <a:off x="3869202" y="2472393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0792" y="272713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17334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sz="2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4476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sz="2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-3180000">
            <a:off x="4230755" y="3133295"/>
            <a:ext cx="144000" cy="28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4953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 cycle, </a:t>
            </a:r>
            <a:r>
              <a:rPr lang="el-GR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 = 0, thus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152400" y="2057400"/>
            <a:ext cx="87630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processes involving a change of state, heat and work interactions may be unknown.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a usual practice to assume the direction of heat and work interactions.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usually assumed that heat to be transferred into the system (heat input) in the amount of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work to be done by the system (work output) in the amount of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 bwMode="auto">
          <a:xfrm>
            <a:off x="457200" y="7620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system undergoing a change of state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system undergoing a change of state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828800"/>
            <a:ext cx="83058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energy balance would be: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Obtaining a negative quantity for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W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simply means that the assumed direction for that quantity is wrong and should be reversed.</a:t>
            </a: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438400"/>
          <a:ext cx="7772400" cy="176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3" imgW="3187440" imgH="723600" progId="Equation.3">
                  <p:embed/>
                </p:oleObj>
              </mc:Choice>
              <mc:Fallback>
                <p:oleObj name="Equation" r:id="rId3" imgW="318744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772400" cy="17633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904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PowerPoint Presentation</vt:lpstr>
      <vt:lpstr>Heat</vt:lpstr>
      <vt:lpstr>Heat</vt:lpstr>
      <vt:lpstr>Concept of Heat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26</cp:revision>
  <dcterms:created xsi:type="dcterms:W3CDTF">2011-01-10T04:14:54Z</dcterms:created>
  <dcterms:modified xsi:type="dcterms:W3CDTF">2014-01-20T05:59:08Z</dcterms:modified>
</cp:coreProperties>
</file>