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>
      <p:cViewPr>
        <p:scale>
          <a:sx n="81" d="100"/>
          <a:sy n="81" d="100"/>
        </p:scale>
        <p:origin x="-7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7DA7-966C-4ABB-A2DC-76F6D98344DD}" type="datetimeFigureOut">
              <a:rPr lang="en-US" smtClean="0"/>
              <a:pPr/>
              <a:t>1/21/2014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158" y="642918"/>
            <a:ext cx="8572560" cy="4857784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Recap: Lecture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6: 20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January 2014,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1130-1230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hrs.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First law for a cycle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First law for a system undergoing a change of state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First law for an isolated system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Perpetual Motion Machines of the First Kind (PMM1)</a:t>
            </a:r>
          </a:p>
          <a:p>
            <a:pPr lvl="1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285728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Verdana" pitchFamily="34" charset="0"/>
                <a:cs typeface="Times New Roman" pitchFamily="18" charset="0"/>
              </a:rPr>
              <a:t>Energy analysis of steady flow systems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228600" y="1412544"/>
            <a:ext cx="8610600" cy="5181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Verdana" pitchFamily="34" charset="0"/>
                <a:cs typeface="Times New Roman" pitchFamily="18" charset="0"/>
              </a:rPr>
              <a:t>Several engineering devices can be approximated to operate as steady flow devices: turbine, compressors, nozzles etc.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Verdana" pitchFamily="34" charset="0"/>
                <a:cs typeface="Times New Roman" pitchFamily="18" charset="0"/>
              </a:rPr>
              <a:t>During a steady-flow process, no intensive or extensive properties within the control volume change with time.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Verdana" pitchFamily="34" charset="0"/>
                <a:cs typeface="Times New Roman" pitchFamily="18" charset="0"/>
              </a:rPr>
              <a:t>The boundary work is zero for steady-flow systems (since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kumimoji="0" lang="en-I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Verdana" pitchFamily="34" charset="0"/>
                <a:cs typeface="Times New Roman" pitchFamily="18" charset="0"/>
              </a:rPr>
              <a:t>CV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Verdana" pitchFamily="34" charset="0"/>
                <a:cs typeface="Times New Roman" pitchFamily="18" charset="0"/>
              </a:rPr>
              <a:t>=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Verdana" pitchFamily="34" charset="0"/>
                <a:cs typeface="Times New Roman" pitchFamily="18" charset="0"/>
              </a:rPr>
              <a:t>constant).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Verdana" pitchFamily="34" charset="0"/>
                <a:cs typeface="Times New Roman" pitchFamily="18" charset="0"/>
              </a:rPr>
              <a:t>The total mass or energy entering the control volume must be equal to the total mass or energy leaving it.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357166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analysis of steady flow systems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228600" y="1524000"/>
            <a:ext cx="8610600" cy="480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Properties of steady flow processes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 properties within the control volume change with time.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 properties change at the boundaries of the CV with time.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rates of flow of energy and mass across the control surface is constant.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Thermodynamic property has a fixed value at a particular location and do not change with time.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analysis of steady flow systems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002" y="1981200"/>
            <a:ext cx="1981200" cy="26670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ctr"/>
            <a:endParaRPr lang="en-IN" dirty="0" smtClean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ctr"/>
            <a:r>
              <a:rPr lang="en-IN" i="1" dirty="0" err="1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</a:t>
            </a:r>
            <a:r>
              <a:rPr lang="en-IN" i="1" baseline="-25000" dirty="0" err="1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CV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=constant</a:t>
            </a:r>
          </a:p>
          <a:p>
            <a:pPr algn="ctr"/>
            <a:r>
              <a:rPr lang="en-IN" i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lang="en-IN" i="1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CV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=constant</a:t>
            </a:r>
          </a:p>
          <a:p>
            <a:pPr algn="ctr"/>
            <a:endParaRPr lang="en-IN" dirty="0" smtClean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96154" y="1918648"/>
            <a:ext cx="21336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2867754" y="2667000"/>
            <a:ext cx="15240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29754" y="3429000"/>
            <a:ext cx="4680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29754" y="4418012"/>
            <a:ext cx="4680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477354" y="4558352"/>
            <a:ext cx="3048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96154" y="4697104"/>
            <a:ext cx="21336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734948" y="3934310"/>
            <a:ext cx="15240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3178" y="3173104"/>
            <a:ext cx="4680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53178" y="2065360"/>
            <a:ext cx="4680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419954" y="1981200"/>
            <a:ext cx="1524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9762" y="2209800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Mass in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79898" y="2577152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365898" y="3864592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12610" y="349724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Mass out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6698" y="2133600"/>
            <a:ext cx="947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Control </a:t>
            </a:r>
          </a:p>
          <a:p>
            <a:pPr algn="ctr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volume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74957" y="1994054"/>
            <a:ext cx="1981200" cy="26670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ctr"/>
            <a:endParaRPr lang="en-IN" dirty="0" smtClean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ctr"/>
            <a:r>
              <a:rPr lang="en-IN" i="1" dirty="0" err="1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</a:t>
            </a:r>
            <a:r>
              <a:rPr lang="en-IN" i="1" baseline="-25000" dirty="0" err="1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CV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=constant</a:t>
            </a:r>
          </a:p>
          <a:p>
            <a:pPr algn="ctr"/>
            <a:r>
              <a:rPr lang="en-IN" i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lang="en-IN" i="1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CV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=constant</a:t>
            </a:r>
          </a:p>
          <a:p>
            <a:pPr algn="ctr"/>
            <a:endParaRPr lang="en-IN" dirty="0" smtClean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85109" y="1917854"/>
            <a:ext cx="21336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7078709" y="3205860"/>
            <a:ext cx="10800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01258" y="3752342"/>
            <a:ext cx="4680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18709" y="4430866"/>
            <a:ext cx="4680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466309" y="4571206"/>
            <a:ext cx="3048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85109" y="4709958"/>
            <a:ext cx="21336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723903" y="3947164"/>
            <a:ext cx="15240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8485" y="3199606"/>
            <a:ext cx="4680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42133" y="2064566"/>
            <a:ext cx="4680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408909" y="1994054"/>
            <a:ext cx="1524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5068853" y="2590006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7421562" y="3975254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35653" y="2146454"/>
            <a:ext cx="947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Control </a:t>
            </a:r>
          </a:p>
          <a:p>
            <a:pPr algn="ctr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volume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7463300" y="2069460"/>
            <a:ext cx="3048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01258" y="2222654"/>
            <a:ext cx="4680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595570" y="2658246"/>
            <a:ext cx="4680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7423834" y="2361406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4573588" y="1990879"/>
          <a:ext cx="80010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Equation" r:id="rId3" imgW="380880" imgH="609480" progId="Equation.3">
                  <p:embed/>
                </p:oleObj>
              </mc:Choice>
              <mc:Fallback>
                <p:oleObj name="Equation" r:id="rId3" imgW="380880" imgH="609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1990879"/>
                        <a:ext cx="800100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"/>
          <p:cNvGraphicFramePr>
            <a:graphicFrameLocks noChangeAspect="1"/>
          </p:cNvGraphicFramePr>
          <p:nvPr/>
        </p:nvGraphicFramePr>
        <p:xfrm>
          <a:off x="8156575" y="1917854"/>
          <a:ext cx="45402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5" name="Equation" r:id="rId5" imgW="215640" imgH="533160" progId="Equation.3">
                  <p:embed/>
                </p:oleObj>
              </mc:Choice>
              <mc:Fallback>
                <p:oleObj name="Equation" r:id="rId5" imgW="215640" imgH="533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6575" y="1917854"/>
                        <a:ext cx="454025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"/>
          <p:cNvGraphicFramePr>
            <a:graphicFrameLocks noChangeAspect="1"/>
          </p:cNvGraphicFramePr>
          <p:nvPr/>
        </p:nvGraphicFramePr>
        <p:xfrm>
          <a:off x="8094662" y="3496446"/>
          <a:ext cx="427038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6" name="Equation" r:id="rId7" imgW="203040" imgH="533160" progId="Equation.3">
                  <p:embed/>
                </p:oleObj>
              </mc:Choice>
              <mc:Fallback>
                <p:oleObj name="Equation" r:id="rId7" imgW="203040" imgH="5331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4662" y="3496446"/>
                        <a:ext cx="427038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/>
          <p:cNvSpPr/>
          <p:nvPr/>
        </p:nvSpPr>
        <p:spPr>
          <a:xfrm>
            <a:off x="762000" y="48768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Under steady-flow conditions, the fluid properties at an inlet or exit remain constant (do not change with time).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164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analysis of steady flow systems</a:t>
            </a:r>
            <a:endParaRPr kumimoji="0" lang="en-IN" sz="3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228600" y="1524000"/>
            <a:ext cx="8610600" cy="480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a steady flow system, the amount of energy entering a control volume in all forms (by heat, work, and mass) must be equal to the amount of energy leaving it.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balance for a steady flow system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81000" y="3753136"/>
          <a:ext cx="8478837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Equation" r:id="rId3" imgW="3835080" imgH="1143000" progId="Equation.3">
                  <p:embed/>
                </p:oleObj>
              </mc:Choice>
              <mc:Fallback>
                <p:oleObj name="Equation" r:id="rId3" imgW="3835080" imgH="1143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53136"/>
                        <a:ext cx="8478837" cy="261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3706504" y="3913200"/>
            <a:ext cx="1044000" cy="111600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05064" y="367891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=0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analysis of steady flow systems</a:t>
            </a:r>
            <a:endParaRPr kumimoji="0" lang="en-IN" sz="3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228600" y="1600200"/>
            <a:ext cx="8610600" cy="480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balance for a steady flow system written more explicitly,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28600" y="2755900"/>
          <a:ext cx="8675688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Equation" r:id="rId3" imgW="3924000" imgH="1295280" progId="Equation.3">
                  <p:embed/>
                </p:oleObj>
              </mc:Choice>
              <mc:Fallback>
                <p:oleObj name="Equation" r:id="rId3" imgW="3924000" imgH="1295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55900"/>
                        <a:ext cx="8675688" cy="295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analysis of steady flow systems</a:t>
            </a:r>
            <a:endParaRPr kumimoji="0" lang="en-IN" sz="3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228600" y="1600200"/>
            <a:ext cx="8610600" cy="480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energy equation is also written as: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38200" y="2667000"/>
          <a:ext cx="7315200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Equation" r:id="rId3" imgW="3009600" imgH="1269720" progId="Equation.3">
                  <p:embed/>
                </p:oleObj>
              </mc:Choice>
              <mc:Fallback>
                <p:oleObj name="Equation" r:id="rId3" imgW="3009600" imgH="1269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7000"/>
                        <a:ext cx="7315200" cy="290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7159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analysis of steady flow systems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228600" y="1752600"/>
            <a:ext cx="8610600" cy="4038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single entry and exit devices,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447800" y="2743200"/>
          <a:ext cx="6302387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Equation" r:id="rId3" imgW="2552400" imgH="1130040" progId="Equation.3">
                  <p:embed/>
                </p:oleObj>
              </mc:Choice>
              <mc:Fallback>
                <p:oleObj name="Equation" r:id="rId3" imgW="2552400" imgH="1130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43200"/>
                        <a:ext cx="6302387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199" y="428604"/>
            <a:ext cx="8687401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Steady flow energy equation for common engineering devices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828800"/>
            <a:ext cx="8043890" cy="3505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Some commonly used steady flow engineering devices: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Nozzles and diffusers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Compressors and turbines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Throttling device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Mixing chambers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exchangers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164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Nozzles and diffusers</a:t>
            </a:r>
            <a:endParaRPr kumimoji="0" lang="en-IN" sz="3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676400"/>
            <a:ext cx="8610600" cy="2590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nozzle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is a device that increases the velocity of a fluid at the expense of pressure.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diffuser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is a device that increases the pressure of a fluid by slowing it down.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cross-sectional area of a nozzle decreases in the flow direction for subsonic flows and increases for supersonic flows. The reverse is true for diffusers.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199" y="601640"/>
            <a:ext cx="8743983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Nozzles and diffusers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Trapezoid 2"/>
          <p:cNvSpPr/>
          <p:nvPr/>
        </p:nvSpPr>
        <p:spPr>
          <a:xfrm rot="5400000">
            <a:off x="1175613" y="1981345"/>
            <a:ext cx="2209800" cy="2024070"/>
          </a:xfrm>
          <a:prstGeom prst="trapezoid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rapezoid 3"/>
          <p:cNvSpPr/>
          <p:nvPr/>
        </p:nvSpPr>
        <p:spPr>
          <a:xfrm rot="16200000">
            <a:off x="5526599" y="1958319"/>
            <a:ext cx="2209800" cy="2024070"/>
          </a:xfrm>
          <a:prstGeom prst="trapezoid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58968" y="1795351"/>
            <a:ext cx="1935724" cy="49105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613796" y="3674918"/>
            <a:ext cx="1935724" cy="49105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53296" y="3686294"/>
            <a:ext cx="1935724" cy="491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619483" y="1781296"/>
            <a:ext cx="1888752" cy="4902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40472" y="2970212"/>
            <a:ext cx="809628" cy="236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5472" y="2971800"/>
            <a:ext cx="841503" cy="236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24816" y="2970212"/>
            <a:ext cx="809628" cy="236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9816" y="2971800"/>
            <a:ext cx="841503" cy="236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57063" y="2765034"/>
            <a:ext cx="1457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Nozzle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2223" y="2770496"/>
            <a:ext cx="1457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Diffuser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272" y="2762536"/>
            <a:ext cx="56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0600" y="2751160"/>
            <a:ext cx="56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72216" y="2770496"/>
            <a:ext cx="124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&gt;&gt;V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39928" y="2745698"/>
            <a:ext cx="138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&lt;&lt;V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8662" y="4800600"/>
            <a:ext cx="71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Nozzles and diffusers are shaped so that they cause large changes in fluid velocities and thus kinetic energies.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 of thermodynamics for open systems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609600" y="2057400"/>
            <a:ext cx="7848600" cy="2743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 process applied to flow process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System approach: Lagrangian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Control volume approach: Eulerian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Steady flow processes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Unsteady flow processes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Nozzles and diffusers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070100" y="1828800"/>
          <a:ext cx="5432425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Equation" r:id="rId3" imgW="2133360" imgH="1765080" progId="Equation.3">
                  <p:embed/>
                </p:oleObj>
              </mc:Choice>
              <mc:Fallback>
                <p:oleObj name="Equation" r:id="rId3" imgW="2133360" imgH="1765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828800"/>
                        <a:ext cx="5432425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164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Turbines and compressors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609600" y="2133600"/>
            <a:ext cx="8229600" cy="2971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Pumps, compressors and fans: used to increase the pressure of a fluid and require work input.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Turbines generate work.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KE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may or may not be zero.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Usually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is negligibly small.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164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Turbines and compressors</a:t>
            </a:r>
          </a:p>
        </p:txBody>
      </p:sp>
      <p:sp>
        <p:nvSpPr>
          <p:cNvPr id="3" name="Trapezoid 2"/>
          <p:cNvSpPr/>
          <p:nvPr/>
        </p:nvSpPr>
        <p:spPr>
          <a:xfrm rot="16200000">
            <a:off x="3581400" y="2651080"/>
            <a:ext cx="1905000" cy="1600200"/>
          </a:xfrm>
          <a:prstGeom prst="trapezoid">
            <a:avLst/>
          </a:prstGeom>
          <a:noFill/>
          <a:ln w="63500" cmpd="sng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9512" y="2262120"/>
            <a:ext cx="2057400" cy="2362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0952" y="3350528"/>
            <a:ext cx="1219200" cy="2286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7648" y="3336880"/>
            <a:ext cx="1219200" cy="2286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418200" y="2349120"/>
            <a:ext cx="936000" cy="15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750394" y="4813278"/>
            <a:ext cx="864000" cy="15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876800" y="2651080"/>
            <a:ext cx="1371600" cy="685800"/>
          </a:xfrm>
          <a:prstGeom prst="straightConnector1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03344" y="326068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7888" y="2387224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66864" y="18858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2928" y="469483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158428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Control surface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8800" y="417508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Insulation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029200" y="1889080"/>
            <a:ext cx="990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0"/>
          </p:cNvCxnSpPr>
          <p:nvPr/>
        </p:nvCxnSpPr>
        <p:spPr>
          <a:xfrm rot="5400000" flipH="1" flipV="1">
            <a:off x="2990850" y="3432130"/>
            <a:ext cx="381000" cy="110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712192" y="1287440"/>
          <a:ext cx="381000" cy="644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2" name="Equation" r:id="rId3" imgW="164880" imgH="279360" progId="Equation.3">
                  <p:embed/>
                </p:oleObj>
              </mc:Choice>
              <mc:Fallback>
                <p:oleObj name="Equation" r:id="rId3" imgW="16488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2192" y="1287440"/>
                        <a:ext cx="381000" cy="6447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5015552" y="5222875"/>
          <a:ext cx="3810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3" name="Equation" r:id="rId5" imgW="164880" imgH="279360" progId="Equation.3">
                  <p:embed/>
                </p:oleObj>
              </mc:Choice>
              <mc:Fallback>
                <p:oleObj name="Equation" r:id="rId5" imgW="164880" imgH="279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52" y="5222875"/>
                        <a:ext cx="3810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c 19"/>
          <p:cNvSpPr/>
          <p:nvPr/>
        </p:nvSpPr>
        <p:spPr>
          <a:xfrm>
            <a:off x="5943600" y="3048000"/>
            <a:ext cx="304800" cy="762000"/>
          </a:xfrm>
          <a:prstGeom prst="arc">
            <a:avLst>
              <a:gd name="adj1" fmla="val 16200000"/>
              <a:gd name="adj2" fmla="val 690101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164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Turbines and compressors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828800"/>
            <a:ext cx="8229600" cy="99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a turbine for eg., the energy equation would be: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066800" y="2971800"/>
          <a:ext cx="711766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Equation" r:id="rId3" imgW="2616120" imgH="965160" progId="Equation.3">
                  <p:embed/>
                </p:oleObj>
              </mc:Choice>
              <mc:Fallback>
                <p:oleObj name="Equation" r:id="rId3" imgW="2616120" imgH="965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7117667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381000" y="4572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Throttling device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228600" y="1295400"/>
            <a:ext cx="8839200" cy="5276872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Throttling valves are any kind of flow-restricting devices that cause a significant pressure drop in the fluid.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Eg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: capillary tubes, valves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Unlike turbines, they produce a pressure drop without involving any work.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pressure drop in the fluid is often accompanied by a large drop in temperature.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Hence throttling devices are commonly used in refrigeration and air-conditioning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381000" y="4572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Throttling device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0" y="1981200"/>
            <a:ext cx="4495800" cy="3048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>
            <a:stCxn id="6" idx="0"/>
          </p:cNvCxnSpPr>
          <p:nvPr/>
        </p:nvCxnSpPr>
        <p:spPr>
          <a:xfrm rot="5400000" flipH="1" flipV="1">
            <a:off x="4231944" y="1864056"/>
            <a:ext cx="222912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114800" y="1752600"/>
            <a:ext cx="4572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Connector 5"/>
          <p:cNvSpPr/>
          <p:nvPr/>
        </p:nvSpPr>
        <p:spPr>
          <a:xfrm>
            <a:off x="4191000" y="1975512"/>
            <a:ext cx="304800" cy="3048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stCxn id="6" idx="1"/>
            <a:endCxn id="6" idx="5"/>
          </p:cNvCxnSpPr>
          <p:nvPr/>
        </p:nvCxnSpPr>
        <p:spPr>
          <a:xfrm rot="16200000" flipH="1">
            <a:off x="4235637" y="2020149"/>
            <a:ext cx="215526" cy="2155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7"/>
            <a:endCxn id="6" idx="3"/>
          </p:cNvCxnSpPr>
          <p:nvPr/>
        </p:nvCxnSpPr>
        <p:spPr>
          <a:xfrm rot="16200000" flipH="1" flipV="1">
            <a:off x="4235637" y="2020149"/>
            <a:ext cx="215526" cy="2155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62200" y="3067336"/>
            <a:ext cx="4191000" cy="5334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38600" y="3067336"/>
            <a:ext cx="762000" cy="533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0" y="4487840"/>
            <a:ext cx="4495800" cy="1588"/>
          </a:xfrm>
          <a:prstGeom prst="line">
            <a:avLst/>
          </a:prstGeom>
          <a:ln w="539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0" y="23622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 adjustable valve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800" y="36576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 porous plug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46482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capillary tube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381000" y="4572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Throttling device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548020"/>
              </p:ext>
            </p:extLst>
          </p:nvPr>
        </p:nvGraphicFramePr>
        <p:xfrm>
          <a:off x="735793" y="1412776"/>
          <a:ext cx="7520014" cy="469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4" name="Equation" r:id="rId3" imgW="2819160" imgH="1803240" progId="Equation.3">
                  <p:embed/>
                </p:oleObj>
              </mc:Choice>
              <mc:Fallback>
                <p:oleObj name="Equation" r:id="rId3" imgW="2819160" imgH="1803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793" y="1412776"/>
                        <a:ext cx="7520014" cy="469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381000" y="4572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Throttling device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838200" y="1752600"/>
          <a:ext cx="7697787" cy="350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Equation" r:id="rId3" imgW="2984400" imgH="1346040" progId="Equation.3">
                  <p:embed/>
                </p:oleObj>
              </mc:Choice>
              <mc:Fallback>
                <p:oleObj name="Equation" r:id="rId3" imgW="2984400" imgH="1346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697787" cy="350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-62084" y="457200"/>
            <a:ext cx="8672684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Throttling device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0779" y="2460008"/>
            <a:ext cx="6745421" cy="1219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3821293" y="2460008"/>
            <a:ext cx="1270459" cy="1219200"/>
          </a:xfrm>
          <a:prstGeom prst="flowChartConnec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>
            <a:stCxn id="4" idx="1"/>
            <a:endCxn id="4" idx="5"/>
          </p:cNvCxnSpPr>
          <p:nvPr/>
        </p:nvCxnSpPr>
        <p:spPr>
          <a:xfrm rot="16200000" flipH="1">
            <a:off x="4025470" y="2620434"/>
            <a:ext cx="862104" cy="8983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7"/>
            <a:endCxn id="4" idx="3"/>
          </p:cNvCxnSpPr>
          <p:nvPr/>
        </p:nvCxnSpPr>
        <p:spPr>
          <a:xfrm rot="16200000" flipH="1" flipV="1">
            <a:off x="4025471" y="2620433"/>
            <a:ext cx="862104" cy="8983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V="1">
            <a:off x="4234432" y="2193560"/>
            <a:ext cx="544566" cy="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956384" y="1906588"/>
            <a:ext cx="963632" cy="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08310" y="2598760"/>
            <a:ext cx="273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=87.46 kJ/kg</a:t>
            </a:r>
            <a:endParaRPr lang="en-IN" baseline="-25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1.1 kJ/kg</a:t>
            </a:r>
          </a:p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(h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88.56 kJ/kg)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2413" y="2604448"/>
            <a:ext cx="264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=72.32 kJ/kg</a:t>
            </a:r>
            <a:endParaRPr lang="en-IN" baseline="-25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16.24 kJ/kg</a:t>
            </a:r>
          </a:p>
          <a:p>
            <a:r>
              <a:rPr lang="en-IN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(h</a:t>
            </a:r>
            <a:r>
              <a:rPr lang="en-IN" baseline="-2500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r>
              <a:rPr lang="en-IN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88.56 kJ/kg)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034" y="4288808"/>
            <a:ext cx="81105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During a throttling process, the enthalpy (flow energy + internal energy) of a fluid remains constant. But internal and flow energies inter-convertible.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381000" y="4572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Mixing chambers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228600" y="1377288"/>
            <a:ext cx="8272490" cy="2590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section where the mixing process takes place is commonly referred to as a mixing chamber.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Eg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.: mixing of hot and cold water at the T joint of a shower.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33400" y="3733800"/>
          <a:ext cx="8278812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2" name="Equation" r:id="rId3" imgW="3263760" imgH="977760" progId="Equation.3">
                  <p:embed/>
                </p:oleObj>
              </mc:Choice>
              <mc:Fallback>
                <p:oleObj name="Equation" r:id="rId3" imgW="3263760" imgH="977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8278812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12466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 of thermodynamics for open systems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676400"/>
            <a:ext cx="8458200" cy="472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Steady flow processes: rates of flow of mass, energy are constant across the system boundary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eg. Turbines, compressors, heat exchangers etc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Unsteady flow processes: rates of mass, energy are not constant across the system boundary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eg. Charging and discharging process (tanks, pipelines etc.)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Conservation of mass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295400"/>
            <a:ext cx="8458200" cy="5029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Conservation of mass principle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Total mass entering the system  - Total mass leaving the system = Net change in mass within the system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3276600"/>
          <a:ext cx="7827381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Equation" r:id="rId3" imgW="3606480" imgH="1422360" progId="Equation.3">
                  <p:embed/>
                </p:oleObj>
              </mc:Choice>
              <mc:Fallback>
                <p:oleObj name="Equation" r:id="rId3" imgW="3606480" imgH="1422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7827381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285728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Flow work and the energy of a flowing fluid</a:t>
            </a:r>
            <a:br>
              <a:rPr kumimoji="0" lang="en-I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endParaRPr kumimoji="0" lang="en-IN" sz="3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600200"/>
            <a:ext cx="8458200" cy="5029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Work required to push the mass into or out of the control volume: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flow work or flow energy.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Consider a fluid element of volume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Let fluid pressure be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P,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cross-sectional area be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is the distance  through which the imaginary piston must move.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work done in pushing the fluid element across the system boundary is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    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I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flow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FL = PAL = PV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Flow work and the energy</a:t>
            </a:r>
            <a:b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of a flowing fluid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00200" y="2056606"/>
            <a:ext cx="6055056" cy="3201194"/>
            <a:chOff x="1641144" y="1903412"/>
            <a:chExt cx="6055056" cy="3201194"/>
          </a:xfrm>
        </p:grpSpPr>
        <p:sp>
          <p:nvSpPr>
            <p:cNvPr id="4" name="Rectangle 3"/>
            <p:cNvSpPr/>
            <p:nvPr/>
          </p:nvSpPr>
          <p:spPr>
            <a:xfrm>
              <a:off x="3823648" y="2360612"/>
              <a:ext cx="1981200" cy="2667000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CV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33800" y="2284412"/>
              <a:ext cx="2133600" cy="158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5105400" y="3046412"/>
              <a:ext cx="1524000" cy="158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867400" y="3808412"/>
              <a:ext cx="1524000" cy="158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867400" y="4797424"/>
              <a:ext cx="1524000" cy="158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5715000" y="4951412"/>
              <a:ext cx="304800" cy="158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733800" y="5076516"/>
              <a:ext cx="2133600" cy="158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72594" y="4313722"/>
              <a:ext cx="1524000" cy="158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09800" y="3552516"/>
              <a:ext cx="1524000" cy="158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223448" y="2444772"/>
              <a:ext cx="1524000" cy="158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657600" y="2360612"/>
              <a:ext cx="152400" cy="158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048000" y="2513012"/>
              <a:ext cx="685800" cy="9906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i="1" dirty="0" smtClean="0">
                  <a:solidFill>
                    <a:schemeClr val="tx1"/>
                  </a:solidFill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V</a:t>
              </a:r>
            </a:p>
            <a:p>
              <a:pPr algn="ctr"/>
              <a:r>
                <a:rPr lang="en-IN" i="1" dirty="0" smtClean="0">
                  <a:solidFill>
                    <a:schemeClr val="tx1"/>
                  </a:solidFill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P</a:t>
              </a:r>
            </a:p>
            <a:p>
              <a:pPr algn="ctr"/>
              <a:r>
                <a:rPr lang="en-IN" i="1" dirty="0" smtClean="0">
                  <a:solidFill>
                    <a:schemeClr val="tx1"/>
                  </a:solidFill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m</a:t>
              </a:r>
            </a:p>
            <a:p>
              <a:pPr algn="ctr"/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43200" y="2436812"/>
              <a:ext cx="228600" cy="1116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4000"/>
                  </a:scheme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2921308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0800" y="3808412"/>
              <a:ext cx="228600" cy="9906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4265612"/>
              <a:ext cx="304800" cy="13208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48000" y="1903412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A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73104" y="3648052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L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52600" y="2589212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F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81200" y="4191000"/>
              <a:ext cx="11913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Imaginary </a:t>
              </a:r>
            </a:p>
            <a:p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piston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Connector 23"/>
            <p:cNvCxnSpPr>
              <a:endCxn id="20" idx="2"/>
            </p:cNvCxnSpPr>
            <p:nvPr/>
          </p:nvCxnSpPr>
          <p:spPr>
            <a:xfrm rot="5400000" flipH="1" flipV="1">
              <a:off x="2901410" y="2343134"/>
              <a:ext cx="392669" cy="251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253450" y="3663150"/>
              <a:ext cx="865200" cy="342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705100" y="3846512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971800" y="3960812"/>
              <a:ext cx="762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Arrow 27"/>
            <p:cNvSpPr/>
            <p:nvPr/>
          </p:nvSpPr>
          <p:spPr>
            <a:xfrm>
              <a:off x="1641144" y="2929268"/>
              <a:ext cx="6858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7010400" y="4257652"/>
              <a:ext cx="6858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Total energy of a flowing fluid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371600"/>
            <a:ext cx="8458200" cy="4876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fluid entering or leaving a control volume possesses an additional form of energy—the flow energy,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Pv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total energy of a flowing fluid on a unit-mass basis (denoted by </a:t>
            </a:r>
            <a:r>
              <a:rPr kumimoji="0" lang="el-G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θ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 becomes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</a:t>
            </a:r>
            <a:r>
              <a:rPr kumimoji="0" lang="el-GR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θ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e + Pv= (u + ke + pe) + Pv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Since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u+Pv=h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</a:t>
            </a:r>
            <a:r>
              <a:rPr kumimoji="0" lang="el-GR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θ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h + ke + pe          (kJ/kg)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Therefore, enthalpy,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takes care of the flow work in addition to the internal energy.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9762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Total energy of a flowing fluid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28800" y="1752600"/>
          <a:ext cx="466039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Equation" r:id="rId3" imgW="1765080" imgH="634680" progId="Equation.3">
                  <p:embed/>
                </p:oleObj>
              </mc:Choice>
              <mc:Fallback>
                <p:oleObj name="Equation" r:id="rId3" imgW="1765080" imgH="634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466039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8800" y="3505200"/>
          <a:ext cx="521493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Equation" r:id="rId5" imgW="2082600" imgH="634680" progId="Equation.3">
                  <p:embed/>
                </p:oleObj>
              </mc:Choice>
              <mc:Fallback>
                <p:oleObj name="Equation" r:id="rId5" imgW="2082600" imgH="634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5200"/>
                        <a:ext cx="5214937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54102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total energy consists of three parts for a non flowing fluid and four parts for a flowing fluid.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transport by mass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228600" y="1330656"/>
            <a:ext cx="8610600" cy="1981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l-GR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θ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is total energy per unit mass, the total energy of a flowing fluid of mass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is simply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</a:t>
            </a:r>
            <a:r>
              <a:rPr kumimoji="0" lang="el-GR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θ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for uniform properties of the mass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8800" y="2785533"/>
          <a:ext cx="5486400" cy="338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Equation" r:id="rId3" imgW="2400120" imgH="1523880" progId="Equation.3">
                  <p:embed/>
                </p:oleObj>
              </mc:Choice>
              <mc:Fallback>
                <p:oleObj name="Equation" r:id="rId3" imgW="2400120" imgH="1523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85533"/>
                        <a:ext cx="5486400" cy="3386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1054</Words>
  <Application>Microsoft Office PowerPoint</Application>
  <PresentationFormat>On-screen Show (4:3)</PresentationFormat>
  <Paragraphs>141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sudarshan</cp:lastModifiedBy>
  <cp:revision>29</cp:revision>
  <dcterms:created xsi:type="dcterms:W3CDTF">2011-01-10T04:14:54Z</dcterms:created>
  <dcterms:modified xsi:type="dcterms:W3CDTF">2014-01-21T03:05:33Z</dcterms:modified>
</cp:coreProperties>
</file>