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>
      <p:cViewPr>
        <p:scale>
          <a:sx n="80" d="100"/>
          <a:sy n="80" d="100"/>
        </p:scale>
        <p:origin x="-105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1/27/2014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1/27/2014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1/27/2014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1/27/2014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1/27/2014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7DA7-966C-4ABB-A2DC-76F6D98344DD}" type="datetimeFigureOut">
              <a:rPr lang="en-US" smtClean="0"/>
              <a:pPr/>
              <a:t>1/27/2014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E7DA7-966C-4ABB-A2DC-76F6D98344DD}" type="datetimeFigureOut">
              <a:rPr lang="en-US" smtClean="0"/>
              <a:pPr/>
              <a:t>1/27/2014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43D46-B5D4-41D9-93DA-5A7B42983DE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wmf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7158" y="642918"/>
            <a:ext cx="8572560" cy="5572164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Recap: Lecture  8: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January 2014, 0830-0930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hrs. 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First law for open systems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Conservation of mass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Flow work and the energy of a flowing fluid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Total energy of a flowing fluid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Energy analysis of steady flow systems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Steady flow energy equation</a:t>
            </a:r>
          </a:p>
          <a:p>
            <a:pPr lvl="2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Nozzles/diffusers, compressors/turbines, throttling devices, mixing chambers</a:t>
            </a:r>
          </a:p>
          <a:p>
            <a:pPr lvl="1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Second law of thermodynamics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04800" y="1295400"/>
            <a:ext cx="8458200" cy="5029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Processes proceed in a certain direction and not in the reverse direction.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first law places no restriction on the direction of a process.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inadequacy of the first law to identify whether a process can take place or not is remedied by the second law of thermodynamics.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process cannot occur unless it satisfies both the first and the second laws of  thermodynamics.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Second law of thermodynamics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828800"/>
            <a:ext cx="8305800" cy="3810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first law of thermodynamics was concerned only with the quantity of energy and its transformations.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Second law reveals that energy has quantity as well as quality.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Second law of thermodynamics determines theoretical limits for feasibility of a process.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Thermal energy reservoir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524000"/>
            <a:ext cx="8305800" cy="434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hypothetical body with a relatively large thermal energy (mass x specific heat).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Supply or absorb infinite amounts of heat without any change in its temperature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Eg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. Oceans, lakes, atmosphere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reservoir that supplies energy in the form of heat: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Source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reservoir that absorbs energy in the form of heat: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Sink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04800" y="1524000"/>
            <a:ext cx="85344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Work can be rather easily converted to heat.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reverse process is not easy and requires special devices: heat engines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Receive heat from a high-temperature source (solar energy, oil furnace etc.).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Convert part of this heat to work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Reject the remaining waste heat to a low-temperature sink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Operate on a cycle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658004" y="2790680"/>
            <a:ext cx="1514901" cy="75660"/>
          </a:xfrm>
          <a:custGeom>
            <a:avLst/>
            <a:gdLst>
              <a:gd name="connsiteX0" fmla="*/ 0 w 1514901"/>
              <a:gd name="connsiteY0" fmla="*/ 54591 h 75660"/>
              <a:gd name="connsiteX1" fmla="*/ 81886 w 1514901"/>
              <a:gd name="connsiteY1" fmla="*/ 40943 h 75660"/>
              <a:gd name="connsiteX2" fmla="*/ 122830 w 1514901"/>
              <a:gd name="connsiteY2" fmla="*/ 27296 h 75660"/>
              <a:gd name="connsiteX3" fmla="*/ 204716 w 1514901"/>
              <a:gd name="connsiteY3" fmla="*/ 40943 h 75660"/>
              <a:gd name="connsiteX4" fmla="*/ 259307 w 1514901"/>
              <a:gd name="connsiteY4" fmla="*/ 27296 h 75660"/>
              <a:gd name="connsiteX5" fmla="*/ 300251 w 1514901"/>
              <a:gd name="connsiteY5" fmla="*/ 13648 h 75660"/>
              <a:gd name="connsiteX6" fmla="*/ 382137 w 1514901"/>
              <a:gd name="connsiteY6" fmla="*/ 40943 h 75660"/>
              <a:gd name="connsiteX7" fmla="*/ 423080 w 1514901"/>
              <a:gd name="connsiteY7" fmla="*/ 68239 h 75660"/>
              <a:gd name="connsiteX8" fmla="*/ 627797 w 1514901"/>
              <a:gd name="connsiteY8" fmla="*/ 40943 h 75660"/>
              <a:gd name="connsiteX9" fmla="*/ 723331 w 1514901"/>
              <a:gd name="connsiteY9" fmla="*/ 54591 h 75660"/>
              <a:gd name="connsiteX10" fmla="*/ 846161 w 1514901"/>
              <a:gd name="connsiteY10" fmla="*/ 27296 h 75660"/>
              <a:gd name="connsiteX11" fmla="*/ 900752 w 1514901"/>
              <a:gd name="connsiteY11" fmla="*/ 40943 h 75660"/>
              <a:gd name="connsiteX12" fmla="*/ 941695 w 1514901"/>
              <a:gd name="connsiteY12" fmla="*/ 54591 h 75660"/>
              <a:gd name="connsiteX13" fmla="*/ 1078173 w 1514901"/>
              <a:gd name="connsiteY13" fmla="*/ 40943 h 75660"/>
              <a:gd name="connsiteX14" fmla="*/ 1160059 w 1514901"/>
              <a:gd name="connsiteY14" fmla="*/ 0 h 75660"/>
              <a:gd name="connsiteX15" fmla="*/ 1228298 w 1514901"/>
              <a:gd name="connsiteY15" fmla="*/ 13648 h 75660"/>
              <a:gd name="connsiteX16" fmla="*/ 1282889 w 1514901"/>
              <a:gd name="connsiteY16" fmla="*/ 40943 h 75660"/>
              <a:gd name="connsiteX17" fmla="*/ 1364776 w 1514901"/>
              <a:gd name="connsiteY17" fmla="*/ 13648 h 75660"/>
              <a:gd name="connsiteX18" fmla="*/ 1473958 w 1514901"/>
              <a:gd name="connsiteY18" fmla="*/ 40943 h 75660"/>
              <a:gd name="connsiteX19" fmla="*/ 1514901 w 1514901"/>
              <a:gd name="connsiteY19" fmla="*/ 68239 h 7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14901" h="75660">
                <a:moveTo>
                  <a:pt x="0" y="54591"/>
                </a:moveTo>
                <a:cubicBezTo>
                  <a:pt x="27295" y="50042"/>
                  <a:pt x="54873" y="46946"/>
                  <a:pt x="81886" y="40943"/>
                </a:cubicBezTo>
                <a:cubicBezTo>
                  <a:pt x="95930" y="37822"/>
                  <a:pt x="108444" y="27296"/>
                  <a:pt x="122830" y="27296"/>
                </a:cubicBezTo>
                <a:cubicBezTo>
                  <a:pt x="150502" y="27296"/>
                  <a:pt x="177421" y="36394"/>
                  <a:pt x="204716" y="40943"/>
                </a:cubicBezTo>
                <a:cubicBezTo>
                  <a:pt x="222913" y="36394"/>
                  <a:pt x="241272" y="32449"/>
                  <a:pt x="259307" y="27296"/>
                </a:cubicBezTo>
                <a:cubicBezTo>
                  <a:pt x="273140" y="23344"/>
                  <a:pt x="285953" y="12059"/>
                  <a:pt x="300251" y="13648"/>
                </a:cubicBezTo>
                <a:cubicBezTo>
                  <a:pt x="328847" y="16825"/>
                  <a:pt x="382137" y="40943"/>
                  <a:pt x="382137" y="40943"/>
                </a:cubicBezTo>
                <a:cubicBezTo>
                  <a:pt x="395785" y="50042"/>
                  <a:pt x="406714" y="67148"/>
                  <a:pt x="423080" y="68239"/>
                </a:cubicBezTo>
                <a:cubicBezTo>
                  <a:pt x="534400" y="75660"/>
                  <a:pt x="552425" y="66068"/>
                  <a:pt x="627797" y="40943"/>
                </a:cubicBezTo>
                <a:cubicBezTo>
                  <a:pt x="659642" y="45492"/>
                  <a:pt x="691163" y="54591"/>
                  <a:pt x="723331" y="54591"/>
                </a:cubicBezTo>
                <a:cubicBezTo>
                  <a:pt x="771367" y="54591"/>
                  <a:pt x="803941" y="41369"/>
                  <a:pt x="846161" y="27296"/>
                </a:cubicBezTo>
                <a:cubicBezTo>
                  <a:pt x="864358" y="31845"/>
                  <a:pt x="882717" y="35790"/>
                  <a:pt x="900752" y="40943"/>
                </a:cubicBezTo>
                <a:cubicBezTo>
                  <a:pt x="914584" y="44895"/>
                  <a:pt x="927309" y="54591"/>
                  <a:pt x="941695" y="54591"/>
                </a:cubicBezTo>
                <a:cubicBezTo>
                  <a:pt x="987415" y="54591"/>
                  <a:pt x="1032680" y="45492"/>
                  <a:pt x="1078173" y="40943"/>
                </a:cubicBezTo>
                <a:cubicBezTo>
                  <a:pt x="1098873" y="27143"/>
                  <a:pt x="1131808" y="0"/>
                  <a:pt x="1160059" y="0"/>
                </a:cubicBezTo>
                <a:cubicBezTo>
                  <a:pt x="1183256" y="0"/>
                  <a:pt x="1205552" y="9099"/>
                  <a:pt x="1228298" y="13648"/>
                </a:cubicBezTo>
                <a:cubicBezTo>
                  <a:pt x="1246495" y="22746"/>
                  <a:pt x="1262544" y="40943"/>
                  <a:pt x="1282889" y="40943"/>
                </a:cubicBezTo>
                <a:cubicBezTo>
                  <a:pt x="1311661" y="40943"/>
                  <a:pt x="1364776" y="13648"/>
                  <a:pt x="1364776" y="13648"/>
                </a:cubicBezTo>
                <a:cubicBezTo>
                  <a:pt x="1390724" y="18838"/>
                  <a:pt x="1445984" y="26956"/>
                  <a:pt x="1473958" y="40943"/>
                </a:cubicBezTo>
                <a:cubicBezTo>
                  <a:pt x="1488629" y="48278"/>
                  <a:pt x="1514901" y="68239"/>
                  <a:pt x="1514901" y="6823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31690" y="2896582"/>
            <a:ext cx="1512000" cy="14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400704" y="3238500"/>
            <a:ext cx="2362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2000109" y="3245666"/>
            <a:ext cx="2362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81804" y="4419600"/>
            <a:ext cx="1600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5400000">
            <a:off x="2315543" y="3572257"/>
            <a:ext cx="228600" cy="76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 rot="5400000">
            <a:off x="2573197" y="3542569"/>
            <a:ext cx="169224" cy="381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 rot="5400000">
            <a:off x="2122568" y="3541581"/>
            <a:ext cx="171199" cy="381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590903" y="2817874"/>
            <a:ext cx="68238" cy="20082"/>
          </a:xfrm>
          <a:custGeom>
            <a:avLst/>
            <a:gdLst>
              <a:gd name="connsiteX0" fmla="*/ 68238 w 68238"/>
              <a:gd name="connsiteY0" fmla="*/ 20082 h 20082"/>
              <a:gd name="connsiteX1" fmla="*/ 0 w 68238"/>
              <a:gd name="connsiteY1" fmla="*/ 20082 h 20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238" h="20082">
                <a:moveTo>
                  <a:pt x="68238" y="20082"/>
                </a:moveTo>
                <a:cubicBezTo>
                  <a:pt x="17645" y="3217"/>
                  <a:pt x="40162" y="0"/>
                  <a:pt x="0" y="2008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631846" y="2841681"/>
            <a:ext cx="1514901" cy="75660"/>
          </a:xfrm>
          <a:custGeom>
            <a:avLst/>
            <a:gdLst>
              <a:gd name="connsiteX0" fmla="*/ 0 w 1514901"/>
              <a:gd name="connsiteY0" fmla="*/ 54591 h 75660"/>
              <a:gd name="connsiteX1" fmla="*/ 81886 w 1514901"/>
              <a:gd name="connsiteY1" fmla="*/ 40943 h 75660"/>
              <a:gd name="connsiteX2" fmla="*/ 122830 w 1514901"/>
              <a:gd name="connsiteY2" fmla="*/ 27296 h 75660"/>
              <a:gd name="connsiteX3" fmla="*/ 204716 w 1514901"/>
              <a:gd name="connsiteY3" fmla="*/ 40943 h 75660"/>
              <a:gd name="connsiteX4" fmla="*/ 259307 w 1514901"/>
              <a:gd name="connsiteY4" fmla="*/ 27296 h 75660"/>
              <a:gd name="connsiteX5" fmla="*/ 300251 w 1514901"/>
              <a:gd name="connsiteY5" fmla="*/ 13648 h 75660"/>
              <a:gd name="connsiteX6" fmla="*/ 382137 w 1514901"/>
              <a:gd name="connsiteY6" fmla="*/ 40943 h 75660"/>
              <a:gd name="connsiteX7" fmla="*/ 423080 w 1514901"/>
              <a:gd name="connsiteY7" fmla="*/ 68239 h 75660"/>
              <a:gd name="connsiteX8" fmla="*/ 627797 w 1514901"/>
              <a:gd name="connsiteY8" fmla="*/ 40943 h 75660"/>
              <a:gd name="connsiteX9" fmla="*/ 723331 w 1514901"/>
              <a:gd name="connsiteY9" fmla="*/ 54591 h 75660"/>
              <a:gd name="connsiteX10" fmla="*/ 846161 w 1514901"/>
              <a:gd name="connsiteY10" fmla="*/ 27296 h 75660"/>
              <a:gd name="connsiteX11" fmla="*/ 900752 w 1514901"/>
              <a:gd name="connsiteY11" fmla="*/ 40943 h 75660"/>
              <a:gd name="connsiteX12" fmla="*/ 941695 w 1514901"/>
              <a:gd name="connsiteY12" fmla="*/ 54591 h 75660"/>
              <a:gd name="connsiteX13" fmla="*/ 1078173 w 1514901"/>
              <a:gd name="connsiteY13" fmla="*/ 40943 h 75660"/>
              <a:gd name="connsiteX14" fmla="*/ 1160059 w 1514901"/>
              <a:gd name="connsiteY14" fmla="*/ 0 h 75660"/>
              <a:gd name="connsiteX15" fmla="*/ 1228298 w 1514901"/>
              <a:gd name="connsiteY15" fmla="*/ 13648 h 75660"/>
              <a:gd name="connsiteX16" fmla="*/ 1282889 w 1514901"/>
              <a:gd name="connsiteY16" fmla="*/ 40943 h 75660"/>
              <a:gd name="connsiteX17" fmla="*/ 1364776 w 1514901"/>
              <a:gd name="connsiteY17" fmla="*/ 13648 h 75660"/>
              <a:gd name="connsiteX18" fmla="*/ 1473958 w 1514901"/>
              <a:gd name="connsiteY18" fmla="*/ 40943 h 75660"/>
              <a:gd name="connsiteX19" fmla="*/ 1514901 w 1514901"/>
              <a:gd name="connsiteY19" fmla="*/ 68239 h 7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14901" h="75660">
                <a:moveTo>
                  <a:pt x="0" y="54591"/>
                </a:moveTo>
                <a:cubicBezTo>
                  <a:pt x="27295" y="50042"/>
                  <a:pt x="54873" y="46946"/>
                  <a:pt x="81886" y="40943"/>
                </a:cubicBezTo>
                <a:cubicBezTo>
                  <a:pt x="95930" y="37822"/>
                  <a:pt x="108444" y="27296"/>
                  <a:pt x="122830" y="27296"/>
                </a:cubicBezTo>
                <a:cubicBezTo>
                  <a:pt x="150502" y="27296"/>
                  <a:pt x="177421" y="36394"/>
                  <a:pt x="204716" y="40943"/>
                </a:cubicBezTo>
                <a:cubicBezTo>
                  <a:pt x="222913" y="36394"/>
                  <a:pt x="241272" y="32449"/>
                  <a:pt x="259307" y="27296"/>
                </a:cubicBezTo>
                <a:cubicBezTo>
                  <a:pt x="273140" y="23344"/>
                  <a:pt x="285953" y="12059"/>
                  <a:pt x="300251" y="13648"/>
                </a:cubicBezTo>
                <a:cubicBezTo>
                  <a:pt x="328847" y="16825"/>
                  <a:pt x="382137" y="40943"/>
                  <a:pt x="382137" y="40943"/>
                </a:cubicBezTo>
                <a:cubicBezTo>
                  <a:pt x="395785" y="50042"/>
                  <a:pt x="406714" y="67148"/>
                  <a:pt x="423080" y="68239"/>
                </a:cubicBezTo>
                <a:cubicBezTo>
                  <a:pt x="534400" y="75660"/>
                  <a:pt x="552425" y="66068"/>
                  <a:pt x="627797" y="40943"/>
                </a:cubicBezTo>
                <a:cubicBezTo>
                  <a:pt x="659642" y="45492"/>
                  <a:pt x="691163" y="54591"/>
                  <a:pt x="723331" y="54591"/>
                </a:cubicBezTo>
                <a:cubicBezTo>
                  <a:pt x="771367" y="54591"/>
                  <a:pt x="803941" y="41369"/>
                  <a:pt x="846161" y="27296"/>
                </a:cubicBezTo>
                <a:cubicBezTo>
                  <a:pt x="864358" y="31845"/>
                  <a:pt x="882717" y="35790"/>
                  <a:pt x="900752" y="40943"/>
                </a:cubicBezTo>
                <a:cubicBezTo>
                  <a:pt x="914584" y="44895"/>
                  <a:pt x="927309" y="54591"/>
                  <a:pt x="941695" y="54591"/>
                </a:cubicBezTo>
                <a:cubicBezTo>
                  <a:pt x="987415" y="54591"/>
                  <a:pt x="1032680" y="45492"/>
                  <a:pt x="1078173" y="40943"/>
                </a:cubicBezTo>
                <a:cubicBezTo>
                  <a:pt x="1098873" y="27143"/>
                  <a:pt x="1131808" y="0"/>
                  <a:pt x="1160059" y="0"/>
                </a:cubicBezTo>
                <a:cubicBezTo>
                  <a:pt x="1183256" y="0"/>
                  <a:pt x="1205552" y="9099"/>
                  <a:pt x="1228298" y="13648"/>
                </a:cubicBezTo>
                <a:cubicBezTo>
                  <a:pt x="1246495" y="22746"/>
                  <a:pt x="1262544" y="40943"/>
                  <a:pt x="1282889" y="40943"/>
                </a:cubicBezTo>
                <a:cubicBezTo>
                  <a:pt x="1311661" y="40943"/>
                  <a:pt x="1364776" y="13648"/>
                  <a:pt x="1364776" y="13648"/>
                </a:cubicBezTo>
                <a:cubicBezTo>
                  <a:pt x="1390724" y="18838"/>
                  <a:pt x="1445984" y="26956"/>
                  <a:pt x="1473958" y="40943"/>
                </a:cubicBezTo>
                <a:cubicBezTo>
                  <a:pt x="1488629" y="48278"/>
                  <a:pt x="1514901" y="68239"/>
                  <a:pt x="1514901" y="68239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59570" y="1676400"/>
            <a:ext cx="152400" cy="1828800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rc 13"/>
          <p:cNvSpPr/>
          <p:nvPr/>
        </p:nvSpPr>
        <p:spPr>
          <a:xfrm rot="8483617">
            <a:off x="1993209" y="1461534"/>
            <a:ext cx="840904" cy="880479"/>
          </a:xfrm>
          <a:prstGeom prst="arc">
            <a:avLst>
              <a:gd name="adj1" fmla="val 14408479"/>
              <a:gd name="adj2" fmla="val 975251"/>
            </a:avLst>
          </a:prstGeom>
          <a:ln w="22225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8604" y="1600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Work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41778" y="3897868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Water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9808" y="2647890"/>
            <a:ext cx="951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801004" y="3048000"/>
            <a:ext cx="838200" cy="304800"/>
          </a:xfrm>
          <a:prstGeom prst="rightArrow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562600" y="2782720"/>
            <a:ext cx="1514901" cy="75660"/>
          </a:xfrm>
          <a:custGeom>
            <a:avLst/>
            <a:gdLst>
              <a:gd name="connsiteX0" fmla="*/ 0 w 1514901"/>
              <a:gd name="connsiteY0" fmla="*/ 54591 h 75660"/>
              <a:gd name="connsiteX1" fmla="*/ 81886 w 1514901"/>
              <a:gd name="connsiteY1" fmla="*/ 40943 h 75660"/>
              <a:gd name="connsiteX2" fmla="*/ 122830 w 1514901"/>
              <a:gd name="connsiteY2" fmla="*/ 27296 h 75660"/>
              <a:gd name="connsiteX3" fmla="*/ 204716 w 1514901"/>
              <a:gd name="connsiteY3" fmla="*/ 40943 h 75660"/>
              <a:gd name="connsiteX4" fmla="*/ 259307 w 1514901"/>
              <a:gd name="connsiteY4" fmla="*/ 27296 h 75660"/>
              <a:gd name="connsiteX5" fmla="*/ 300251 w 1514901"/>
              <a:gd name="connsiteY5" fmla="*/ 13648 h 75660"/>
              <a:gd name="connsiteX6" fmla="*/ 382137 w 1514901"/>
              <a:gd name="connsiteY6" fmla="*/ 40943 h 75660"/>
              <a:gd name="connsiteX7" fmla="*/ 423080 w 1514901"/>
              <a:gd name="connsiteY7" fmla="*/ 68239 h 75660"/>
              <a:gd name="connsiteX8" fmla="*/ 627797 w 1514901"/>
              <a:gd name="connsiteY8" fmla="*/ 40943 h 75660"/>
              <a:gd name="connsiteX9" fmla="*/ 723331 w 1514901"/>
              <a:gd name="connsiteY9" fmla="*/ 54591 h 75660"/>
              <a:gd name="connsiteX10" fmla="*/ 846161 w 1514901"/>
              <a:gd name="connsiteY10" fmla="*/ 27296 h 75660"/>
              <a:gd name="connsiteX11" fmla="*/ 900752 w 1514901"/>
              <a:gd name="connsiteY11" fmla="*/ 40943 h 75660"/>
              <a:gd name="connsiteX12" fmla="*/ 941695 w 1514901"/>
              <a:gd name="connsiteY12" fmla="*/ 54591 h 75660"/>
              <a:gd name="connsiteX13" fmla="*/ 1078173 w 1514901"/>
              <a:gd name="connsiteY13" fmla="*/ 40943 h 75660"/>
              <a:gd name="connsiteX14" fmla="*/ 1160059 w 1514901"/>
              <a:gd name="connsiteY14" fmla="*/ 0 h 75660"/>
              <a:gd name="connsiteX15" fmla="*/ 1228298 w 1514901"/>
              <a:gd name="connsiteY15" fmla="*/ 13648 h 75660"/>
              <a:gd name="connsiteX16" fmla="*/ 1282889 w 1514901"/>
              <a:gd name="connsiteY16" fmla="*/ 40943 h 75660"/>
              <a:gd name="connsiteX17" fmla="*/ 1364776 w 1514901"/>
              <a:gd name="connsiteY17" fmla="*/ 13648 h 75660"/>
              <a:gd name="connsiteX18" fmla="*/ 1473958 w 1514901"/>
              <a:gd name="connsiteY18" fmla="*/ 40943 h 75660"/>
              <a:gd name="connsiteX19" fmla="*/ 1514901 w 1514901"/>
              <a:gd name="connsiteY19" fmla="*/ 68239 h 7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14901" h="75660">
                <a:moveTo>
                  <a:pt x="0" y="54591"/>
                </a:moveTo>
                <a:cubicBezTo>
                  <a:pt x="27295" y="50042"/>
                  <a:pt x="54873" y="46946"/>
                  <a:pt x="81886" y="40943"/>
                </a:cubicBezTo>
                <a:cubicBezTo>
                  <a:pt x="95930" y="37822"/>
                  <a:pt x="108444" y="27296"/>
                  <a:pt x="122830" y="27296"/>
                </a:cubicBezTo>
                <a:cubicBezTo>
                  <a:pt x="150502" y="27296"/>
                  <a:pt x="177421" y="36394"/>
                  <a:pt x="204716" y="40943"/>
                </a:cubicBezTo>
                <a:cubicBezTo>
                  <a:pt x="222913" y="36394"/>
                  <a:pt x="241272" y="32449"/>
                  <a:pt x="259307" y="27296"/>
                </a:cubicBezTo>
                <a:cubicBezTo>
                  <a:pt x="273140" y="23344"/>
                  <a:pt x="285953" y="12059"/>
                  <a:pt x="300251" y="13648"/>
                </a:cubicBezTo>
                <a:cubicBezTo>
                  <a:pt x="328847" y="16825"/>
                  <a:pt x="382137" y="40943"/>
                  <a:pt x="382137" y="40943"/>
                </a:cubicBezTo>
                <a:cubicBezTo>
                  <a:pt x="395785" y="50042"/>
                  <a:pt x="406714" y="67148"/>
                  <a:pt x="423080" y="68239"/>
                </a:cubicBezTo>
                <a:cubicBezTo>
                  <a:pt x="534400" y="75660"/>
                  <a:pt x="552425" y="66068"/>
                  <a:pt x="627797" y="40943"/>
                </a:cubicBezTo>
                <a:cubicBezTo>
                  <a:pt x="659642" y="45492"/>
                  <a:pt x="691163" y="54591"/>
                  <a:pt x="723331" y="54591"/>
                </a:cubicBezTo>
                <a:cubicBezTo>
                  <a:pt x="771367" y="54591"/>
                  <a:pt x="803941" y="41369"/>
                  <a:pt x="846161" y="27296"/>
                </a:cubicBezTo>
                <a:cubicBezTo>
                  <a:pt x="864358" y="31845"/>
                  <a:pt x="882717" y="35790"/>
                  <a:pt x="900752" y="40943"/>
                </a:cubicBezTo>
                <a:cubicBezTo>
                  <a:pt x="914584" y="44895"/>
                  <a:pt x="927309" y="54591"/>
                  <a:pt x="941695" y="54591"/>
                </a:cubicBezTo>
                <a:cubicBezTo>
                  <a:pt x="987415" y="54591"/>
                  <a:pt x="1032680" y="45492"/>
                  <a:pt x="1078173" y="40943"/>
                </a:cubicBezTo>
                <a:cubicBezTo>
                  <a:pt x="1098873" y="27143"/>
                  <a:pt x="1131808" y="0"/>
                  <a:pt x="1160059" y="0"/>
                </a:cubicBezTo>
                <a:cubicBezTo>
                  <a:pt x="1183256" y="0"/>
                  <a:pt x="1205552" y="9099"/>
                  <a:pt x="1228298" y="13648"/>
                </a:cubicBezTo>
                <a:cubicBezTo>
                  <a:pt x="1246495" y="22746"/>
                  <a:pt x="1262544" y="40943"/>
                  <a:pt x="1282889" y="40943"/>
                </a:cubicBezTo>
                <a:cubicBezTo>
                  <a:pt x="1311661" y="40943"/>
                  <a:pt x="1364776" y="13648"/>
                  <a:pt x="1364776" y="13648"/>
                </a:cubicBezTo>
                <a:cubicBezTo>
                  <a:pt x="1390724" y="18838"/>
                  <a:pt x="1445984" y="26956"/>
                  <a:pt x="1473958" y="40943"/>
                </a:cubicBezTo>
                <a:cubicBezTo>
                  <a:pt x="1488629" y="48278"/>
                  <a:pt x="1514901" y="68239"/>
                  <a:pt x="1514901" y="6823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36286" y="2888622"/>
            <a:ext cx="1512000" cy="14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4305300" y="3230540"/>
            <a:ext cx="2362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904705" y="3237706"/>
            <a:ext cx="2362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486400" y="4411640"/>
            <a:ext cx="1600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 rot="5400000">
            <a:off x="6220139" y="3564297"/>
            <a:ext cx="228600" cy="76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 rot="5400000">
            <a:off x="6477793" y="3534609"/>
            <a:ext cx="169224" cy="381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>
          <a:xfrm rot="5400000">
            <a:off x="6027164" y="3533621"/>
            <a:ext cx="171199" cy="381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5495499" y="2809914"/>
            <a:ext cx="68238" cy="20082"/>
          </a:xfrm>
          <a:custGeom>
            <a:avLst/>
            <a:gdLst>
              <a:gd name="connsiteX0" fmla="*/ 68238 w 68238"/>
              <a:gd name="connsiteY0" fmla="*/ 20082 h 20082"/>
              <a:gd name="connsiteX1" fmla="*/ 0 w 68238"/>
              <a:gd name="connsiteY1" fmla="*/ 20082 h 20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238" h="20082">
                <a:moveTo>
                  <a:pt x="68238" y="20082"/>
                </a:moveTo>
                <a:cubicBezTo>
                  <a:pt x="17645" y="3217"/>
                  <a:pt x="40162" y="0"/>
                  <a:pt x="0" y="2008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5536442" y="2833721"/>
            <a:ext cx="1514901" cy="75660"/>
          </a:xfrm>
          <a:custGeom>
            <a:avLst/>
            <a:gdLst>
              <a:gd name="connsiteX0" fmla="*/ 0 w 1514901"/>
              <a:gd name="connsiteY0" fmla="*/ 54591 h 75660"/>
              <a:gd name="connsiteX1" fmla="*/ 81886 w 1514901"/>
              <a:gd name="connsiteY1" fmla="*/ 40943 h 75660"/>
              <a:gd name="connsiteX2" fmla="*/ 122830 w 1514901"/>
              <a:gd name="connsiteY2" fmla="*/ 27296 h 75660"/>
              <a:gd name="connsiteX3" fmla="*/ 204716 w 1514901"/>
              <a:gd name="connsiteY3" fmla="*/ 40943 h 75660"/>
              <a:gd name="connsiteX4" fmla="*/ 259307 w 1514901"/>
              <a:gd name="connsiteY4" fmla="*/ 27296 h 75660"/>
              <a:gd name="connsiteX5" fmla="*/ 300251 w 1514901"/>
              <a:gd name="connsiteY5" fmla="*/ 13648 h 75660"/>
              <a:gd name="connsiteX6" fmla="*/ 382137 w 1514901"/>
              <a:gd name="connsiteY6" fmla="*/ 40943 h 75660"/>
              <a:gd name="connsiteX7" fmla="*/ 423080 w 1514901"/>
              <a:gd name="connsiteY7" fmla="*/ 68239 h 75660"/>
              <a:gd name="connsiteX8" fmla="*/ 627797 w 1514901"/>
              <a:gd name="connsiteY8" fmla="*/ 40943 h 75660"/>
              <a:gd name="connsiteX9" fmla="*/ 723331 w 1514901"/>
              <a:gd name="connsiteY9" fmla="*/ 54591 h 75660"/>
              <a:gd name="connsiteX10" fmla="*/ 846161 w 1514901"/>
              <a:gd name="connsiteY10" fmla="*/ 27296 h 75660"/>
              <a:gd name="connsiteX11" fmla="*/ 900752 w 1514901"/>
              <a:gd name="connsiteY11" fmla="*/ 40943 h 75660"/>
              <a:gd name="connsiteX12" fmla="*/ 941695 w 1514901"/>
              <a:gd name="connsiteY12" fmla="*/ 54591 h 75660"/>
              <a:gd name="connsiteX13" fmla="*/ 1078173 w 1514901"/>
              <a:gd name="connsiteY13" fmla="*/ 40943 h 75660"/>
              <a:gd name="connsiteX14" fmla="*/ 1160059 w 1514901"/>
              <a:gd name="connsiteY14" fmla="*/ 0 h 75660"/>
              <a:gd name="connsiteX15" fmla="*/ 1228298 w 1514901"/>
              <a:gd name="connsiteY15" fmla="*/ 13648 h 75660"/>
              <a:gd name="connsiteX16" fmla="*/ 1282889 w 1514901"/>
              <a:gd name="connsiteY16" fmla="*/ 40943 h 75660"/>
              <a:gd name="connsiteX17" fmla="*/ 1364776 w 1514901"/>
              <a:gd name="connsiteY17" fmla="*/ 13648 h 75660"/>
              <a:gd name="connsiteX18" fmla="*/ 1473958 w 1514901"/>
              <a:gd name="connsiteY18" fmla="*/ 40943 h 75660"/>
              <a:gd name="connsiteX19" fmla="*/ 1514901 w 1514901"/>
              <a:gd name="connsiteY19" fmla="*/ 68239 h 7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14901" h="75660">
                <a:moveTo>
                  <a:pt x="0" y="54591"/>
                </a:moveTo>
                <a:cubicBezTo>
                  <a:pt x="27295" y="50042"/>
                  <a:pt x="54873" y="46946"/>
                  <a:pt x="81886" y="40943"/>
                </a:cubicBezTo>
                <a:cubicBezTo>
                  <a:pt x="95930" y="37822"/>
                  <a:pt x="108444" y="27296"/>
                  <a:pt x="122830" y="27296"/>
                </a:cubicBezTo>
                <a:cubicBezTo>
                  <a:pt x="150502" y="27296"/>
                  <a:pt x="177421" y="36394"/>
                  <a:pt x="204716" y="40943"/>
                </a:cubicBezTo>
                <a:cubicBezTo>
                  <a:pt x="222913" y="36394"/>
                  <a:pt x="241272" y="32449"/>
                  <a:pt x="259307" y="27296"/>
                </a:cubicBezTo>
                <a:cubicBezTo>
                  <a:pt x="273140" y="23344"/>
                  <a:pt x="285953" y="12059"/>
                  <a:pt x="300251" y="13648"/>
                </a:cubicBezTo>
                <a:cubicBezTo>
                  <a:pt x="328847" y="16825"/>
                  <a:pt x="382137" y="40943"/>
                  <a:pt x="382137" y="40943"/>
                </a:cubicBezTo>
                <a:cubicBezTo>
                  <a:pt x="395785" y="50042"/>
                  <a:pt x="406714" y="67148"/>
                  <a:pt x="423080" y="68239"/>
                </a:cubicBezTo>
                <a:cubicBezTo>
                  <a:pt x="534400" y="75660"/>
                  <a:pt x="552425" y="66068"/>
                  <a:pt x="627797" y="40943"/>
                </a:cubicBezTo>
                <a:cubicBezTo>
                  <a:pt x="659642" y="45492"/>
                  <a:pt x="691163" y="54591"/>
                  <a:pt x="723331" y="54591"/>
                </a:cubicBezTo>
                <a:cubicBezTo>
                  <a:pt x="771367" y="54591"/>
                  <a:pt x="803941" y="41369"/>
                  <a:pt x="846161" y="27296"/>
                </a:cubicBezTo>
                <a:cubicBezTo>
                  <a:pt x="864358" y="31845"/>
                  <a:pt x="882717" y="35790"/>
                  <a:pt x="900752" y="40943"/>
                </a:cubicBezTo>
                <a:cubicBezTo>
                  <a:pt x="914584" y="44895"/>
                  <a:pt x="927309" y="54591"/>
                  <a:pt x="941695" y="54591"/>
                </a:cubicBezTo>
                <a:cubicBezTo>
                  <a:pt x="987415" y="54591"/>
                  <a:pt x="1032680" y="45492"/>
                  <a:pt x="1078173" y="40943"/>
                </a:cubicBezTo>
                <a:cubicBezTo>
                  <a:pt x="1098873" y="27143"/>
                  <a:pt x="1131808" y="0"/>
                  <a:pt x="1160059" y="0"/>
                </a:cubicBezTo>
                <a:cubicBezTo>
                  <a:pt x="1183256" y="0"/>
                  <a:pt x="1205552" y="9099"/>
                  <a:pt x="1228298" y="13648"/>
                </a:cubicBezTo>
                <a:cubicBezTo>
                  <a:pt x="1246495" y="22746"/>
                  <a:pt x="1262544" y="40943"/>
                  <a:pt x="1282889" y="40943"/>
                </a:cubicBezTo>
                <a:cubicBezTo>
                  <a:pt x="1311661" y="40943"/>
                  <a:pt x="1364776" y="13648"/>
                  <a:pt x="1364776" y="13648"/>
                </a:cubicBezTo>
                <a:cubicBezTo>
                  <a:pt x="1390724" y="18838"/>
                  <a:pt x="1445984" y="26956"/>
                  <a:pt x="1473958" y="40943"/>
                </a:cubicBezTo>
                <a:cubicBezTo>
                  <a:pt x="1488629" y="48278"/>
                  <a:pt x="1514901" y="68239"/>
                  <a:pt x="1514901" y="68239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48400" y="1668440"/>
            <a:ext cx="152400" cy="1828800"/>
          </a:xfrm>
          <a:prstGeom prst="rect">
            <a:avLst/>
          </a:prstGeom>
          <a:gradFill flip="none" rotWithShape="1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53200" y="159224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No Work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46374" y="3889908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Water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77404" y="3409890"/>
            <a:ext cx="932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</a:t>
            </a:r>
            <a:endParaRPr lang="en-IN" sz="2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5010804" y="3200400"/>
            <a:ext cx="838200" cy="304800"/>
          </a:xfrm>
          <a:prstGeom prst="rightArrow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95400" y="4876800"/>
            <a:ext cx="655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Work can be easily converted to heat, but the reverse does not occur naturally.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750094" y="1539766"/>
            <a:ext cx="3352800" cy="762000"/>
          </a:xfrm>
          <a:prstGeom prst="ellipse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High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Source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826294" y="4572000"/>
            <a:ext cx="3352800" cy="7620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Low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Sink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182128" y="2288630"/>
            <a:ext cx="457200" cy="2283370"/>
          </a:xfrm>
          <a:prstGeom prst="downArrow">
            <a:avLst/>
          </a:prstGeom>
          <a:gradFill>
            <a:gsLst>
              <a:gs pos="0">
                <a:srgbClr val="5E9EFF"/>
              </a:gs>
              <a:gs pos="0">
                <a:srgbClr val="FF0000">
                  <a:alpha val="42000"/>
                </a:srgbClr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Notched Right Arrow 5"/>
          <p:cNvSpPr/>
          <p:nvPr/>
        </p:nvSpPr>
        <p:spPr>
          <a:xfrm>
            <a:off x="5188494" y="3124200"/>
            <a:ext cx="685800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3759090" y="2772102"/>
            <a:ext cx="1324302" cy="1143000"/>
          </a:xfrm>
          <a:prstGeom prst="flowChartConnector">
            <a:avLst/>
          </a:prstGeom>
          <a:gradFill>
            <a:gsLst>
              <a:gs pos="0">
                <a:srgbClr val="FBEAC7">
                  <a:alpha val="0"/>
                </a:srgb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</a:t>
            </a:r>
            <a:endParaRPr lang="en-IN" b="1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6322" y="233854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endParaRPr lang="en-IN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44732" y="3962400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4294" y="3124200"/>
            <a:ext cx="896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net,out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58464" y="5499536"/>
            <a:ext cx="6718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engines convert part of Q</a:t>
            </a:r>
            <a:r>
              <a:rPr lang="en-IN" sz="24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to </a:t>
            </a:r>
            <a:r>
              <a:rPr lang="en-IN" sz="24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4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net,out</a:t>
            </a:r>
            <a:r>
              <a:rPr lang="en-IN" sz="24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and reject the balance heat to the sink.</a:t>
            </a:r>
            <a:endParaRPr lang="en-IN" sz="2400" baseline="-25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Flowchart: Sequential Access Storage 2"/>
          <p:cNvSpPr/>
          <p:nvPr/>
        </p:nvSpPr>
        <p:spPr>
          <a:xfrm rot="5400000">
            <a:off x="1937743" y="3183619"/>
            <a:ext cx="838200" cy="1050422"/>
          </a:xfrm>
          <a:prstGeom prst="flowChartMagneticTap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Pump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77864" y="2590800"/>
            <a:ext cx="13716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6332" y="4267200"/>
            <a:ext cx="1524000" cy="609600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Condenser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Trapezoid 5"/>
          <p:cNvSpPr/>
          <p:nvPr/>
        </p:nvSpPr>
        <p:spPr>
          <a:xfrm rot="16200000">
            <a:off x="6201257" y="3127930"/>
            <a:ext cx="914400" cy="1143000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Turbine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7" name="Flowchart: Sequential Access Storage 6"/>
          <p:cNvSpPr/>
          <p:nvPr/>
        </p:nvSpPr>
        <p:spPr>
          <a:xfrm rot="16200000">
            <a:off x="1942248" y="3176901"/>
            <a:ext cx="838200" cy="1050422"/>
          </a:xfrm>
          <a:prstGeom prst="flowChartMagneticTap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Pump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5893157" y="3162406"/>
            <a:ext cx="540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49464" y="2895600"/>
            <a:ext cx="609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6861557" y="4368459"/>
            <a:ext cx="432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70332" y="4572000"/>
            <a:ext cx="1404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1"/>
          </p:cNvCxnSpPr>
          <p:nvPr/>
        </p:nvCxnSpPr>
        <p:spPr>
          <a:xfrm rot="10800000">
            <a:off x="1878332" y="4572000"/>
            <a:ext cx="2268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1675007" y="4343930"/>
            <a:ext cx="432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2620606" y="3080168"/>
            <a:ext cx="396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4" idx="1"/>
          </p:cNvCxnSpPr>
          <p:nvPr/>
        </p:nvCxnSpPr>
        <p:spPr>
          <a:xfrm>
            <a:off x="2806264" y="2895600"/>
            <a:ext cx="1371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51132" y="2667000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Boiler</a:t>
            </a:r>
            <a:endParaRPr lang="en-IN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6400" y="2438400"/>
            <a:ext cx="5787107" cy="2590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7332" y="2012732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System boundary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eft Arrow 18"/>
          <p:cNvSpPr/>
          <p:nvPr/>
        </p:nvSpPr>
        <p:spPr>
          <a:xfrm rot="18223895">
            <a:off x="4460352" y="4937146"/>
            <a:ext cx="683656" cy="272716"/>
          </a:xfrm>
          <a:prstGeom prst="leftArrow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834" y="2088932"/>
            <a:ext cx="5036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41532" y="4960162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84332" y="1387366"/>
            <a:ext cx="3352800" cy="762000"/>
          </a:xfrm>
          <a:prstGeom prst="ellipse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High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Source (Furnace)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58664" y="5362902"/>
            <a:ext cx="3352800" cy="7620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Low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Sink (atmosphere)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24" name="Notched Right Arrow 23"/>
          <p:cNvSpPr/>
          <p:nvPr/>
        </p:nvSpPr>
        <p:spPr>
          <a:xfrm>
            <a:off x="7277426" y="3505200"/>
            <a:ext cx="685800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936170" y="3505200"/>
            <a:ext cx="624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3400" y="3476298"/>
            <a:ext cx="549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Notched Right Arrow 26"/>
          <p:cNvSpPr/>
          <p:nvPr/>
        </p:nvSpPr>
        <p:spPr>
          <a:xfrm>
            <a:off x="1098332" y="3492064"/>
            <a:ext cx="685800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ight Arrow 27"/>
          <p:cNvSpPr/>
          <p:nvPr/>
        </p:nvSpPr>
        <p:spPr>
          <a:xfrm rot="7365510">
            <a:off x="4627969" y="2241727"/>
            <a:ext cx="759033" cy="255525"/>
          </a:xfrm>
          <a:prstGeom prst="rightArrow">
            <a:avLst/>
          </a:prstGeom>
          <a:gradFill flip="none"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399"/>
            <a:ext cx="8229600" cy="94441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81000" y="1981200"/>
            <a:ext cx="8153400" cy="366237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net work output of the heat engine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		         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net,out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W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– W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r>
              <a:rPr kumimoji="0" lang="en-IN" sz="28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(kJ)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 heat engine system may be considered as a closed system and hence </a:t>
            </a:r>
            <a:r>
              <a:rPr kumimoji="0" lang="el-GR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Δ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U=0.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            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net,out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= Q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– Q</a:t>
            </a:r>
            <a:r>
              <a:rPr kumimoji="0" lang="en-IN" sz="2800" b="0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   </a:t>
            </a:r>
            <a:r>
              <a:rPr kumimoji="0" lang="en-I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   </a:t>
            </a: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(kJ)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Thermal efficiency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457200" y="1600200"/>
            <a:ext cx="81534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kumimoji="0" lang="en-IN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: energy “wasted” during the process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Only part of the heat input can be converted to useful work output.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heat engines, thermal efficiency is defined as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09738" y="3824288"/>
          <a:ext cx="5730875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8" name="Equation" r:id="rId3" imgW="2527200" imgH="1130040" progId="Equation.3">
                  <p:embed/>
                </p:oleObj>
              </mc:Choice>
              <mc:Fallback>
                <p:oleObj name="Equation" r:id="rId3" imgW="2527200" imgH="1130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3824288"/>
                        <a:ext cx="5730875" cy="2562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4572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Thermal efficiency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990600" y="1600200"/>
            <a:ext cx="4184106" cy="822434"/>
          </a:xfrm>
          <a:prstGeom prst="ellipse">
            <a:avLst/>
          </a:prstGeom>
          <a:solidFill>
            <a:srgbClr val="FF00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High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Source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110472" y="4648200"/>
            <a:ext cx="4031706" cy="7620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Low temperature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Sink</a:t>
            </a:r>
            <a:endParaRPr lang="en-IN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794638" y="2364830"/>
            <a:ext cx="457200" cy="2359570"/>
          </a:xfrm>
          <a:prstGeom prst="downArrow">
            <a:avLst/>
          </a:prstGeom>
          <a:gradFill>
            <a:gsLst>
              <a:gs pos="0">
                <a:srgbClr val="5E9EFF"/>
              </a:gs>
              <a:gs pos="0">
                <a:srgbClr val="FF0000">
                  <a:alpha val="42000"/>
                </a:srgbClr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1371600" y="2848302"/>
            <a:ext cx="1324302" cy="1143000"/>
          </a:xfrm>
          <a:prstGeom prst="flowChartConnector">
            <a:avLst/>
          </a:prstGeom>
          <a:gradFill flip="none" rotWithShape="1">
            <a:gsLst>
              <a:gs pos="100000">
                <a:srgbClr val="FBEAC7">
                  <a:alpha val="0"/>
                </a:srgb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 1</a:t>
            </a:r>
            <a:endParaRPr lang="en-IN" b="1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3936" y="3581400"/>
            <a:ext cx="100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net,out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</a:p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=25 kJ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5715000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All heat engines do not perform the same way.</a:t>
            </a:r>
            <a:endParaRPr lang="en-IN" sz="2400" baseline="-25000" dirty="0" smtClean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962400" y="2362200"/>
            <a:ext cx="457200" cy="2362200"/>
          </a:xfrm>
          <a:prstGeom prst="downArrow">
            <a:avLst/>
          </a:prstGeom>
          <a:gradFill>
            <a:gsLst>
              <a:gs pos="0">
                <a:srgbClr val="5E9EFF"/>
              </a:gs>
              <a:gs pos="0">
                <a:srgbClr val="FF0000">
                  <a:alpha val="42000"/>
                </a:srgbClr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3581400" y="2848302"/>
            <a:ext cx="1324302" cy="1143000"/>
          </a:xfrm>
          <a:prstGeom prst="flowChartConnector">
            <a:avLst/>
          </a:prstGeom>
          <a:gradFill>
            <a:gsLst>
              <a:gs pos="100000">
                <a:srgbClr val="FBEAC7">
                  <a:alpha val="0"/>
                </a:srgb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Heat Engine 2</a:t>
            </a:r>
            <a:endParaRPr lang="en-IN" b="1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8804" y="228337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=100 kJ</a:t>
            </a:r>
            <a:endParaRPr lang="en-IN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1434" y="2349065"/>
            <a:ext cx="14478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=100 kJ</a:t>
            </a:r>
            <a:endParaRPr lang="en-IN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86702" y="3429000"/>
            <a:ext cx="100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W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net,out</a:t>
            </a:r>
            <a:r>
              <a:rPr lang="en-IN" sz="2000" baseline="-25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</a:p>
          <a:p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=35 kJ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4343400"/>
            <a:ext cx="14478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=75 kJ</a:t>
            </a:r>
            <a:endParaRPr lang="en-IN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6898" y="4343400"/>
            <a:ext cx="14478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</a:t>
            </a:r>
            <a:r>
              <a:rPr lang="en-IN" sz="2000" baseline="-25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out</a:t>
            </a:r>
            <a:r>
              <a:rPr lang="en-IN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=65 kJ</a:t>
            </a:r>
            <a:endParaRPr lang="en-IN" baseline="-25000" dirty="0"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553200" y="3276599"/>
          <a:ext cx="2590799" cy="192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2" name="Equation" r:id="rId3" imgW="1066680" imgH="812520" progId="Equation.3">
                  <p:embed/>
                </p:oleObj>
              </mc:Choice>
              <mc:Fallback>
                <p:oleObj name="Equation" r:id="rId3" imgW="1066680" imgH="8125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276599"/>
                        <a:ext cx="2590799" cy="192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Notched Right Arrow 16"/>
          <p:cNvSpPr/>
          <p:nvPr/>
        </p:nvSpPr>
        <p:spPr>
          <a:xfrm>
            <a:off x="2530366" y="3168868"/>
            <a:ext cx="685800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Notched Right Arrow 17"/>
          <p:cNvSpPr/>
          <p:nvPr/>
        </p:nvSpPr>
        <p:spPr>
          <a:xfrm>
            <a:off x="4724400" y="3200400"/>
            <a:ext cx="685800" cy="457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1438"/>
            <a:ext cx="7901014" cy="92866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Comparison of steady flow energy equation with Euler and Bernoulli  equations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357290" y="2000240"/>
          <a:ext cx="5643602" cy="940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4" name="Equation" r:id="rId3" imgW="2743200" imgH="457200" progId="Equation.3">
                  <p:embed/>
                </p:oleObj>
              </mc:Choice>
              <mc:Fallback>
                <p:oleObj name="Equation" r:id="rId3" imgW="27432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2000240"/>
                        <a:ext cx="5643602" cy="940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285852" y="2928934"/>
          <a:ext cx="6715172" cy="1364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5" name="Equation" r:id="rId5" imgW="3314520" imgH="672840" progId="Equation.3">
                  <p:embed/>
                </p:oleObj>
              </mc:Choice>
              <mc:Fallback>
                <p:oleObj name="Equation" r:id="rId5" imgW="3314520" imgH="672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928934"/>
                        <a:ext cx="6715172" cy="13641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285852" y="4357694"/>
          <a:ext cx="6300787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6" name="Equation" r:id="rId7" imgW="3200400" imgH="672840" progId="Equation.3">
                  <p:embed/>
                </p:oleObj>
              </mc:Choice>
              <mc:Fallback>
                <p:oleObj name="Equation" r:id="rId7" imgW="3200400" imgH="672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4357694"/>
                        <a:ext cx="6300787" cy="1325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9"/>
          <a:srcRect l="12500" t="30833" r="40625" b="60001"/>
          <a:stretch>
            <a:fillRect/>
          </a:stretch>
        </p:blipFill>
        <p:spPr bwMode="auto">
          <a:xfrm>
            <a:off x="1000100" y="1000108"/>
            <a:ext cx="6715172" cy="98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285852" y="5648130"/>
          <a:ext cx="5500726" cy="1158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7" name="Equation" r:id="rId10" imgW="3136680" imgH="660240" progId="Equation.3">
                  <p:embed/>
                </p:oleObj>
              </mc:Choice>
              <mc:Fallback>
                <p:oleObj name="Equation" r:id="rId10" imgW="3136680" imgH="660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5648130"/>
                        <a:ext cx="5500726" cy="11583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533400" y="4572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Thermal efficiency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609600" y="1524000"/>
            <a:ext cx="79248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Even the most efficient heat engines reject a huge fraction of the input energy.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Thermal efficiency of common heat engines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Automobile engines: 20-25%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Aero engines: 25-30%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Gas turbine power plants: 40%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Combined cycle power plants: 60%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500063" y="71438"/>
            <a:ext cx="8229600" cy="3214687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Unsteady flow processes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important to keep track of the mass and energy contents of the control volume as well as the energy interactions across the boundary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Charging, discharging of tanks from pipelines, inflating tyres or balloons, cooking in a pressure cooker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11453" r="14889" b="28448"/>
          <a:stretch>
            <a:fillRect/>
          </a:stretch>
        </p:blipFill>
        <p:spPr bwMode="auto">
          <a:xfrm>
            <a:off x="1571604" y="3000372"/>
            <a:ext cx="2315276" cy="2535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6433" r="6847" b="21910"/>
          <a:stretch>
            <a:fillRect/>
          </a:stretch>
        </p:blipFill>
        <p:spPr bwMode="auto">
          <a:xfrm>
            <a:off x="5357818" y="2857496"/>
            <a:ext cx="2082651" cy="2650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4414" y="5500702"/>
            <a:ext cx="3286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Charging if a rigid tank from a supply line is an unsteady process, due to changes within the control volume.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2066" y="5500702"/>
            <a:ext cx="328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shape and size of a control volume may change during an unsteady flow process.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8451850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285728"/>
            <a:ext cx="7706901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85720" y="3857628"/>
            <a:ext cx="8229600" cy="2214578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bottle initially contains a mass m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at state P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1,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1,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v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1,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h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1,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and u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1.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As the valve is opened and gas flows into the bottle till mass m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at state P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2,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2,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v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2,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h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2,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and u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attained.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state of the gas in the supply pipeline can be assumed to be constant P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p,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IN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IN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h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p,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u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and </a:t>
            </a:r>
            <a:r>
              <a:rPr kumimoji="0" lang="en-I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IN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I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714348" y="587394"/>
          <a:ext cx="7858180" cy="562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0" name="Equation" r:id="rId3" imgW="3809880" imgH="2819160" progId="Equation.3">
                  <p:embed/>
                </p:oleObj>
              </mc:Choice>
              <mc:Fallback>
                <p:oleObj name="Equation" r:id="rId3" imgW="3809880" imgH="2819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587394"/>
                        <a:ext cx="7858180" cy="562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928662" y="942787"/>
          <a:ext cx="6667500" cy="235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4" name="Equation" r:id="rId3" imgW="3340080" imgH="1180800" progId="Equation.3">
                  <p:embed/>
                </p:oleObj>
              </mc:Choice>
              <mc:Fallback>
                <p:oleObj name="Equation" r:id="rId3" imgW="3340080" imgH="1180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942787"/>
                        <a:ext cx="6667500" cy="235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910" y="3514555"/>
            <a:ext cx="800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This gives the energy balance for this process.</a:t>
            </a:r>
          </a:p>
          <a:p>
            <a:r>
              <a:rPr lang="en-IN" sz="2400" dirty="0" smtClean="0"/>
              <a:t>This equation can also be derived using the control volume (</a:t>
            </a:r>
            <a:r>
              <a:rPr lang="en-IN" sz="2400" dirty="0" err="1" smtClean="0"/>
              <a:t>Eulerian</a:t>
            </a:r>
            <a:r>
              <a:rPr lang="en-IN" sz="2400" dirty="0" smtClean="0"/>
              <a:t>) approach.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457200" y="533400"/>
            <a:ext cx="8229600" cy="8842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Second law of thermodynamics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3" name="Content Placeholder 13"/>
          <p:cNvSpPr txBox="1">
            <a:spLocks/>
          </p:cNvSpPr>
          <p:nvPr/>
        </p:nvSpPr>
        <p:spPr>
          <a:xfrm>
            <a:off x="304800" y="1447800"/>
            <a:ext cx="8458200" cy="3429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Need for the second law of thermodynamics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Limitations of the first law of thermodynamics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Directionality of a process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Quality of energy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Examples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 hot object does not get hotter in a cooler room.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Transferring heat to a resistor will not generate electricity.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4540" r="4540" b="13961"/>
          <a:stretch>
            <a:fillRect/>
          </a:stretch>
        </p:blipFill>
        <p:spPr bwMode="auto">
          <a:xfrm>
            <a:off x="858347" y="1428736"/>
            <a:ext cx="2883833" cy="310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t="2065" b="28914"/>
          <a:stretch>
            <a:fillRect/>
          </a:stretch>
        </p:blipFill>
        <p:spPr bwMode="auto">
          <a:xfrm>
            <a:off x="4071934" y="750355"/>
            <a:ext cx="2857500" cy="120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9849" b="20351"/>
          <a:stretch>
            <a:fillRect/>
          </a:stretch>
        </p:blipFill>
        <p:spPr bwMode="auto">
          <a:xfrm>
            <a:off x="5214942" y="3286124"/>
            <a:ext cx="2636144" cy="1972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5786" y="4572008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cup of hot coffee will not get hotter in a cooler room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4810" y="1928802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Electricity cannot be generated by transferring heat to a wire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2066" y="5286388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paddle wheel cannot be rotated by transferring heat to it.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779</Words>
  <Application>Microsoft Office PowerPoint</Application>
  <PresentationFormat>On-screen Show (4:3)</PresentationFormat>
  <Paragraphs>116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sudarshan</cp:lastModifiedBy>
  <cp:revision>33</cp:revision>
  <dcterms:created xsi:type="dcterms:W3CDTF">2011-01-10T04:14:54Z</dcterms:created>
  <dcterms:modified xsi:type="dcterms:W3CDTF">2014-01-27T04:57:37Z</dcterms:modified>
</cp:coreProperties>
</file>