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4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17EB"/>
    <a:srgbClr val="8B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48" autoAdjust="0"/>
  </p:normalViewPr>
  <p:slideViewPr>
    <p:cSldViewPr>
      <p:cViewPr>
        <p:scale>
          <a:sx n="52" d="100"/>
          <a:sy n="52" d="100"/>
        </p:scale>
        <p:origin x="1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007D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C2A-4F1D-9146-C3126015337F}"/>
              </c:ext>
            </c:extLst>
          </c:dPt>
          <c:dPt>
            <c:idx val="1"/>
            <c:bubble3D val="0"/>
            <c:spPr>
              <a:solidFill>
                <a:srgbClr val="CF126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C2A-4F1D-9146-C3126015337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C2A-4F1D-9146-C3126015337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C2A-4F1D-9146-C312601533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Sheet1!$A$5:$A$6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Sheet1!$B$5:$B$6</c:f>
              <c:numCache>
                <c:formatCode>0%</c:formatCode>
                <c:ptCount val="2"/>
                <c:pt idx="0">
                  <c:v>0.56999999999999995</c:v>
                </c:pt>
                <c:pt idx="1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2A-4F1D-9146-C3126015337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spPr>
            <a:solidFill>
              <a:srgbClr val="8B52FF"/>
            </a:solidFill>
          </c:spPr>
          <c:dPt>
            <c:idx val="0"/>
            <c:bubble3D val="0"/>
            <c:spPr>
              <a:solidFill>
                <a:srgbClr val="8B52FF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247-4D41-A1BE-5820268C4744}"/>
              </c:ext>
            </c:extLst>
          </c:dPt>
          <c:dPt>
            <c:idx val="1"/>
            <c:bubble3D val="0"/>
            <c:spPr>
              <a:solidFill>
                <a:srgbClr val="5D17E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247-4D41-A1BE-5820268C474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247-4D41-A1BE-5820268C474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247-4D41-A1BE-5820268C47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Sheet1!$A$5:$A$6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Sheet1!$B$5:$B$6</c:f>
              <c:numCache>
                <c:formatCode>0%</c:formatCode>
                <c:ptCount val="2"/>
                <c:pt idx="0">
                  <c:v>0.21</c:v>
                </c:pt>
                <c:pt idx="1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47-4D41-A1BE-5820268C4744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21892" y="3507323"/>
            <a:ext cx="15244214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0" b="0" i="0">
                <a:solidFill>
                  <a:srgbClr val="FF007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1736" y="6024645"/>
            <a:ext cx="16244526" cy="1225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7F7F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7F7F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32548" y="0"/>
            <a:ext cx="7355451" cy="819859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4549402"/>
            <a:ext cx="7972424" cy="38100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57861" y="6738226"/>
            <a:ext cx="7248524" cy="32480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05161" y="4929373"/>
            <a:ext cx="8915400" cy="30479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82689" y="7442278"/>
            <a:ext cx="8401049" cy="16478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7F7F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65111" y="1980540"/>
            <a:ext cx="39192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7F7F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purple background with triangles and dots&#10;&#10;Description automatically generated">
            <a:extLst>
              <a:ext uri="{FF2B5EF4-FFF2-40B4-BE49-F238E27FC236}">
                <a16:creationId xmlns:a16="http://schemas.microsoft.com/office/drawing/2014/main" id="{6D8DC864-C4FD-70C7-3A72-C5B8276B2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0"/>
            <a:ext cx="18277114" cy="10287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142" y="6496981"/>
            <a:ext cx="10804832" cy="1865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lnSpc>
                <a:spcPct val="115799"/>
              </a:lnSpc>
              <a:spcBef>
                <a:spcPts val="100"/>
              </a:spcBef>
            </a:pPr>
            <a:r>
              <a:rPr sz="5400" spc="195" dirty="0">
                <a:solidFill>
                  <a:srgbClr val="F7F7F7"/>
                </a:solidFill>
                <a:latin typeface="+mj-lt"/>
                <a:cs typeface="Calibri"/>
              </a:rPr>
              <a:t>Instructor-XL</a:t>
            </a:r>
            <a:r>
              <a:rPr sz="5400" spc="30" dirty="0">
                <a:solidFill>
                  <a:srgbClr val="F7F7F7"/>
                </a:solidFill>
                <a:latin typeface="+mj-lt"/>
                <a:cs typeface="Calibri"/>
              </a:rPr>
              <a:t> </a:t>
            </a:r>
            <a:r>
              <a:rPr sz="5400" spc="165" dirty="0">
                <a:solidFill>
                  <a:srgbClr val="F7F7F7"/>
                </a:solidFill>
                <a:latin typeface="+mj-lt"/>
                <a:cs typeface="Calibri"/>
              </a:rPr>
              <a:t>and</a:t>
            </a:r>
            <a:r>
              <a:rPr sz="5400" spc="30" dirty="0">
                <a:solidFill>
                  <a:srgbClr val="F7F7F7"/>
                </a:solidFill>
                <a:latin typeface="+mj-lt"/>
                <a:cs typeface="Calibri"/>
              </a:rPr>
              <a:t> </a:t>
            </a:r>
            <a:r>
              <a:rPr sz="5400" spc="130" dirty="0">
                <a:solidFill>
                  <a:srgbClr val="F7F7F7"/>
                </a:solidFill>
                <a:latin typeface="+mj-lt"/>
                <a:cs typeface="Calibri"/>
              </a:rPr>
              <a:t>LLM</a:t>
            </a:r>
            <a:r>
              <a:rPr sz="5400" spc="35" dirty="0">
                <a:solidFill>
                  <a:srgbClr val="F7F7F7"/>
                </a:solidFill>
                <a:latin typeface="+mj-lt"/>
                <a:cs typeface="Calibri"/>
              </a:rPr>
              <a:t> </a:t>
            </a:r>
            <a:r>
              <a:rPr sz="5400" spc="145" dirty="0">
                <a:solidFill>
                  <a:srgbClr val="F7F7F7"/>
                </a:solidFill>
                <a:latin typeface="+mj-lt"/>
                <a:cs typeface="Calibri"/>
              </a:rPr>
              <a:t>powered </a:t>
            </a:r>
            <a:r>
              <a:rPr sz="5400" spc="-755" dirty="0">
                <a:solidFill>
                  <a:srgbClr val="F7F7F7"/>
                </a:solidFill>
                <a:latin typeface="+mj-lt"/>
                <a:cs typeface="Calibri"/>
              </a:rPr>
              <a:t> </a:t>
            </a:r>
            <a:r>
              <a:rPr sz="5400" spc="170" dirty="0">
                <a:solidFill>
                  <a:srgbClr val="F7F7F7"/>
                </a:solidFill>
                <a:latin typeface="+mj-lt"/>
                <a:cs typeface="Calibri"/>
              </a:rPr>
              <a:t>Recommendation</a:t>
            </a:r>
            <a:r>
              <a:rPr sz="5400" spc="20" dirty="0">
                <a:solidFill>
                  <a:srgbClr val="F7F7F7"/>
                </a:solidFill>
                <a:latin typeface="+mj-lt"/>
                <a:cs typeface="Calibri"/>
              </a:rPr>
              <a:t> </a:t>
            </a:r>
            <a:r>
              <a:rPr sz="5400" spc="225" dirty="0">
                <a:solidFill>
                  <a:srgbClr val="F7F7F7"/>
                </a:solidFill>
                <a:latin typeface="+mj-lt"/>
                <a:cs typeface="Calibri"/>
              </a:rPr>
              <a:t>System</a:t>
            </a:r>
            <a:endParaRPr sz="5400" dirty="0">
              <a:latin typeface="+mj-lt"/>
              <a:cs typeface="Calibri"/>
            </a:endParaRPr>
          </a:p>
        </p:txBody>
      </p:sp>
      <p:pic>
        <p:nvPicPr>
          <p:cNvPr id="13" name="Picture 12" descr="A close-up of a black background&#10;&#10;Description automatically generated">
            <a:extLst>
              <a:ext uri="{FF2B5EF4-FFF2-40B4-BE49-F238E27FC236}">
                <a16:creationId xmlns:a16="http://schemas.microsoft.com/office/drawing/2014/main" id="{E9A7CEDF-0E59-E159-9061-02031A12D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86857"/>
            <a:ext cx="11780520" cy="32766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378C4877-E6BF-D55F-70A0-CD40F2965CA7}"/>
              </a:ext>
            </a:extLst>
          </p:cNvPr>
          <p:cNvSpPr txBox="1"/>
          <p:nvPr/>
        </p:nvSpPr>
        <p:spPr>
          <a:xfrm>
            <a:off x="4419600" y="8494621"/>
            <a:ext cx="10804832" cy="549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99"/>
              </a:lnSpc>
              <a:spcBef>
                <a:spcPts val="100"/>
              </a:spcBef>
            </a:pPr>
            <a:r>
              <a:rPr lang="en-US" sz="3200" spc="195" dirty="0">
                <a:solidFill>
                  <a:srgbClr val="F7F7F7"/>
                </a:solidFill>
                <a:latin typeface="+mj-lt"/>
                <a:cs typeface="Calibri"/>
              </a:rPr>
              <a:t>By Kunal Tyagi</a:t>
            </a:r>
            <a:endParaRPr sz="3200" dirty="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and purple background with triangles and dots&#10;&#10;Description automatically generated">
            <a:extLst>
              <a:ext uri="{FF2B5EF4-FFF2-40B4-BE49-F238E27FC236}">
                <a16:creationId xmlns:a16="http://schemas.microsoft.com/office/drawing/2014/main" id="{C853FFFD-EA66-40CF-FB24-370EAEB2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5"/>
            <a:ext cx="18277114" cy="102870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7010400" y="1790700"/>
            <a:ext cx="10134600" cy="1028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015"/>
              </a:lnSpc>
              <a:tabLst>
                <a:tab pos="1010919" algn="l"/>
              </a:tabLst>
            </a:pPr>
            <a:r>
              <a:rPr sz="6300" b="1" spc="-7" baseline="-33730" dirty="0">
                <a:solidFill>
                  <a:srgbClr val="FF007D"/>
                </a:solidFill>
                <a:latin typeface="Century Gothic"/>
                <a:cs typeface="Century Gothic"/>
              </a:rPr>
              <a:t>&gt;	</a:t>
            </a:r>
            <a:r>
              <a:rPr sz="3100" spc="75" dirty="0">
                <a:solidFill>
                  <a:srgbClr val="F7F7F7"/>
                </a:solidFill>
                <a:latin typeface="Calibri"/>
                <a:cs typeface="Calibri"/>
              </a:rPr>
              <a:t>We</a:t>
            </a:r>
            <a:r>
              <a:rPr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100" spc="114" dirty="0">
                <a:solidFill>
                  <a:srgbClr val="F7F7F7"/>
                </a:solidFill>
                <a:latin typeface="Calibri"/>
                <a:cs typeface="Calibri"/>
              </a:rPr>
              <a:t>found</a:t>
            </a:r>
            <a:r>
              <a:rPr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100" spc="95" dirty="0">
                <a:solidFill>
                  <a:srgbClr val="F7F7F7"/>
                </a:solidFill>
                <a:latin typeface="Calibri"/>
                <a:cs typeface="Calibri"/>
              </a:rPr>
              <a:t>that</a:t>
            </a:r>
            <a:r>
              <a:rPr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US" sz="3100" b="1" spc="195" dirty="0">
                <a:solidFill>
                  <a:srgbClr val="F7F7F7"/>
                </a:solidFill>
                <a:latin typeface="Century Gothic"/>
                <a:cs typeface="Century Gothic"/>
              </a:rPr>
              <a:t>57</a:t>
            </a:r>
            <a:r>
              <a:rPr sz="3100" b="1" spc="195" dirty="0">
                <a:solidFill>
                  <a:srgbClr val="F7F7F7"/>
                </a:solidFill>
                <a:latin typeface="Century Gothic"/>
                <a:cs typeface="Century Gothic"/>
              </a:rPr>
              <a:t>%</a:t>
            </a:r>
            <a:r>
              <a:rPr sz="3100" b="1" spc="-14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3100" spc="75" dirty="0">
                <a:solidFill>
                  <a:srgbClr val="F7F7F7"/>
                </a:solidFill>
                <a:latin typeface="Calibri"/>
                <a:cs typeface="Calibri"/>
              </a:rPr>
              <a:t>of</a:t>
            </a:r>
            <a:r>
              <a:rPr sz="3100" spc="3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100" spc="145" dirty="0">
                <a:solidFill>
                  <a:srgbClr val="F7F7F7"/>
                </a:solidFill>
                <a:latin typeface="Calibri"/>
                <a:cs typeface="Calibri"/>
              </a:rPr>
              <a:t>people</a:t>
            </a:r>
            <a:r>
              <a:rPr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100" spc="130" dirty="0">
                <a:solidFill>
                  <a:srgbClr val="F7F7F7"/>
                </a:solidFill>
                <a:latin typeface="Calibri"/>
                <a:cs typeface="Calibri"/>
              </a:rPr>
              <a:t>were</a:t>
            </a:r>
            <a:r>
              <a:rPr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100" b="1" spc="15" dirty="0">
                <a:solidFill>
                  <a:srgbClr val="F7F7F7"/>
                </a:solidFill>
                <a:latin typeface="Century Gothic"/>
                <a:cs typeface="Century Gothic"/>
              </a:rPr>
              <a:t>NOT</a:t>
            </a:r>
            <a:r>
              <a:rPr sz="3100" b="1" spc="-14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3100" spc="120" dirty="0">
                <a:solidFill>
                  <a:srgbClr val="F7F7F7"/>
                </a:solidFill>
                <a:latin typeface="Calibri"/>
                <a:cs typeface="Calibri"/>
              </a:rPr>
              <a:t>confident</a:t>
            </a:r>
            <a:endParaRPr sz="3100" dirty="0">
              <a:latin typeface="Calibri"/>
              <a:cs typeface="Calibri"/>
            </a:endParaRPr>
          </a:p>
          <a:p>
            <a:pPr marL="1010919">
              <a:lnSpc>
                <a:spcPct val="100000"/>
              </a:lnSpc>
              <a:spcBef>
                <a:spcPts val="335"/>
              </a:spcBef>
            </a:pPr>
            <a:r>
              <a:rPr sz="3100" spc="95" dirty="0">
                <a:solidFill>
                  <a:srgbClr val="F7F7F7"/>
                </a:solidFill>
                <a:latin typeface="Calibri"/>
                <a:cs typeface="Calibri"/>
              </a:rPr>
              <a:t>in</a:t>
            </a:r>
            <a:r>
              <a:rPr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IN" sz="3100" spc="135" dirty="0">
                <a:solidFill>
                  <a:srgbClr val="F7F7F7"/>
                </a:solidFill>
                <a:latin typeface="Calibri"/>
                <a:cs typeface="Calibri"/>
              </a:rPr>
              <a:t>wanting to spend money on vacation</a:t>
            </a:r>
            <a:r>
              <a:rPr sz="3100" spc="110" dirty="0">
                <a:solidFill>
                  <a:srgbClr val="F7F7F7"/>
                </a:solidFill>
                <a:latin typeface="Calibri"/>
                <a:cs typeface="Calibri"/>
              </a:rPr>
              <a:t>[1]</a:t>
            </a:r>
            <a:endParaRPr lang="en-IN" sz="3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3192576"/>
            <a:ext cx="4802505" cy="39293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177290">
              <a:lnSpc>
                <a:spcPts val="7650"/>
              </a:lnSpc>
              <a:spcBef>
                <a:spcPts val="380"/>
              </a:spcBef>
            </a:pPr>
            <a:r>
              <a:rPr sz="6400" b="1" spc="225" dirty="0">
                <a:solidFill>
                  <a:srgbClr val="F7F7F7"/>
                </a:solidFill>
                <a:latin typeface="Arial"/>
                <a:cs typeface="Arial"/>
              </a:rPr>
              <a:t>Market </a:t>
            </a:r>
            <a:r>
              <a:rPr sz="6400" b="1" spc="229" dirty="0">
                <a:solidFill>
                  <a:srgbClr val="F7F7F7"/>
                </a:solidFill>
                <a:latin typeface="Arial"/>
                <a:cs typeface="Arial"/>
              </a:rPr>
              <a:t> </a:t>
            </a:r>
            <a:r>
              <a:rPr sz="6400" b="1" spc="-740" dirty="0">
                <a:solidFill>
                  <a:srgbClr val="FF007D"/>
                </a:solidFill>
                <a:latin typeface="Arial"/>
                <a:cs typeface="Arial"/>
              </a:rPr>
              <a:t>R</a:t>
            </a:r>
            <a:r>
              <a:rPr sz="6400" b="1" spc="105" dirty="0">
                <a:solidFill>
                  <a:srgbClr val="FF007D"/>
                </a:solidFill>
                <a:latin typeface="Arial"/>
                <a:cs typeface="Arial"/>
              </a:rPr>
              <a:t>e</a:t>
            </a:r>
            <a:r>
              <a:rPr sz="6400" b="1" spc="-409" dirty="0">
                <a:solidFill>
                  <a:srgbClr val="FF007D"/>
                </a:solidFill>
                <a:latin typeface="Arial"/>
                <a:cs typeface="Arial"/>
              </a:rPr>
              <a:t>s</a:t>
            </a:r>
            <a:r>
              <a:rPr sz="6400" b="1" spc="105" dirty="0">
                <a:solidFill>
                  <a:srgbClr val="FF007D"/>
                </a:solidFill>
                <a:latin typeface="Arial"/>
                <a:cs typeface="Arial"/>
              </a:rPr>
              <a:t>e</a:t>
            </a:r>
            <a:r>
              <a:rPr sz="6400" b="1" spc="375" dirty="0">
                <a:solidFill>
                  <a:srgbClr val="FF007D"/>
                </a:solidFill>
                <a:latin typeface="Arial"/>
                <a:cs typeface="Arial"/>
              </a:rPr>
              <a:t>a</a:t>
            </a:r>
            <a:r>
              <a:rPr sz="6400" b="1" spc="55" dirty="0">
                <a:solidFill>
                  <a:srgbClr val="FF007D"/>
                </a:solidFill>
                <a:latin typeface="Arial"/>
                <a:cs typeface="Arial"/>
              </a:rPr>
              <a:t>r</a:t>
            </a:r>
            <a:r>
              <a:rPr sz="6400" b="1" spc="95" dirty="0">
                <a:solidFill>
                  <a:srgbClr val="FF007D"/>
                </a:solidFill>
                <a:latin typeface="Arial"/>
                <a:cs typeface="Arial"/>
              </a:rPr>
              <a:t>c</a:t>
            </a:r>
            <a:r>
              <a:rPr sz="6400" b="1" spc="-85" dirty="0">
                <a:solidFill>
                  <a:srgbClr val="FF007D"/>
                </a:solidFill>
                <a:latin typeface="Arial"/>
                <a:cs typeface="Arial"/>
              </a:rPr>
              <a:t>h</a:t>
            </a:r>
            <a:endParaRPr sz="6400" dirty="0">
              <a:latin typeface="Arial"/>
              <a:cs typeface="Arial"/>
            </a:endParaRPr>
          </a:p>
          <a:p>
            <a:pPr marL="12700" marR="5080">
              <a:lnSpc>
                <a:spcPct val="115500"/>
              </a:lnSpc>
              <a:spcBef>
                <a:spcPts val="1435"/>
              </a:spcBef>
            </a:pPr>
            <a:r>
              <a:rPr sz="3300" spc="80" dirty="0">
                <a:solidFill>
                  <a:srgbClr val="F7F7F7"/>
                </a:solidFill>
                <a:latin typeface="Calibri"/>
                <a:cs typeface="Calibri"/>
              </a:rPr>
              <a:t>We</a:t>
            </a:r>
            <a:r>
              <a:rPr sz="33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300" spc="120" dirty="0">
                <a:solidFill>
                  <a:srgbClr val="F7F7F7"/>
                </a:solidFill>
                <a:latin typeface="Calibri"/>
                <a:cs typeface="Calibri"/>
              </a:rPr>
              <a:t>took</a:t>
            </a:r>
            <a:r>
              <a:rPr sz="33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300" spc="204" dirty="0">
                <a:solidFill>
                  <a:srgbClr val="F7F7F7"/>
                </a:solidFill>
                <a:latin typeface="Calibri"/>
                <a:cs typeface="Calibri"/>
              </a:rPr>
              <a:t>some</a:t>
            </a:r>
            <a:r>
              <a:rPr sz="33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300" spc="110" dirty="0">
                <a:solidFill>
                  <a:srgbClr val="F7F7F7"/>
                </a:solidFill>
                <a:latin typeface="Calibri"/>
                <a:cs typeface="Calibri"/>
              </a:rPr>
              <a:t>liberty</a:t>
            </a:r>
            <a:r>
              <a:rPr sz="33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300" spc="160" dirty="0">
                <a:solidFill>
                  <a:srgbClr val="F7F7F7"/>
                </a:solidFill>
                <a:latin typeface="Calibri"/>
                <a:cs typeface="Calibri"/>
              </a:rPr>
              <a:t>and </a:t>
            </a:r>
            <a:r>
              <a:rPr sz="3300" spc="-73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300" spc="130" dirty="0">
                <a:solidFill>
                  <a:srgbClr val="F7F7F7"/>
                </a:solidFill>
                <a:latin typeface="Calibri"/>
                <a:cs typeface="Calibri"/>
              </a:rPr>
              <a:t>performed </a:t>
            </a:r>
            <a:r>
              <a:rPr sz="3300" spc="180" dirty="0">
                <a:solidFill>
                  <a:srgbClr val="F7F7F7"/>
                </a:solidFill>
                <a:latin typeface="Calibri"/>
                <a:cs typeface="Calibri"/>
              </a:rPr>
              <a:t>a </a:t>
            </a:r>
            <a:r>
              <a:rPr sz="3300" spc="150" dirty="0">
                <a:solidFill>
                  <a:srgbClr val="F7F7F7"/>
                </a:solidFill>
                <a:latin typeface="Calibri"/>
                <a:cs typeface="Calibri"/>
              </a:rPr>
              <a:t>market </a:t>
            </a:r>
            <a:r>
              <a:rPr sz="3300" spc="15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300" spc="165" dirty="0">
                <a:solidFill>
                  <a:srgbClr val="F7F7F7"/>
                </a:solidFill>
                <a:latin typeface="Calibri"/>
                <a:cs typeface="Calibri"/>
              </a:rPr>
              <a:t>research</a:t>
            </a:r>
            <a:r>
              <a:rPr sz="33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300" spc="160" dirty="0">
                <a:solidFill>
                  <a:srgbClr val="F7F7F7"/>
                </a:solidFill>
                <a:latin typeface="Calibri"/>
                <a:cs typeface="Calibri"/>
              </a:rPr>
              <a:t>and</a:t>
            </a:r>
            <a:r>
              <a:rPr sz="33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FF007D"/>
                </a:solidFill>
                <a:latin typeface="Century Gothic"/>
                <a:cs typeface="Century Gothic"/>
              </a:rPr>
              <a:t>survey</a:t>
            </a:r>
            <a:r>
              <a:rPr sz="3300" dirty="0">
                <a:solidFill>
                  <a:srgbClr val="F7F7F7"/>
                </a:solidFill>
                <a:latin typeface="Calibri"/>
                <a:cs typeface="Calibri"/>
              </a:rPr>
              <a:t>.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14734" y="8736952"/>
            <a:ext cx="6848475" cy="493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5080" indent="-488315">
              <a:lnSpc>
                <a:spcPct val="1161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Raleway"/>
                <a:cs typeface="Raleway"/>
              </a:rPr>
              <a:t>1.</a:t>
            </a:r>
            <a:r>
              <a:rPr sz="1400" spc="70" dirty="0">
                <a:solidFill>
                  <a:srgbClr val="FFFFFF"/>
                </a:solidFill>
                <a:latin typeface="Raleway"/>
                <a:cs typeface="Raleway"/>
              </a:rPr>
              <a:t> </a:t>
            </a:r>
            <a:r>
              <a:rPr lang="en-IN" sz="1400" spc="-5" dirty="0">
                <a:solidFill>
                  <a:srgbClr val="FFFFFF"/>
                </a:solidFill>
                <a:latin typeface="Raleway"/>
                <a:cs typeface="Raleway"/>
              </a:rPr>
              <a:t>https://www.allianztravelinsurance.com/travel/vacation-confidence index/2022-vacation-confidence-index-summer-travel-trends-revealed.htm</a:t>
            </a:r>
            <a:endParaRPr sz="1400" dirty="0">
              <a:latin typeface="Raleway"/>
              <a:cs typeface="Raleway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4897B-CC8A-31D1-9E6E-5CB40A8F60A5}"/>
              </a:ext>
            </a:extLst>
          </p:cNvPr>
          <p:cNvSpPr/>
          <p:nvPr/>
        </p:nvSpPr>
        <p:spPr>
          <a:xfrm>
            <a:off x="6867144" y="1537996"/>
            <a:ext cx="10414000" cy="16764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0834CA-6946-6C28-9155-4F218D6CE886}"/>
              </a:ext>
            </a:extLst>
          </p:cNvPr>
          <p:cNvSpPr/>
          <p:nvPr/>
        </p:nvSpPr>
        <p:spPr>
          <a:xfrm>
            <a:off x="6858000" y="3227184"/>
            <a:ext cx="10414000" cy="16764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2CD42B-BC55-D2DF-313A-C8377128EDFE}"/>
              </a:ext>
            </a:extLst>
          </p:cNvPr>
          <p:cNvSpPr/>
          <p:nvPr/>
        </p:nvSpPr>
        <p:spPr>
          <a:xfrm>
            <a:off x="6867144" y="4885945"/>
            <a:ext cx="10414000" cy="16764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82F988-4E23-B050-34D6-68072184BEFA}"/>
              </a:ext>
            </a:extLst>
          </p:cNvPr>
          <p:cNvSpPr/>
          <p:nvPr/>
        </p:nvSpPr>
        <p:spPr>
          <a:xfrm>
            <a:off x="6867144" y="6551537"/>
            <a:ext cx="10414000" cy="144048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F834A5-9376-1205-3A38-C07950D796C8}"/>
              </a:ext>
            </a:extLst>
          </p:cNvPr>
          <p:cNvSpPr txBox="1"/>
          <p:nvPr/>
        </p:nvSpPr>
        <p:spPr>
          <a:xfrm>
            <a:off x="6952424" y="3328202"/>
            <a:ext cx="10134600" cy="1271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0919" indent="-1011555">
              <a:lnSpc>
                <a:spcPct val="106600"/>
              </a:lnSpc>
              <a:spcBef>
                <a:spcPts val="2945"/>
              </a:spcBef>
              <a:tabLst>
                <a:tab pos="1010919" algn="l"/>
              </a:tabLst>
            </a:pPr>
            <a:r>
              <a:rPr kumimoji="0" lang="en-IN" sz="6300" b="1" i="0" u="none" strike="noStrike" kern="1200" cap="none" spc="-7" normalizeH="0" baseline="-33730" noProof="0" dirty="0">
                <a:ln>
                  <a:noFill/>
                </a:ln>
                <a:solidFill>
                  <a:srgbClr val="FF007D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&gt; </a:t>
            </a:r>
            <a:r>
              <a:rPr lang="en-IN" sz="3100" b="1" spc="-7" baseline="-33730" dirty="0">
                <a:solidFill>
                  <a:srgbClr val="FF007D"/>
                </a:solidFill>
                <a:cs typeface="Century Gothic"/>
              </a:rPr>
              <a:t>	</a:t>
            </a:r>
            <a:r>
              <a:rPr lang="en-IN" sz="3100" spc="185" dirty="0">
                <a:solidFill>
                  <a:srgbClr val="F7F7F7"/>
                </a:solidFill>
                <a:cs typeface="Calibri"/>
              </a:rPr>
              <a:t>This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95" dirty="0">
                <a:solidFill>
                  <a:srgbClr val="F7F7F7"/>
                </a:solidFill>
                <a:cs typeface="Calibri"/>
              </a:rPr>
              <a:t>left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70" dirty="0">
                <a:solidFill>
                  <a:srgbClr val="F7F7F7"/>
                </a:solidFill>
                <a:cs typeface="Calibri"/>
              </a:rPr>
              <a:t>a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35" dirty="0">
                <a:solidFill>
                  <a:srgbClr val="F7F7F7"/>
                </a:solidFill>
                <a:cs typeface="Calibri"/>
              </a:rPr>
              <a:t>large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65" dirty="0">
                <a:solidFill>
                  <a:srgbClr val="F7F7F7"/>
                </a:solidFill>
                <a:cs typeface="Calibri"/>
              </a:rPr>
              <a:t>gap</a:t>
            </a:r>
            <a:r>
              <a:rPr lang="en-IN" sz="3100" spc="35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95" dirty="0">
                <a:solidFill>
                  <a:srgbClr val="F7F7F7"/>
                </a:solidFill>
                <a:cs typeface="Calibri"/>
              </a:rPr>
              <a:t>that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80" dirty="0">
                <a:solidFill>
                  <a:srgbClr val="F7F7F7"/>
                </a:solidFill>
                <a:cs typeface="Calibri"/>
              </a:rPr>
              <a:t>can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60" dirty="0">
                <a:solidFill>
                  <a:srgbClr val="F7F7F7"/>
                </a:solidFill>
                <a:cs typeface="Calibri"/>
              </a:rPr>
              <a:t>be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40" dirty="0">
                <a:solidFill>
                  <a:srgbClr val="F7F7F7"/>
                </a:solidFill>
                <a:cs typeface="Calibri"/>
              </a:rPr>
              <a:t>covered</a:t>
            </a:r>
            <a:r>
              <a:rPr lang="en-IN" sz="3100" spc="35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50" dirty="0">
                <a:solidFill>
                  <a:srgbClr val="F7F7F7"/>
                </a:solidFill>
                <a:cs typeface="Calibri"/>
              </a:rPr>
              <a:t>by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40" dirty="0">
                <a:solidFill>
                  <a:srgbClr val="F7F7F7"/>
                </a:solidFill>
                <a:cs typeface="Calibri"/>
              </a:rPr>
              <a:t>solving </a:t>
            </a:r>
            <a:r>
              <a:rPr lang="en-IN" sz="3100" spc="-685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10" dirty="0">
                <a:solidFill>
                  <a:srgbClr val="F7F7F7"/>
                </a:solidFill>
                <a:cs typeface="Calibri"/>
              </a:rPr>
              <a:t>the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60" dirty="0">
                <a:solidFill>
                  <a:srgbClr val="F7F7F7"/>
                </a:solidFill>
                <a:cs typeface="Calibri"/>
              </a:rPr>
              <a:t>problems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95" dirty="0">
                <a:solidFill>
                  <a:srgbClr val="F7F7F7"/>
                </a:solidFill>
                <a:cs typeface="Calibri"/>
              </a:rPr>
              <a:t>that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25" dirty="0">
                <a:solidFill>
                  <a:srgbClr val="F7F7F7"/>
                </a:solidFill>
                <a:cs typeface="Calibri"/>
              </a:rPr>
              <a:t>are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25" dirty="0">
                <a:solidFill>
                  <a:srgbClr val="F7F7F7"/>
                </a:solidFill>
                <a:cs typeface="Calibri"/>
              </a:rPr>
              <a:t>creating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10" dirty="0">
                <a:solidFill>
                  <a:srgbClr val="F7F7F7"/>
                </a:solidFill>
                <a:cs typeface="Calibri"/>
              </a:rPr>
              <a:t>the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70" dirty="0">
                <a:solidFill>
                  <a:srgbClr val="F7F7F7"/>
                </a:solidFill>
                <a:cs typeface="Calibri"/>
              </a:rPr>
              <a:t>said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90" dirty="0">
                <a:solidFill>
                  <a:srgbClr val="F7F7F7"/>
                </a:solidFill>
                <a:cs typeface="Calibri"/>
              </a:rPr>
              <a:t>gap!</a:t>
            </a:r>
            <a:endParaRPr lang="en-IN" sz="3100" dirty="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9A9CEF-4EB4-094B-EE4E-874623B91C9B}"/>
              </a:ext>
            </a:extLst>
          </p:cNvPr>
          <p:cNvSpPr txBox="1"/>
          <p:nvPr/>
        </p:nvSpPr>
        <p:spPr>
          <a:xfrm>
            <a:off x="7962455" y="6825753"/>
            <a:ext cx="990600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IN" sz="3100" spc="145" dirty="0">
                <a:solidFill>
                  <a:srgbClr val="F7F7F7"/>
                </a:solidFill>
                <a:latin typeface="Calibri"/>
                <a:cs typeface="Calibri"/>
              </a:rPr>
              <a:t>Let</a:t>
            </a:r>
            <a:r>
              <a:rPr lang="en-IN"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IN" sz="3100" spc="210" dirty="0">
                <a:solidFill>
                  <a:srgbClr val="F7F7F7"/>
                </a:solidFill>
                <a:latin typeface="Calibri"/>
                <a:cs typeface="Calibri"/>
              </a:rPr>
              <a:t>us</a:t>
            </a:r>
            <a:r>
              <a:rPr lang="en-IN"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IN" sz="3100" spc="135" dirty="0">
                <a:solidFill>
                  <a:srgbClr val="F7F7F7"/>
                </a:solidFill>
                <a:latin typeface="Calibri"/>
                <a:cs typeface="Calibri"/>
              </a:rPr>
              <a:t>look</a:t>
            </a:r>
            <a:r>
              <a:rPr lang="en-IN"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IN" sz="3100" spc="105" dirty="0">
                <a:solidFill>
                  <a:srgbClr val="F7F7F7"/>
                </a:solidFill>
                <a:latin typeface="Calibri"/>
                <a:cs typeface="Calibri"/>
              </a:rPr>
              <a:t>at</a:t>
            </a:r>
            <a:r>
              <a:rPr lang="en-IN" sz="3100" spc="3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IN" sz="3100" spc="110" dirty="0">
                <a:solidFill>
                  <a:srgbClr val="F7F7F7"/>
                </a:solidFill>
                <a:latin typeface="Calibri"/>
                <a:cs typeface="Calibri"/>
              </a:rPr>
              <a:t>the</a:t>
            </a:r>
            <a:r>
              <a:rPr lang="en-IN"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IN" sz="3100" spc="135" dirty="0">
                <a:solidFill>
                  <a:srgbClr val="F7F7F7"/>
                </a:solidFill>
                <a:latin typeface="Calibri"/>
                <a:cs typeface="Calibri"/>
              </a:rPr>
              <a:t>result</a:t>
            </a:r>
            <a:r>
              <a:rPr lang="en-IN"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IN" sz="3100" spc="75" dirty="0">
                <a:solidFill>
                  <a:srgbClr val="F7F7F7"/>
                </a:solidFill>
                <a:latin typeface="Calibri"/>
                <a:cs typeface="Calibri"/>
              </a:rPr>
              <a:t>of</a:t>
            </a:r>
            <a:r>
              <a:rPr lang="en-IN" sz="3100" spc="3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IN" sz="3100" spc="110" dirty="0">
                <a:solidFill>
                  <a:srgbClr val="F7F7F7"/>
                </a:solidFill>
                <a:latin typeface="Calibri"/>
                <a:cs typeface="Calibri"/>
              </a:rPr>
              <a:t>the</a:t>
            </a:r>
            <a:r>
              <a:rPr lang="en-IN" sz="31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lang="en-IN" sz="3100" spc="135" dirty="0">
                <a:solidFill>
                  <a:srgbClr val="F7F7F7"/>
                </a:solidFill>
                <a:latin typeface="Calibri"/>
                <a:cs typeface="Calibri"/>
              </a:rPr>
              <a:t>survey.</a:t>
            </a:r>
            <a:endParaRPr lang="en-IN" sz="3100" dirty="0">
              <a:latin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27B68F-3162-FA8C-A652-DB82818FE890}"/>
              </a:ext>
            </a:extLst>
          </p:cNvPr>
          <p:cNvSpPr txBox="1"/>
          <p:nvPr/>
        </p:nvSpPr>
        <p:spPr>
          <a:xfrm>
            <a:off x="6952424" y="5034966"/>
            <a:ext cx="10261600" cy="1271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0919" marR="474980" indent="-1011555">
              <a:lnSpc>
                <a:spcPct val="106600"/>
              </a:lnSpc>
              <a:spcBef>
                <a:spcPts val="2950"/>
              </a:spcBef>
              <a:tabLst>
                <a:tab pos="1010919" algn="l"/>
              </a:tabLst>
            </a:pPr>
            <a:r>
              <a:rPr kumimoji="0" lang="en-IN" sz="6300" b="1" i="0" u="none" strike="noStrike" kern="1200" cap="none" spc="-7" normalizeH="0" baseline="-33730" noProof="0" dirty="0">
                <a:ln>
                  <a:noFill/>
                </a:ln>
                <a:solidFill>
                  <a:srgbClr val="FF007D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&gt; </a:t>
            </a:r>
            <a:r>
              <a:rPr lang="en-IN" sz="3100" b="1" spc="-7" baseline="-33730" dirty="0">
                <a:solidFill>
                  <a:srgbClr val="FF007D"/>
                </a:solidFill>
                <a:cs typeface="Century Gothic"/>
              </a:rPr>
              <a:t>	</a:t>
            </a:r>
            <a:r>
              <a:rPr lang="en-IN" sz="3100" spc="75" dirty="0">
                <a:solidFill>
                  <a:srgbClr val="F7F7F7"/>
                </a:solidFill>
                <a:cs typeface="Calibri"/>
              </a:rPr>
              <a:t>We</a:t>
            </a:r>
            <a:r>
              <a:rPr lang="en-IN" sz="3100" spc="25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14" dirty="0">
                <a:solidFill>
                  <a:srgbClr val="F7F7F7"/>
                </a:solidFill>
                <a:cs typeface="Calibri"/>
              </a:rPr>
              <a:t>then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55" dirty="0">
                <a:solidFill>
                  <a:srgbClr val="F7F7F7"/>
                </a:solidFill>
                <a:cs typeface="Calibri"/>
              </a:rPr>
              <a:t>decided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75" dirty="0">
                <a:solidFill>
                  <a:srgbClr val="F7F7F7"/>
                </a:solidFill>
                <a:cs typeface="Calibri"/>
              </a:rPr>
              <a:t>to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30" dirty="0">
                <a:solidFill>
                  <a:srgbClr val="F7F7F7"/>
                </a:solidFill>
                <a:cs typeface="Calibri"/>
              </a:rPr>
              <a:t>do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70" dirty="0">
                <a:solidFill>
                  <a:srgbClr val="F7F7F7"/>
                </a:solidFill>
                <a:cs typeface="Calibri"/>
              </a:rPr>
              <a:t>a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45" dirty="0">
                <a:solidFill>
                  <a:srgbClr val="F7F7F7"/>
                </a:solidFill>
                <a:cs typeface="Calibri"/>
              </a:rPr>
              <a:t>survey</a:t>
            </a:r>
            <a:r>
              <a:rPr lang="en-IN" sz="3100" spc="25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75" dirty="0">
                <a:solidFill>
                  <a:srgbClr val="F7F7F7"/>
                </a:solidFill>
                <a:cs typeface="Calibri"/>
              </a:rPr>
              <a:t>to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00" dirty="0">
                <a:solidFill>
                  <a:srgbClr val="F7F7F7"/>
                </a:solidFill>
                <a:cs typeface="Calibri"/>
              </a:rPr>
              <a:t>find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90" dirty="0">
                <a:solidFill>
                  <a:srgbClr val="F7F7F7"/>
                </a:solidFill>
                <a:cs typeface="Calibri"/>
              </a:rPr>
              <a:t>out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25" dirty="0">
                <a:solidFill>
                  <a:srgbClr val="F7F7F7"/>
                </a:solidFill>
                <a:cs typeface="Calibri"/>
              </a:rPr>
              <a:t>what </a:t>
            </a:r>
            <a:r>
              <a:rPr lang="en-IN" sz="3100" spc="-685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55" dirty="0">
                <a:solidFill>
                  <a:srgbClr val="F7F7F7"/>
                </a:solidFill>
                <a:cs typeface="Calibri"/>
              </a:rPr>
              <a:t>these</a:t>
            </a:r>
            <a:r>
              <a:rPr lang="en-IN" sz="3100" spc="25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60" dirty="0">
                <a:solidFill>
                  <a:srgbClr val="F7F7F7"/>
                </a:solidFill>
                <a:cs typeface="Calibri"/>
              </a:rPr>
              <a:t>problems</a:t>
            </a:r>
            <a:r>
              <a:rPr lang="en-IN" sz="3100" spc="30" dirty="0">
                <a:solidFill>
                  <a:srgbClr val="F7F7F7"/>
                </a:solidFill>
                <a:cs typeface="Calibri"/>
              </a:rPr>
              <a:t> </a:t>
            </a:r>
            <a:r>
              <a:rPr lang="en-IN" sz="3100" spc="114" dirty="0">
                <a:solidFill>
                  <a:srgbClr val="F7F7F7"/>
                </a:solidFill>
                <a:cs typeface="Calibri"/>
              </a:rPr>
              <a:t>were.</a:t>
            </a:r>
            <a:endParaRPr lang="en-IN" sz="3100" dirty="0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3F6B51-CED1-FBE4-B451-23374D1F5214}"/>
              </a:ext>
            </a:extLst>
          </p:cNvPr>
          <p:cNvSpPr txBox="1"/>
          <p:nvPr/>
        </p:nvSpPr>
        <p:spPr>
          <a:xfrm>
            <a:off x="4532376" y="5313926"/>
            <a:ext cx="923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1800" b="1" i="0" u="none" strike="noStrike" kern="1200" cap="none" spc="-7" normalizeH="0" baseline="-33730" noProof="0" dirty="0">
                <a:ln>
                  <a:noFill/>
                </a:ln>
                <a:solidFill>
                  <a:srgbClr val="FF007D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&gt; 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324AAD-0DE4-47B9-452C-D63780B74B36}"/>
              </a:ext>
            </a:extLst>
          </p:cNvPr>
          <p:cNvSpPr txBox="1"/>
          <p:nvPr/>
        </p:nvSpPr>
        <p:spPr>
          <a:xfrm>
            <a:off x="6995064" y="6306724"/>
            <a:ext cx="924751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6300" b="1" i="0" u="none" strike="noStrike" kern="1200" cap="none" spc="-7" normalizeH="0" baseline="-33730" noProof="0" dirty="0">
                <a:ln>
                  <a:noFill/>
                </a:ln>
                <a:solidFill>
                  <a:srgbClr val="FF007D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&gt;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urple background with triangles and dots&#10;&#10;Description automatically generated">
            <a:extLst>
              <a:ext uri="{FF2B5EF4-FFF2-40B4-BE49-F238E27FC236}">
                <a16:creationId xmlns:a16="http://schemas.microsoft.com/office/drawing/2014/main" id="{4E8445A6-B83C-0DD2-2152-1722C399C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65"/>
            <a:ext cx="18277114" cy="10287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1915" y="3429806"/>
            <a:ext cx="4825365" cy="3758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5795" lvl="0" indent="0" algn="l" defTabSz="914400" rtl="0" eaLnBrk="1" fontAlgn="auto" latinLnBrk="0" hangingPunct="1">
              <a:lnSpc>
                <a:spcPct val="10029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400" b="1" i="0" u="none" strike="noStrike" kern="1200" cap="none" spc="-65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Results </a:t>
            </a:r>
            <a:r>
              <a:rPr kumimoji="0" sz="6400" b="1" i="0" u="none" strike="noStrike" kern="1200" cap="none" spc="114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</a:t>
            </a:r>
            <a:r>
              <a:rPr kumimoji="0" sz="6400" b="1" i="0" u="none" strike="noStrike" kern="1200" cap="none" spc="12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6400" b="1" i="0" u="none" strike="noStrike" kern="1200" cap="none" spc="220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6400" b="1" i="0" u="none" strike="noStrike" kern="1200" cap="none" spc="-385" normalizeH="0" baseline="0" noProof="0" dirty="0">
                <a:ln>
                  <a:noFill/>
                </a:ln>
                <a:solidFill>
                  <a:srgbClr val="F7F7F7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6400" b="1" i="0" u="none" strike="noStrike" kern="1200" cap="none" spc="-65" normalizeH="0" baseline="0" noProof="0" dirty="0">
                <a:ln>
                  <a:noFill/>
                </a:ln>
                <a:solidFill>
                  <a:srgbClr val="FF007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Survey</a:t>
            </a:r>
            <a:endParaRPr kumimoji="0" sz="6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15599"/>
              </a:lnSpc>
              <a:spcBef>
                <a:spcPts val="2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 </a:t>
            </a:r>
            <a:r>
              <a:rPr kumimoji="0" sz="28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took </a:t>
            </a:r>
            <a:r>
              <a:rPr kumimoji="0" sz="2800" b="0" i="0" u="none" strike="noStrike" kern="1200" cap="none" spc="1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some </a:t>
            </a:r>
            <a:r>
              <a:rPr kumimoji="0" sz="2800" b="0" i="0" u="none" strike="noStrike" kern="120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liberty </a:t>
            </a:r>
            <a:r>
              <a:rPr kumimoji="0" sz="2800" b="0" i="0" u="none" strike="noStrike" kern="120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 </a:t>
            </a:r>
            <a:r>
              <a:rPr kumimoji="0" sz="2800" b="0" i="0" u="none" strike="noStrike" kern="1200" cap="none" spc="1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performed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2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market</a:t>
            </a:r>
            <a:r>
              <a:rPr kumimoji="0" sz="2800" b="1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2800" b="1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research </a:t>
            </a:r>
            <a:r>
              <a:rPr kumimoji="0" sz="2800" b="1" i="0" u="none" strike="noStrike" kern="1200" cap="none" spc="-7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Century Gothic"/>
              </a:rPr>
              <a:t> </a:t>
            </a:r>
            <a:r>
              <a:rPr kumimoji="0" sz="2800" b="0" i="0" u="none" strike="noStrike" kern="120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sz="2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2800" b="0" i="0" u="none" strike="noStrike" kern="1200" cap="none" spc="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survey.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04739" y="1454414"/>
            <a:ext cx="6368861" cy="182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799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400" b="0" i="0" u="none" strike="noStrike" kern="1200" cap="none" spc="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 you avoid traveling due to the time and stress involved in vacation planning?</a:t>
            </a:r>
            <a:endParaRPr kumimoji="0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77298" y="7044299"/>
            <a:ext cx="6833424" cy="114197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400" b="0" i="0" u="none" strike="noStrike" kern="120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 you avoid traveling because you don’t want to spend money?</a:t>
            </a:r>
            <a:endParaRPr kumimoji="0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04739" y="8633378"/>
            <a:ext cx="1543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Grouped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by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Yes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in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leway"/>
                <a:ea typeface="+mn-ea"/>
                <a:cs typeface="Raleway"/>
              </a:rPr>
              <a:t>Q1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aleway"/>
              <a:ea typeface="+mn-ea"/>
              <a:cs typeface="Raleway"/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FDCDD92-8EE4-3492-D507-806232ADD61A}"/>
              </a:ext>
            </a:extLst>
          </p:cNvPr>
          <p:cNvGraphicFramePr>
            <a:graphicFrameLocks/>
          </p:cNvGraphicFramePr>
          <p:nvPr/>
        </p:nvGraphicFramePr>
        <p:xfrm>
          <a:off x="12219144" y="4991100"/>
          <a:ext cx="6044339" cy="4556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FDCDD92-8EE4-3492-D507-806232ADD6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116599"/>
              </p:ext>
            </p:extLst>
          </p:nvPr>
        </p:nvGraphicFramePr>
        <p:xfrm>
          <a:off x="4964928" y="968644"/>
          <a:ext cx="6833424" cy="4632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urple background with triangles and dots&#10;&#10;Description automatically generated">
            <a:extLst>
              <a:ext uri="{FF2B5EF4-FFF2-40B4-BE49-F238E27FC236}">
                <a16:creationId xmlns:a16="http://schemas.microsoft.com/office/drawing/2014/main" id="{DD71F8D2-EB51-FEA7-457F-17BC21E5C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0"/>
            <a:ext cx="18277114" cy="10287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2692382"/>
            <a:ext cx="675322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000" spc="30" dirty="0">
                <a:solidFill>
                  <a:srgbClr val="FF007D"/>
                </a:solidFill>
                <a:latin typeface="Arial"/>
                <a:cs typeface="Arial"/>
              </a:rPr>
              <a:t>Inferences</a:t>
            </a:r>
            <a:r>
              <a:rPr sz="7000" spc="-420" dirty="0">
                <a:solidFill>
                  <a:srgbClr val="FF007D"/>
                </a:solidFill>
                <a:latin typeface="Arial"/>
                <a:cs typeface="Arial"/>
              </a:rPr>
              <a:t> </a:t>
            </a:r>
            <a:r>
              <a:rPr sz="7000" spc="105" dirty="0">
                <a:latin typeface="Arial"/>
                <a:cs typeface="Arial"/>
              </a:rPr>
              <a:t>from </a:t>
            </a:r>
            <a:r>
              <a:rPr sz="7000" spc="-1930" dirty="0">
                <a:latin typeface="Arial"/>
                <a:cs typeface="Arial"/>
              </a:rPr>
              <a:t> </a:t>
            </a:r>
            <a:r>
              <a:rPr sz="7000" spc="229" dirty="0">
                <a:latin typeface="Arial"/>
                <a:cs typeface="Arial"/>
              </a:rPr>
              <a:t>the</a:t>
            </a:r>
            <a:r>
              <a:rPr sz="7000" spc="-345" dirty="0">
                <a:latin typeface="Arial"/>
                <a:cs typeface="Arial"/>
              </a:rPr>
              <a:t> </a:t>
            </a:r>
            <a:r>
              <a:rPr sz="7000" spc="-80" dirty="0">
                <a:latin typeface="Arial"/>
                <a:cs typeface="Arial"/>
              </a:rPr>
              <a:t>Survey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5302193"/>
            <a:ext cx="480949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spc="150" dirty="0">
                <a:solidFill>
                  <a:srgbClr val="F7F7F7"/>
                </a:solidFill>
                <a:latin typeface="Calibri"/>
                <a:cs typeface="Calibri"/>
              </a:rPr>
              <a:t>From </a:t>
            </a:r>
            <a:r>
              <a:rPr sz="2800" spc="100" dirty="0">
                <a:solidFill>
                  <a:srgbClr val="F7F7F7"/>
                </a:solidFill>
                <a:latin typeface="Calibri"/>
                <a:cs typeface="Calibri"/>
              </a:rPr>
              <a:t>the </a:t>
            </a:r>
            <a:r>
              <a:rPr sz="2800" spc="120" dirty="0">
                <a:solidFill>
                  <a:srgbClr val="F7F7F7"/>
                </a:solidFill>
                <a:latin typeface="Calibri"/>
                <a:cs typeface="Calibri"/>
              </a:rPr>
              <a:t>data </a:t>
            </a:r>
            <a:r>
              <a:rPr sz="2800" spc="65" dirty="0">
                <a:solidFill>
                  <a:srgbClr val="F7F7F7"/>
                </a:solidFill>
                <a:latin typeface="Calibri"/>
                <a:cs typeface="Calibri"/>
              </a:rPr>
              <a:t>of </a:t>
            </a:r>
            <a:r>
              <a:rPr sz="2800" spc="100" dirty="0">
                <a:solidFill>
                  <a:srgbClr val="F7F7F7"/>
                </a:solidFill>
                <a:latin typeface="Calibri"/>
                <a:cs typeface="Calibri"/>
              </a:rPr>
              <a:t>the </a:t>
            </a:r>
            <a:r>
              <a:rPr sz="2800" spc="130" dirty="0">
                <a:solidFill>
                  <a:srgbClr val="F7F7F7"/>
                </a:solidFill>
                <a:latin typeface="Calibri"/>
                <a:cs typeface="Calibri"/>
              </a:rPr>
              <a:t>survey </a:t>
            </a:r>
            <a:r>
              <a:rPr sz="2800" spc="13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800" spc="140" dirty="0">
                <a:solidFill>
                  <a:srgbClr val="F7F7F7"/>
                </a:solidFill>
                <a:latin typeface="Calibri"/>
                <a:cs typeface="Calibri"/>
              </a:rPr>
              <a:t>we</a:t>
            </a:r>
            <a:r>
              <a:rPr sz="28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800" spc="120" dirty="0">
                <a:solidFill>
                  <a:srgbClr val="F7F7F7"/>
                </a:solidFill>
                <a:latin typeface="Calibri"/>
                <a:cs typeface="Calibri"/>
              </a:rPr>
              <a:t>drew</a:t>
            </a:r>
            <a:r>
              <a:rPr sz="28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800" spc="150" dirty="0">
                <a:solidFill>
                  <a:srgbClr val="F7F7F7"/>
                </a:solidFill>
                <a:latin typeface="Calibri"/>
                <a:cs typeface="Calibri"/>
              </a:rPr>
              <a:t>a</a:t>
            </a:r>
            <a:r>
              <a:rPr sz="28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800" spc="110" dirty="0">
                <a:solidFill>
                  <a:srgbClr val="F7F7F7"/>
                </a:solidFill>
                <a:latin typeface="Calibri"/>
                <a:cs typeface="Calibri"/>
              </a:rPr>
              <a:t>few</a:t>
            </a:r>
            <a:r>
              <a:rPr sz="28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800" spc="125" dirty="0">
                <a:solidFill>
                  <a:srgbClr val="F7F7F7"/>
                </a:solidFill>
                <a:latin typeface="Calibri"/>
                <a:cs typeface="Calibri"/>
              </a:rPr>
              <a:t>inferences</a:t>
            </a:r>
            <a:r>
              <a:rPr sz="28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800" spc="85" dirty="0">
                <a:solidFill>
                  <a:srgbClr val="F7F7F7"/>
                </a:solidFill>
                <a:latin typeface="Calibri"/>
                <a:cs typeface="Calibri"/>
              </a:rPr>
              <a:t>that </a:t>
            </a:r>
            <a:r>
              <a:rPr sz="2800" spc="-61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800" spc="135" dirty="0">
                <a:solidFill>
                  <a:srgbClr val="F7F7F7"/>
                </a:solidFill>
                <a:latin typeface="Calibri"/>
                <a:cs typeface="Calibri"/>
              </a:rPr>
              <a:t>helped </a:t>
            </a:r>
            <a:r>
              <a:rPr sz="2800" spc="190" dirty="0">
                <a:solidFill>
                  <a:srgbClr val="F7F7F7"/>
                </a:solidFill>
                <a:latin typeface="Calibri"/>
                <a:cs typeface="Calibri"/>
              </a:rPr>
              <a:t>us </a:t>
            </a:r>
            <a:r>
              <a:rPr sz="2800" spc="160" dirty="0">
                <a:solidFill>
                  <a:srgbClr val="F7F7F7"/>
                </a:solidFill>
                <a:latin typeface="Calibri"/>
                <a:cs typeface="Calibri"/>
              </a:rPr>
              <a:t>shape </a:t>
            </a:r>
            <a:r>
              <a:rPr sz="2800" spc="80" dirty="0">
                <a:solidFill>
                  <a:srgbClr val="F7F7F7"/>
                </a:solidFill>
                <a:latin typeface="Calibri"/>
                <a:cs typeface="Calibri"/>
              </a:rPr>
              <a:t>our </a:t>
            </a:r>
            <a:r>
              <a:rPr sz="2800" spc="125" dirty="0">
                <a:solidFill>
                  <a:srgbClr val="F7F7F7"/>
                </a:solidFill>
                <a:latin typeface="Calibri"/>
                <a:cs typeface="Calibri"/>
              </a:rPr>
              <a:t>problem </a:t>
            </a:r>
            <a:r>
              <a:rPr sz="2800" spc="-6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800" spc="114" dirty="0">
                <a:solidFill>
                  <a:srgbClr val="F7F7F7"/>
                </a:solidFill>
                <a:latin typeface="Calibri"/>
                <a:cs typeface="Calibri"/>
              </a:rPr>
              <a:t>statement.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533" y="0"/>
            <a:ext cx="5721860" cy="43860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" y="7514953"/>
            <a:ext cx="18287991" cy="27720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91027" y="2841576"/>
            <a:ext cx="840105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130" dirty="0">
                <a:solidFill>
                  <a:srgbClr val="F7F7F7"/>
                </a:solidFill>
                <a:latin typeface="Calibri"/>
                <a:cs typeface="Calibri"/>
              </a:rPr>
              <a:t>From </a:t>
            </a:r>
            <a:r>
              <a:rPr sz="2400" spc="85" dirty="0">
                <a:solidFill>
                  <a:srgbClr val="F7F7F7"/>
                </a:solidFill>
                <a:latin typeface="Calibri"/>
                <a:cs typeface="Calibri"/>
              </a:rPr>
              <a:t>the </a:t>
            </a:r>
            <a:r>
              <a:rPr sz="2400" spc="114" dirty="0">
                <a:solidFill>
                  <a:srgbClr val="F7F7F7"/>
                </a:solidFill>
                <a:latin typeface="Calibri"/>
                <a:cs typeface="Calibri"/>
              </a:rPr>
              <a:t>survey </a:t>
            </a:r>
            <a:r>
              <a:rPr sz="2400" spc="125" dirty="0">
                <a:solidFill>
                  <a:srgbClr val="F7F7F7"/>
                </a:solidFill>
                <a:latin typeface="Calibri"/>
                <a:cs typeface="Calibri"/>
              </a:rPr>
              <a:t>we </a:t>
            </a:r>
            <a:r>
              <a:rPr sz="2400" spc="80" dirty="0">
                <a:solidFill>
                  <a:srgbClr val="F7F7F7"/>
                </a:solidFill>
                <a:latin typeface="Calibri"/>
                <a:cs typeface="Calibri"/>
              </a:rPr>
              <a:t>inferred </a:t>
            </a:r>
            <a:r>
              <a:rPr sz="2400" spc="75" dirty="0">
                <a:solidFill>
                  <a:srgbClr val="F7F7F7"/>
                </a:solidFill>
                <a:latin typeface="Calibri"/>
                <a:cs typeface="Calibri"/>
              </a:rPr>
              <a:t>that </a:t>
            </a:r>
            <a:r>
              <a:rPr sz="2400" spc="100" dirty="0">
                <a:solidFill>
                  <a:srgbClr val="F7F7F7"/>
                </a:solidFill>
                <a:latin typeface="Calibri"/>
                <a:cs typeface="Calibri"/>
              </a:rPr>
              <a:t>creating </a:t>
            </a:r>
            <a:r>
              <a:rPr sz="2400" spc="130" dirty="0">
                <a:solidFill>
                  <a:srgbClr val="F7F7F7"/>
                </a:solidFill>
                <a:latin typeface="Calibri"/>
                <a:cs typeface="Calibri"/>
              </a:rPr>
              <a:t>a </a:t>
            </a:r>
            <a:r>
              <a:rPr sz="2400" b="1" spc="-25" dirty="0">
                <a:solidFill>
                  <a:srgbClr val="FFFFFF"/>
                </a:solidFill>
                <a:latin typeface="Century Gothic"/>
                <a:cs typeface="Century Gothic"/>
              </a:rPr>
              <a:t>personalised </a:t>
            </a:r>
            <a:r>
              <a:rPr sz="240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Century Gothic"/>
                <a:cs typeface="Century Gothic"/>
              </a:rPr>
              <a:t>conversational </a:t>
            </a:r>
            <a:r>
              <a:rPr sz="2400" b="1" spc="-80" dirty="0">
                <a:solidFill>
                  <a:srgbClr val="FFFFFF"/>
                </a:solidFill>
                <a:latin typeface="Century Gothic"/>
                <a:cs typeface="Century Gothic"/>
              </a:rPr>
              <a:t>recommendation </a:t>
            </a:r>
            <a:r>
              <a:rPr sz="2400" b="1" spc="-95" dirty="0">
                <a:solidFill>
                  <a:srgbClr val="FFFFFF"/>
                </a:solidFill>
                <a:latin typeface="Century Gothic"/>
                <a:cs typeface="Century Gothic"/>
              </a:rPr>
              <a:t>engine </a:t>
            </a:r>
            <a:r>
              <a:rPr sz="2400" spc="125" dirty="0">
                <a:solidFill>
                  <a:srgbClr val="F7F7F7"/>
                </a:solidFill>
                <a:latin typeface="Calibri"/>
                <a:cs typeface="Calibri"/>
              </a:rPr>
              <a:t>holds </a:t>
            </a:r>
            <a:r>
              <a:rPr sz="2400" spc="100" dirty="0">
                <a:solidFill>
                  <a:srgbClr val="F7F7F7"/>
                </a:solidFill>
                <a:latin typeface="Calibri"/>
                <a:cs typeface="Calibri"/>
              </a:rPr>
              <a:t>significant </a:t>
            </a:r>
            <a:r>
              <a:rPr sz="2400" spc="10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85" dirty="0">
                <a:solidFill>
                  <a:srgbClr val="F7F7F7"/>
                </a:solidFill>
                <a:latin typeface="Calibri"/>
                <a:cs typeface="Calibri"/>
              </a:rPr>
              <a:t>potential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60" dirty="0">
                <a:solidFill>
                  <a:srgbClr val="F7F7F7"/>
                </a:solidFill>
                <a:latin typeface="Calibri"/>
                <a:cs typeface="Calibri"/>
              </a:rPr>
              <a:t>of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14" dirty="0">
                <a:solidFill>
                  <a:srgbClr val="F7F7F7"/>
                </a:solidFill>
                <a:latin typeface="Calibri"/>
                <a:cs typeface="Calibri"/>
              </a:rPr>
              <a:t>increasing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85" dirty="0">
                <a:solidFill>
                  <a:srgbClr val="F7F7F7"/>
                </a:solidFill>
                <a:latin typeface="Calibri"/>
                <a:cs typeface="Calibri"/>
              </a:rPr>
              <a:t>the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60" dirty="0">
                <a:solidFill>
                  <a:srgbClr val="F7F7F7"/>
                </a:solidFill>
                <a:latin typeface="Calibri"/>
                <a:cs typeface="Calibri"/>
              </a:rPr>
              <a:t>sales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60" dirty="0">
                <a:solidFill>
                  <a:srgbClr val="F7F7F7"/>
                </a:solidFill>
                <a:latin typeface="Calibri"/>
                <a:cs typeface="Calibri"/>
              </a:rPr>
              <a:t>of</a:t>
            </a:r>
            <a:r>
              <a:rPr sz="2400" spc="3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85" dirty="0">
                <a:solidFill>
                  <a:srgbClr val="F7F7F7"/>
                </a:solidFill>
                <a:latin typeface="Calibri"/>
                <a:cs typeface="Calibri"/>
              </a:rPr>
              <a:t>the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0" dirty="0">
                <a:solidFill>
                  <a:srgbClr val="F7F7F7"/>
                </a:solidFill>
                <a:latin typeface="Calibri"/>
                <a:cs typeface="Calibri"/>
              </a:rPr>
              <a:t>company,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5" dirty="0">
                <a:solidFill>
                  <a:srgbClr val="F7F7F7"/>
                </a:solidFill>
                <a:latin typeface="Calibri"/>
                <a:cs typeface="Calibri"/>
              </a:rPr>
              <a:t>especially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75" dirty="0">
                <a:solidFill>
                  <a:srgbClr val="F7F7F7"/>
                </a:solidFill>
                <a:latin typeface="Calibri"/>
                <a:cs typeface="Calibri"/>
              </a:rPr>
              <a:t>in </a:t>
            </a:r>
            <a:r>
              <a:rPr sz="2400" spc="-5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85" dirty="0">
                <a:solidFill>
                  <a:srgbClr val="F7F7F7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10" dirty="0">
                <a:solidFill>
                  <a:srgbClr val="F7F7F7"/>
                </a:solidFill>
                <a:latin typeface="Calibri"/>
                <a:cs typeface="Calibri"/>
              </a:rPr>
              <a:t>untapped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0" dirty="0">
                <a:solidFill>
                  <a:srgbClr val="F7F7F7"/>
                </a:solidFill>
                <a:latin typeface="Calibri"/>
                <a:cs typeface="Calibri"/>
              </a:rPr>
              <a:t>markets.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1027" y="4937076"/>
            <a:ext cx="8127365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20"/>
              </a:spcBef>
            </a:pPr>
            <a:r>
              <a:rPr sz="2400" spc="60" dirty="0">
                <a:solidFill>
                  <a:srgbClr val="F7F7F7"/>
                </a:solidFill>
                <a:latin typeface="Calibri"/>
                <a:cs typeface="Calibri"/>
              </a:rPr>
              <a:t>We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95" dirty="0">
                <a:solidFill>
                  <a:srgbClr val="F7F7F7"/>
                </a:solidFill>
                <a:latin typeface="Calibri"/>
                <a:cs typeface="Calibri"/>
              </a:rPr>
              <a:t>will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10" dirty="0">
                <a:solidFill>
                  <a:srgbClr val="F7F7F7"/>
                </a:solidFill>
                <a:latin typeface="Calibri"/>
                <a:cs typeface="Calibri"/>
              </a:rPr>
              <a:t>develop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05" dirty="0">
                <a:solidFill>
                  <a:srgbClr val="F7F7F7"/>
                </a:solidFill>
                <a:latin typeface="Calibri"/>
                <a:cs typeface="Calibri"/>
              </a:rPr>
              <a:t>this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95" dirty="0">
                <a:solidFill>
                  <a:srgbClr val="F7F7F7"/>
                </a:solidFill>
                <a:latin typeface="Calibri"/>
                <a:cs typeface="Calibri"/>
              </a:rPr>
              <a:t>solution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0" dirty="0">
                <a:solidFill>
                  <a:srgbClr val="F7F7F7"/>
                </a:solidFill>
                <a:latin typeface="Calibri"/>
                <a:cs typeface="Calibri"/>
              </a:rPr>
              <a:t>using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85" dirty="0">
                <a:solidFill>
                  <a:srgbClr val="F7F7F7"/>
                </a:solidFill>
                <a:latin typeface="Calibri"/>
                <a:cs typeface="Calibri"/>
              </a:rPr>
              <a:t>the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10" dirty="0">
                <a:solidFill>
                  <a:srgbClr val="F7F7F7"/>
                </a:solidFill>
                <a:latin typeface="Calibri"/>
                <a:cs typeface="Calibri"/>
              </a:rPr>
              <a:t>state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60" dirty="0">
                <a:solidFill>
                  <a:srgbClr val="F7F7F7"/>
                </a:solidFill>
                <a:latin typeface="Calibri"/>
                <a:cs typeface="Calibri"/>
              </a:rPr>
              <a:t>of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85" dirty="0">
                <a:solidFill>
                  <a:srgbClr val="F7F7F7"/>
                </a:solidFill>
                <a:latin typeface="Calibri"/>
                <a:cs typeface="Calibri"/>
              </a:rPr>
              <a:t>the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70" dirty="0">
                <a:solidFill>
                  <a:srgbClr val="F7F7F7"/>
                </a:solidFill>
                <a:latin typeface="Calibri"/>
                <a:cs typeface="Calibri"/>
              </a:rPr>
              <a:t>art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b="1" spc="95" dirty="0">
                <a:solidFill>
                  <a:srgbClr val="FF007D"/>
                </a:solidFill>
                <a:latin typeface="Century Gothic"/>
                <a:cs typeface="Century Gothic"/>
              </a:rPr>
              <a:t>LLMs</a:t>
            </a:r>
            <a:endParaRPr sz="2400">
              <a:latin typeface="Century Gothic"/>
              <a:cs typeface="Century Gothic"/>
            </a:endParaRPr>
          </a:p>
          <a:p>
            <a:pPr marL="12700" algn="just">
              <a:lnSpc>
                <a:spcPct val="100000"/>
              </a:lnSpc>
              <a:spcBef>
                <a:spcPts val="420"/>
              </a:spcBef>
            </a:pPr>
            <a:r>
              <a:rPr sz="2400" spc="120" dirty="0">
                <a:solidFill>
                  <a:srgbClr val="F7F7F7"/>
                </a:solidFill>
                <a:latin typeface="Calibri"/>
                <a:cs typeface="Calibri"/>
              </a:rPr>
              <a:t>and</a:t>
            </a:r>
            <a:r>
              <a:rPr sz="2400" spc="1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40" dirty="0">
                <a:solidFill>
                  <a:srgbClr val="F7F7F7"/>
                </a:solidFill>
                <a:latin typeface="Calibri"/>
                <a:cs typeface="Calibri"/>
              </a:rPr>
              <a:t>Specialised</a:t>
            </a:r>
            <a:r>
              <a:rPr sz="2400" spc="1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0" dirty="0">
                <a:solidFill>
                  <a:srgbClr val="F7F7F7"/>
                </a:solidFill>
                <a:latin typeface="Calibri"/>
                <a:cs typeface="Calibri"/>
              </a:rPr>
              <a:t>embedding</a:t>
            </a:r>
            <a:r>
              <a:rPr sz="2400" spc="1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5" dirty="0">
                <a:solidFill>
                  <a:srgbClr val="F7F7F7"/>
                </a:solidFill>
                <a:latin typeface="Calibri"/>
                <a:cs typeface="Calibri"/>
              </a:rPr>
              <a:t>models.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Calibri"/>
              <a:cs typeface="Calibri"/>
            </a:endParaRPr>
          </a:p>
          <a:p>
            <a:pPr marL="12700" marR="164465" algn="just">
              <a:lnSpc>
                <a:spcPct val="114599"/>
              </a:lnSpc>
            </a:pPr>
            <a:r>
              <a:rPr sz="2400" spc="145" dirty="0">
                <a:solidFill>
                  <a:srgbClr val="F7F7F7"/>
                </a:solidFill>
                <a:latin typeface="Calibri"/>
                <a:cs typeface="Calibri"/>
              </a:rPr>
              <a:t>This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95" dirty="0">
                <a:solidFill>
                  <a:srgbClr val="F7F7F7"/>
                </a:solidFill>
                <a:latin typeface="Calibri"/>
                <a:cs typeface="Calibri"/>
              </a:rPr>
              <a:t>solution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95" dirty="0">
                <a:solidFill>
                  <a:srgbClr val="F7F7F7"/>
                </a:solidFill>
                <a:latin typeface="Calibri"/>
                <a:cs typeface="Calibri"/>
              </a:rPr>
              <a:t>will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10" dirty="0">
                <a:solidFill>
                  <a:srgbClr val="F7F7F7"/>
                </a:solidFill>
                <a:latin typeface="Calibri"/>
                <a:cs typeface="Calibri"/>
              </a:rPr>
              <a:t>have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30" dirty="0">
                <a:solidFill>
                  <a:srgbClr val="F7F7F7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F7F7F7"/>
                </a:solidFill>
                <a:latin typeface="Calibri"/>
                <a:cs typeface="Calibri"/>
              </a:rPr>
              <a:t>low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70" dirty="0">
                <a:solidFill>
                  <a:srgbClr val="F7F7F7"/>
                </a:solidFill>
                <a:latin typeface="Calibri"/>
                <a:cs typeface="Calibri"/>
              </a:rPr>
              <a:t>initial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10" dirty="0">
                <a:solidFill>
                  <a:srgbClr val="F7F7F7"/>
                </a:solidFill>
                <a:latin typeface="Calibri"/>
                <a:cs typeface="Calibri"/>
              </a:rPr>
              <a:t>capital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F7F7F7"/>
                </a:solidFill>
                <a:latin typeface="Calibri"/>
                <a:cs typeface="Calibri"/>
              </a:rPr>
              <a:t>expenditure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0" dirty="0">
                <a:solidFill>
                  <a:srgbClr val="F7F7F7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90" dirty="0">
                <a:solidFill>
                  <a:srgbClr val="F7F7F7"/>
                </a:solidFill>
                <a:latin typeface="Calibri"/>
                <a:cs typeface="Calibri"/>
              </a:rPr>
              <a:t>operating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F7F7F7"/>
                </a:solidFill>
                <a:latin typeface="Calibri"/>
                <a:cs typeface="Calibri"/>
              </a:rPr>
              <a:t>expenditure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5" dirty="0">
                <a:solidFill>
                  <a:srgbClr val="F7F7F7"/>
                </a:solidFill>
                <a:latin typeface="Calibri"/>
                <a:cs typeface="Calibri"/>
              </a:rPr>
              <a:t>compared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55" dirty="0">
                <a:solidFill>
                  <a:srgbClr val="F7F7F7"/>
                </a:solidFill>
                <a:latin typeface="Calibri"/>
                <a:cs typeface="Calibri"/>
              </a:rPr>
              <a:t>to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80" dirty="0">
                <a:solidFill>
                  <a:srgbClr val="F7F7F7"/>
                </a:solidFill>
                <a:latin typeface="Calibri"/>
                <a:cs typeface="Calibri"/>
              </a:rPr>
              <a:t>hiring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0" dirty="0">
                <a:solidFill>
                  <a:srgbClr val="F7F7F7"/>
                </a:solidFill>
                <a:latin typeface="Calibri"/>
                <a:cs typeface="Calibri"/>
              </a:rPr>
              <a:t>and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F7F7F7"/>
                </a:solidFill>
                <a:latin typeface="Calibri"/>
                <a:cs typeface="Calibri"/>
              </a:rPr>
              <a:t>setting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14" dirty="0">
                <a:solidFill>
                  <a:srgbClr val="F7F7F7"/>
                </a:solidFill>
                <a:latin typeface="Calibri"/>
                <a:cs typeface="Calibri"/>
              </a:rPr>
              <a:t>up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30" dirty="0">
                <a:solidFill>
                  <a:srgbClr val="F7F7F7"/>
                </a:solidFill>
                <a:latin typeface="Calibri"/>
                <a:cs typeface="Calibri"/>
              </a:rPr>
              <a:t>a </a:t>
            </a:r>
            <a:r>
              <a:rPr sz="2400" spc="-53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20" dirty="0">
                <a:solidFill>
                  <a:srgbClr val="F7F7F7"/>
                </a:solidFill>
                <a:latin typeface="Calibri"/>
                <a:cs typeface="Calibri"/>
              </a:rPr>
              <a:t>customer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60" dirty="0">
                <a:solidFill>
                  <a:srgbClr val="F7F7F7"/>
                </a:solidFill>
                <a:latin typeface="Calibri"/>
                <a:cs typeface="Calibri"/>
              </a:rPr>
              <a:t>sales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95" dirty="0">
                <a:solidFill>
                  <a:srgbClr val="F7F7F7"/>
                </a:solidFill>
                <a:latin typeface="Calibri"/>
                <a:cs typeface="Calibri"/>
              </a:rPr>
              <a:t>relationship</a:t>
            </a:r>
            <a:r>
              <a:rPr sz="2400" spc="20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10" dirty="0">
                <a:solidFill>
                  <a:srgbClr val="F7F7F7"/>
                </a:solidFill>
                <a:latin typeface="Calibri"/>
                <a:cs typeface="Calibri"/>
              </a:rPr>
              <a:t>executive</a:t>
            </a:r>
            <a:r>
              <a:rPr sz="2400" spc="25" dirty="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F7F7F7"/>
                </a:solidFill>
                <a:latin typeface="Calibri"/>
                <a:cs typeface="Calibri"/>
              </a:rPr>
              <a:t>team.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and purple background with triangles and dots&#10;&#10;Description automatically generated">
            <a:extLst>
              <a:ext uri="{FF2B5EF4-FFF2-40B4-BE49-F238E27FC236}">
                <a16:creationId xmlns:a16="http://schemas.microsoft.com/office/drawing/2014/main" id="{4D383448-858F-C707-87C0-B3DE4DB08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0"/>
            <a:ext cx="18277114" cy="1028700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03783" y="148"/>
            <a:ext cx="4984098" cy="826099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3899604"/>
            <a:ext cx="361251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000" b="1" spc="-440" dirty="0">
                <a:solidFill>
                  <a:srgbClr val="F7F7F7"/>
                </a:solidFill>
                <a:latin typeface="Arial"/>
                <a:cs typeface="Arial"/>
              </a:rPr>
              <a:t>S</a:t>
            </a:r>
            <a:r>
              <a:rPr sz="7000" b="1" spc="-195" dirty="0">
                <a:solidFill>
                  <a:srgbClr val="F7F7F7"/>
                </a:solidFill>
                <a:latin typeface="Arial"/>
                <a:cs typeface="Arial"/>
              </a:rPr>
              <a:t>o</a:t>
            </a:r>
            <a:r>
              <a:rPr sz="7000" b="1" spc="509" dirty="0">
                <a:solidFill>
                  <a:srgbClr val="F7F7F7"/>
                </a:solidFill>
                <a:latin typeface="Arial"/>
                <a:cs typeface="Arial"/>
              </a:rPr>
              <a:t>l</a:t>
            </a:r>
            <a:r>
              <a:rPr sz="7000" b="1" spc="-165" dirty="0">
                <a:solidFill>
                  <a:srgbClr val="F7F7F7"/>
                </a:solidFill>
                <a:latin typeface="Arial"/>
                <a:cs typeface="Arial"/>
              </a:rPr>
              <a:t>u</a:t>
            </a:r>
            <a:r>
              <a:rPr sz="7000" b="1" spc="670" dirty="0">
                <a:solidFill>
                  <a:srgbClr val="F7F7F7"/>
                </a:solidFill>
                <a:latin typeface="Arial"/>
                <a:cs typeface="Arial"/>
              </a:rPr>
              <a:t>t</a:t>
            </a:r>
            <a:r>
              <a:rPr sz="7000" b="1" spc="120" dirty="0">
                <a:solidFill>
                  <a:srgbClr val="F7F7F7"/>
                </a:solidFill>
                <a:latin typeface="Arial"/>
                <a:cs typeface="Arial"/>
              </a:rPr>
              <a:t>i</a:t>
            </a:r>
            <a:r>
              <a:rPr sz="7000" b="1" spc="-195" dirty="0">
                <a:solidFill>
                  <a:srgbClr val="F7F7F7"/>
                </a:solidFill>
                <a:latin typeface="Arial"/>
                <a:cs typeface="Arial"/>
              </a:rPr>
              <a:t>o</a:t>
            </a:r>
            <a:r>
              <a:rPr sz="7000" b="1" spc="-60" dirty="0">
                <a:solidFill>
                  <a:srgbClr val="F7F7F7"/>
                </a:solidFill>
                <a:latin typeface="Arial"/>
                <a:cs typeface="Arial"/>
              </a:rPr>
              <a:t>n  </a:t>
            </a:r>
            <a:r>
              <a:rPr sz="7000" b="1" spc="175" dirty="0">
                <a:solidFill>
                  <a:srgbClr val="8B52FF"/>
                </a:solidFill>
                <a:latin typeface="Arial"/>
                <a:cs typeface="Arial"/>
              </a:rPr>
              <a:t>Stack</a:t>
            </a:r>
            <a:endParaRPr sz="7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Instructor-XL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64069" y="2714368"/>
            <a:ext cx="6856095" cy="555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860">
              <a:lnSpc>
                <a:spcPct val="151000"/>
              </a:lnSpc>
              <a:spcBef>
                <a:spcPts val="95"/>
              </a:spcBef>
            </a:pPr>
            <a:r>
              <a:rPr sz="4800" b="1" spc="-610" dirty="0">
                <a:solidFill>
                  <a:srgbClr val="F7F7F7"/>
                </a:solidFill>
                <a:latin typeface="Century Gothic"/>
                <a:cs typeface="Century Gothic"/>
              </a:rPr>
              <a:t>O</a:t>
            </a:r>
            <a:r>
              <a:rPr sz="4800" b="1" spc="-260" dirty="0">
                <a:solidFill>
                  <a:srgbClr val="F7F7F7"/>
                </a:solidFill>
                <a:latin typeface="Century Gothic"/>
                <a:cs typeface="Century Gothic"/>
              </a:rPr>
              <a:t>p</a:t>
            </a:r>
            <a:r>
              <a:rPr sz="4800" b="1" spc="-380" dirty="0">
                <a:solidFill>
                  <a:srgbClr val="F7F7F7"/>
                </a:solidFill>
                <a:latin typeface="Century Gothic"/>
                <a:cs typeface="Century Gothic"/>
              </a:rPr>
              <a:t>e</a:t>
            </a:r>
            <a:r>
              <a:rPr sz="4800" b="1" spc="-25" dirty="0">
                <a:solidFill>
                  <a:srgbClr val="F7F7F7"/>
                </a:solidFill>
                <a:latin typeface="Century Gothic"/>
                <a:cs typeface="Century Gothic"/>
              </a:rPr>
              <a:t>n</a:t>
            </a:r>
            <a:r>
              <a:rPr sz="4800" b="1" spc="-270" dirty="0">
                <a:solidFill>
                  <a:srgbClr val="F7F7F7"/>
                </a:solidFill>
                <a:latin typeface="Century Gothic"/>
                <a:cs typeface="Century Gothic"/>
              </a:rPr>
              <a:t>A</a:t>
            </a:r>
            <a:r>
              <a:rPr sz="4800" b="1" spc="730" dirty="0">
                <a:solidFill>
                  <a:srgbClr val="F7F7F7"/>
                </a:solidFill>
                <a:latin typeface="Century Gothic"/>
                <a:cs typeface="Century Gothic"/>
              </a:rPr>
              <a:t>I</a:t>
            </a:r>
            <a:r>
              <a:rPr sz="4800" b="1" spc="-21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4800" b="1" spc="-85" dirty="0">
                <a:solidFill>
                  <a:srgbClr val="F7F7F7"/>
                </a:solidFill>
                <a:latin typeface="Century Gothic"/>
                <a:cs typeface="Century Gothic"/>
              </a:rPr>
              <a:t>-</a:t>
            </a:r>
            <a:r>
              <a:rPr sz="4800" b="1" spc="-21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4800" b="1" spc="-590" dirty="0">
                <a:solidFill>
                  <a:srgbClr val="F7F7F7"/>
                </a:solidFill>
                <a:latin typeface="Century Gothic"/>
                <a:cs typeface="Century Gothic"/>
              </a:rPr>
              <a:t>G</a:t>
            </a:r>
            <a:r>
              <a:rPr sz="4800" b="1" spc="455" dirty="0">
                <a:solidFill>
                  <a:srgbClr val="F7F7F7"/>
                </a:solidFill>
                <a:latin typeface="Century Gothic"/>
                <a:cs typeface="Century Gothic"/>
              </a:rPr>
              <a:t>P</a:t>
            </a:r>
            <a:r>
              <a:rPr sz="4800" b="1" spc="785" dirty="0">
                <a:solidFill>
                  <a:srgbClr val="F7F7F7"/>
                </a:solidFill>
                <a:latin typeface="Century Gothic"/>
                <a:cs typeface="Century Gothic"/>
              </a:rPr>
              <a:t>T</a:t>
            </a:r>
            <a:r>
              <a:rPr sz="4800" b="1" spc="-21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4800" b="1" spc="185" dirty="0">
                <a:solidFill>
                  <a:srgbClr val="F7F7F7"/>
                </a:solidFill>
                <a:latin typeface="Century Gothic"/>
                <a:cs typeface="Century Gothic"/>
              </a:rPr>
              <a:t>3</a:t>
            </a:r>
            <a:r>
              <a:rPr sz="4800" b="1" spc="140" dirty="0">
                <a:solidFill>
                  <a:srgbClr val="F7F7F7"/>
                </a:solidFill>
                <a:latin typeface="Century Gothic"/>
                <a:cs typeface="Century Gothic"/>
              </a:rPr>
              <a:t>.</a:t>
            </a:r>
            <a:r>
              <a:rPr sz="4800" b="1" spc="190" dirty="0">
                <a:solidFill>
                  <a:srgbClr val="F7F7F7"/>
                </a:solidFill>
                <a:latin typeface="Century Gothic"/>
                <a:cs typeface="Century Gothic"/>
              </a:rPr>
              <a:t>5</a:t>
            </a:r>
            <a:r>
              <a:rPr sz="4800" b="1" spc="-21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4800" b="1" spc="780" dirty="0">
                <a:solidFill>
                  <a:srgbClr val="F7F7F7"/>
                </a:solidFill>
                <a:latin typeface="Century Gothic"/>
                <a:cs typeface="Century Gothic"/>
              </a:rPr>
              <a:t>T</a:t>
            </a:r>
            <a:r>
              <a:rPr sz="4800" b="1" spc="-25" dirty="0">
                <a:solidFill>
                  <a:srgbClr val="F7F7F7"/>
                </a:solidFill>
                <a:latin typeface="Century Gothic"/>
                <a:cs typeface="Century Gothic"/>
              </a:rPr>
              <a:t>u</a:t>
            </a:r>
            <a:r>
              <a:rPr sz="4800" b="1" spc="395" dirty="0">
                <a:solidFill>
                  <a:srgbClr val="F7F7F7"/>
                </a:solidFill>
                <a:latin typeface="Century Gothic"/>
                <a:cs typeface="Century Gothic"/>
              </a:rPr>
              <a:t>r</a:t>
            </a:r>
            <a:r>
              <a:rPr sz="4800" b="1" spc="-260" dirty="0">
                <a:solidFill>
                  <a:srgbClr val="F7F7F7"/>
                </a:solidFill>
                <a:latin typeface="Century Gothic"/>
                <a:cs typeface="Century Gothic"/>
              </a:rPr>
              <a:t>b</a:t>
            </a:r>
            <a:r>
              <a:rPr sz="4800" b="1" spc="-229" dirty="0">
                <a:solidFill>
                  <a:srgbClr val="F7F7F7"/>
                </a:solidFill>
                <a:latin typeface="Century Gothic"/>
                <a:cs typeface="Century Gothic"/>
              </a:rPr>
              <a:t>o  </a:t>
            </a:r>
            <a:r>
              <a:rPr sz="4800" b="1" spc="-590" dirty="0">
                <a:solidFill>
                  <a:srgbClr val="F7F7F7"/>
                </a:solidFill>
                <a:latin typeface="Century Gothic"/>
                <a:cs typeface="Century Gothic"/>
              </a:rPr>
              <a:t>G</a:t>
            </a:r>
            <a:r>
              <a:rPr sz="4800" b="1" spc="-375" dirty="0">
                <a:solidFill>
                  <a:srgbClr val="F7F7F7"/>
                </a:solidFill>
                <a:latin typeface="Century Gothic"/>
                <a:cs typeface="Century Gothic"/>
              </a:rPr>
              <a:t>oo</a:t>
            </a:r>
            <a:r>
              <a:rPr sz="4800" b="1" spc="-525" dirty="0">
                <a:solidFill>
                  <a:srgbClr val="F7F7F7"/>
                </a:solidFill>
                <a:latin typeface="Century Gothic"/>
                <a:cs typeface="Century Gothic"/>
              </a:rPr>
              <a:t>g</a:t>
            </a:r>
            <a:r>
              <a:rPr sz="4800" b="1" spc="295" dirty="0">
                <a:solidFill>
                  <a:srgbClr val="F7F7F7"/>
                </a:solidFill>
                <a:latin typeface="Century Gothic"/>
                <a:cs typeface="Century Gothic"/>
              </a:rPr>
              <a:t>l</a:t>
            </a:r>
            <a:r>
              <a:rPr sz="4800" b="1" spc="-380" dirty="0">
                <a:solidFill>
                  <a:srgbClr val="F7F7F7"/>
                </a:solidFill>
                <a:latin typeface="Century Gothic"/>
                <a:cs typeface="Century Gothic"/>
              </a:rPr>
              <a:t>e</a:t>
            </a:r>
            <a:r>
              <a:rPr sz="4800" b="1" spc="-85" dirty="0">
                <a:solidFill>
                  <a:srgbClr val="F7F7F7"/>
                </a:solidFill>
                <a:latin typeface="Century Gothic"/>
                <a:cs typeface="Century Gothic"/>
              </a:rPr>
              <a:t>-</a:t>
            </a:r>
            <a:r>
              <a:rPr sz="4800" b="1" spc="-21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4800" b="1" spc="380" dirty="0">
                <a:solidFill>
                  <a:srgbClr val="F7F7F7"/>
                </a:solidFill>
                <a:latin typeface="Century Gothic"/>
                <a:cs typeface="Century Gothic"/>
              </a:rPr>
              <a:t>f</a:t>
            </a:r>
            <a:r>
              <a:rPr sz="4800" b="1" spc="295" dirty="0">
                <a:solidFill>
                  <a:srgbClr val="F7F7F7"/>
                </a:solidFill>
                <a:latin typeface="Century Gothic"/>
                <a:cs typeface="Century Gothic"/>
              </a:rPr>
              <a:t>l</a:t>
            </a:r>
            <a:r>
              <a:rPr sz="4800" b="1" spc="-445" dirty="0">
                <a:solidFill>
                  <a:srgbClr val="F7F7F7"/>
                </a:solidFill>
                <a:latin typeface="Century Gothic"/>
                <a:cs typeface="Century Gothic"/>
              </a:rPr>
              <a:t>a</a:t>
            </a:r>
            <a:r>
              <a:rPr sz="4800" b="1" spc="-20" dirty="0">
                <a:solidFill>
                  <a:srgbClr val="F7F7F7"/>
                </a:solidFill>
                <a:latin typeface="Century Gothic"/>
                <a:cs typeface="Century Gothic"/>
              </a:rPr>
              <a:t>n</a:t>
            </a:r>
            <a:r>
              <a:rPr sz="4800" b="1" spc="-21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4800" b="1" spc="390" dirty="0">
                <a:solidFill>
                  <a:srgbClr val="F7F7F7"/>
                </a:solidFill>
                <a:latin typeface="Century Gothic"/>
                <a:cs typeface="Century Gothic"/>
              </a:rPr>
              <a:t>t</a:t>
            </a:r>
            <a:r>
              <a:rPr sz="4800" b="1" spc="190" dirty="0">
                <a:solidFill>
                  <a:srgbClr val="F7F7F7"/>
                </a:solidFill>
                <a:latin typeface="Century Gothic"/>
                <a:cs typeface="Century Gothic"/>
              </a:rPr>
              <a:t>5</a:t>
            </a:r>
            <a:r>
              <a:rPr sz="4800" b="1" spc="-21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4800" b="1" spc="-10" dirty="0">
                <a:solidFill>
                  <a:srgbClr val="F7F7F7"/>
                </a:solidFill>
                <a:latin typeface="Century Gothic"/>
                <a:cs typeface="Century Gothic"/>
              </a:rPr>
              <a:t>xx</a:t>
            </a:r>
            <a:r>
              <a:rPr sz="4800" b="1" spc="335" dirty="0">
                <a:solidFill>
                  <a:srgbClr val="F7F7F7"/>
                </a:solidFill>
                <a:latin typeface="Century Gothic"/>
                <a:cs typeface="Century Gothic"/>
              </a:rPr>
              <a:t>l  </a:t>
            </a:r>
            <a:r>
              <a:rPr sz="4800" b="1" spc="-165" dirty="0">
                <a:solidFill>
                  <a:srgbClr val="F7F7F7"/>
                </a:solidFill>
                <a:latin typeface="Century Gothic"/>
                <a:cs typeface="Century Gothic"/>
              </a:rPr>
              <a:t>LangChain</a:t>
            </a:r>
            <a:endParaRPr sz="4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955"/>
              </a:spcBef>
            </a:pPr>
            <a:r>
              <a:rPr sz="4800" b="1" spc="140" dirty="0">
                <a:solidFill>
                  <a:srgbClr val="F7F7F7"/>
                </a:solidFill>
                <a:latin typeface="Century Gothic"/>
                <a:cs typeface="Century Gothic"/>
              </a:rPr>
              <a:t>StreamLit</a:t>
            </a:r>
            <a:r>
              <a:rPr sz="4800" b="1" spc="-235" dirty="0">
                <a:solidFill>
                  <a:srgbClr val="F7F7F7"/>
                </a:solidFill>
                <a:latin typeface="Century Gothic"/>
                <a:cs typeface="Century Gothic"/>
              </a:rPr>
              <a:t> </a:t>
            </a:r>
            <a:r>
              <a:rPr sz="4800" spc="175" dirty="0">
                <a:solidFill>
                  <a:srgbClr val="F7F7F7"/>
                </a:solidFill>
                <a:latin typeface="Calibri"/>
                <a:cs typeface="Calibri"/>
              </a:rPr>
              <a:t>(Prototyping)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5"/>
              </a:spcBef>
            </a:pPr>
            <a:r>
              <a:rPr sz="4800" b="1" spc="390" dirty="0">
                <a:solidFill>
                  <a:srgbClr val="F7F7F7"/>
                </a:solidFill>
                <a:latin typeface="Century Gothic"/>
                <a:cs typeface="Century Gothic"/>
              </a:rPr>
              <a:t>FAISS</a:t>
            </a:r>
            <a:endParaRPr sz="4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C4786-CACD-7F0E-3119-810951183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purple background with triangles and dots&#10;&#10;Description automatically generated">
            <a:extLst>
              <a:ext uri="{FF2B5EF4-FFF2-40B4-BE49-F238E27FC236}">
                <a16:creationId xmlns:a16="http://schemas.microsoft.com/office/drawing/2014/main" id="{C0A446D0-F137-27BE-A29A-FE1A4F97D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0"/>
            <a:ext cx="18277114" cy="10287000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F2DF2E03-E24B-874F-FA95-E1CC3326C7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6000" y="2108656"/>
            <a:ext cx="962533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000" spc="-225" dirty="0">
                <a:latin typeface="Tahoma"/>
                <a:cs typeface="Tahoma"/>
              </a:rPr>
              <a:t>W</a:t>
            </a:r>
            <a:r>
              <a:rPr sz="7000" spc="-300" dirty="0">
                <a:latin typeface="Tahoma"/>
                <a:cs typeface="Tahoma"/>
              </a:rPr>
              <a:t>h</a:t>
            </a:r>
            <a:r>
              <a:rPr sz="7000" spc="-210" dirty="0">
                <a:latin typeface="Tahoma"/>
                <a:cs typeface="Tahoma"/>
              </a:rPr>
              <a:t>y</a:t>
            </a:r>
            <a:r>
              <a:rPr sz="7000" spc="60" dirty="0">
                <a:latin typeface="Tahoma"/>
                <a:cs typeface="Tahoma"/>
              </a:rPr>
              <a:t>?</a:t>
            </a:r>
            <a:r>
              <a:rPr sz="7000" spc="-445" dirty="0">
                <a:latin typeface="Tahoma"/>
                <a:cs typeface="Tahoma"/>
              </a:rPr>
              <a:t> </a:t>
            </a:r>
            <a:r>
              <a:rPr sz="7000" spc="-440" dirty="0">
                <a:latin typeface="Tahoma"/>
                <a:cs typeface="Tahoma"/>
              </a:rPr>
              <a:t>B</a:t>
            </a:r>
            <a:r>
              <a:rPr sz="7000" spc="-145" dirty="0">
                <a:latin typeface="Tahoma"/>
                <a:cs typeface="Tahoma"/>
              </a:rPr>
              <a:t>e</a:t>
            </a:r>
            <a:r>
              <a:rPr sz="7000" spc="305" dirty="0">
                <a:latin typeface="Tahoma"/>
                <a:cs typeface="Tahoma"/>
              </a:rPr>
              <a:t>c</a:t>
            </a:r>
            <a:r>
              <a:rPr sz="7000" spc="114" dirty="0">
                <a:latin typeface="Tahoma"/>
                <a:cs typeface="Tahoma"/>
              </a:rPr>
              <a:t>a</a:t>
            </a:r>
            <a:r>
              <a:rPr sz="7000" spc="-370" dirty="0">
                <a:latin typeface="Tahoma"/>
                <a:cs typeface="Tahoma"/>
              </a:rPr>
              <a:t>u</a:t>
            </a:r>
            <a:r>
              <a:rPr sz="7000" spc="-160" dirty="0">
                <a:latin typeface="Tahoma"/>
                <a:cs typeface="Tahoma"/>
              </a:rPr>
              <a:t>s</a:t>
            </a:r>
            <a:r>
              <a:rPr sz="7000" spc="-140" dirty="0">
                <a:latin typeface="Tahoma"/>
                <a:cs typeface="Tahoma"/>
              </a:rPr>
              <a:t>e</a:t>
            </a:r>
            <a:r>
              <a:rPr sz="7000" spc="-445" dirty="0">
                <a:latin typeface="Tahoma"/>
                <a:cs typeface="Tahoma"/>
              </a:rPr>
              <a:t> </a:t>
            </a:r>
            <a:r>
              <a:rPr sz="7000" spc="-135" dirty="0">
                <a:latin typeface="Tahoma"/>
                <a:cs typeface="Tahoma"/>
              </a:rPr>
              <a:t>T</a:t>
            </a:r>
            <a:r>
              <a:rPr sz="7000" spc="-300" dirty="0">
                <a:latin typeface="Tahoma"/>
                <a:cs typeface="Tahoma"/>
              </a:rPr>
              <a:t>h</a:t>
            </a:r>
            <a:r>
              <a:rPr sz="7000" spc="-145" dirty="0">
                <a:latin typeface="Tahoma"/>
                <a:cs typeface="Tahoma"/>
              </a:rPr>
              <a:t>e</a:t>
            </a:r>
            <a:r>
              <a:rPr sz="7000" spc="-210" dirty="0">
                <a:latin typeface="Tahoma"/>
                <a:cs typeface="Tahoma"/>
              </a:rPr>
              <a:t>y</a:t>
            </a:r>
            <a:r>
              <a:rPr sz="7000" spc="135" dirty="0">
                <a:latin typeface="Tahoma"/>
                <a:cs typeface="Tahoma"/>
              </a:rPr>
              <a:t>'</a:t>
            </a:r>
            <a:r>
              <a:rPr sz="7000" spc="-250" dirty="0">
                <a:latin typeface="Tahoma"/>
                <a:cs typeface="Tahoma"/>
              </a:rPr>
              <a:t>r</a:t>
            </a:r>
            <a:r>
              <a:rPr sz="7000" spc="-95" dirty="0">
                <a:latin typeface="Tahoma"/>
                <a:cs typeface="Tahoma"/>
              </a:rPr>
              <a:t>e  </a:t>
            </a:r>
            <a:r>
              <a:rPr sz="7000" spc="-135" dirty="0">
                <a:latin typeface="Tahoma"/>
                <a:cs typeface="Tahoma"/>
              </a:rPr>
              <a:t>T</a:t>
            </a:r>
            <a:r>
              <a:rPr sz="7000" spc="-300" dirty="0">
                <a:latin typeface="Tahoma"/>
                <a:cs typeface="Tahoma"/>
              </a:rPr>
              <a:t>h</a:t>
            </a:r>
            <a:r>
              <a:rPr sz="7000" spc="-140" dirty="0">
                <a:latin typeface="Tahoma"/>
                <a:cs typeface="Tahoma"/>
              </a:rPr>
              <a:t>e</a:t>
            </a:r>
            <a:r>
              <a:rPr sz="7000" spc="-445" dirty="0">
                <a:latin typeface="Tahoma"/>
                <a:cs typeface="Tahoma"/>
              </a:rPr>
              <a:t> </a:t>
            </a:r>
            <a:r>
              <a:rPr sz="7000" spc="-440" dirty="0">
                <a:latin typeface="Tahoma"/>
                <a:cs typeface="Tahoma"/>
              </a:rPr>
              <a:t>B</a:t>
            </a:r>
            <a:r>
              <a:rPr sz="7000" spc="-145" dirty="0">
                <a:latin typeface="Tahoma"/>
                <a:cs typeface="Tahoma"/>
              </a:rPr>
              <a:t>e</a:t>
            </a:r>
            <a:r>
              <a:rPr sz="7000" spc="-160" dirty="0">
                <a:latin typeface="Tahoma"/>
                <a:cs typeface="Tahoma"/>
              </a:rPr>
              <a:t>s</a:t>
            </a:r>
            <a:r>
              <a:rPr sz="7000" spc="95" dirty="0">
                <a:latin typeface="Tahoma"/>
                <a:cs typeface="Tahoma"/>
              </a:rPr>
              <a:t>t</a:t>
            </a:r>
            <a:r>
              <a:rPr sz="7000" spc="160" dirty="0">
                <a:latin typeface="Tahoma"/>
                <a:cs typeface="Tahoma"/>
              </a:rPr>
              <a:t>.</a:t>
            </a:r>
            <a:endParaRPr sz="7000" dirty="0">
              <a:latin typeface="Tahoma"/>
              <a:cs typeface="Tahoma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751BC95-9225-B810-5F2B-015D7D11E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21" y="6600132"/>
            <a:ext cx="9609653" cy="3055885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5FFF1A5B-1412-0353-48B1-99119725D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7003826"/>
            <a:ext cx="10020230" cy="197845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2D606D4-1624-4519-C6B7-BA1FC865E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860419"/>
            <a:ext cx="8459928" cy="315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3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293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Raleway</vt:lpstr>
      <vt:lpstr>Tahoma</vt:lpstr>
      <vt:lpstr>Office Theme</vt:lpstr>
      <vt:lpstr>PowerPoint Presentation</vt:lpstr>
      <vt:lpstr>PowerPoint Presentation</vt:lpstr>
      <vt:lpstr>PowerPoint Presentation</vt:lpstr>
      <vt:lpstr>Inferences from  the Survey</vt:lpstr>
      <vt:lpstr>Instructor-XL</vt:lpstr>
      <vt:lpstr>Why? Because They're  The Best.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Project Proposal Business Presentation in Dark Blue Pink Abstract Tech Style</dc:title>
  <dc:creator>Priyanshu Upadhyay</dc:creator>
  <cp:keywords>DAFsGZrPEJ4,BAEjdcLR9do</cp:keywords>
  <cp:lastModifiedBy>KUNAL TYAGI</cp:lastModifiedBy>
  <cp:revision>6</cp:revision>
  <dcterms:created xsi:type="dcterms:W3CDTF">2025-06-17T06:07:59Z</dcterms:created>
  <dcterms:modified xsi:type="dcterms:W3CDTF">2025-06-22T10:41:30Z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2023-08-22T00:00:00Z</vt:filetime>
  </property>
  <property fmtid="{D5CDD505-2E9C-101B-9397-08002B2CF9AE}" pid="3" name="Creator">
    <vt:lpwstr>Canva</vt:lpwstr>
  </property>
  <property fmtid="{D5CDD505-2E9C-101B-9397-08002B2CF9AE}" pid="4" name="LastSaved">
    <vt:filetime>2025-06-17T00:00:00Z</vt:filetime>
  </property>
</Properties>
</file>