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4"/>
  </p:sldMasterIdLst>
  <p:sldIdLst>
    <p:sldId id="256" r:id="rId5"/>
    <p:sldId id="257" r:id="rId6"/>
    <p:sldId id="259" r:id="rId7"/>
    <p:sldId id="260" r:id="rId8"/>
    <p:sldId id="268" r:id="rId9"/>
    <p:sldId id="269" r:id="rId10"/>
    <p:sldId id="270" r:id="rId11"/>
    <p:sldId id="271" r:id="rId12"/>
    <p:sldId id="27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113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55A5808-3B61-48CC-92EF-85AC2E0DFA56}" type="datetime2">
              <a:rPr lang="en-US" smtClean="0"/>
              <a:t>Wednesday, April 12,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25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April 12,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0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April 12,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2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April 12,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2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April 12,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22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April 12,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7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April 12,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5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April 12,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5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April 12,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8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April 12,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5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April 12,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34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E0C963C-C1DB-4AFD-9DDC-0691666BF49B}" type="datetime2">
              <a:rPr lang="en-US" smtClean="0"/>
              <a:pPr/>
              <a:t>Wednesday, April 12,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7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born.pydata.org/tutorial/introductio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774A886E-E8EF-48CC-8764-20EAE4538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EC571-5B97-50FD-F3AB-2BC307D2D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4077145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ANALYSIS OF BANK DATA</a:t>
            </a:r>
            <a:endParaRPr lang="en-CA" sz="5400" b="1" dirty="0"/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B1993F9-CFC5-495F-9F26-199534453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1704" y="4831176"/>
            <a:ext cx="2743200" cy="0"/>
          </a:xfrm>
          <a:prstGeom prst="line">
            <a:avLst/>
          </a:prstGeom>
          <a:ln w="19050">
            <a:solidFill>
              <a:srgbClr val="A789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B1E31C63-96E5-BA23-F0A9-B91920772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14" r="12863" b="1"/>
          <a:stretch/>
        </p:blipFill>
        <p:spPr>
          <a:xfrm>
            <a:off x="4654984" y="640080"/>
            <a:ext cx="6896936" cy="5578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2C3F24-F408-E7F6-4B7B-95281FED02B0}"/>
              </a:ext>
            </a:extLst>
          </p:cNvPr>
          <p:cNvSpPr txBox="1"/>
          <p:nvPr/>
        </p:nvSpPr>
        <p:spPr>
          <a:xfrm>
            <a:off x="1608234" y="4875579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Group Number : 02</a:t>
            </a:r>
          </a:p>
          <a:p>
            <a:r>
              <a:rPr lang="en-US" sz="1800" b="1" dirty="0"/>
              <a:t>Section Number : 004</a:t>
            </a:r>
          </a:p>
        </p:txBody>
      </p:sp>
    </p:spTree>
    <p:extLst>
      <p:ext uri="{BB962C8B-B14F-4D97-AF65-F5344CB8AC3E}">
        <p14:creationId xmlns:p14="http://schemas.microsoft.com/office/powerpoint/2010/main" val="427653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3501-ADDE-6698-85C6-D48A6503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22742"/>
          </a:xfrm>
        </p:spPr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5912-484B-DF18-4EA2-3AE9FD35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07958"/>
            <a:ext cx="9995806" cy="4801402"/>
          </a:xfrm>
        </p:spPr>
        <p:txBody>
          <a:bodyPr/>
          <a:lstStyle/>
          <a:p>
            <a:r>
              <a:rPr lang="en-CA" sz="2800" dirty="0"/>
              <a:t>Dataset: </a:t>
            </a:r>
            <a:r>
              <a:rPr lang="en-CA" sz="2800" dirty="0">
                <a:hlinkClick r:id="rId2"/>
              </a:rPr>
              <a:t>https://archive.ics.uci.edu/ml/datasets/bank+marketing</a:t>
            </a:r>
            <a:endParaRPr lang="en-CA" sz="2800" dirty="0"/>
          </a:p>
          <a:p>
            <a:r>
              <a:rPr lang="en-CA" sz="2800" dirty="0"/>
              <a:t>W3School: </a:t>
            </a:r>
            <a:r>
              <a:rPr lang="en-CA" sz="2800" dirty="0">
                <a:hlinkClick r:id="rId3"/>
              </a:rPr>
              <a:t>https://www.w3schools.com/python/matplotlib_intro.asp</a:t>
            </a:r>
            <a:endParaRPr lang="en-CA" sz="2800" dirty="0"/>
          </a:p>
          <a:p>
            <a:r>
              <a:rPr lang="en-CA" sz="2800" dirty="0"/>
              <a:t>Seaborn: </a:t>
            </a:r>
            <a:r>
              <a:rPr lang="en-CA" sz="2800" dirty="0">
                <a:hlinkClick r:id="rId4"/>
              </a:rPr>
              <a:t>https://seaborn.pydata.org/tutorial/introduction.html</a:t>
            </a:r>
            <a:endParaRPr lang="en-CA" sz="2800" dirty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198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C708-1E79-D7B0-39CD-0A9452C6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780" y="201918"/>
            <a:ext cx="4354151" cy="10722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Team Introduction</a:t>
            </a:r>
            <a:endParaRPr lang="en-CA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494E7-3299-5260-77CB-2EAD0C9BB307}"/>
              </a:ext>
            </a:extLst>
          </p:cNvPr>
          <p:cNvSpPr txBox="1"/>
          <p:nvPr/>
        </p:nvSpPr>
        <p:spPr>
          <a:xfrm>
            <a:off x="841248" y="932688"/>
            <a:ext cx="2208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Team Members:</a:t>
            </a:r>
          </a:p>
        </p:txBody>
      </p:sp>
      <p:graphicFrame>
        <p:nvGraphicFramePr>
          <p:cNvPr id="16" name="Table 20">
            <a:extLst>
              <a:ext uri="{FF2B5EF4-FFF2-40B4-BE49-F238E27FC236}">
                <a16:creationId xmlns:a16="http://schemas.microsoft.com/office/drawing/2014/main" id="{A402216B-8D11-296C-765B-F4D109680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2895"/>
              </p:ext>
            </p:extLst>
          </p:nvPr>
        </p:nvGraphicFramePr>
        <p:xfrm>
          <a:off x="1215999" y="1502539"/>
          <a:ext cx="161473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732">
                  <a:extLst>
                    <a:ext uri="{9D8B030D-6E8A-4147-A177-3AD203B41FA5}">
                      <a16:colId xmlns:a16="http://schemas.microsoft.com/office/drawing/2014/main" val="414924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Aesha Rathod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08906"/>
                  </a:ext>
                </a:extLst>
              </a:tr>
            </a:tbl>
          </a:graphicData>
        </a:graphic>
      </p:graphicFrame>
      <p:pic>
        <p:nvPicPr>
          <p:cNvPr id="33" name="Picture 32" descr="A picture containing person, clothing, suit, posing&#10;&#10;Description automatically generated">
            <a:extLst>
              <a:ext uri="{FF2B5EF4-FFF2-40B4-BE49-F238E27FC236}">
                <a16:creationId xmlns:a16="http://schemas.microsoft.com/office/drawing/2014/main" id="{50634663-72EC-A3C3-0156-BD6CCE4EF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52" y="2419158"/>
            <a:ext cx="1686825" cy="222591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graphicFrame>
        <p:nvGraphicFramePr>
          <p:cNvPr id="49" name="Table 20">
            <a:extLst>
              <a:ext uri="{FF2B5EF4-FFF2-40B4-BE49-F238E27FC236}">
                <a16:creationId xmlns:a16="http://schemas.microsoft.com/office/drawing/2014/main" id="{D71FAA04-23C7-F433-D03C-730921023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23319"/>
              </p:ext>
            </p:extLst>
          </p:nvPr>
        </p:nvGraphicFramePr>
        <p:xfrm>
          <a:off x="3380022" y="1498492"/>
          <a:ext cx="15517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741">
                  <a:extLst>
                    <a:ext uri="{9D8B030D-6E8A-4147-A177-3AD203B41FA5}">
                      <a16:colId xmlns:a16="http://schemas.microsoft.com/office/drawing/2014/main" val="414924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Isha </a:t>
                      </a:r>
                      <a:r>
                        <a:rPr lang="en-US" sz="2100" dirty="0" err="1"/>
                        <a:t>Dadhuk</a:t>
                      </a:r>
                      <a:endParaRPr lang="en-US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08906"/>
                  </a:ext>
                </a:extLst>
              </a:tr>
            </a:tbl>
          </a:graphicData>
        </a:graphic>
      </p:graphicFrame>
      <p:graphicFrame>
        <p:nvGraphicFramePr>
          <p:cNvPr id="56" name="Table 20">
            <a:extLst>
              <a:ext uri="{FF2B5EF4-FFF2-40B4-BE49-F238E27FC236}">
                <a16:creationId xmlns:a16="http://schemas.microsoft.com/office/drawing/2014/main" id="{07C328AF-E579-A532-97CF-AD7C10E9F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50705"/>
              </p:ext>
            </p:extLst>
          </p:nvPr>
        </p:nvGraphicFramePr>
        <p:xfrm>
          <a:off x="5324531" y="1498492"/>
          <a:ext cx="22396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637">
                  <a:extLst>
                    <a:ext uri="{9D8B030D-6E8A-4147-A177-3AD203B41FA5}">
                      <a16:colId xmlns:a16="http://schemas.microsoft.com/office/drawing/2014/main" val="414924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Jasleen Kour </a:t>
                      </a:r>
                      <a:r>
                        <a:rPr lang="en-US" sz="2100" dirty="0" err="1"/>
                        <a:t>Chibber</a:t>
                      </a:r>
                      <a:endParaRPr lang="en-US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08906"/>
                  </a:ext>
                </a:extLst>
              </a:tr>
            </a:tbl>
          </a:graphicData>
        </a:graphic>
      </p:graphicFrame>
      <p:graphicFrame>
        <p:nvGraphicFramePr>
          <p:cNvPr id="58" name="Table 20">
            <a:extLst>
              <a:ext uri="{FF2B5EF4-FFF2-40B4-BE49-F238E27FC236}">
                <a16:creationId xmlns:a16="http://schemas.microsoft.com/office/drawing/2014/main" id="{41735E02-D0A1-453B-BEEE-D4890B402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28094"/>
              </p:ext>
            </p:extLst>
          </p:nvPr>
        </p:nvGraphicFramePr>
        <p:xfrm>
          <a:off x="7986932" y="1498492"/>
          <a:ext cx="160677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771">
                  <a:extLst>
                    <a:ext uri="{9D8B030D-6E8A-4147-A177-3AD203B41FA5}">
                      <a16:colId xmlns:a16="http://schemas.microsoft.com/office/drawing/2014/main" val="414924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Kunal</a:t>
                      </a:r>
                      <a:r>
                        <a:rPr lang="en-US" sz="2100" dirty="0"/>
                        <a:t> Vaghela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08906"/>
                  </a:ext>
                </a:extLst>
              </a:tr>
            </a:tbl>
          </a:graphicData>
        </a:graphic>
      </p:graphicFrame>
      <p:graphicFrame>
        <p:nvGraphicFramePr>
          <p:cNvPr id="68" name="Table 20">
            <a:extLst>
              <a:ext uri="{FF2B5EF4-FFF2-40B4-BE49-F238E27FC236}">
                <a16:creationId xmlns:a16="http://schemas.microsoft.com/office/drawing/2014/main" id="{3BA745C4-1DF6-BC85-EFFD-736054147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732407"/>
              </p:ext>
            </p:extLst>
          </p:nvPr>
        </p:nvGraphicFramePr>
        <p:xfrm>
          <a:off x="9863528" y="1498492"/>
          <a:ext cx="178632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327">
                  <a:extLst>
                    <a:ext uri="{9D8B030D-6E8A-4147-A177-3AD203B41FA5}">
                      <a16:colId xmlns:a16="http://schemas.microsoft.com/office/drawing/2014/main" val="4149240501"/>
                    </a:ext>
                  </a:extLst>
                </a:gridCol>
              </a:tblGrid>
              <a:tr h="4802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Tanveer</a:t>
                      </a:r>
                      <a:r>
                        <a:rPr lang="en-US" sz="2300" dirty="0"/>
                        <a:t> Kaur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08906"/>
                  </a:ext>
                </a:extLst>
              </a:tr>
            </a:tbl>
          </a:graphicData>
        </a:graphic>
      </p:graphicFrame>
      <p:pic>
        <p:nvPicPr>
          <p:cNvPr id="104" name="Picture 103" descr="A picture containing outdoor, tree, ground, person&#10;&#10;Description automatically generated">
            <a:extLst>
              <a:ext uri="{FF2B5EF4-FFF2-40B4-BE49-F238E27FC236}">
                <a16:creationId xmlns:a16="http://schemas.microsoft.com/office/drawing/2014/main" id="{2AC868E2-480A-D364-2F4E-28F0DC41F1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71" t="32517" r="35039" b="44262"/>
          <a:stretch/>
        </p:blipFill>
        <p:spPr>
          <a:xfrm>
            <a:off x="5575245" y="2420271"/>
            <a:ext cx="1738207" cy="22248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107" name="Picture 106" descr="A picture containing person, person, necktie, suit&#10;&#10;Description automatically generated">
            <a:extLst>
              <a:ext uri="{FF2B5EF4-FFF2-40B4-BE49-F238E27FC236}">
                <a16:creationId xmlns:a16="http://schemas.microsoft.com/office/drawing/2014/main" id="{1AA1C8F8-5CDB-895E-E6D0-F56C70C7A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03" y="2403189"/>
            <a:ext cx="1730400" cy="22248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16" name="Picture 115" descr="A person standing next to a tree&#10;&#10;Description automatically generated with medium confidence">
            <a:extLst>
              <a:ext uri="{FF2B5EF4-FFF2-40B4-BE49-F238E27FC236}">
                <a16:creationId xmlns:a16="http://schemas.microsoft.com/office/drawing/2014/main" id="{70144A03-6B19-D12D-C5FF-0ADFA5AEC1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5" t="15519" r="39702" b="45136"/>
          <a:stretch/>
        </p:blipFill>
        <p:spPr>
          <a:xfrm>
            <a:off x="3295824" y="2403189"/>
            <a:ext cx="1732593" cy="22248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19" name="Picture 118" descr="A picture containing outdoor, ground, sidewalk, curb&#10;&#10;Description automatically generated">
            <a:extLst>
              <a:ext uri="{FF2B5EF4-FFF2-40B4-BE49-F238E27FC236}">
                <a16:creationId xmlns:a16="http://schemas.microsoft.com/office/drawing/2014/main" id="{552A3A3C-2970-6355-097F-EC5C35BE2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0" t="16611" r="38537" b="60438"/>
          <a:stretch/>
        </p:blipFill>
        <p:spPr>
          <a:xfrm>
            <a:off x="9862589" y="2403189"/>
            <a:ext cx="1787266" cy="22248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652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4E46-D9A0-B97D-5B9D-17093790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548640"/>
            <a:ext cx="10509505" cy="890416"/>
          </a:xfrm>
        </p:spPr>
        <p:txBody>
          <a:bodyPr>
            <a:normAutofit/>
          </a:bodyPr>
          <a:lstStyle/>
          <a:p>
            <a:r>
              <a:rPr lang="en-US" sz="5400" dirty="0"/>
              <a:t>Problem Statement</a:t>
            </a:r>
            <a:endParaRPr lang="en-CA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8FF9D-A1D3-4F5A-8B3C-1790176398DE}"/>
              </a:ext>
            </a:extLst>
          </p:cNvPr>
          <p:cNvSpPr txBox="1"/>
          <p:nvPr/>
        </p:nvSpPr>
        <p:spPr>
          <a:xfrm flipH="1">
            <a:off x="985251" y="1589886"/>
            <a:ext cx="102214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Portuguese bank dataset is a real-life dataset that contains information on direct marketing campaigns of a Portuguese banking institution. The problem statement of the dataset is to predict whether a client will subscribe to a term deposit (binary classification) based on a set of demographic, economic, and social indicators.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dataset contains 21 input variables, including the client's age, job, education, marital status, housing, loan status, etc. The output variable is a binary variable that indicates whether the client has subscribed to a term deposit or not.</a:t>
            </a:r>
          </a:p>
        </p:txBody>
      </p:sp>
    </p:spTree>
    <p:extLst>
      <p:ext uri="{BB962C8B-B14F-4D97-AF65-F5344CB8AC3E}">
        <p14:creationId xmlns:p14="http://schemas.microsoft.com/office/powerpoint/2010/main" val="386944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062F-3070-D00D-729C-3832B036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922757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Project Proposal</a:t>
            </a:r>
            <a:endParaRPr lang="en-C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F326-D7D1-EE33-2706-488C9942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588772"/>
            <a:ext cx="10509504" cy="270121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CA" sz="3200" b="0" i="0" dirty="0">
                <a:solidFill>
                  <a:srgbClr val="D1D5DB"/>
                </a:solidFill>
                <a:effectLst/>
                <a:latin typeface="Söhne"/>
              </a:rPr>
              <a:t>  </a:t>
            </a:r>
            <a:r>
              <a:rPr lang="en-US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aim of this project is to develop a predictive model that can accurately predict whether a client will subscribe to a term deposit or not, based on a set of demographic, economic, and social indicators.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11975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97E8-16DC-6303-259F-50C86B03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26768"/>
          </a:xfrm>
        </p:spPr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FC21-909E-FF8C-B348-AD90EF888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38227"/>
            <a:ext cx="9720073" cy="3864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Portuguese Bank Marketing dataset contains 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missing values and categorical variables.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 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Missing values can be handled by 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imputation or deletion.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 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Categorical variables 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need to be 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encoded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for analysis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Outliers 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need to be identified and addressed.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cleaned dataset should be checked for 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consistency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en-IN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e.g. </a:t>
            </a:r>
            <a:r>
              <a:rPr lang="en-IN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Balance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 is in minus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 then removed, If above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60 age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 is removed.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Removed unused 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columns 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e.g. 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'default', 'loan', 'contact', 'day’.</a:t>
            </a:r>
          </a:p>
          <a:p>
            <a:pPr marL="0" indent="0">
              <a:buNone/>
            </a:pPr>
            <a:endParaRPr lang="en-US" b="1" i="0" dirty="0">
              <a:solidFill>
                <a:schemeClr val="accent2">
                  <a:lumMod val="75000"/>
                </a:schemeClr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7155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B2B4-562F-4FA3-A399-5E36C85A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13646"/>
          </a:xfrm>
        </p:spPr>
        <p:txBody>
          <a:bodyPr/>
          <a:lstStyle/>
          <a:p>
            <a:r>
              <a:rPr lang="en-IN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CE5F-3786-0B2F-2EC4-10422DC7A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34532"/>
            <a:ext cx="9720073" cy="457482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Data transformation may or may not be needed in the Portuguese Bank Marketing dataset, depending on the specific analysis or modeling task.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 </a:t>
            </a: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Data transformation refers to the process of converting the original data into a different format that better suits the requirements of the analysis or modeling task. It can include tasks such as scaling, normalization, or log transformation.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0853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56C7-DAFF-B893-0B15-D5E339A6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21" y="193630"/>
            <a:ext cx="8384958" cy="59375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sz="4400" dirty="0">
                <a:solidFill>
                  <a:schemeClr val="accent6">
                    <a:lumMod val="75000"/>
                  </a:schemeClr>
                </a:solidFill>
              </a:rPr>
              <a:t>Data 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62AC98-E659-6E5E-877E-1F9D3E376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" t="1880"/>
          <a:stretch/>
        </p:blipFill>
        <p:spPr>
          <a:xfrm>
            <a:off x="399114" y="986401"/>
            <a:ext cx="3335125" cy="2652015"/>
          </a:xfrm>
          <a:prstGeom prst="rect">
            <a:avLst/>
          </a:prstGeom>
          <a:ln>
            <a:solidFill>
              <a:srgbClr val="FF3399"/>
            </a:solidFill>
          </a:ln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6C04D2E4-B3B6-74F8-B7F2-E2FE9AD47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668"/>
          <a:stretch/>
        </p:blipFill>
        <p:spPr>
          <a:xfrm>
            <a:off x="3839894" y="986401"/>
            <a:ext cx="4736331" cy="2652015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40E53D-CE17-65E3-7EC7-3BFDA637F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634" y="3746947"/>
            <a:ext cx="9392850" cy="2769926"/>
          </a:xfrm>
          <a:prstGeom prst="rect">
            <a:avLst/>
          </a:prstGeom>
          <a:ln>
            <a:solidFill>
              <a:srgbClr val="990099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FC03D6-8704-21F8-8470-223762E33C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025" t="7943" r="8783" b="6405"/>
          <a:stretch/>
        </p:blipFill>
        <p:spPr>
          <a:xfrm>
            <a:off x="8681880" y="877870"/>
            <a:ext cx="3335125" cy="2869077"/>
          </a:xfrm>
          <a:prstGeom prst="rect">
            <a:avLst/>
          </a:prstGeom>
          <a:ln>
            <a:solidFill>
              <a:srgbClr val="990099"/>
            </a:solidFill>
          </a:ln>
        </p:spPr>
      </p:pic>
    </p:spTree>
    <p:extLst>
      <p:ext uri="{BB962C8B-B14F-4D97-AF65-F5344CB8AC3E}">
        <p14:creationId xmlns:p14="http://schemas.microsoft.com/office/powerpoint/2010/main" val="247715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7F9E8D-0DFC-1415-D81D-E08C77B77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93"/>
          <a:stretch/>
        </p:blipFill>
        <p:spPr>
          <a:xfrm>
            <a:off x="45773" y="1275565"/>
            <a:ext cx="6050227" cy="2078800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558D630-BA4F-C07F-14AE-BC11C4F4101C}"/>
              </a:ext>
            </a:extLst>
          </p:cNvPr>
          <p:cNvSpPr txBox="1">
            <a:spLocks/>
          </p:cNvSpPr>
          <p:nvPr/>
        </p:nvSpPr>
        <p:spPr>
          <a:xfrm>
            <a:off x="1235964" y="137768"/>
            <a:ext cx="9720072" cy="847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Data Visualization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46B240-6C7F-09A1-CBF9-F07A1E53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3601473"/>
            <a:ext cx="9532595" cy="2821193"/>
          </a:xfrm>
          <a:prstGeom prst="rect">
            <a:avLst/>
          </a:prstGeom>
          <a:ln>
            <a:solidFill>
              <a:srgbClr val="990099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6FA194-452D-33D6-D45B-34209BE5C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93"/>
          <a:stretch/>
        </p:blipFill>
        <p:spPr>
          <a:xfrm>
            <a:off x="6095996" y="1275564"/>
            <a:ext cx="6050231" cy="2078801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10633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DDB3-9E98-FA7D-54C9-FD2E717A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E5ABE-9A11-D388-5076-15F3A104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0" y="0"/>
            <a:ext cx="11522439" cy="2452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0023B1-9D10-9C34-419E-23DDD3D74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73" y="4039350"/>
            <a:ext cx="11453853" cy="2818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E5B53-A960-5750-B5FF-E565E166A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79" y="1952221"/>
            <a:ext cx="11522439" cy="245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47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8bbfe06-2817-43ea-a12f-ae7ea64197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10E4B06832A940B475A51DC1427145" ma:contentTypeVersion="3" ma:contentTypeDescription="Create a new document." ma:contentTypeScope="" ma:versionID="a4fd1562f08f877204a8faa237769449">
  <xsd:schema xmlns:xsd="http://www.w3.org/2001/XMLSchema" xmlns:xs="http://www.w3.org/2001/XMLSchema" xmlns:p="http://schemas.microsoft.com/office/2006/metadata/properties" xmlns:ns3="28bbfe06-2817-43ea-a12f-ae7ea6419786" targetNamespace="http://schemas.microsoft.com/office/2006/metadata/properties" ma:root="true" ma:fieldsID="f5e44b1cd0e0751450ca4c667db81a33" ns3:_="">
    <xsd:import namespace="28bbfe06-2817-43ea-a12f-ae7ea64197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bfe06-2817-43ea-a12f-ae7ea64197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A0D4EE-2135-4154-92B3-C11810CABA0F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28bbfe06-2817-43ea-a12f-ae7ea6419786"/>
  </ds:schemaRefs>
</ds:datastoreItem>
</file>

<file path=customXml/itemProps2.xml><?xml version="1.0" encoding="utf-8"?>
<ds:datastoreItem xmlns:ds="http://schemas.openxmlformats.org/officeDocument/2006/customXml" ds:itemID="{97B8A4B9-36F0-4DA8-8ED4-C202CF6D2A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D5617A-DE40-438C-92E9-EB34F89F9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bbfe06-2817-43ea-a12f-ae7ea64197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694</TotalTime>
  <Words>390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Söhne</vt:lpstr>
      <vt:lpstr>Tw Cen MT</vt:lpstr>
      <vt:lpstr>Tw Cen MT Condensed</vt:lpstr>
      <vt:lpstr>Wingdings</vt:lpstr>
      <vt:lpstr>Wingdings 3</vt:lpstr>
      <vt:lpstr>Integral</vt:lpstr>
      <vt:lpstr>ANALYSIS OF BANK DATA</vt:lpstr>
      <vt:lpstr>Team Introduction</vt:lpstr>
      <vt:lpstr>Problem Statement</vt:lpstr>
      <vt:lpstr>Project Proposal</vt:lpstr>
      <vt:lpstr>Data Cleaning</vt:lpstr>
      <vt:lpstr>Data Transformation</vt:lpstr>
      <vt:lpstr>Data Visualization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BANK DATA</dc:title>
  <dc:creator>Tanveer Kaur</dc:creator>
  <cp:lastModifiedBy>Aesha Bhavanisinh Rathod</cp:lastModifiedBy>
  <cp:revision>39</cp:revision>
  <dcterms:created xsi:type="dcterms:W3CDTF">2023-03-24T19:58:15Z</dcterms:created>
  <dcterms:modified xsi:type="dcterms:W3CDTF">2023-04-13T05:04:27Z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0x0101008C10E4B06832A940B475A51DC1427145</vt:lpwstr>
  </property>
</Properties>
</file>