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257" r:id="rId2"/>
    <p:sldId id="258" r:id="rId3"/>
    <p:sldId id="260" r:id="rId4"/>
    <p:sldId id="267" r:id="rId5"/>
    <p:sldId id="261" r:id="rId6"/>
    <p:sldId id="264" r:id="rId7"/>
    <p:sldId id="262" r:id="rId8"/>
    <p:sldId id="301" r:id="rId9"/>
    <p:sldId id="302" r:id="rId10"/>
    <p:sldId id="272" r:id="rId11"/>
    <p:sldId id="324" r:id="rId12"/>
    <p:sldId id="325" r:id="rId13"/>
    <p:sldId id="326" r:id="rId14"/>
    <p:sldId id="343" r:id="rId15"/>
    <p:sldId id="334" r:id="rId16"/>
    <p:sldId id="335" r:id="rId17"/>
    <p:sldId id="336" r:id="rId18"/>
    <p:sldId id="337" r:id="rId19"/>
    <p:sldId id="338" r:id="rId20"/>
    <p:sldId id="340" r:id="rId21"/>
    <p:sldId id="342" r:id="rId22"/>
    <p:sldId id="341" r:id="rId23"/>
    <p:sldId id="329" r:id="rId24"/>
    <p:sldId id="345" r:id="rId25"/>
    <p:sldId id="263" r:id="rId26"/>
    <p:sldId id="281" r:id="rId27"/>
    <p:sldId id="284" r:id="rId28"/>
    <p:sldId id="344" r:id="rId29"/>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271">
          <p15:clr>
            <a:srgbClr val="A4A3A4"/>
          </p15:clr>
        </p15:guide>
        <p15:guide id="2" pos="288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B3C5"/>
    <a:srgbClr val="FFBF53"/>
    <a:srgbClr val="6A3C7C"/>
    <a:srgbClr val="F07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5" d="100"/>
          <a:sy n="75" d="100"/>
        </p:scale>
        <p:origin x="946" y="58"/>
      </p:cViewPr>
      <p:guideLst>
        <p:guide orient="horz" pos="2271"/>
        <p:guide pos="2888"/>
      </p:guideLst>
    </p:cSldViewPr>
  </p:slideViewPr>
  <p:notesTextViewPr>
    <p:cViewPr>
      <p:scale>
        <a:sx n="1" d="1"/>
        <a:sy n="1" d="1"/>
      </p:scale>
      <p:origin x="0" y="0"/>
    </p:cViewPr>
  </p:notesTextViewPr>
  <p:sorterViewPr showFormatting="0">
    <p:cViewPr varScale="1">
      <p:scale>
        <a:sx n="1" d="1"/>
        <a:sy n="1" d="1"/>
      </p:scale>
      <p:origin x="0" y="0"/>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2021/1/13</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Calibri" panose="020F050202020403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Calibri" panose="020F0502020204030204" pitchFamily="34" charset="0"/>
              </a:defRPr>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rPr>
              <a:t>2021/1/13</a:t>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lvl="0"/>
            <a:r>
              <a:rPr lang="zh-CN" altLang="en-US"/>
              <a:t>Click to edit Master title style</a:t>
            </a:r>
          </a:p>
          <a:p>
            <a:pPr lvl="1" indent="0"/>
            <a:r>
              <a:rPr lang="zh-CN" altLang="en-US"/>
              <a:t>Second level</a:t>
            </a:r>
          </a:p>
          <a:p>
            <a:pPr lvl="2" indent="0"/>
            <a:r>
              <a:rPr lang="zh-CN" altLang="en-US"/>
              <a:t>Third level</a:t>
            </a:r>
          </a:p>
          <a:p>
            <a:pPr lvl="3" indent="0"/>
            <a:r>
              <a:rPr lang="zh-CN" altLang="en-US"/>
              <a:t>Fouth level</a:t>
            </a:r>
          </a:p>
          <a:p>
            <a:pPr lvl="4" indent="0"/>
            <a:r>
              <a:rPr lang="zh-CN" altLang="en-US"/>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cs typeface="Calibri" panose="020F050202020403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cs typeface="Calibri" panose="020F0502020204030204" pitchFamily="34" charset="0"/>
              </a:defRPr>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Calibri" panose="020F0502020204030204" pitchFamily="34" charset="0"/>
      </a:defRPr>
    </a:lvl1pPr>
    <a:lvl2pPr marL="457200" algn="l" defTabSz="914400" rtl="0" eaLnBrk="1" latinLnBrk="0" hangingPunct="1">
      <a:defRPr sz="1200" kern="1200">
        <a:solidFill>
          <a:schemeClr val="tx1"/>
        </a:solidFill>
        <a:latin typeface="+mn-lt"/>
        <a:ea typeface="+mn-ea"/>
        <a:cs typeface="Calibri" panose="020F0502020204030204" pitchFamily="34" charset="0"/>
      </a:defRPr>
    </a:lvl2pPr>
    <a:lvl3pPr marL="914400" algn="l" defTabSz="914400" rtl="0" eaLnBrk="1" latinLnBrk="0" hangingPunct="1">
      <a:defRPr sz="1200" kern="1200">
        <a:solidFill>
          <a:schemeClr val="tx1"/>
        </a:solidFill>
        <a:latin typeface="+mn-lt"/>
        <a:ea typeface="+mn-ea"/>
        <a:cs typeface="Calibri" panose="020F0502020204030204" pitchFamily="34" charset="0"/>
      </a:defRPr>
    </a:lvl3pPr>
    <a:lvl4pPr marL="1371600" algn="l" defTabSz="914400" rtl="0" eaLnBrk="1" latinLnBrk="0" hangingPunct="1">
      <a:defRPr sz="1200" kern="1200">
        <a:solidFill>
          <a:schemeClr val="tx1"/>
        </a:solidFill>
        <a:latin typeface="+mn-lt"/>
        <a:ea typeface="+mn-ea"/>
        <a:cs typeface="Calibri" panose="020F0502020204030204" pitchFamily="34" charset="0"/>
      </a:defRPr>
    </a:lvl4pPr>
    <a:lvl5pPr marL="1828800" algn="l" defTabSz="914400" rtl="0" eaLnBrk="1" latinLnBrk="0" hangingPunct="1">
      <a:defRPr sz="1200" kern="1200">
        <a:solidFill>
          <a:schemeClr val="tx1"/>
        </a:solidFill>
        <a:latin typeface="+mn-lt"/>
        <a:ea typeface="+mn-ea"/>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Text Placeholder 2"/>
          <p:cNvSpPr>
            <a:spLocks noGrp="1"/>
          </p:cNvSpPr>
          <p:nvPr>
            <p:ph type="body"/>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p:txBody>
          <a:bodyPr/>
          <a:lstStyle/>
          <a:p>
            <a:pPr lvl="1" fontAlgn="auto"/>
            <a:r>
              <a:rPr lang="zh-CN" altLang="en-US" sz="2800" strike="noStrike" noProof="1">
                <a:sym typeface="+mn-ea"/>
              </a:rPr>
              <a:t>Click here to edit the master text style</a:t>
            </a:r>
            <a:endParaRPr lang="zh-CN" altLang="en-US" sz="2800" strike="noStrike" noProof="1"/>
          </a:p>
          <a:p>
            <a:pPr lvl="1" fontAlgn="auto"/>
            <a:r>
              <a:rPr lang="zh-CN" altLang="en-US" sz="2800" strike="noStrike" noProof="1">
                <a:sym typeface="+mn-ea"/>
              </a:rPr>
              <a:t>The second level</a:t>
            </a:r>
            <a:endParaRPr lang="zh-CN" altLang="en-US" sz="2800" strike="noStrike" noProof="1"/>
          </a:p>
          <a:p>
            <a:pPr lvl="2" fontAlgn="auto"/>
            <a:r>
              <a:rPr lang="zh-CN" altLang="en-US" sz="2800" strike="noStrike" noProof="1">
                <a:sym typeface="+mn-ea"/>
              </a:rPr>
              <a:t>The third level</a:t>
            </a:r>
            <a:endParaRPr lang="zh-CN" altLang="en-US" sz="2800" strike="noStrike" noProof="1"/>
          </a:p>
          <a:p>
            <a:pPr lvl="3" fontAlgn="auto"/>
            <a:r>
              <a:rPr lang="zh-CN" altLang="en-US" sz="2800" strike="noStrike" noProof="1">
                <a:sym typeface="+mn-ea"/>
              </a:rPr>
              <a:t>The fourth level</a:t>
            </a:r>
            <a:endParaRPr lang="zh-CN" altLang="en-US" sz="2800" strike="noStrike" noProof="1"/>
          </a:p>
          <a:p>
            <a:pPr lvl="4" fontAlgn="auto"/>
            <a:r>
              <a:rPr lang="zh-CN" altLang="en-US" sz="2800" strike="noStrike" noProof="1">
                <a:sym typeface="+mn-ea"/>
              </a:rPr>
              <a:t>Fifth level</a:t>
            </a:r>
            <a:endParaRPr lang="zh-CN" altLang="en-US" strike="noStrike" noProof="1"/>
          </a:p>
        </p:txBody>
      </p:sp>
      <p:sp>
        <p:nvSpPr>
          <p:cNvPr id="7" name="Title 6"/>
          <p:cNvSpPr>
            <a:spLocks noGrp="1"/>
          </p:cNvSpPr>
          <p:nvPr>
            <p:ph type="title"/>
          </p:nvPr>
        </p:nvSpPr>
        <p:spPr/>
        <p:txBody>
          <a:bodyPr/>
          <a:lstStyle/>
          <a:p>
            <a:r>
              <a:rPr lang="en-US"/>
              <a:t>Click to edit Master title style</a:t>
            </a:r>
            <a:endParaRPr lang="en-IN"/>
          </a:p>
        </p:txBody>
      </p:sp>
      <p:sp>
        <p:nvSpPr>
          <p:cNvPr id="8" name="Date Placeholder 7"/>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9" name="Footer Placeholder 8"/>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1" indent="-228600"/>
            <a:r>
              <a:rPr lang="zh-CN" altLang="en-US" dirty="0"/>
              <a:t>Click here to edit the master text style</a:t>
            </a:r>
          </a:p>
          <a:p>
            <a:pPr lvl="1" indent="-228600"/>
            <a:r>
              <a:rPr lang="zh-CN" altLang="en-US" dirty="0"/>
              <a:t>The second level</a:t>
            </a:r>
          </a:p>
          <a:p>
            <a:pPr lvl="2" indent="-228600"/>
            <a:r>
              <a:rPr lang="zh-CN" altLang="en-US" dirty="0"/>
              <a:t>The third level</a:t>
            </a:r>
          </a:p>
          <a:p>
            <a:pPr lvl="3" indent="-228600"/>
            <a:r>
              <a:rPr lang="zh-CN" altLang="en-US" dirty="0"/>
              <a:t>The 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697218-550F-4C49-A56B-831D64D4BF2A}"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Calibri" panose="020F0502020204030204" pitchFamily="34" charset="0"/>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www.upgrad.com/"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1.xml"/><Relationship Id="rId4" Type="http://schemas.openxmlformats.org/officeDocument/2006/relationships/hyperlink" Target="http://www.journaldev.com/"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file:///D:\VIKAS\developers\MAIN.html"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4124" name="文本框 31"/>
          <p:cNvSpPr txBox="1"/>
          <p:nvPr/>
        </p:nvSpPr>
        <p:spPr>
          <a:xfrm>
            <a:off x="1279842" y="634681"/>
            <a:ext cx="6000750" cy="1106805"/>
          </a:xfrm>
          <a:prstGeom prst="rect">
            <a:avLst/>
          </a:prstGeom>
          <a:noFill/>
          <a:ln w="9525">
            <a:noFill/>
          </a:ln>
        </p:spPr>
        <p:txBody>
          <a:bodyPr wrap="square" anchor="t">
            <a:spAutoFit/>
          </a:bodyPr>
          <a:lstStyle/>
          <a:p>
            <a:pPr algn="ctr">
              <a:buFont typeface="Arial" panose="020B0604020202020204" pitchFamily="34" charset="0"/>
            </a:pPr>
            <a:r>
              <a:rPr lang="en-US" altLang="zh-CN" sz="6600" dirty="0">
                <a:solidFill>
                  <a:srgbClr val="02B3C5"/>
                </a:solidFill>
                <a:ea typeface="SimSun" panose="02010600030101010101" pitchFamily="2" charset="-122"/>
                <a:cs typeface="Calibri" panose="020F0502020204030204" pitchFamily="34" charset="0"/>
              </a:rPr>
              <a:t>IBM-ICE</a:t>
            </a:r>
          </a:p>
        </p:txBody>
      </p:sp>
      <p:sp>
        <p:nvSpPr>
          <p:cNvPr id="4125" name="文本框 32"/>
          <p:cNvSpPr txBox="1"/>
          <p:nvPr/>
        </p:nvSpPr>
        <p:spPr>
          <a:xfrm>
            <a:off x="1097915" y="3940175"/>
            <a:ext cx="6365875" cy="1754326"/>
          </a:xfrm>
          <a:prstGeom prst="rect">
            <a:avLst/>
          </a:prstGeom>
          <a:noFill/>
          <a:ln w="9525">
            <a:noFill/>
          </a:ln>
        </p:spPr>
        <p:txBody>
          <a:bodyPr wrap="square" anchor="t">
            <a:spAutoFit/>
          </a:bodyPr>
          <a:lstStyle/>
          <a:p>
            <a:pPr algn="ctr">
              <a:buFont typeface="Arial" panose="020B0604020202020204" pitchFamily="34" charset="0"/>
            </a:pPr>
            <a:r>
              <a:rPr lang="en-US" sz="3600" b="1" dirty="0">
                <a:solidFill>
                  <a:srgbClr val="424242"/>
                </a:solidFill>
                <a:cs typeface="Calibri" panose="020F0502020204030204" pitchFamily="34" charset="0"/>
              </a:rPr>
              <a:t>Face Recognition Based Automatic Attendance System For Education Campus</a:t>
            </a:r>
            <a:endParaRPr lang="en-US" sz="3600" b="1" dirty="0">
              <a:solidFill>
                <a:srgbClr val="424242"/>
              </a:solidFill>
              <a:ea typeface="SimSun" panose="02010600030101010101" pitchFamily="2" charset="-122"/>
              <a:cs typeface="Calibri" panose="020F0502020204030204" pitchFamily="34" charset="0"/>
            </a:endParaRPr>
          </a:p>
        </p:txBody>
      </p:sp>
      <p:sp>
        <p:nvSpPr>
          <p:cNvPr id="2" name="文本框 31"/>
          <p:cNvSpPr txBox="1"/>
          <p:nvPr/>
        </p:nvSpPr>
        <p:spPr>
          <a:xfrm>
            <a:off x="1032509" y="1672907"/>
            <a:ext cx="6495415" cy="1569660"/>
          </a:xfrm>
          <a:prstGeom prst="rect">
            <a:avLst/>
          </a:prstGeom>
          <a:noFill/>
          <a:ln w="9525">
            <a:noFill/>
          </a:ln>
        </p:spPr>
        <p:txBody>
          <a:bodyPr wrap="square" anchor="t">
            <a:spAutoFit/>
          </a:bodyPr>
          <a:lstStyle/>
          <a:p>
            <a:pPr algn="ctr">
              <a:buFont typeface="Arial" panose="020B0604020202020204" pitchFamily="34" charset="0"/>
            </a:pPr>
            <a:r>
              <a:rPr lang="en-US" altLang="zh-CN" sz="4800" dirty="0">
                <a:solidFill>
                  <a:srgbClr val="02B3C5"/>
                </a:solidFill>
                <a:ea typeface="SimSun" panose="02010600030101010101" pitchFamily="2" charset="-122"/>
                <a:cs typeface="Calibri" panose="020F0502020204030204" pitchFamily="34" charset="0"/>
              </a:rPr>
              <a:t>Hackathon Competition</a:t>
            </a:r>
          </a:p>
          <a:p>
            <a:pPr algn="ctr">
              <a:buFont typeface="Arial" panose="020B0604020202020204" pitchFamily="34" charset="0"/>
            </a:pPr>
            <a:r>
              <a:rPr lang="en-US" altLang="zh-CN" sz="4800" dirty="0">
                <a:solidFill>
                  <a:srgbClr val="02B3C5"/>
                </a:solidFill>
                <a:cs typeface="Calibri" panose="020F0502020204030204" pitchFamily="34" charset="0"/>
              </a:rPr>
              <a:t>Team: VIKAS</a:t>
            </a:r>
            <a:endParaRPr lang="en-US" altLang="zh-CN" sz="4800" dirty="0">
              <a:solidFill>
                <a:srgbClr val="02B3C5"/>
              </a:solidFill>
              <a:ea typeface="SimSun" panose="02010600030101010101" pitchFamily="2" charset="-122"/>
              <a:cs typeface="Calibri" panose="020F0502020204030204" pitchFamily="34" charset="0"/>
            </a:endParaRPr>
          </a:p>
        </p:txBody>
      </p:sp>
      <p:cxnSp>
        <p:nvCxnSpPr>
          <p:cNvPr id="19" name="Straight Connector 18"/>
          <p:cNvCxnSpPr/>
          <p:nvPr/>
        </p:nvCxnSpPr>
        <p:spPr>
          <a:xfrm>
            <a:off x="711835" y="3463925"/>
            <a:ext cx="7274560" cy="0"/>
          </a:xfrm>
          <a:prstGeom prst="line">
            <a:avLst/>
          </a:prstGeom>
          <a:ln w="76200">
            <a:solidFill>
              <a:schemeClr val="tx1">
                <a:lumMod val="95000"/>
                <a:lumOff val="5000"/>
              </a:schemeClr>
            </a:solidFill>
          </a:ln>
        </p:spPr>
        <p:style>
          <a:lnRef idx="3">
            <a:schemeClr val="dk1"/>
          </a:lnRef>
          <a:fillRef idx="0">
            <a:schemeClr val="dk1"/>
          </a:fillRef>
          <a:effectRef idx="2">
            <a:schemeClr val="dk1"/>
          </a:effectRef>
          <a:fontRef idx="minor">
            <a:schemeClr val="tx1"/>
          </a:fontRef>
        </p:style>
      </p:cxnSp>
      <p:pic>
        <p:nvPicPr>
          <p:cNvPr id="17" name="Picture 16" descr="IBM"/>
          <p:cNvPicPr>
            <a:picLocks noChangeAspect="1"/>
          </p:cNvPicPr>
          <p:nvPr/>
        </p:nvPicPr>
        <p:blipFill>
          <a:blip r:embed="rId3"/>
          <a:stretch>
            <a:fillRect/>
          </a:stretch>
        </p:blipFill>
        <p:spPr>
          <a:xfrm>
            <a:off x="219710" y="164465"/>
            <a:ext cx="1210310" cy="547370"/>
          </a:xfrm>
          <a:prstGeom prst="rect">
            <a:avLst/>
          </a:prstGeom>
          <a:noFill/>
          <a:ln w="9525">
            <a:noFill/>
          </a:ln>
        </p:spPr>
      </p:pic>
      <p:pic>
        <p:nvPicPr>
          <p:cNvPr id="18" name="image1.png"/>
          <p:cNvPicPr/>
          <p:nvPr/>
        </p:nvPicPr>
        <p:blipFill>
          <a:blip r:embed="rId4">
            <a:extLst>
              <a:ext uri="{28A0092B-C50C-407E-A947-70E740481C1C}">
                <a14:useLocalDpi xmlns:a14="http://schemas.microsoft.com/office/drawing/2010/main" val="0"/>
              </a:ext>
            </a:extLst>
          </a:blip>
          <a:srcRect/>
          <a:stretch>
            <a:fillRect/>
          </a:stretch>
        </p:blipFill>
        <p:spPr>
          <a:xfrm>
            <a:off x="10831513" y="81626"/>
            <a:ext cx="1274445" cy="1014095"/>
          </a:xfrm>
          <a:prstGeom prst="rect">
            <a:avLst/>
          </a:prstGeo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文本框 5"/>
          <p:cNvSpPr txBox="1"/>
          <p:nvPr/>
        </p:nvSpPr>
        <p:spPr>
          <a:xfrm>
            <a:off x="2335530" y="347345"/>
            <a:ext cx="7520305" cy="583565"/>
          </a:xfrm>
          <a:prstGeom prst="rect">
            <a:avLst/>
          </a:prstGeom>
          <a:noFill/>
          <a:ln w="9525">
            <a:noFill/>
          </a:ln>
        </p:spPr>
        <p:txBody>
          <a:bodyPr wrap="square" anchor="t">
            <a:spAutoFit/>
          </a:bodyPr>
          <a:lstStyle/>
          <a:p>
            <a:pPr algn="ctr"/>
            <a:r>
              <a:rPr lang="en-US" sz="3200" dirty="0">
                <a:solidFill>
                  <a:srgbClr val="404040"/>
                </a:solidFill>
                <a:ea typeface="Calibri" panose="020F0502020204030204" pitchFamily="34" charset="0"/>
                <a:cs typeface="Calibri" panose="020F0502020204030204" pitchFamily="34" charset="0"/>
              </a:rPr>
              <a:t>Practical Implementation</a:t>
            </a:r>
          </a:p>
        </p:txBody>
      </p:sp>
      <p:sp>
        <p:nvSpPr>
          <p:cNvPr id="3" name="모서리가 둥근 직사각형 20"/>
          <p:cNvSpPr/>
          <p:nvPr/>
        </p:nvSpPr>
        <p:spPr>
          <a:xfrm>
            <a:off x="6197918" y="4317683"/>
            <a:ext cx="3838575" cy="1720850"/>
          </a:xfrm>
          <a:prstGeom prst="roundRect">
            <a:avLst>
              <a:gd name="adj" fmla="val 10016"/>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4" name="모서리가 둥근 직사각형 17"/>
          <p:cNvSpPr/>
          <p:nvPr/>
        </p:nvSpPr>
        <p:spPr>
          <a:xfrm>
            <a:off x="2221230" y="2458720"/>
            <a:ext cx="3840163" cy="1720850"/>
          </a:xfrm>
          <a:prstGeom prst="roundRect">
            <a:avLst>
              <a:gd name="adj" fmla="val 7355"/>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ko-KR"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rPr>
              <a:t> </a:t>
            </a:r>
            <a:endParaRPr kumimoji="0" lang="ko-KR" altLang="en-US" sz="3190" b="0" i="0" u="none" strike="noStrike" kern="1200" cap="none" spc="0" normalizeH="0" baseline="0" noProof="0" dirty="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5" name="모서리가 둥근 직사각형 18"/>
          <p:cNvSpPr/>
          <p:nvPr/>
        </p:nvSpPr>
        <p:spPr>
          <a:xfrm>
            <a:off x="6197918" y="2458720"/>
            <a:ext cx="3838575" cy="1720850"/>
          </a:xfrm>
          <a:prstGeom prst="roundRect">
            <a:avLst>
              <a:gd name="adj" fmla="val 5360"/>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7" name="모서리가 둥근 직사각형 19"/>
          <p:cNvSpPr/>
          <p:nvPr/>
        </p:nvSpPr>
        <p:spPr>
          <a:xfrm>
            <a:off x="2221230" y="4317683"/>
            <a:ext cx="3840163" cy="1720850"/>
          </a:xfrm>
          <a:prstGeom prst="roundRect">
            <a:avLst>
              <a:gd name="adj" fmla="val 6690"/>
            </a:avLst>
          </a:pr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8" name="椭圆 7"/>
          <p:cNvSpPr/>
          <p:nvPr/>
        </p:nvSpPr>
        <p:spPr>
          <a:xfrm>
            <a:off x="4846955" y="2834958"/>
            <a:ext cx="2581275" cy="2582863"/>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모서리가 둥근 직사각형 21"/>
          <p:cNvSpPr/>
          <p:nvPr/>
        </p:nvSpPr>
        <p:spPr>
          <a:xfrm>
            <a:off x="2284730" y="2271395"/>
            <a:ext cx="3689350" cy="1908175"/>
          </a:xfrm>
          <a:prstGeom prst="roundRect">
            <a:avLst>
              <a:gd name="adj" fmla="val 16667"/>
            </a:avLst>
          </a:prstGeom>
        </p:spPr>
        <p:txBody>
          <a:bodyPr anchor="ctr"/>
          <a:lstStyle>
            <a:lvl1pPr eaLnBrk="0" hangingPunct="0">
              <a:defRPr kumimoji="1">
                <a:solidFill>
                  <a:schemeClr val="tx1"/>
                </a:solidFill>
                <a:latin typeface="Gulim" pitchFamily="34" charset="-127"/>
                <a:ea typeface="Gulim" pitchFamily="34" charset="-127"/>
              </a:defRPr>
            </a:lvl1pPr>
            <a:lvl2pPr marL="742950" indent="-285750" eaLnBrk="0" hangingPunct="0">
              <a:defRPr kumimoji="1">
                <a:solidFill>
                  <a:schemeClr val="tx1"/>
                </a:solidFill>
                <a:latin typeface="Gulim" pitchFamily="34" charset="-127"/>
                <a:ea typeface="Gulim" pitchFamily="34" charset="-127"/>
              </a:defRPr>
            </a:lvl2pPr>
            <a:lvl3pPr marL="1143000" indent="-228600" eaLnBrk="0" hangingPunct="0">
              <a:defRPr kumimoji="1">
                <a:solidFill>
                  <a:schemeClr val="tx1"/>
                </a:solidFill>
                <a:latin typeface="Gulim" pitchFamily="34" charset="-127"/>
                <a:ea typeface="Gulim" pitchFamily="34" charset="-127"/>
              </a:defRPr>
            </a:lvl3pPr>
            <a:lvl4pPr marL="1600200" indent="-228600" eaLnBrk="0" hangingPunct="0">
              <a:defRPr kumimoji="1">
                <a:solidFill>
                  <a:schemeClr val="tx1"/>
                </a:solidFill>
                <a:latin typeface="Gulim" pitchFamily="34" charset="-127"/>
                <a:ea typeface="Gulim" pitchFamily="34" charset="-127"/>
              </a:defRPr>
            </a:lvl4pPr>
            <a:lvl5pPr marL="2057400" indent="-228600" eaLnBrk="0" hangingPunct="0">
              <a:defRPr kumimoji="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ko-KR" altLang="en-US" sz="1800" b="0" i="0" u="none" strike="noStrike" kern="0" cap="none" spc="0" normalizeH="0" baseline="0" noProof="0">
              <a:ln>
                <a:noFill/>
              </a:ln>
              <a:solidFill>
                <a:prstClr val="white"/>
              </a:solidFill>
              <a:effectLst/>
              <a:uLnTx/>
              <a:uFillTx/>
              <a:latin typeface="Calibri" panose="020F0502020204030204" pitchFamily="34" charset="0"/>
              <a:ea typeface="+mn-ea"/>
              <a:cs typeface="+mn-ea"/>
              <a:sym typeface="Arial" panose="020B0604020202020204" pitchFamily="34" charset="0"/>
            </a:endParaRPr>
          </a:p>
        </p:txBody>
      </p:sp>
      <p:sp>
        <p:nvSpPr>
          <p:cNvPr id="10" name="모서리가 둥근 직사각형 22"/>
          <p:cNvSpPr/>
          <p:nvPr/>
        </p:nvSpPr>
        <p:spPr>
          <a:xfrm>
            <a:off x="6386830" y="2271395"/>
            <a:ext cx="3689350" cy="1908175"/>
          </a:xfrm>
          <a:prstGeom prst="roundRect">
            <a:avLst>
              <a:gd name="adj" fmla="val 16667"/>
            </a:avLst>
          </a:prstGeom>
        </p:spPr>
        <p:txBody>
          <a:bodyPr anchor="ctr"/>
          <a:lstStyle>
            <a:lvl1pPr eaLnBrk="0" hangingPunct="0">
              <a:defRPr kumimoji="1">
                <a:solidFill>
                  <a:schemeClr val="tx1"/>
                </a:solidFill>
                <a:latin typeface="Gulim" pitchFamily="34" charset="-127"/>
                <a:ea typeface="Gulim" pitchFamily="34" charset="-127"/>
              </a:defRPr>
            </a:lvl1pPr>
            <a:lvl2pPr marL="742950" indent="-285750" eaLnBrk="0" hangingPunct="0">
              <a:defRPr kumimoji="1">
                <a:solidFill>
                  <a:schemeClr val="tx1"/>
                </a:solidFill>
                <a:latin typeface="Gulim" pitchFamily="34" charset="-127"/>
                <a:ea typeface="Gulim" pitchFamily="34" charset="-127"/>
              </a:defRPr>
            </a:lvl2pPr>
            <a:lvl3pPr marL="1143000" indent="-228600" eaLnBrk="0" hangingPunct="0">
              <a:defRPr kumimoji="1">
                <a:solidFill>
                  <a:schemeClr val="tx1"/>
                </a:solidFill>
                <a:latin typeface="Gulim" pitchFamily="34" charset="-127"/>
                <a:ea typeface="Gulim" pitchFamily="34" charset="-127"/>
              </a:defRPr>
            </a:lvl3pPr>
            <a:lvl4pPr marL="1600200" indent="-228600" eaLnBrk="0" hangingPunct="0">
              <a:defRPr kumimoji="1">
                <a:solidFill>
                  <a:schemeClr val="tx1"/>
                </a:solidFill>
                <a:latin typeface="Gulim" pitchFamily="34" charset="-127"/>
                <a:ea typeface="Gulim" pitchFamily="34" charset="-127"/>
              </a:defRPr>
            </a:lvl4pPr>
            <a:lvl5pPr marL="2057400" indent="-228600" eaLnBrk="0" hangingPunct="0">
              <a:defRPr kumimoji="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ko-KR" altLang="en-US" sz="1800" b="0" i="0" u="none" strike="noStrike" kern="0" cap="none" spc="0" normalizeH="0" baseline="0" noProof="0">
              <a:ln>
                <a:noFill/>
              </a:ln>
              <a:solidFill>
                <a:prstClr val="white"/>
              </a:solidFill>
              <a:effectLst/>
              <a:uLnTx/>
              <a:uFillTx/>
              <a:latin typeface="Calibri" panose="020F0502020204030204" pitchFamily="34" charset="0"/>
              <a:ea typeface="+mn-ea"/>
              <a:cs typeface="+mn-ea"/>
              <a:sym typeface="Arial" panose="020B0604020202020204" pitchFamily="34" charset="0"/>
            </a:endParaRPr>
          </a:p>
        </p:txBody>
      </p:sp>
      <p:sp>
        <p:nvSpPr>
          <p:cNvPr id="11" name="모서리가 둥근 직사각형 23"/>
          <p:cNvSpPr/>
          <p:nvPr/>
        </p:nvSpPr>
        <p:spPr>
          <a:xfrm>
            <a:off x="2284730" y="4360545"/>
            <a:ext cx="3689350" cy="1908175"/>
          </a:xfrm>
          <a:prstGeom prst="roundRect">
            <a:avLst>
              <a:gd name="adj" fmla="val 16667"/>
            </a:avLst>
          </a:prstGeom>
        </p:spPr>
        <p:txBody>
          <a:bodyPr anchor="ctr"/>
          <a:lstStyle>
            <a:lvl1pPr eaLnBrk="0" hangingPunct="0">
              <a:defRPr kumimoji="1">
                <a:solidFill>
                  <a:schemeClr val="tx1"/>
                </a:solidFill>
                <a:latin typeface="Gulim" pitchFamily="34" charset="-127"/>
                <a:ea typeface="Gulim" pitchFamily="34" charset="-127"/>
              </a:defRPr>
            </a:lvl1pPr>
            <a:lvl2pPr marL="742950" indent="-285750" eaLnBrk="0" hangingPunct="0">
              <a:defRPr kumimoji="1">
                <a:solidFill>
                  <a:schemeClr val="tx1"/>
                </a:solidFill>
                <a:latin typeface="Gulim" pitchFamily="34" charset="-127"/>
                <a:ea typeface="Gulim" pitchFamily="34" charset="-127"/>
              </a:defRPr>
            </a:lvl2pPr>
            <a:lvl3pPr marL="1143000" indent="-228600" eaLnBrk="0" hangingPunct="0">
              <a:defRPr kumimoji="1">
                <a:solidFill>
                  <a:schemeClr val="tx1"/>
                </a:solidFill>
                <a:latin typeface="Gulim" pitchFamily="34" charset="-127"/>
                <a:ea typeface="Gulim" pitchFamily="34" charset="-127"/>
              </a:defRPr>
            </a:lvl3pPr>
            <a:lvl4pPr marL="1600200" indent="-228600" eaLnBrk="0" hangingPunct="0">
              <a:defRPr kumimoji="1">
                <a:solidFill>
                  <a:schemeClr val="tx1"/>
                </a:solidFill>
                <a:latin typeface="Gulim" pitchFamily="34" charset="-127"/>
                <a:ea typeface="Gulim" pitchFamily="34" charset="-127"/>
              </a:defRPr>
            </a:lvl4pPr>
            <a:lvl5pPr marL="2057400" indent="-228600" eaLnBrk="0" hangingPunct="0">
              <a:defRPr kumimoji="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ko-KR" altLang="en-US" sz="1800" b="0" i="0" u="none" strike="noStrike" kern="0" cap="none" spc="0" normalizeH="0" baseline="0" noProof="0">
              <a:ln>
                <a:noFill/>
              </a:ln>
              <a:solidFill>
                <a:prstClr val="white"/>
              </a:solidFill>
              <a:effectLst/>
              <a:uLnTx/>
              <a:uFillTx/>
              <a:latin typeface="Calibri" panose="020F0502020204030204" pitchFamily="34" charset="0"/>
              <a:ea typeface="+mn-ea"/>
              <a:cs typeface="+mn-ea"/>
              <a:sym typeface="Arial" panose="020B0604020202020204" pitchFamily="34" charset="0"/>
            </a:endParaRPr>
          </a:p>
        </p:txBody>
      </p:sp>
      <p:sp>
        <p:nvSpPr>
          <p:cNvPr id="12" name="모서리가 둥근 직사각형 24"/>
          <p:cNvSpPr/>
          <p:nvPr/>
        </p:nvSpPr>
        <p:spPr>
          <a:xfrm>
            <a:off x="6386830" y="4360545"/>
            <a:ext cx="3689350" cy="1908175"/>
          </a:xfrm>
          <a:prstGeom prst="roundRect">
            <a:avLst>
              <a:gd name="adj" fmla="val 16667"/>
            </a:avLst>
          </a:prstGeom>
        </p:spPr>
        <p:txBody>
          <a:bodyPr anchor="ctr"/>
          <a:lstStyle>
            <a:lvl1pPr eaLnBrk="0" hangingPunct="0">
              <a:defRPr kumimoji="1">
                <a:solidFill>
                  <a:schemeClr val="tx1"/>
                </a:solidFill>
                <a:latin typeface="Gulim" pitchFamily="34" charset="-127"/>
                <a:ea typeface="Gulim" pitchFamily="34" charset="-127"/>
              </a:defRPr>
            </a:lvl1pPr>
            <a:lvl2pPr marL="742950" indent="-285750" eaLnBrk="0" hangingPunct="0">
              <a:defRPr kumimoji="1">
                <a:solidFill>
                  <a:schemeClr val="tx1"/>
                </a:solidFill>
                <a:latin typeface="Gulim" pitchFamily="34" charset="-127"/>
                <a:ea typeface="Gulim" pitchFamily="34" charset="-127"/>
              </a:defRPr>
            </a:lvl2pPr>
            <a:lvl3pPr marL="1143000" indent="-228600" eaLnBrk="0" hangingPunct="0">
              <a:defRPr kumimoji="1">
                <a:solidFill>
                  <a:schemeClr val="tx1"/>
                </a:solidFill>
                <a:latin typeface="Gulim" pitchFamily="34" charset="-127"/>
                <a:ea typeface="Gulim" pitchFamily="34" charset="-127"/>
              </a:defRPr>
            </a:lvl3pPr>
            <a:lvl4pPr marL="1600200" indent="-228600" eaLnBrk="0" hangingPunct="0">
              <a:defRPr kumimoji="1">
                <a:solidFill>
                  <a:schemeClr val="tx1"/>
                </a:solidFill>
                <a:latin typeface="Gulim" pitchFamily="34" charset="-127"/>
                <a:ea typeface="Gulim" pitchFamily="34" charset="-127"/>
              </a:defRPr>
            </a:lvl4pPr>
            <a:lvl5pPr marL="2057400" indent="-228600" eaLnBrk="0" hangingPunct="0">
              <a:defRPr kumimoji="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ko-KR" altLang="en-US" sz="1800" b="0" i="0" u="none" strike="noStrike" kern="0" cap="none" spc="0" normalizeH="0" baseline="0" noProof="0">
              <a:ln>
                <a:noFill/>
              </a:ln>
              <a:solidFill>
                <a:prstClr val="white"/>
              </a:solidFill>
              <a:effectLst/>
              <a:uLnTx/>
              <a:uFillTx/>
              <a:latin typeface="Calibri" panose="020F0502020204030204" pitchFamily="34" charset="0"/>
              <a:ea typeface="+mn-ea"/>
              <a:cs typeface="+mn-ea"/>
              <a:sym typeface="Arial" panose="020B0604020202020204" pitchFamily="34" charset="0"/>
            </a:endParaRPr>
          </a:p>
        </p:txBody>
      </p:sp>
      <p:sp>
        <p:nvSpPr>
          <p:cNvPr id="13" name="타원 25@|1FFC:0|FBC:0|LFC:16777215|LBC:16777215"/>
          <p:cNvSpPr/>
          <p:nvPr/>
        </p:nvSpPr>
        <p:spPr>
          <a:xfrm>
            <a:off x="5039043" y="3033395"/>
            <a:ext cx="2239963" cy="2239963"/>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sym typeface="Arial" panose="020B0604020202020204" pitchFamily="34" charset="0"/>
            </a:endParaRPr>
          </a:p>
        </p:txBody>
      </p:sp>
      <p:sp>
        <p:nvSpPr>
          <p:cNvPr id="14" name="원호 27@|1FFC:0|FBC:0|LFC:12566463|LBC:16777215"/>
          <p:cNvSpPr/>
          <p:nvPr/>
        </p:nvSpPr>
        <p:spPr>
          <a:xfrm>
            <a:off x="5264468" y="3244533"/>
            <a:ext cx="1806575" cy="1808163"/>
          </a:xfrm>
          <a:prstGeom prst="arc">
            <a:avLst>
              <a:gd name="adj1" fmla="val 16200000"/>
              <a:gd name="adj2" fmla="val 12086864"/>
            </a:avLst>
          </a:prstGeom>
          <a:noFill/>
          <a:ln w="63500" cap="flat" cmpd="sng" algn="ctr">
            <a:solidFill>
              <a:srgbClr val="FFBF53"/>
            </a:solidFill>
            <a:prstDash val="solid"/>
            <a:tailEnd type="triangle" w="lg" len="lg"/>
          </a:ln>
          <a:effectLst/>
        </p:spPr>
        <p:txBody>
          <a:bodyPr anchor="ctr"/>
          <a:lstStyle>
            <a:lvl1pPr eaLnBrk="0" hangingPunct="0">
              <a:defRPr kumimoji="1">
                <a:solidFill>
                  <a:schemeClr val="tx1"/>
                </a:solidFill>
                <a:latin typeface="Gulim" pitchFamily="34" charset="-127"/>
                <a:ea typeface="Gulim" pitchFamily="34" charset="-127"/>
              </a:defRPr>
            </a:lvl1pPr>
            <a:lvl2pPr marL="742950" indent="-285750" eaLnBrk="0" hangingPunct="0">
              <a:defRPr kumimoji="1">
                <a:solidFill>
                  <a:schemeClr val="tx1"/>
                </a:solidFill>
                <a:latin typeface="Gulim" pitchFamily="34" charset="-127"/>
                <a:ea typeface="Gulim" pitchFamily="34" charset="-127"/>
              </a:defRPr>
            </a:lvl2pPr>
            <a:lvl3pPr marL="1143000" indent="-228600" eaLnBrk="0" hangingPunct="0">
              <a:defRPr kumimoji="1">
                <a:solidFill>
                  <a:schemeClr val="tx1"/>
                </a:solidFill>
                <a:latin typeface="Gulim" pitchFamily="34" charset="-127"/>
                <a:ea typeface="Gulim" pitchFamily="34" charset="-127"/>
              </a:defRPr>
            </a:lvl3pPr>
            <a:lvl4pPr marL="1600200" indent="-228600" eaLnBrk="0" hangingPunct="0">
              <a:defRPr kumimoji="1">
                <a:solidFill>
                  <a:schemeClr val="tx1"/>
                </a:solidFill>
                <a:latin typeface="Gulim" pitchFamily="34" charset="-127"/>
                <a:ea typeface="Gulim" pitchFamily="34" charset="-127"/>
              </a:defRPr>
            </a:lvl4pPr>
            <a:lvl5pPr marL="2057400" indent="-228600" eaLnBrk="0" hangingPunct="0">
              <a:defRPr kumimoji="1">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kumimoji="1">
                <a:solidFill>
                  <a:schemeClr val="tx1"/>
                </a:solidFill>
                <a:latin typeface="Gulim" pitchFamily="34" charset="-127"/>
                <a:ea typeface="Gulim" pitchFamily="34" charset="-127"/>
              </a:defRPr>
            </a:lvl9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ko-KR" altLang="en-US" sz="1800" b="0" i="0" u="none" strike="noStrike" kern="0" cap="none" spc="0" normalizeH="0" baseline="0" noProof="0">
              <a:ln>
                <a:noFill/>
              </a:ln>
              <a:solidFill>
                <a:prstClr val="white"/>
              </a:solidFill>
              <a:effectLst/>
              <a:uLnTx/>
              <a:uFillTx/>
              <a:latin typeface="Calibri" panose="020F0502020204030204" pitchFamily="34" charset="0"/>
              <a:ea typeface="+mn-ea"/>
              <a:cs typeface="+mn-ea"/>
              <a:sym typeface="Arial" panose="020B0604020202020204" pitchFamily="34" charset="0"/>
            </a:endParaRPr>
          </a:p>
        </p:txBody>
      </p:sp>
      <p:sp>
        <p:nvSpPr>
          <p:cNvPr id="15" name="Freeform 252"/>
          <p:cNvSpPr>
            <a:spLocks noEditPoints="1"/>
          </p:cNvSpPr>
          <p:nvPr/>
        </p:nvSpPr>
        <p:spPr bwMode="auto">
          <a:xfrm>
            <a:off x="5626418" y="3689033"/>
            <a:ext cx="1036638" cy="982663"/>
          </a:xfrm>
          <a:custGeom>
            <a:avLst/>
            <a:gdLst>
              <a:gd name="T0" fmla="*/ 294 w 301"/>
              <a:gd name="T1" fmla="*/ 107 h 285"/>
              <a:gd name="T2" fmla="*/ 137 w 301"/>
              <a:gd name="T3" fmla="*/ 9 h 285"/>
              <a:gd name="T4" fmla="*/ 7 w 301"/>
              <a:gd name="T5" fmla="*/ 139 h 285"/>
              <a:gd name="T6" fmla="*/ 64 w 301"/>
              <a:gd name="T7" fmla="*/ 218 h 285"/>
              <a:gd name="T8" fmla="*/ 36 w 301"/>
              <a:gd name="T9" fmla="*/ 268 h 285"/>
              <a:gd name="T10" fmla="*/ 122 w 301"/>
              <a:gd name="T11" fmla="*/ 237 h 285"/>
              <a:gd name="T12" fmla="*/ 164 w 301"/>
              <a:gd name="T13" fmla="*/ 237 h 285"/>
              <a:gd name="T14" fmla="*/ 294 w 301"/>
              <a:gd name="T15" fmla="*/ 107 h 285"/>
              <a:gd name="T16" fmla="*/ 80 w 301"/>
              <a:gd name="T17" fmla="*/ 143 h 285"/>
              <a:gd name="T18" fmla="*/ 60 w 301"/>
              <a:gd name="T19" fmla="*/ 123 h 285"/>
              <a:gd name="T20" fmla="*/ 80 w 301"/>
              <a:gd name="T21" fmla="*/ 103 h 285"/>
              <a:gd name="T22" fmla="*/ 100 w 301"/>
              <a:gd name="T23" fmla="*/ 123 h 285"/>
              <a:gd name="T24" fmla="*/ 80 w 301"/>
              <a:gd name="T25" fmla="*/ 143 h 285"/>
              <a:gd name="T26" fmla="*/ 151 w 301"/>
              <a:gd name="T27" fmla="*/ 143 h 285"/>
              <a:gd name="T28" fmla="*/ 131 w 301"/>
              <a:gd name="T29" fmla="*/ 123 h 285"/>
              <a:gd name="T30" fmla="*/ 151 w 301"/>
              <a:gd name="T31" fmla="*/ 103 h 285"/>
              <a:gd name="T32" fmla="*/ 172 w 301"/>
              <a:gd name="T33" fmla="*/ 123 h 285"/>
              <a:gd name="T34" fmla="*/ 151 w 301"/>
              <a:gd name="T35" fmla="*/ 143 h 285"/>
              <a:gd name="T36" fmla="*/ 223 w 301"/>
              <a:gd name="T37" fmla="*/ 143 h 285"/>
              <a:gd name="T38" fmla="*/ 203 w 301"/>
              <a:gd name="T39" fmla="*/ 123 h 285"/>
              <a:gd name="T40" fmla="*/ 223 w 301"/>
              <a:gd name="T41" fmla="*/ 103 h 285"/>
              <a:gd name="T42" fmla="*/ 243 w 301"/>
              <a:gd name="T43" fmla="*/ 123 h 285"/>
              <a:gd name="T44" fmla="*/ 223 w 301"/>
              <a:gd name="T45" fmla="*/ 14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1" h="285">
                <a:moveTo>
                  <a:pt x="294" y="107"/>
                </a:moveTo>
                <a:cubicBezTo>
                  <a:pt x="286" y="44"/>
                  <a:pt x="216" y="0"/>
                  <a:pt x="137" y="9"/>
                </a:cubicBezTo>
                <a:cubicBezTo>
                  <a:pt x="58" y="18"/>
                  <a:pt x="0" y="76"/>
                  <a:pt x="7" y="139"/>
                </a:cubicBezTo>
                <a:cubicBezTo>
                  <a:pt x="11" y="172"/>
                  <a:pt x="33" y="200"/>
                  <a:pt x="64" y="218"/>
                </a:cubicBezTo>
                <a:cubicBezTo>
                  <a:pt x="65" y="232"/>
                  <a:pt x="60" y="250"/>
                  <a:pt x="36" y="268"/>
                </a:cubicBezTo>
                <a:cubicBezTo>
                  <a:pt x="26" y="275"/>
                  <a:pt x="76" y="285"/>
                  <a:pt x="122" y="237"/>
                </a:cubicBezTo>
                <a:cubicBezTo>
                  <a:pt x="136" y="238"/>
                  <a:pt x="150" y="239"/>
                  <a:pt x="164" y="237"/>
                </a:cubicBezTo>
                <a:cubicBezTo>
                  <a:pt x="243" y="228"/>
                  <a:pt x="301" y="170"/>
                  <a:pt x="294" y="107"/>
                </a:cubicBezTo>
                <a:close/>
                <a:moveTo>
                  <a:pt x="80" y="143"/>
                </a:moveTo>
                <a:cubicBezTo>
                  <a:pt x="69" y="143"/>
                  <a:pt x="60" y="134"/>
                  <a:pt x="60" y="123"/>
                </a:cubicBezTo>
                <a:cubicBezTo>
                  <a:pt x="60" y="112"/>
                  <a:pt x="69" y="103"/>
                  <a:pt x="80" y="103"/>
                </a:cubicBezTo>
                <a:cubicBezTo>
                  <a:pt x="91" y="103"/>
                  <a:pt x="100" y="112"/>
                  <a:pt x="100" y="123"/>
                </a:cubicBezTo>
                <a:cubicBezTo>
                  <a:pt x="100" y="134"/>
                  <a:pt x="91" y="143"/>
                  <a:pt x="80" y="143"/>
                </a:cubicBezTo>
                <a:close/>
                <a:moveTo>
                  <a:pt x="151" y="143"/>
                </a:moveTo>
                <a:cubicBezTo>
                  <a:pt x="140" y="143"/>
                  <a:pt x="131" y="134"/>
                  <a:pt x="131" y="123"/>
                </a:cubicBezTo>
                <a:cubicBezTo>
                  <a:pt x="131" y="112"/>
                  <a:pt x="140" y="103"/>
                  <a:pt x="151" y="103"/>
                </a:cubicBezTo>
                <a:cubicBezTo>
                  <a:pt x="163" y="103"/>
                  <a:pt x="172" y="112"/>
                  <a:pt x="172" y="123"/>
                </a:cubicBezTo>
                <a:cubicBezTo>
                  <a:pt x="172" y="134"/>
                  <a:pt x="163" y="143"/>
                  <a:pt x="151" y="143"/>
                </a:cubicBezTo>
                <a:close/>
                <a:moveTo>
                  <a:pt x="223" y="143"/>
                </a:moveTo>
                <a:cubicBezTo>
                  <a:pt x="212" y="143"/>
                  <a:pt x="203" y="134"/>
                  <a:pt x="203" y="123"/>
                </a:cubicBezTo>
                <a:cubicBezTo>
                  <a:pt x="203" y="112"/>
                  <a:pt x="212" y="103"/>
                  <a:pt x="223" y="103"/>
                </a:cubicBezTo>
                <a:cubicBezTo>
                  <a:pt x="234" y="103"/>
                  <a:pt x="243" y="112"/>
                  <a:pt x="243" y="123"/>
                </a:cubicBezTo>
                <a:cubicBezTo>
                  <a:pt x="243" y="134"/>
                  <a:pt x="234" y="143"/>
                  <a:pt x="223" y="143"/>
                </a:cubicBezTo>
                <a:close/>
              </a:path>
            </a:pathLst>
          </a:custGeom>
          <a:solidFill>
            <a:srgbClr val="FFBF53"/>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Microsoft YaHei" panose="020B0503020204020204" pitchFamily="34" charset="-122"/>
              <a:cs typeface="+mn-ea"/>
              <a:sym typeface="Arial" panose="020B0604020202020204" pitchFamily="34" charset="0"/>
            </a:endParaRPr>
          </a:p>
        </p:txBody>
      </p:sp>
      <p:sp>
        <p:nvSpPr>
          <p:cNvPr id="16" name="TextBox 13"/>
          <p:cNvSpPr txBox="1"/>
          <p:nvPr/>
        </p:nvSpPr>
        <p:spPr>
          <a:xfrm>
            <a:off x="2753360" y="2898140"/>
            <a:ext cx="2233295" cy="492443"/>
          </a:xfrm>
          <a:prstGeom prst="rect">
            <a:avLst/>
          </a:prstGeom>
          <a:noFill/>
          <a:ln w="9525">
            <a:noFill/>
          </a:ln>
        </p:spPr>
        <p:txBody>
          <a:bodyPr wrap="square" lIns="0" tIns="0" rIns="0" bIns="0" anchor="t">
            <a:spAutoFit/>
          </a:bodyPr>
          <a:lstStyle/>
          <a:p>
            <a:pPr defTabSz="1216025">
              <a:spcBef>
                <a:spcPct val="20000"/>
              </a:spcBef>
            </a:pPr>
            <a:r>
              <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rPr>
              <a:t>1. Installing the VIKAS Software on System.</a:t>
            </a:r>
          </a:p>
        </p:txBody>
      </p:sp>
      <p:sp>
        <p:nvSpPr>
          <p:cNvPr id="18" name="TextBox 13"/>
          <p:cNvSpPr txBox="1"/>
          <p:nvPr/>
        </p:nvSpPr>
        <p:spPr>
          <a:xfrm>
            <a:off x="2766898" y="4672330"/>
            <a:ext cx="1954212" cy="738664"/>
          </a:xfrm>
          <a:prstGeom prst="rect">
            <a:avLst/>
          </a:prstGeom>
          <a:noFill/>
          <a:ln w="9525">
            <a:noFill/>
          </a:ln>
        </p:spPr>
        <p:txBody>
          <a:bodyPr lIns="0" tIns="0" rIns="0" bIns="0" anchor="t">
            <a:spAutoFit/>
          </a:bodyPr>
          <a:lstStyle/>
          <a:p>
            <a:pPr defTabSz="1216025">
              <a:spcBef>
                <a:spcPct val="20000"/>
              </a:spcBef>
            </a:pPr>
            <a:r>
              <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rPr>
              <a:t>4. For once take Images and train it, for automatic Attendance.</a:t>
            </a:r>
          </a:p>
        </p:txBody>
      </p:sp>
      <p:sp>
        <p:nvSpPr>
          <p:cNvPr id="20" name="TextBox 13"/>
          <p:cNvSpPr txBox="1"/>
          <p:nvPr/>
        </p:nvSpPr>
        <p:spPr>
          <a:xfrm>
            <a:off x="7579678" y="2774950"/>
            <a:ext cx="1952625" cy="984885"/>
          </a:xfrm>
          <a:prstGeom prst="rect">
            <a:avLst/>
          </a:prstGeom>
          <a:noFill/>
          <a:ln w="9525">
            <a:noFill/>
          </a:ln>
        </p:spPr>
        <p:txBody>
          <a:bodyPr lIns="0" tIns="0" rIns="0" bIns="0" anchor="t">
            <a:spAutoFit/>
          </a:bodyPr>
          <a:lstStyle/>
          <a:p>
            <a:pPr defTabSz="1216025">
              <a:spcBef>
                <a:spcPct val="20000"/>
              </a:spcBef>
            </a:pPr>
            <a:r>
              <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rPr>
              <a:t>2. Installing Camera in front of classroom or in the class for Image Input.</a:t>
            </a:r>
          </a:p>
        </p:txBody>
      </p:sp>
      <p:sp>
        <p:nvSpPr>
          <p:cNvPr id="22" name="TextBox 13"/>
          <p:cNvSpPr txBox="1"/>
          <p:nvPr/>
        </p:nvSpPr>
        <p:spPr>
          <a:xfrm>
            <a:off x="7579678" y="4672013"/>
            <a:ext cx="1952625" cy="984885"/>
          </a:xfrm>
          <a:prstGeom prst="rect">
            <a:avLst/>
          </a:prstGeom>
          <a:noFill/>
          <a:ln w="9525">
            <a:noFill/>
          </a:ln>
        </p:spPr>
        <p:txBody>
          <a:bodyPr lIns="0" tIns="0" rIns="0" bIns="0" anchor="t">
            <a:spAutoFit/>
          </a:bodyPr>
          <a:lstStyle/>
          <a:p>
            <a:pPr defTabSz="1216025">
              <a:spcBef>
                <a:spcPct val="20000"/>
              </a:spcBef>
            </a:pPr>
            <a:r>
              <a:rPr lang="en-US" altLang="zh-CN" sz="1600" b="1" dirty="0">
                <a:solidFill>
                  <a:srgbClr val="FFFFFF"/>
                </a:solidFill>
                <a:ea typeface="Microsoft YaHei" panose="020B0503020204020204" pitchFamily="34" charset="-122"/>
                <a:cs typeface="Calibri" panose="020F0502020204030204" pitchFamily="34" charset="0"/>
                <a:sym typeface="Arial" panose="020B0604020202020204" pitchFamily="34" charset="0"/>
              </a:rPr>
              <a:t>3. Manually operate the Software, if any change is there from the regular Behavior.</a:t>
            </a:r>
          </a:p>
        </p:txBody>
      </p:sp>
      <p:sp>
        <p:nvSpPr>
          <p:cNvPr id="2" name="文本框 5"/>
          <p:cNvSpPr txBox="1"/>
          <p:nvPr/>
        </p:nvSpPr>
        <p:spPr>
          <a:xfrm>
            <a:off x="504190" y="1257935"/>
            <a:ext cx="10354310" cy="829945"/>
          </a:xfrm>
          <a:prstGeom prst="rect">
            <a:avLst/>
          </a:prstGeom>
          <a:noFill/>
          <a:ln w="9525">
            <a:noFill/>
          </a:ln>
        </p:spPr>
        <p:txBody>
          <a:bodyPr wrap="square" anchor="t">
            <a:spAutoFit/>
          </a:bodyPr>
          <a:lstStyle/>
          <a:p>
            <a:r>
              <a:rPr lang="en-US" sz="2400" dirty="0">
                <a:solidFill>
                  <a:srgbClr val="404040"/>
                </a:solidFill>
                <a:ea typeface="Calibri" panose="020F0502020204030204" pitchFamily="34" charset="0"/>
                <a:cs typeface="Calibri" panose="020F0502020204030204" pitchFamily="34" charset="0"/>
              </a:rPr>
              <a:t>- Here is a scenario of how we can implement this solution practically in a college/school situation.</a:t>
            </a:r>
          </a:p>
        </p:txBody>
      </p:sp>
      <p:pic>
        <p:nvPicPr>
          <p:cNvPr id="21" name="Content Placeholder 20" descr="IBM"/>
          <p:cNvPicPr>
            <a:picLocks noGrp="1" noChangeAspect="1"/>
          </p:cNvPicPr>
          <p:nvPr>
            <p:ph idx="1"/>
          </p:nvPr>
        </p:nvPicPr>
        <p:blipFill>
          <a:blip r:embed="rId2"/>
          <a:stretch>
            <a:fillRect/>
          </a:stretch>
        </p:blipFill>
        <p:spPr>
          <a:xfrm>
            <a:off x="220980" y="205105"/>
            <a:ext cx="1224280" cy="554355"/>
          </a:xfrm>
          <a:prstGeom prst="rect">
            <a:avLst/>
          </a:prstGeom>
          <a:noFill/>
          <a:ln w="9525">
            <a:noFill/>
          </a:ln>
        </p:spPr>
      </p:pic>
      <p:pic>
        <p:nvPicPr>
          <p:cNvPr id="23" name="image1.png"/>
          <p:cNvPicPr/>
          <p:nvPr/>
        </p:nvPicPr>
        <p:blipFill>
          <a:blip r:embed="rId3">
            <a:extLst>
              <a:ext uri="{28A0092B-C50C-407E-A947-70E740481C1C}">
                <a14:useLocalDpi xmlns:a14="http://schemas.microsoft.com/office/drawing/2010/main" val="0"/>
              </a:ext>
            </a:extLst>
          </a:blip>
          <a:srcRect/>
          <a:stretch>
            <a:fillRect/>
          </a:stretch>
        </p:blipFill>
        <p:spPr>
          <a:xfrm>
            <a:off x="10831513" y="81626"/>
            <a:ext cx="1274445" cy="1014095"/>
          </a:xfrm>
          <a:prstGeom prst="rect">
            <a:avLst/>
          </a:prstGeo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0"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IBM"/>
          <p:cNvPicPr>
            <a:picLocks noGrp="1" noChangeAspect="1"/>
          </p:cNvPicPr>
          <p:nvPr>
            <p:ph idx="1"/>
          </p:nvPr>
        </p:nvPicPr>
        <p:blipFill>
          <a:blip r:embed="rId2"/>
          <a:stretch>
            <a:fillRect/>
          </a:stretch>
        </p:blipFill>
        <p:spPr>
          <a:xfrm>
            <a:off x="259080" y="205740"/>
            <a:ext cx="1219835" cy="551815"/>
          </a:xfrm>
          <a:prstGeom prst="rect">
            <a:avLst/>
          </a:prstGeom>
          <a:noFill/>
          <a:ln w="9525">
            <a:noFill/>
          </a:ln>
        </p:spPr>
      </p:pic>
      <p:sp>
        <p:nvSpPr>
          <p:cNvPr id="3" name="Text Box 2"/>
          <p:cNvSpPr txBox="1"/>
          <p:nvPr/>
        </p:nvSpPr>
        <p:spPr>
          <a:xfrm>
            <a:off x="1138555" y="757555"/>
            <a:ext cx="10480675" cy="947420"/>
          </a:xfrm>
          <a:prstGeom prst="rect">
            <a:avLst/>
          </a:prstGeom>
          <a:noFill/>
          <a:ln w="9525">
            <a:noFill/>
          </a:ln>
        </p:spPr>
        <p:txBody>
          <a:bodyPr wrap="square" lIns="0" tIns="0" rIns="0" bIns="0" anchor="t">
            <a:spAutoFit/>
          </a:bodyPr>
          <a:lstStyle/>
          <a:p>
            <a:pPr algn="ctr" defTabSz="1216025">
              <a:spcBef>
                <a:spcPct val="20000"/>
              </a:spcBef>
            </a:pPr>
            <a:r>
              <a:rPr lang="en-US" altLang="zh-CN" sz="2800" b="1" dirty="0">
                <a:solidFill>
                  <a:schemeClr val="tx1"/>
                </a:solidFill>
                <a:ea typeface="Microsoft YaHei" panose="020B0503020204020204" pitchFamily="34" charset="-122"/>
                <a:cs typeface="Calibri" panose="020F0502020204030204" pitchFamily="34" charset="0"/>
                <a:sym typeface="Arial" panose="020B0604020202020204" pitchFamily="34" charset="0"/>
              </a:rPr>
              <a:t>Our Approach for Practical Implementation of </a:t>
            </a:r>
          </a:p>
          <a:p>
            <a:pPr algn="ctr" defTabSz="1216025">
              <a:spcBef>
                <a:spcPct val="20000"/>
              </a:spcBef>
            </a:pPr>
            <a:r>
              <a:rPr lang="en-US" altLang="zh-CN" sz="2800" b="1" dirty="0">
                <a:solidFill>
                  <a:schemeClr val="tx1"/>
                </a:solidFill>
                <a:ea typeface="Microsoft YaHei" panose="020B0503020204020204" pitchFamily="34" charset="-122"/>
                <a:cs typeface="Calibri" panose="020F0502020204030204" pitchFamily="34" charset="0"/>
                <a:sym typeface="Arial" panose="020B0604020202020204" pitchFamily="34" charset="0"/>
              </a:rPr>
              <a:t>Software-Based Approach</a:t>
            </a:r>
          </a:p>
        </p:txBody>
      </p:sp>
      <p:sp>
        <p:nvSpPr>
          <p:cNvPr id="2" name="Text Box 1"/>
          <p:cNvSpPr txBox="1"/>
          <p:nvPr/>
        </p:nvSpPr>
        <p:spPr>
          <a:xfrm>
            <a:off x="786130" y="2099310"/>
            <a:ext cx="10620375" cy="2548390"/>
          </a:xfrm>
          <a:prstGeom prst="rect">
            <a:avLst/>
          </a:prstGeom>
          <a:noFill/>
          <a:ln w="9525">
            <a:noFill/>
          </a:ln>
        </p:spPr>
        <p:txBody>
          <a:bodyPr wrap="square" lIns="0" tIns="0" rIns="0" bIns="0" anchor="t">
            <a:spAutoFit/>
          </a:bodyPr>
          <a:lstStyle/>
          <a:p>
            <a:pPr marL="285750" indent="-285750" defTabSz="1216025">
              <a:spcBef>
                <a:spcPct val="20000"/>
              </a:spcBef>
              <a:buClr>
                <a:srgbClr val="000000"/>
              </a:buClr>
              <a:buFont typeface="Arial" panose="020B0604020202020204" pitchFamily="34" charset="0"/>
              <a:buChar char="•"/>
            </a:pPr>
            <a:r>
              <a:rPr lang="en-US" altLang="zh-CN" sz="1800" dirty="0">
                <a:solidFill>
                  <a:srgbClr val="445469"/>
                </a:solidFill>
                <a:ea typeface="Microsoft YaHei" panose="020B0503020204020204" pitchFamily="34" charset="-122"/>
                <a:cs typeface="Calibri" panose="020F0502020204030204" pitchFamily="34" charset="0"/>
                <a:sym typeface="Arial" panose="020B0604020202020204" pitchFamily="34" charset="0"/>
              </a:rPr>
              <a:t>We will present a basic prototype model of this Approach.</a:t>
            </a:r>
          </a:p>
          <a:p>
            <a:pPr defTabSz="1216025">
              <a:spcBef>
                <a:spcPct val="20000"/>
              </a:spcBef>
            </a:pPr>
            <a:endParaRPr lang="en-US" altLang="zh-CN" sz="18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a:p>
            <a:pPr marL="285750" indent="-285750" defTabSz="1216025">
              <a:spcBef>
                <a:spcPct val="20000"/>
              </a:spcBef>
              <a:buClr>
                <a:srgbClr val="000000"/>
              </a:buClr>
              <a:buFont typeface="Arial" panose="020B0604020202020204" pitchFamily="34" charset="0"/>
              <a:buChar char="•"/>
            </a:pPr>
            <a:r>
              <a:rPr lang="en-US" altLang="zh-CN" sz="1800" dirty="0">
                <a:solidFill>
                  <a:srgbClr val="445469"/>
                </a:solidFill>
                <a:ea typeface="Microsoft YaHei" panose="020B0503020204020204" pitchFamily="34" charset="-122"/>
                <a:cs typeface="Calibri" panose="020F0502020204030204" pitchFamily="34" charset="0"/>
                <a:sym typeface="Arial" panose="020B0604020202020204" pitchFamily="34" charset="0"/>
              </a:rPr>
              <a:t>In this model, we have created the following elements:</a:t>
            </a:r>
          </a:p>
          <a:p>
            <a:pPr defTabSz="1216025">
              <a:spcBef>
                <a:spcPct val="20000"/>
              </a:spcBef>
              <a:buClr>
                <a:srgbClr val="000000"/>
              </a:buClr>
              <a:buFont typeface="Arial" panose="020B0604020202020204" pitchFamily="34" charset="0"/>
            </a:pPr>
            <a:endParaRPr lang="en-US" altLang="zh-CN" sz="18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a:p>
            <a:pPr marL="342900" indent="-342900" defTabSz="1216025">
              <a:spcBef>
                <a:spcPct val="20000"/>
              </a:spcBef>
              <a:buClr>
                <a:srgbClr val="000000"/>
              </a:buClr>
              <a:buFont typeface="Arial" panose="020B0604020202020204" pitchFamily="34" charset="0"/>
              <a:buAutoNum type="arabicPeriod"/>
            </a:pPr>
            <a:r>
              <a:rPr lang="en-US" altLang="zh-CN" sz="1800" dirty="0">
                <a:solidFill>
                  <a:srgbClr val="445469"/>
                </a:solidFill>
                <a:ea typeface="Microsoft YaHei" panose="020B0503020204020204" pitchFamily="34" charset="-122"/>
                <a:cs typeface="Calibri" panose="020F0502020204030204" pitchFamily="34" charset="0"/>
                <a:sym typeface="Arial" panose="020B0604020202020204" pitchFamily="34" charset="0"/>
              </a:rPr>
              <a:t>Face Recognition Attendance Software – </a:t>
            </a:r>
          </a:p>
          <a:p>
            <a:pPr defTabSz="1216025">
              <a:spcBef>
                <a:spcPct val="20000"/>
              </a:spcBef>
              <a:buClr>
                <a:srgbClr val="000000"/>
              </a:buClr>
            </a:pPr>
            <a:r>
              <a:rPr lang="en-US" altLang="zh-CN" dirty="0">
                <a:solidFill>
                  <a:srgbClr val="445469"/>
                </a:solidFill>
                <a:ea typeface="Microsoft YaHei" panose="020B0503020204020204" pitchFamily="34" charset="-122"/>
                <a:cs typeface="Calibri" panose="020F0502020204030204" pitchFamily="34" charset="0"/>
                <a:sym typeface="Arial" panose="020B0604020202020204" pitchFamily="34" charset="0"/>
              </a:rPr>
              <a:t>	      - </a:t>
            </a:r>
            <a:r>
              <a:rPr lang="en-US" altLang="zh-CN" sz="1800" dirty="0">
                <a:solidFill>
                  <a:srgbClr val="445469"/>
                </a:solidFill>
                <a:ea typeface="Microsoft YaHei" panose="020B0503020204020204" pitchFamily="34" charset="-122"/>
                <a:cs typeface="Calibri" panose="020F0502020204030204" pitchFamily="34" charset="0"/>
                <a:sym typeface="Arial" panose="020B0604020202020204" pitchFamily="34" charset="0"/>
              </a:rPr>
              <a:t>It is desktop app developed using Python Language and OpenCV module.</a:t>
            </a:r>
          </a:p>
          <a:p>
            <a:pPr defTabSz="1216025">
              <a:spcBef>
                <a:spcPct val="20000"/>
              </a:spcBef>
            </a:pPr>
            <a:r>
              <a:rPr lang="en-US" altLang="zh-CN" sz="1800" dirty="0">
                <a:solidFill>
                  <a:srgbClr val="445469"/>
                </a:solidFill>
                <a:ea typeface="Microsoft YaHei" panose="020B0503020204020204" pitchFamily="34" charset="-122"/>
                <a:cs typeface="Calibri" panose="020F0502020204030204" pitchFamily="34" charset="0"/>
                <a:sym typeface="Arial" panose="020B0604020202020204" pitchFamily="34" charset="0"/>
              </a:rPr>
              <a:t>	      - Its main purpose is to take images from a dedicated camera and recognize it using Image 	         processing technique.</a:t>
            </a:r>
          </a:p>
        </p:txBody>
      </p:sp>
      <p:pic>
        <p:nvPicPr>
          <p:cNvPr id="5" name="image1.png"/>
          <p:cNvPicPr/>
          <p:nvPr/>
        </p:nvPicPr>
        <p:blipFill>
          <a:blip r:embed="rId3">
            <a:extLst>
              <a:ext uri="{28A0092B-C50C-407E-A947-70E740481C1C}">
                <a14:useLocalDpi xmlns:a14="http://schemas.microsoft.com/office/drawing/2010/main" val="0"/>
              </a:ext>
            </a:extLst>
          </a:blip>
          <a:srcRect/>
          <a:stretch>
            <a:fillRect/>
          </a:stretch>
        </p:blipFill>
        <p:spPr>
          <a:xfrm>
            <a:off x="10831513" y="81626"/>
            <a:ext cx="1274445" cy="1014095"/>
          </a:xfrm>
          <a:prstGeom prst="rect">
            <a:avLst/>
          </a:prstGeo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IBM"/>
          <p:cNvPicPr>
            <a:picLocks noGrp="1" noChangeAspect="1"/>
          </p:cNvPicPr>
          <p:nvPr>
            <p:ph idx="1"/>
          </p:nvPr>
        </p:nvPicPr>
        <p:blipFill>
          <a:blip r:embed="rId2"/>
          <a:stretch>
            <a:fillRect/>
          </a:stretch>
        </p:blipFill>
        <p:spPr>
          <a:xfrm>
            <a:off x="259080" y="205740"/>
            <a:ext cx="1219835" cy="551815"/>
          </a:xfrm>
          <a:prstGeom prst="rect">
            <a:avLst/>
          </a:prstGeom>
          <a:noFill/>
          <a:ln w="9525">
            <a:noFill/>
          </a:ln>
        </p:spPr>
      </p:pic>
      <p:sp>
        <p:nvSpPr>
          <p:cNvPr id="3" name="Text Box 2"/>
          <p:cNvSpPr txBox="1"/>
          <p:nvPr/>
        </p:nvSpPr>
        <p:spPr>
          <a:xfrm>
            <a:off x="2004060" y="645160"/>
            <a:ext cx="8184515" cy="492125"/>
          </a:xfrm>
          <a:prstGeom prst="rect">
            <a:avLst/>
          </a:prstGeom>
          <a:noFill/>
          <a:ln w="9525">
            <a:noFill/>
          </a:ln>
        </p:spPr>
        <p:txBody>
          <a:bodyPr wrap="square" lIns="0" tIns="0" rIns="0" bIns="0" anchor="t">
            <a:spAutoFit/>
          </a:bodyPr>
          <a:lstStyle/>
          <a:p>
            <a:pPr algn="dist" defTabSz="1216025">
              <a:spcBef>
                <a:spcPct val="20000"/>
              </a:spcBef>
            </a:pPr>
            <a:r>
              <a:rPr lang="en-US" altLang="zh-CN" sz="3200" b="1" dirty="0">
                <a:solidFill>
                  <a:schemeClr val="tx1"/>
                </a:solidFill>
                <a:ea typeface="Microsoft YaHei" panose="020B0503020204020204" pitchFamily="34" charset="-122"/>
                <a:cs typeface="Calibri" panose="020F0502020204030204" pitchFamily="34" charset="0"/>
                <a:sym typeface="Arial" panose="020B0604020202020204" pitchFamily="34" charset="0"/>
              </a:rPr>
              <a:t>Tools and Technologies Used </a:t>
            </a:r>
          </a:p>
        </p:txBody>
      </p:sp>
      <p:sp>
        <p:nvSpPr>
          <p:cNvPr id="18" name="Text Box 17"/>
          <p:cNvSpPr txBox="1"/>
          <p:nvPr/>
        </p:nvSpPr>
        <p:spPr>
          <a:xfrm>
            <a:off x="3481070" y="1412240"/>
            <a:ext cx="5722620" cy="430530"/>
          </a:xfrm>
          <a:prstGeom prst="rect">
            <a:avLst/>
          </a:prstGeom>
          <a:noFill/>
          <a:ln w="9525">
            <a:noFill/>
          </a:ln>
        </p:spPr>
        <p:txBody>
          <a:bodyPr wrap="square" lIns="0" tIns="0" rIns="0" bIns="0" anchor="t">
            <a:spAutoFit/>
          </a:bodyPr>
          <a:lstStyle/>
          <a:p>
            <a:pPr algn="ctr" defTabSz="1216025">
              <a:spcBef>
                <a:spcPct val="20000"/>
              </a:spcBef>
            </a:pPr>
            <a:r>
              <a:rPr lang="en-US" altLang="zh-CN" sz="28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Hardware Components</a:t>
            </a:r>
          </a:p>
        </p:txBody>
      </p:sp>
      <p:pic>
        <p:nvPicPr>
          <p:cNvPr id="11" name="image1.png"/>
          <p:cNvPicPr/>
          <p:nvPr/>
        </p:nvPicPr>
        <p:blipFill>
          <a:blip r:embed="rId3">
            <a:extLst>
              <a:ext uri="{28A0092B-C50C-407E-A947-70E740481C1C}">
                <a14:useLocalDpi xmlns:a14="http://schemas.microsoft.com/office/drawing/2010/main" val="0"/>
              </a:ext>
            </a:extLst>
          </a:blip>
          <a:srcRect/>
          <a:stretch>
            <a:fillRect/>
          </a:stretch>
        </p:blipFill>
        <p:spPr>
          <a:xfrm>
            <a:off x="10831513" y="81626"/>
            <a:ext cx="1274445" cy="1014095"/>
          </a:xfrm>
          <a:prstGeom prst="rect">
            <a:avLst/>
          </a:prstGeom>
          <a:ln/>
        </p:spPr>
      </p:pic>
      <p:sp>
        <p:nvSpPr>
          <p:cNvPr id="2" name="TextBox 1">
            <a:extLst>
              <a:ext uri="{FF2B5EF4-FFF2-40B4-BE49-F238E27FC236}">
                <a16:creationId xmlns:a16="http://schemas.microsoft.com/office/drawing/2014/main" id="{31BDF2A4-58B4-46C6-B071-91D6F8971358}"/>
              </a:ext>
            </a:extLst>
          </p:cNvPr>
          <p:cNvSpPr txBox="1"/>
          <p:nvPr/>
        </p:nvSpPr>
        <p:spPr>
          <a:xfrm>
            <a:off x="914400" y="2397760"/>
            <a:ext cx="8930640" cy="2880789"/>
          </a:xfrm>
          <a:prstGeom prst="rect">
            <a:avLst/>
          </a:prstGeom>
          <a:noFill/>
          <a:ln w="9525">
            <a:noFill/>
          </a:ln>
        </p:spPr>
        <p:txBody>
          <a:bodyPr wrap="square" lIns="0" tIns="0" rIns="0" bIns="0" rtlCol="0" anchor="t">
            <a:spAutoFit/>
          </a:bodyPr>
          <a:lstStyle/>
          <a:p>
            <a:pPr marL="285750" indent="-285750" defTabSz="1216025">
              <a:spcBef>
                <a:spcPct val="20000"/>
              </a:spcBef>
              <a:buFont typeface="Arial" panose="020B0604020202020204" pitchFamily="34" charset="0"/>
              <a:buChar char="•"/>
            </a:pPr>
            <a:r>
              <a:rPr lang="en-US" sz="2400" dirty="0">
                <a:solidFill>
                  <a:srgbClr val="445469"/>
                </a:solidFill>
                <a:ea typeface="Microsoft YaHei" panose="020B0503020204020204" pitchFamily="34" charset="-122"/>
                <a:cs typeface="Calibri" panose="020F0502020204030204" pitchFamily="34" charset="0"/>
                <a:sym typeface="Arial" panose="020B0604020202020204" pitchFamily="34" charset="0"/>
              </a:rPr>
              <a:t>Laptop or any Desktop equipped with Webcam can be used.</a:t>
            </a:r>
          </a:p>
          <a:p>
            <a:pPr marL="285750" indent="-285750" defTabSz="1216025">
              <a:spcBef>
                <a:spcPct val="20000"/>
              </a:spcBef>
              <a:buFont typeface="Arial" panose="020B0604020202020204" pitchFamily="34" charset="0"/>
              <a:buChar char="•"/>
            </a:pPr>
            <a:r>
              <a:rPr lang="en-US" sz="2400" dirty="0">
                <a:solidFill>
                  <a:srgbClr val="445469"/>
                </a:solidFill>
                <a:ea typeface="Microsoft YaHei" panose="020B0503020204020204" pitchFamily="34" charset="-122"/>
                <a:cs typeface="Calibri" panose="020F0502020204030204" pitchFamily="34" charset="0"/>
                <a:sym typeface="Arial" panose="020B0604020202020204" pitchFamily="34" charset="0"/>
              </a:rPr>
              <a:t>Otherwise External Webcam can be connected to Outer Premises of Classroom but connected to system.</a:t>
            </a:r>
          </a:p>
          <a:p>
            <a:pPr marL="285750" indent="-285750" defTabSz="1216025">
              <a:spcBef>
                <a:spcPct val="20000"/>
              </a:spcBef>
              <a:buFont typeface="Arial" panose="020B0604020202020204" pitchFamily="34" charset="0"/>
              <a:buChar char="•"/>
            </a:pPr>
            <a:r>
              <a:rPr lang="en-US" sz="2400" dirty="0">
                <a:solidFill>
                  <a:srgbClr val="445469"/>
                </a:solidFill>
                <a:ea typeface="Microsoft YaHei" panose="020B0503020204020204" pitchFamily="34" charset="-122"/>
                <a:cs typeface="Calibri" panose="020F0502020204030204" pitchFamily="34" charset="0"/>
                <a:sym typeface="Arial" panose="020B0604020202020204" pitchFamily="34" charset="0"/>
              </a:rPr>
              <a:t>It can be implemented using IOT devices also.</a:t>
            </a:r>
          </a:p>
          <a:p>
            <a:pPr marL="285750" indent="-285750" defTabSz="1216025">
              <a:spcBef>
                <a:spcPct val="20000"/>
              </a:spcBef>
              <a:buFont typeface="Arial" panose="020B0604020202020204" pitchFamily="34" charset="0"/>
              <a:buChar char="•"/>
            </a:pPr>
            <a:r>
              <a:rPr lang="en-US" sz="2400" dirty="0">
                <a:solidFill>
                  <a:srgbClr val="445469"/>
                </a:solidFill>
                <a:ea typeface="Microsoft YaHei" panose="020B0503020204020204" pitchFamily="34" charset="-122"/>
                <a:cs typeface="Calibri" panose="020F0502020204030204" pitchFamily="34" charset="0"/>
                <a:sym typeface="Arial" panose="020B0604020202020204" pitchFamily="34" charset="0"/>
              </a:rPr>
              <a:t>Special mention of Raspberry pie System {as they as very cost effective}</a:t>
            </a:r>
          </a:p>
          <a:p>
            <a:pPr marL="285750" indent="-285750" defTabSz="1216025">
              <a:spcBef>
                <a:spcPct val="20000"/>
              </a:spcBef>
              <a:buFont typeface="Arial" panose="020B0604020202020204" pitchFamily="34" charset="0"/>
              <a:buChar char="•"/>
            </a:pPr>
            <a:endParaRPr lang="en-IN" sz="24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IBM"/>
          <p:cNvPicPr>
            <a:picLocks noGrp="1" noChangeAspect="1"/>
          </p:cNvPicPr>
          <p:nvPr>
            <p:ph idx="1"/>
          </p:nvPr>
        </p:nvPicPr>
        <p:blipFill>
          <a:blip r:embed="rId2"/>
          <a:stretch>
            <a:fillRect/>
          </a:stretch>
        </p:blipFill>
        <p:spPr>
          <a:xfrm>
            <a:off x="259080" y="205740"/>
            <a:ext cx="1219835" cy="551815"/>
          </a:xfrm>
          <a:prstGeom prst="rect">
            <a:avLst/>
          </a:prstGeom>
          <a:noFill/>
          <a:ln w="9525">
            <a:noFill/>
          </a:ln>
        </p:spPr>
      </p:pic>
      <p:sp>
        <p:nvSpPr>
          <p:cNvPr id="18" name="Text Box 17"/>
          <p:cNvSpPr txBox="1"/>
          <p:nvPr/>
        </p:nvSpPr>
        <p:spPr>
          <a:xfrm>
            <a:off x="3129280" y="410250"/>
            <a:ext cx="5722620" cy="430530"/>
          </a:xfrm>
          <a:prstGeom prst="rect">
            <a:avLst/>
          </a:prstGeom>
          <a:noFill/>
          <a:ln w="9525">
            <a:noFill/>
          </a:ln>
        </p:spPr>
        <p:txBody>
          <a:bodyPr wrap="square" lIns="0" tIns="0" rIns="0" bIns="0" anchor="t">
            <a:spAutoFit/>
          </a:bodyPr>
          <a:lstStyle/>
          <a:p>
            <a:pPr algn="ctr" defTabSz="1216025">
              <a:spcBef>
                <a:spcPct val="20000"/>
              </a:spcBef>
            </a:pPr>
            <a:r>
              <a:rPr lang="en-US" altLang="zh-CN" sz="28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Coding Components</a:t>
            </a:r>
          </a:p>
        </p:txBody>
      </p:sp>
      <p:pic>
        <p:nvPicPr>
          <p:cNvPr id="8" name="image1.png"/>
          <p:cNvPicPr/>
          <p:nvPr/>
        </p:nvPicPr>
        <p:blipFill>
          <a:blip r:embed="rId3">
            <a:extLst>
              <a:ext uri="{28A0092B-C50C-407E-A947-70E740481C1C}">
                <a14:useLocalDpi xmlns:a14="http://schemas.microsoft.com/office/drawing/2010/main" val="0"/>
              </a:ext>
            </a:extLst>
          </a:blip>
          <a:srcRect/>
          <a:stretch>
            <a:fillRect/>
          </a:stretch>
        </p:blipFill>
        <p:spPr>
          <a:xfrm>
            <a:off x="10831513" y="81626"/>
            <a:ext cx="1274445" cy="1014095"/>
          </a:xfrm>
          <a:prstGeom prst="rect">
            <a:avLst/>
          </a:prstGeom>
          <a:ln/>
        </p:spPr>
      </p:pic>
      <p:sp>
        <p:nvSpPr>
          <p:cNvPr id="3" name="TextBox 2">
            <a:extLst>
              <a:ext uri="{FF2B5EF4-FFF2-40B4-BE49-F238E27FC236}">
                <a16:creationId xmlns:a16="http://schemas.microsoft.com/office/drawing/2014/main" id="{815B2722-A182-4640-A063-343835045798}"/>
              </a:ext>
            </a:extLst>
          </p:cNvPr>
          <p:cNvSpPr txBox="1"/>
          <p:nvPr/>
        </p:nvSpPr>
        <p:spPr>
          <a:xfrm>
            <a:off x="792480" y="1358503"/>
            <a:ext cx="10891520" cy="5293757"/>
          </a:xfrm>
          <a:prstGeom prst="rect">
            <a:avLst/>
          </a:prstGeom>
          <a:noFill/>
          <a:ln w="9525">
            <a:noFill/>
          </a:ln>
        </p:spPr>
        <p:txBody>
          <a:bodyPr wrap="square" lIns="0" tIns="0" rIns="0" bIns="0" rtlCol="0" anchor="t">
            <a:spAutoFit/>
          </a:bodyPr>
          <a:lstStyle/>
          <a:p>
            <a:pPr marL="285750" indent="-285750" defTabSz="1216025">
              <a:spcBef>
                <a:spcPct val="20000"/>
              </a:spcBef>
              <a:buFont typeface="Arial" panose="020B0604020202020204" pitchFamily="34" charset="0"/>
              <a:buChar char="•"/>
            </a:pPr>
            <a:r>
              <a:rPr lang="en-US" sz="2000" dirty="0">
                <a:solidFill>
                  <a:srgbClr val="445469"/>
                </a:solidFill>
                <a:ea typeface="Microsoft YaHei" panose="020B0503020204020204" pitchFamily="34" charset="-122"/>
                <a:cs typeface="Calibri" panose="020F0502020204030204" pitchFamily="34" charset="0"/>
                <a:sym typeface="Arial" panose="020B0604020202020204" pitchFamily="34" charset="0"/>
              </a:rPr>
              <a:t>Python is the core language used in the project. [Version 3.8 higher Used]</a:t>
            </a:r>
          </a:p>
          <a:p>
            <a:pPr marL="285750" indent="-285750" defTabSz="1216025">
              <a:spcBef>
                <a:spcPct val="20000"/>
              </a:spcBef>
              <a:buFont typeface="Arial" panose="020B0604020202020204" pitchFamily="34" charset="0"/>
              <a:buChar char="•"/>
            </a:pPr>
            <a:r>
              <a:rPr lang="en-US" sz="2000" dirty="0">
                <a:solidFill>
                  <a:srgbClr val="445469"/>
                </a:solidFill>
                <a:ea typeface="Microsoft YaHei" panose="020B0503020204020204" pitchFamily="34" charset="-122"/>
                <a:cs typeface="Calibri" panose="020F0502020204030204" pitchFamily="34" charset="0"/>
                <a:sym typeface="Arial" panose="020B0604020202020204" pitchFamily="34" charset="0"/>
              </a:rPr>
              <a:t>OpenCV is a cross-platform library using which we can develop real-time computer vision applications. It mainly focuses on image processing, video capture and analysis including features like face detection and object detection.</a:t>
            </a:r>
          </a:p>
          <a:p>
            <a:pPr marL="285750" indent="-285750" defTabSz="1216025">
              <a:spcBef>
                <a:spcPct val="20000"/>
              </a:spcBef>
              <a:buFont typeface="Arial" panose="020B0604020202020204" pitchFamily="34" charset="0"/>
              <a:buChar char="•"/>
            </a:pPr>
            <a:r>
              <a:rPr lang="en-US" sz="2000" dirty="0">
                <a:solidFill>
                  <a:srgbClr val="445469"/>
                </a:solidFill>
                <a:ea typeface="Microsoft YaHei" panose="020B0503020204020204" pitchFamily="34" charset="-122"/>
                <a:cs typeface="Calibri" panose="020F0502020204030204" pitchFamily="34" charset="0"/>
                <a:sym typeface="Arial" panose="020B0604020202020204" pitchFamily="34" charset="0"/>
              </a:rPr>
              <a:t>The Local Binary Pattern Histogram(LBPH) algorithm is a simple solution on face recognition problem, which can recognize both front face and side face. However, the recognition rate of LBPH algorithm under the conditions of illumination diversification, expression variation and attitude deflection is decreased</a:t>
            </a:r>
          </a:p>
          <a:p>
            <a:pPr marL="285750" indent="-285750" defTabSz="1216025">
              <a:spcBef>
                <a:spcPct val="20000"/>
              </a:spcBef>
              <a:buFont typeface="Arial" panose="020B0604020202020204" pitchFamily="34" charset="0"/>
              <a:buChar char="•"/>
            </a:pPr>
            <a:r>
              <a:rPr lang="en-US" sz="2000" dirty="0">
                <a:solidFill>
                  <a:srgbClr val="445469"/>
                </a:solidFill>
                <a:ea typeface="Microsoft YaHei" panose="020B0503020204020204" pitchFamily="34" charset="-122"/>
                <a:cs typeface="Calibri" panose="020F0502020204030204" pitchFamily="34" charset="0"/>
                <a:sym typeface="Arial" panose="020B0604020202020204" pitchFamily="34" charset="0"/>
              </a:rPr>
              <a:t>Python Imaging Library is a free and open-source additional library for the Python programming language that adds support for opening, manipulating, and saving many different image file formats. </a:t>
            </a:r>
          </a:p>
          <a:p>
            <a:pPr marL="285750" indent="-285750" defTabSz="1216025">
              <a:spcBef>
                <a:spcPct val="20000"/>
              </a:spcBef>
              <a:buFont typeface="Arial" panose="020B0604020202020204" pitchFamily="34" charset="0"/>
              <a:buChar char="•"/>
            </a:pPr>
            <a:r>
              <a:rPr lang="en-US" sz="2000" dirty="0">
                <a:solidFill>
                  <a:srgbClr val="445469"/>
                </a:solidFill>
                <a:ea typeface="Microsoft YaHei" panose="020B0503020204020204" pitchFamily="34" charset="-122"/>
                <a:cs typeface="Calibri" panose="020F0502020204030204" pitchFamily="34" charset="0"/>
                <a:sym typeface="Arial" panose="020B0604020202020204" pitchFamily="34" charset="0"/>
              </a:rPr>
              <a:t>NumPy is a library for the Python programming language, adding support for large, multi-dimensional arrays and matrices, along with a large collection of high-level mathematical functions to operate on these arrays</a:t>
            </a:r>
          </a:p>
          <a:p>
            <a:pPr marL="285750" indent="-285750" defTabSz="1216025">
              <a:spcBef>
                <a:spcPct val="20000"/>
              </a:spcBef>
              <a:buFont typeface="Arial" panose="020B0604020202020204" pitchFamily="34" charset="0"/>
              <a:buChar char="•"/>
            </a:pPr>
            <a:r>
              <a:rPr lang="en-US" sz="2000" dirty="0">
                <a:solidFill>
                  <a:srgbClr val="445469"/>
                </a:solidFill>
                <a:ea typeface="Microsoft YaHei" panose="020B0503020204020204" pitchFamily="34" charset="-122"/>
                <a:cs typeface="Calibri" panose="020F0502020204030204" pitchFamily="34" charset="0"/>
                <a:sym typeface="Arial" panose="020B0604020202020204" pitchFamily="34" charset="0"/>
              </a:rPr>
              <a:t>Pandas is a software library written for the Python programming language for data manipulation and analysis. </a:t>
            </a:r>
          </a:p>
          <a:p>
            <a:pPr marL="285750" indent="-285750" defTabSz="1216025">
              <a:spcBef>
                <a:spcPct val="20000"/>
              </a:spcBef>
              <a:buFont typeface="Arial" panose="020B0604020202020204" pitchFamily="34" charset="0"/>
              <a:buChar char="•"/>
            </a:pPr>
            <a:endParaRPr lang="en-IN" sz="20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95B900-7AD6-48FB-9184-DA4EF2E60275}"/>
              </a:ext>
            </a:extLst>
          </p:cNvPr>
          <p:cNvSpPr>
            <a:spLocks noGrp="1"/>
          </p:cNvSpPr>
          <p:nvPr>
            <p:ph type="title"/>
          </p:nvPr>
        </p:nvSpPr>
        <p:spPr>
          <a:xfrm>
            <a:off x="838200" y="2448877"/>
            <a:ext cx="10515600" cy="1325563"/>
          </a:xfrm>
        </p:spPr>
        <p:txBody>
          <a:bodyPr/>
          <a:lstStyle/>
          <a:p>
            <a:pPr algn="ctr"/>
            <a:r>
              <a:rPr lang="en-US" altLang="zh-CN" sz="6600" b="1" dirty="0">
                <a:solidFill>
                  <a:srgbClr val="02B3C5"/>
                </a:solidFill>
                <a:ea typeface="Microsoft YaHei" panose="020B0503020204020204" pitchFamily="34" charset="-122"/>
                <a:cs typeface="Calibri" panose="020F0502020204030204" pitchFamily="34" charset="0"/>
                <a:sym typeface="Arial" panose="020B0604020202020204" pitchFamily="34" charset="0"/>
              </a:rPr>
              <a:t>VIKAS </a:t>
            </a:r>
            <a:r>
              <a:rPr lang="en-US" altLang="zh-CN" sz="6600" b="1" dirty="0" err="1">
                <a:solidFill>
                  <a:srgbClr val="02B3C5"/>
                </a:solidFill>
                <a:ea typeface="Microsoft YaHei" panose="020B0503020204020204" pitchFamily="34" charset="-122"/>
                <a:cs typeface="Calibri" panose="020F0502020204030204" pitchFamily="34" charset="0"/>
                <a:sym typeface="Arial" panose="020B0604020202020204" pitchFamily="34" charset="0"/>
              </a:rPr>
              <a:t>Tkinter</a:t>
            </a:r>
            <a:r>
              <a:rPr lang="en-US" altLang="zh-CN" sz="6600" b="1" dirty="0">
                <a:solidFill>
                  <a:srgbClr val="02B3C5"/>
                </a:solidFill>
                <a:ea typeface="Microsoft YaHei" panose="020B0503020204020204" pitchFamily="34" charset="-122"/>
                <a:cs typeface="Calibri" panose="020F0502020204030204" pitchFamily="34" charset="0"/>
                <a:sym typeface="Arial" panose="020B0604020202020204" pitchFamily="34" charset="0"/>
              </a:rPr>
              <a:t> App Prototype</a:t>
            </a:r>
            <a:endParaRPr lang="en-IN" sz="6600" dirty="0">
              <a:solidFill>
                <a:srgbClr val="02B3C5"/>
              </a:solidFill>
            </a:endParaRPr>
          </a:p>
        </p:txBody>
      </p:sp>
    </p:spTree>
    <p:extLst>
      <p:ext uri="{BB962C8B-B14F-4D97-AF65-F5344CB8AC3E}">
        <p14:creationId xmlns:p14="http://schemas.microsoft.com/office/powerpoint/2010/main" val="4123578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BF4FA24B-A912-4133-BD84-5854E47BD626}"/>
              </a:ext>
            </a:extLst>
          </p:cNvPr>
          <p:cNvPicPr>
            <a:picLocks noGrp="1" noChangeAspect="1"/>
          </p:cNvPicPr>
          <p:nvPr>
            <p:ph idx="1"/>
          </p:nvPr>
        </p:nvPicPr>
        <p:blipFill>
          <a:blip r:embed="rId2"/>
          <a:stretch>
            <a:fillRect/>
          </a:stretch>
        </p:blipFill>
        <p:spPr>
          <a:xfrm>
            <a:off x="-5927" y="7144"/>
            <a:ext cx="12197927" cy="6850856"/>
          </a:xfrm>
        </p:spPr>
      </p:pic>
    </p:spTree>
    <p:extLst>
      <p:ext uri="{BB962C8B-B14F-4D97-AF65-F5344CB8AC3E}">
        <p14:creationId xmlns:p14="http://schemas.microsoft.com/office/powerpoint/2010/main" val="2381803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A5608A9F-78B6-4B7F-B7C8-924F3A8F41BB}"/>
              </a:ext>
            </a:extLst>
          </p:cNvPr>
          <p:cNvPicPr>
            <a:picLocks noGrp="1" noChangeAspect="1"/>
          </p:cNvPicPr>
          <p:nvPr>
            <p:ph idx="1"/>
          </p:nvPr>
        </p:nvPicPr>
        <p:blipFill>
          <a:blip r:embed="rId2"/>
          <a:stretch>
            <a:fillRect/>
          </a:stretch>
        </p:blipFill>
        <p:spPr>
          <a:xfrm>
            <a:off x="0" y="-111760"/>
            <a:ext cx="12192000" cy="6969760"/>
          </a:xfrm>
        </p:spPr>
      </p:pic>
    </p:spTree>
    <p:extLst>
      <p:ext uri="{BB962C8B-B14F-4D97-AF65-F5344CB8AC3E}">
        <p14:creationId xmlns:p14="http://schemas.microsoft.com/office/powerpoint/2010/main" val="2607320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76ECBA4-3BD3-43AA-BB91-B70413A055E0}"/>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308811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8656A5-5E18-4E16-90B6-46FB7EC3FB8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454550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4FB101-6DEE-4379-AA18-3C4C4C72BC2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67477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838200" y="365125"/>
            <a:ext cx="10515600" cy="1325563"/>
          </a:xfrm>
        </p:spPr>
        <p:txBody>
          <a:bodyPr/>
          <a:lstStyle/>
          <a:p>
            <a:endParaRPr lang="en-US" dirty="0"/>
          </a:p>
        </p:txBody>
      </p:sp>
      <p:sp>
        <p:nvSpPr>
          <p:cNvPr id="6"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2730500" y="484346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354647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1433513" y="378936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2730500" y="301307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4148138" y="466407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199" name="文本框 34"/>
          <p:cNvSpPr txBox="1"/>
          <p:nvPr/>
        </p:nvSpPr>
        <p:spPr>
          <a:xfrm>
            <a:off x="6613525" y="2874328"/>
            <a:ext cx="4251325" cy="429895"/>
          </a:xfrm>
          <a:prstGeom prst="rect">
            <a:avLst/>
          </a:prstGeom>
          <a:noFill/>
          <a:ln w="9525">
            <a:noFill/>
          </a:ln>
        </p:spPr>
        <p:txBody>
          <a:bodyPr wrap="square" anchor="t">
            <a:spAutoFit/>
          </a:bodyPr>
          <a:lstStyle/>
          <a:p>
            <a:pPr defTabSz="914400"/>
            <a:r>
              <a:rPr lang="en-US" altLang="zh-CN" sz="2200" dirty="0">
                <a:solidFill>
                  <a:srgbClr val="404040"/>
                </a:solidFill>
                <a:ea typeface="SimSun" panose="02010600030101010101" pitchFamily="2" charset="-122"/>
                <a:cs typeface="Calibri" panose="020F0502020204030204" pitchFamily="34" charset="0"/>
              </a:rPr>
              <a:t>Introduction to Concept</a:t>
            </a:r>
          </a:p>
        </p:txBody>
      </p:sp>
      <p:sp>
        <p:nvSpPr>
          <p:cNvPr id="36" name="椭圆 35"/>
          <p:cNvSpPr/>
          <p:nvPr/>
        </p:nvSpPr>
        <p:spPr>
          <a:xfrm>
            <a:off x="6045200" y="2919413"/>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1" name="文本框 36"/>
          <p:cNvSpPr txBox="1"/>
          <p:nvPr/>
        </p:nvSpPr>
        <p:spPr>
          <a:xfrm>
            <a:off x="6613525" y="3555365"/>
            <a:ext cx="5429250" cy="429895"/>
          </a:xfrm>
          <a:prstGeom prst="rect">
            <a:avLst/>
          </a:prstGeom>
          <a:noFill/>
          <a:ln w="9525">
            <a:noFill/>
          </a:ln>
        </p:spPr>
        <p:txBody>
          <a:bodyPr wrap="square" anchor="t">
            <a:spAutoFit/>
          </a:bodyPr>
          <a:lstStyle/>
          <a:p>
            <a:r>
              <a:rPr lang="en-US" altLang="zh-CN" sz="2200" dirty="0">
                <a:solidFill>
                  <a:srgbClr val="404040"/>
                </a:solidFill>
                <a:ea typeface="SimSun" panose="02010600030101010101" pitchFamily="2" charset="-122"/>
                <a:cs typeface="Calibri" panose="020F0502020204030204" pitchFamily="34" charset="0"/>
              </a:rPr>
              <a:t>Problems </a:t>
            </a:r>
            <a:r>
              <a:rPr lang="en-US" altLang="zh-CN" sz="2200" dirty="0">
                <a:solidFill>
                  <a:srgbClr val="404040"/>
                </a:solidFill>
                <a:cs typeface="Calibri" panose="020F0502020204030204" pitchFamily="34" charset="0"/>
              </a:rPr>
              <a:t>with Manual Attendance System</a:t>
            </a:r>
            <a:endParaRPr lang="en-US" altLang="zh-CN" sz="2200" dirty="0">
              <a:solidFill>
                <a:srgbClr val="404040"/>
              </a:solidFill>
              <a:ea typeface="SimSun" panose="02010600030101010101" pitchFamily="2" charset="-122"/>
              <a:cs typeface="Calibri" panose="020F0502020204030204" pitchFamily="34" charset="0"/>
            </a:endParaRPr>
          </a:p>
        </p:txBody>
      </p:sp>
      <p:sp>
        <p:nvSpPr>
          <p:cNvPr id="38" name="椭圆 37"/>
          <p:cNvSpPr/>
          <p:nvPr/>
        </p:nvSpPr>
        <p:spPr>
          <a:xfrm>
            <a:off x="6045200" y="3600450"/>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3" name="文本框 42"/>
          <p:cNvSpPr txBox="1"/>
          <p:nvPr/>
        </p:nvSpPr>
        <p:spPr>
          <a:xfrm>
            <a:off x="5920105" y="1732915"/>
            <a:ext cx="3451225" cy="829945"/>
          </a:xfrm>
          <a:prstGeom prst="rect">
            <a:avLst/>
          </a:prstGeom>
          <a:noFill/>
          <a:ln w="9525">
            <a:noFill/>
          </a:ln>
        </p:spPr>
        <p:txBody>
          <a:bodyPr anchor="t">
            <a:spAutoFit/>
          </a:bodyPr>
          <a:lstStyle/>
          <a:p>
            <a:r>
              <a:rPr lang="en-US" altLang="zh-CN" sz="4800" b="1" dirty="0">
                <a:solidFill>
                  <a:srgbClr val="02B3C5"/>
                </a:solidFill>
                <a:ea typeface="SimSun" panose="02010600030101010101" pitchFamily="2" charset="-122"/>
                <a:cs typeface="Calibri" panose="020F0502020204030204" pitchFamily="34" charset="0"/>
              </a:rPr>
              <a:t>CONTENTS</a:t>
            </a:r>
          </a:p>
        </p:txBody>
      </p:sp>
      <p:sp>
        <p:nvSpPr>
          <p:cNvPr id="45" name="椭圆 44"/>
          <p:cNvSpPr/>
          <p:nvPr/>
        </p:nvSpPr>
        <p:spPr>
          <a:xfrm>
            <a:off x="6045200" y="4324033"/>
            <a:ext cx="339725" cy="339725"/>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8206" name="文本框 45"/>
          <p:cNvSpPr txBox="1"/>
          <p:nvPr/>
        </p:nvSpPr>
        <p:spPr>
          <a:xfrm>
            <a:off x="6613525" y="4938713"/>
            <a:ext cx="4251325" cy="429895"/>
          </a:xfrm>
          <a:prstGeom prst="rect">
            <a:avLst/>
          </a:prstGeom>
          <a:noFill/>
          <a:ln w="9525">
            <a:noFill/>
          </a:ln>
        </p:spPr>
        <p:txBody>
          <a:bodyPr wrap="square" anchor="t">
            <a:spAutoFit/>
          </a:bodyPr>
          <a:lstStyle/>
          <a:p>
            <a:pPr defTabSz="914400"/>
            <a:r>
              <a:rPr lang="en-US" altLang="zh-CN" sz="2200" dirty="0">
                <a:solidFill>
                  <a:srgbClr val="404040"/>
                </a:solidFill>
                <a:ea typeface="SimSun" panose="02010600030101010101" pitchFamily="2" charset="-122"/>
                <a:cs typeface="Calibri" panose="020F0502020204030204" pitchFamily="34" charset="0"/>
              </a:rPr>
              <a:t>Conclusion</a:t>
            </a:r>
          </a:p>
        </p:txBody>
      </p:sp>
      <p:sp>
        <p:nvSpPr>
          <p:cNvPr id="47" name="椭圆 46"/>
          <p:cNvSpPr/>
          <p:nvPr/>
        </p:nvSpPr>
        <p:spPr>
          <a:xfrm>
            <a:off x="6045200" y="4984433"/>
            <a:ext cx="339725" cy="338138"/>
          </a:xfrm>
          <a:prstGeom prst="ellipse">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panose="020F0502020204030204" pitchFamily="34" charset="0"/>
            </a:endParaRPr>
          </a:p>
        </p:txBody>
      </p:sp>
      <p:sp>
        <p:nvSpPr>
          <p:cNvPr id="2" name="文本框 45"/>
          <p:cNvSpPr txBox="1"/>
          <p:nvPr/>
        </p:nvSpPr>
        <p:spPr>
          <a:xfrm>
            <a:off x="6613525" y="4278948"/>
            <a:ext cx="4251325" cy="429895"/>
          </a:xfrm>
          <a:prstGeom prst="rect">
            <a:avLst/>
          </a:prstGeom>
          <a:noFill/>
          <a:ln w="9525">
            <a:noFill/>
          </a:ln>
        </p:spPr>
        <p:txBody>
          <a:bodyPr wrap="square" anchor="t">
            <a:spAutoFit/>
          </a:bodyPr>
          <a:lstStyle/>
          <a:p>
            <a:pPr defTabSz="914400"/>
            <a:r>
              <a:rPr lang="en-US" altLang="zh-CN" sz="2200" dirty="0">
                <a:solidFill>
                  <a:srgbClr val="404040"/>
                </a:solidFill>
                <a:ea typeface="SimSun" panose="02010600030101010101" pitchFamily="2" charset="-122"/>
                <a:cs typeface="Calibri" panose="020F0502020204030204" pitchFamily="34" charset="0"/>
              </a:rPr>
              <a:t>Proposed Solutions</a:t>
            </a:r>
          </a:p>
        </p:txBody>
      </p:sp>
      <p:pic>
        <p:nvPicPr>
          <p:cNvPr id="5" name="Picture 4" descr="IBM"/>
          <p:cNvPicPr>
            <a:picLocks noChangeAspect="1"/>
          </p:cNvPicPr>
          <p:nvPr/>
        </p:nvPicPr>
        <p:blipFill>
          <a:blip r:embed="rId2"/>
          <a:stretch>
            <a:fillRect/>
          </a:stretch>
        </p:blipFill>
        <p:spPr>
          <a:xfrm>
            <a:off x="219710" y="164465"/>
            <a:ext cx="1210310" cy="547370"/>
          </a:xfrm>
          <a:prstGeom prst="rect">
            <a:avLst/>
          </a:prstGeom>
          <a:noFill/>
          <a:ln w="9525">
            <a:noFill/>
          </a:ln>
        </p:spPr>
      </p:pic>
      <p:sp>
        <p:nvSpPr>
          <p:cNvPr id="4" name="Content Placeholder 3">
            <a:extLst>
              <a:ext uri="{FF2B5EF4-FFF2-40B4-BE49-F238E27FC236}">
                <a16:creationId xmlns:a16="http://schemas.microsoft.com/office/drawing/2014/main" id="{7E6B1AD3-18C0-4E71-BDA6-65A635101434}"/>
              </a:ext>
            </a:extLst>
          </p:cNvPr>
          <p:cNvSpPr>
            <a:spLocks noGrp="1"/>
          </p:cNvSpPr>
          <p:nvPr>
            <p:ph idx="1"/>
          </p:nvPr>
        </p:nvSpPr>
        <p:spPr>
          <a:xfrm>
            <a:off x="838200" y="1825625"/>
            <a:ext cx="10515600" cy="4395066"/>
          </a:xfrm>
        </p:spPr>
        <p:txBody>
          <a:bodyPr/>
          <a:lstStyle/>
          <a:p>
            <a:endParaRPr lang="en-IN" dirty="0"/>
          </a:p>
        </p:txBody>
      </p:sp>
      <p:pic>
        <p:nvPicPr>
          <p:cNvPr id="20" name="image1.png"/>
          <p:cNvPicPr/>
          <p:nvPr/>
        </p:nvPicPr>
        <p:blipFill>
          <a:blip r:embed="rId3">
            <a:extLst>
              <a:ext uri="{28A0092B-C50C-407E-A947-70E740481C1C}">
                <a14:useLocalDpi xmlns:a14="http://schemas.microsoft.com/office/drawing/2010/main" val="0"/>
              </a:ext>
            </a:extLst>
          </a:blip>
          <a:srcRect/>
          <a:stretch>
            <a:fillRect/>
          </a:stretch>
        </p:blipFill>
        <p:spPr>
          <a:xfrm>
            <a:off x="10831513" y="81626"/>
            <a:ext cx="1274445" cy="1014095"/>
          </a:xfrm>
          <a:prstGeom prst="rect">
            <a:avLst/>
          </a:prstGeo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4F0E9D-17A2-4DB1-A1B7-7C3B75F9B4B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704634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7C2A8C-4033-4BB4-8644-5B2A1C1F148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40177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E6E430-DEFD-431E-B511-0E822B7D22D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16825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IBM"/>
          <p:cNvPicPr>
            <a:picLocks noGrp="1" noChangeAspect="1"/>
          </p:cNvPicPr>
          <p:nvPr>
            <p:ph idx="1"/>
          </p:nvPr>
        </p:nvPicPr>
        <p:blipFill>
          <a:blip r:embed="rId2"/>
          <a:stretch>
            <a:fillRect/>
          </a:stretch>
        </p:blipFill>
        <p:spPr>
          <a:xfrm>
            <a:off x="259080" y="205740"/>
            <a:ext cx="1219835" cy="551815"/>
          </a:xfrm>
          <a:prstGeom prst="rect">
            <a:avLst/>
          </a:prstGeom>
          <a:noFill/>
          <a:ln w="9525">
            <a:noFill/>
          </a:ln>
        </p:spPr>
      </p:pic>
      <p:sp>
        <p:nvSpPr>
          <p:cNvPr id="4" name="Text Box 3"/>
          <p:cNvSpPr txBox="1"/>
          <p:nvPr/>
        </p:nvSpPr>
        <p:spPr>
          <a:xfrm>
            <a:off x="3241040" y="1217196"/>
            <a:ext cx="4568190" cy="553998"/>
          </a:xfrm>
          <a:prstGeom prst="rect">
            <a:avLst/>
          </a:prstGeom>
          <a:noFill/>
          <a:ln w="9525">
            <a:noFill/>
          </a:ln>
        </p:spPr>
        <p:txBody>
          <a:bodyPr wrap="square" lIns="0" tIns="0" rIns="0" bIns="0" anchor="t">
            <a:spAutoFit/>
          </a:bodyPr>
          <a:lstStyle/>
          <a:p>
            <a:pPr algn="ctr" defTabSz="1216025">
              <a:spcBef>
                <a:spcPct val="20000"/>
              </a:spcBef>
            </a:pPr>
            <a:r>
              <a:rPr lang="en-US" altLang="zh-CN" sz="3600" b="1" dirty="0">
                <a:solidFill>
                  <a:schemeClr val="tx1"/>
                </a:solidFill>
                <a:ea typeface="Microsoft YaHei" panose="020B0503020204020204" pitchFamily="34" charset="-122"/>
                <a:cs typeface="Calibri" panose="020F0502020204030204" pitchFamily="34" charset="0"/>
                <a:sym typeface="Arial" panose="020B0604020202020204" pitchFamily="34" charset="0"/>
              </a:rPr>
              <a:t>Progress </a:t>
            </a:r>
            <a:r>
              <a:rPr lang="en-US" sz="3600" dirty="0">
                <a:solidFill>
                  <a:srgbClr val="445469"/>
                </a:solidFill>
                <a:ea typeface="Microsoft YaHei" panose="020B0503020204020204" pitchFamily="34" charset="-122"/>
                <a:cs typeface="Calibri" panose="020F0502020204030204" pitchFamily="34" charset="0"/>
                <a:sym typeface="Arial" panose="020B0604020202020204" pitchFamily="34" charset="0"/>
              </a:rPr>
              <a:t>Current Status </a:t>
            </a:r>
            <a:endParaRPr lang="en-US" altLang="zh-CN" sz="3600" b="1" dirty="0">
              <a:solidFill>
                <a:schemeClr val="tx1"/>
              </a:solidFill>
              <a:ea typeface="Microsoft YaHei" panose="020B0503020204020204" pitchFamily="34" charset="-122"/>
              <a:cs typeface="Calibri" panose="020F0502020204030204" pitchFamily="34" charset="0"/>
              <a:sym typeface="Arial" panose="020B0604020202020204" pitchFamily="34" charset="0"/>
            </a:endParaRPr>
          </a:p>
        </p:txBody>
      </p:sp>
      <p:pic>
        <p:nvPicPr>
          <p:cNvPr id="5" name="image1.png"/>
          <p:cNvPicPr/>
          <p:nvPr/>
        </p:nvPicPr>
        <p:blipFill>
          <a:blip r:embed="rId3">
            <a:extLst>
              <a:ext uri="{28A0092B-C50C-407E-A947-70E740481C1C}">
                <a14:useLocalDpi xmlns:a14="http://schemas.microsoft.com/office/drawing/2010/main" val="0"/>
              </a:ext>
            </a:extLst>
          </a:blip>
          <a:srcRect/>
          <a:stretch>
            <a:fillRect/>
          </a:stretch>
        </p:blipFill>
        <p:spPr>
          <a:xfrm>
            <a:off x="10831513" y="81626"/>
            <a:ext cx="1274445" cy="1014095"/>
          </a:xfrm>
          <a:prstGeom prst="rect">
            <a:avLst/>
          </a:prstGeom>
          <a:ln/>
        </p:spPr>
      </p:pic>
      <p:sp>
        <p:nvSpPr>
          <p:cNvPr id="2" name="TextBox 1">
            <a:extLst>
              <a:ext uri="{FF2B5EF4-FFF2-40B4-BE49-F238E27FC236}">
                <a16:creationId xmlns:a16="http://schemas.microsoft.com/office/drawing/2014/main" id="{094827FF-14B9-4EF0-80DC-6F2D2FE0130A}"/>
              </a:ext>
            </a:extLst>
          </p:cNvPr>
          <p:cNvSpPr txBox="1"/>
          <p:nvPr/>
        </p:nvSpPr>
        <p:spPr>
          <a:xfrm>
            <a:off x="1391920" y="2751891"/>
            <a:ext cx="8595360" cy="2092881"/>
          </a:xfrm>
          <a:prstGeom prst="rect">
            <a:avLst/>
          </a:prstGeom>
          <a:noFill/>
          <a:ln w="9525">
            <a:noFill/>
          </a:ln>
        </p:spPr>
        <p:txBody>
          <a:bodyPr wrap="square" lIns="0" tIns="0" rIns="0" bIns="0" rtlCol="0" anchor="t">
            <a:spAutoFit/>
          </a:bodyPr>
          <a:lstStyle/>
          <a:p>
            <a:pPr marL="285750" indent="-285750" defTabSz="1216025">
              <a:spcBef>
                <a:spcPct val="20000"/>
              </a:spcBef>
              <a:buFont typeface="Arial" panose="020B0604020202020204" pitchFamily="34" charset="0"/>
              <a:buChar char="•"/>
            </a:pPr>
            <a:r>
              <a:rPr lang="en-US" sz="2000" dirty="0">
                <a:solidFill>
                  <a:srgbClr val="445469"/>
                </a:solidFill>
                <a:ea typeface="Microsoft YaHei" panose="020B0503020204020204" pitchFamily="34" charset="-122"/>
                <a:cs typeface="Calibri" panose="020F0502020204030204" pitchFamily="34" charset="0"/>
                <a:sym typeface="Arial" panose="020B0604020202020204" pitchFamily="34" charset="0"/>
              </a:rPr>
              <a:t>Code is in the debugging stage where we are committed to correct the errors.</a:t>
            </a:r>
          </a:p>
          <a:p>
            <a:pPr marL="285750" indent="-285750" defTabSz="1216025">
              <a:spcBef>
                <a:spcPct val="20000"/>
              </a:spcBef>
              <a:buFont typeface="Arial" panose="020B0604020202020204" pitchFamily="34" charset="0"/>
              <a:buChar char="•"/>
            </a:pPr>
            <a:r>
              <a:rPr lang="en-US" sz="2000" dirty="0">
                <a:solidFill>
                  <a:srgbClr val="445469"/>
                </a:solidFill>
                <a:ea typeface="Microsoft YaHei" panose="020B0503020204020204" pitchFamily="34" charset="-122"/>
                <a:cs typeface="Calibri" panose="020F0502020204030204" pitchFamily="34" charset="0"/>
                <a:sym typeface="Arial" panose="020B0604020202020204" pitchFamily="34" charset="0"/>
              </a:rPr>
              <a:t>Moreover we are emphasizes  to implement on broad scale using Django Web framework and Selenium .</a:t>
            </a:r>
          </a:p>
          <a:p>
            <a:pPr marL="285750" indent="-285750" defTabSz="1216025">
              <a:spcBef>
                <a:spcPct val="20000"/>
              </a:spcBef>
              <a:buFont typeface="Arial" panose="020B0604020202020204" pitchFamily="34" charset="0"/>
              <a:buChar char="•"/>
            </a:pPr>
            <a:r>
              <a:rPr lang="en-US" sz="2000" dirty="0">
                <a:solidFill>
                  <a:srgbClr val="445469"/>
                </a:solidFill>
                <a:ea typeface="Microsoft YaHei" panose="020B0503020204020204" pitchFamily="34" charset="-122"/>
                <a:cs typeface="Calibri" panose="020F0502020204030204" pitchFamily="34" charset="0"/>
                <a:sym typeface="Arial" panose="020B0604020202020204" pitchFamily="34" charset="0"/>
              </a:rPr>
              <a:t>We have referred various projects from GitHub, for further implementation. </a:t>
            </a:r>
          </a:p>
          <a:p>
            <a:pPr marL="285750" indent="-285750" defTabSz="1216025">
              <a:spcBef>
                <a:spcPct val="20000"/>
              </a:spcBef>
              <a:buFont typeface="Arial" panose="020B0604020202020204" pitchFamily="34" charset="0"/>
              <a:buChar char="•"/>
            </a:pPr>
            <a:endParaRPr lang="en-US" sz="20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a:p>
            <a:pPr marL="285750" indent="-285750" defTabSz="1216025">
              <a:spcBef>
                <a:spcPct val="20000"/>
              </a:spcBef>
              <a:buFont typeface="Arial" panose="020B0604020202020204" pitchFamily="34" charset="0"/>
              <a:buChar char="•"/>
            </a:pPr>
            <a:endParaRPr lang="en-IN" sz="20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431B37-51AE-413A-AC96-F25659A5DC0A}"/>
              </a:ext>
            </a:extLst>
          </p:cNvPr>
          <p:cNvSpPr>
            <a:spLocks noGrp="1"/>
          </p:cNvSpPr>
          <p:nvPr>
            <p:ph idx="1"/>
          </p:nvPr>
        </p:nvSpPr>
        <p:spPr>
          <a:xfrm>
            <a:off x="838200" y="1158240"/>
            <a:ext cx="4312920" cy="5313680"/>
          </a:xfrm>
        </p:spPr>
        <p:txBody>
          <a:bodyPr/>
          <a:lstStyle/>
          <a:p>
            <a:r>
              <a:rPr lang="en-IN" sz="2000" b="0" i="0" u="sng" dirty="0">
                <a:solidFill>
                  <a:srgbClr val="7030A0"/>
                </a:solidFill>
                <a:effectLst/>
                <a:latin typeface="Roboto"/>
              </a:rPr>
              <a:t>www.stackoverflow.com</a:t>
            </a:r>
          </a:p>
          <a:p>
            <a:r>
              <a:rPr lang="en-IN" sz="2000" b="0" i="0" u="sng" dirty="0">
                <a:solidFill>
                  <a:srgbClr val="7030A0"/>
                </a:solidFill>
                <a:effectLst/>
                <a:latin typeface="Roboto"/>
              </a:rPr>
              <a:t>www.opencv.org</a:t>
            </a:r>
            <a:endParaRPr lang="en-US" sz="2000" b="0" i="0" u="sng" dirty="0">
              <a:solidFill>
                <a:srgbClr val="7030A0"/>
              </a:solidFill>
              <a:effectLst/>
              <a:latin typeface="Roboto"/>
            </a:endParaRPr>
          </a:p>
          <a:p>
            <a:r>
              <a:rPr lang="en-IN" sz="2000" b="0" i="0" u="sng" dirty="0">
                <a:solidFill>
                  <a:srgbClr val="7030A0"/>
                </a:solidFill>
                <a:effectLst/>
                <a:latin typeface="Roboto"/>
              </a:rPr>
              <a:t>www.realpython.com</a:t>
            </a:r>
          </a:p>
          <a:p>
            <a:r>
              <a:rPr lang="en-IN" sz="2000" b="0" i="0" u="sng" dirty="0">
                <a:solidFill>
                  <a:srgbClr val="7030A0"/>
                </a:solidFill>
                <a:effectLst/>
                <a:latin typeface="Roboto"/>
              </a:rPr>
              <a:t>www.geeksforgeeks.org</a:t>
            </a:r>
            <a:endParaRPr lang="en-US" sz="2000" u="sng" dirty="0">
              <a:solidFill>
                <a:srgbClr val="7030A0"/>
              </a:solidFill>
              <a:latin typeface="Roboto"/>
            </a:endParaRPr>
          </a:p>
          <a:p>
            <a:r>
              <a:rPr lang="en-IN" sz="2000" b="0" i="0" u="sng" dirty="0">
                <a:solidFill>
                  <a:srgbClr val="7030A0"/>
                </a:solidFill>
                <a:effectLst/>
                <a:latin typeface="Roboto"/>
              </a:rPr>
              <a:t>www.</a:t>
            </a:r>
            <a:r>
              <a:rPr lang="en-IN" sz="2000" b="0" i="0" u="sng" dirty="0">
                <a:solidFill>
                  <a:srgbClr val="7030A0"/>
                </a:solidFill>
                <a:effectLst/>
                <a:latin typeface="Roboto"/>
                <a:hlinkClick r:id="rId2">
                  <a:extLst>
                    <a:ext uri="{A12FA001-AC4F-418D-AE19-62706E023703}">
                      <ahyp:hlinkClr xmlns:ahyp="http://schemas.microsoft.com/office/drawing/2018/hyperlinkcolor" val="tx"/>
                    </a:ext>
                  </a:extLst>
                </a:hlinkClick>
              </a:rPr>
              <a:t>w3schools.com</a:t>
            </a:r>
            <a:endParaRPr lang="en-US" sz="2000" b="0" i="0" u="sng" dirty="0">
              <a:solidFill>
                <a:srgbClr val="7030A0"/>
              </a:solidFill>
              <a:effectLst/>
              <a:latin typeface="Roboto"/>
            </a:endParaRPr>
          </a:p>
          <a:p>
            <a:r>
              <a:rPr lang="en-IN" sz="2000" b="0" i="0" u="sng" dirty="0">
                <a:solidFill>
                  <a:srgbClr val="7030A0"/>
                </a:solidFill>
                <a:effectLst/>
                <a:latin typeface="Roboto"/>
              </a:rPr>
              <a:t>www.medium.com</a:t>
            </a:r>
          </a:p>
          <a:p>
            <a:r>
              <a:rPr lang="en-IN" sz="2000" b="0" i="0" u="sng" dirty="0">
                <a:solidFill>
                  <a:srgbClr val="7030A0"/>
                </a:solidFill>
                <a:effectLst/>
                <a:latin typeface="Roboto"/>
              </a:rPr>
              <a:t>www.towardsdatascience.com</a:t>
            </a:r>
            <a:endParaRPr lang="en-IN" sz="2000" u="sng" dirty="0">
              <a:solidFill>
                <a:srgbClr val="7030A0"/>
              </a:solidFill>
              <a:latin typeface="Roboto"/>
            </a:endParaRPr>
          </a:p>
          <a:p>
            <a:r>
              <a:rPr lang="en-IN" sz="2000" b="0" i="0" u="sng" dirty="0">
                <a:solidFill>
                  <a:srgbClr val="7030A0"/>
                </a:solidFill>
                <a:effectLst/>
                <a:latin typeface="Roboto"/>
                <a:hlinkClick r:id="rId3">
                  <a:extLst>
                    <a:ext uri="{A12FA001-AC4F-418D-AE19-62706E023703}">
                      <ahyp:hlinkClr xmlns:ahyp="http://schemas.microsoft.com/office/drawing/2018/hyperlinkcolor" val="tx"/>
                    </a:ext>
                  </a:extLst>
                </a:hlinkClick>
              </a:rPr>
              <a:t>www.upgrad.com</a:t>
            </a:r>
            <a:endParaRPr lang="en-IN" sz="2000" b="0" i="0" u="sng" dirty="0">
              <a:solidFill>
                <a:srgbClr val="7030A0"/>
              </a:solidFill>
              <a:effectLst/>
              <a:latin typeface="Roboto"/>
            </a:endParaRPr>
          </a:p>
          <a:p>
            <a:r>
              <a:rPr lang="en-IN" sz="2000" b="0" i="0" u="sng" dirty="0">
                <a:solidFill>
                  <a:srgbClr val="7030A0"/>
                </a:solidFill>
                <a:effectLst/>
                <a:latin typeface="Roboto"/>
              </a:rPr>
              <a:t>www.sourceforge.net</a:t>
            </a:r>
          </a:p>
          <a:p>
            <a:r>
              <a:rPr lang="en-IN" sz="2000" b="0" i="0" u="sng" dirty="0">
                <a:solidFill>
                  <a:srgbClr val="7030A0"/>
                </a:solidFill>
                <a:effectLst/>
                <a:latin typeface="Roboto"/>
                <a:hlinkClick r:id="rId4">
                  <a:extLst>
                    <a:ext uri="{A12FA001-AC4F-418D-AE19-62706E023703}">
                      <ahyp:hlinkClr xmlns:ahyp="http://schemas.microsoft.com/office/drawing/2018/hyperlinkcolor" val="tx"/>
                    </a:ext>
                  </a:extLst>
                </a:hlinkClick>
              </a:rPr>
              <a:t>www.journaldev.com</a:t>
            </a:r>
            <a:endParaRPr lang="en-IN" sz="2000" b="0" i="0" u="sng" dirty="0">
              <a:solidFill>
                <a:srgbClr val="7030A0"/>
              </a:solidFill>
              <a:effectLst/>
              <a:latin typeface="Roboto"/>
            </a:endParaRPr>
          </a:p>
          <a:p>
            <a:r>
              <a:rPr lang="en-IN" sz="2000" b="0" i="0" u="sng" dirty="0">
                <a:solidFill>
                  <a:srgbClr val="7030A0"/>
                </a:solidFill>
                <a:effectLst/>
                <a:latin typeface="Roboto"/>
              </a:rPr>
              <a:t>www.tutorialspoint.com</a:t>
            </a:r>
          </a:p>
          <a:p>
            <a:r>
              <a:rPr lang="en-IN" sz="2000" b="0" i="0" u="sng" dirty="0">
                <a:solidFill>
                  <a:srgbClr val="7030A0"/>
                </a:solidFill>
                <a:effectLst/>
                <a:latin typeface="Roboto"/>
              </a:rPr>
              <a:t>www.tensorflow.org </a:t>
            </a:r>
          </a:p>
          <a:p>
            <a:r>
              <a:rPr lang="en-IN" sz="2000" b="0" i="0" u="sng" dirty="0">
                <a:solidFill>
                  <a:srgbClr val="7030A0"/>
                </a:solidFill>
                <a:effectLst/>
                <a:latin typeface="Roboto"/>
              </a:rPr>
              <a:t>www.anaconda.com</a:t>
            </a:r>
            <a:endParaRPr lang="en-IN" sz="2000" u="sng" dirty="0">
              <a:solidFill>
                <a:srgbClr val="7030A0"/>
              </a:solidFill>
              <a:latin typeface="Roboto"/>
            </a:endParaRPr>
          </a:p>
        </p:txBody>
      </p:sp>
      <p:sp>
        <p:nvSpPr>
          <p:cNvPr id="3" name="Title 2">
            <a:extLst>
              <a:ext uri="{FF2B5EF4-FFF2-40B4-BE49-F238E27FC236}">
                <a16:creationId xmlns:a16="http://schemas.microsoft.com/office/drawing/2014/main" id="{C2C65515-56E2-4B4E-AFD2-226B0478C044}"/>
              </a:ext>
            </a:extLst>
          </p:cNvPr>
          <p:cNvSpPr>
            <a:spLocks noGrp="1"/>
          </p:cNvSpPr>
          <p:nvPr>
            <p:ph type="title"/>
          </p:nvPr>
        </p:nvSpPr>
        <p:spPr>
          <a:xfrm>
            <a:off x="401320" y="18255"/>
            <a:ext cx="10515600" cy="1139985"/>
          </a:xfrm>
        </p:spPr>
        <p:txBody>
          <a:bodyPr/>
          <a:lstStyle/>
          <a:p>
            <a:r>
              <a:rPr lang="en-IN" b="0" i="0" dirty="0">
                <a:solidFill>
                  <a:schemeClr val="accent2">
                    <a:lumMod val="75000"/>
                  </a:schemeClr>
                </a:solidFill>
                <a:effectLst/>
                <a:latin typeface="Google Sans"/>
              </a:rPr>
              <a:t>Bibliography</a:t>
            </a:r>
            <a:endParaRPr lang="en-IN" dirty="0">
              <a:solidFill>
                <a:schemeClr val="accent2">
                  <a:lumMod val="75000"/>
                </a:schemeClr>
              </a:solidFill>
            </a:endParaRPr>
          </a:p>
        </p:txBody>
      </p:sp>
      <p:sp>
        <p:nvSpPr>
          <p:cNvPr id="4" name="Content Placeholder 1">
            <a:extLst>
              <a:ext uri="{FF2B5EF4-FFF2-40B4-BE49-F238E27FC236}">
                <a16:creationId xmlns:a16="http://schemas.microsoft.com/office/drawing/2014/main" id="{45F9B90A-6032-4558-B161-22B47BCF2DFE}"/>
              </a:ext>
            </a:extLst>
          </p:cNvPr>
          <p:cNvSpPr txBox="1">
            <a:spLocks/>
          </p:cNvSpPr>
          <p:nvPr/>
        </p:nvSpPr>
        <p:spPr>
          <a:xfrm>
            <a:off x="5298440" y="1158240"/>
            <a:ext cx="5328920" cy="5018723"/>
          </a:xfrm>
          <a:prstGeom prst="rect">
            <a:avLst/>
          </a:prstGeom>
          <a:noFill/>
          <a:ln w="9525">
            <a:noFill/>
          </a:ln>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000" dirty="0">
                <a:solidFill>
                  <a:srgbClr val="7030A0"/>
                </a:solidFill>
              </a:rPr>
              <a:t>Machine Learning for OpenCV 4 Second Edition</a:t>
            </a:r>
          </a:p>
          <a:p>
            <a:pPr fontAlgn="auto">
              <a:spcAft>
                <a:spcPts val="0"/>
              </a:spcAft>
            </a:pPr>
            <a:r>
              <a:rPr lang="en-US" sz="2000" dirty="0">
                <a:solidFill>
                  <a:srgbClr val="7030A0"/>
                </a:solidFill>
              </a:rPr>
              <a:t>OpenCV 4 with Python Blueprints Second Edition</a:t>
            </a:r>
          </a:p>
          <a:p>
            <a:pPr fontAlgn="auto">
              <a:spcAft>
                <a:spcPts val="0"/>
              </a:spcAft>
            </a:pPr>
            <a:r>
              <a:rPr lang="en-US" sz="2000" dirty="0">
                <a:solidFill>
                  <a:srgbClr val="7030A0"/>
                </a:solidFill>
              </a:rPr>
              <a:t>Automate the Boring Stuff with Python Second Edition</a:t>
            </a:r>
          </a:p>
          <a:p>
            <a:pPr fontAlgn="auto">
              <a:spcAft>
                <a:spcPts val="0"/>
              </a:spcAft>
            </a:pPr>
            <a:r>
              <a:rPr lang="en-US" sz="2000" dirty="0">
                <a:solidFill>
                  <a:srgbClr val="7030A0"/>
                </a:solidFill>
              </a:rPr>
              <a:t>Learning OpenCV 4 Computer Vision with Python 3 Third Edition</a:t>
            </a:r>
          </a:p>
          <a:p>
            <a:pPr fontAlgn="auto">
              <a:spcAft>
                <a:spcPts val="0"/>
              </a:spcAft>
            </a:pPr>
            <a:r>
              <a:rPr lang="en-US" sz="2000" dirty="0">
                <a:solidFill>
                  <a:srgbClr val="7030A0"/>
                </a:solidFill>
              </a:rPr>
              <a:t>OpenCV 3.x with Python By Example Second Edition</a:t>
            </a:r>
          </a:p>
          <a:p>
            <a:pPr fontAlgn="auto">
              <a:spcAft>
                <a:spcPts val="0"/>
              </a:spcAft>
            </a:pPr>
            <a:r>
              <a:rPr lang="en-US" sz="2000" dirty="0">
                <a:solidFill>
                  <a:srgbClr val="7030A0"/>
                </a:solidFill>
              </a:rPr>
              <a:t>Django 3 Web Development Cookbook Fourth Edition</a:t>
            </a:r>
          </a:p>
          <a:p>
            <a:pPr fontAlgn="auto">
              <a:spcAft>
                <a:spcPts val="0"/>
              </a:spcAft>
            </a:pPr>
            <a:r>
              <a:rPr lang="en-US" sz="2000" dirty="0">
                <a:solidFill>
                  <a:srgbClr val="7030A0"/>
                </a:solidFill>
              </a:rPr>
              <a:t>Beyond the Basic Stuff with Python</a:t>
            </a:r>
          </a:p>
          <a:p>
            <a:pPr fontAlgn="auto">
              <a:spcAft>
                <a:spcPts val="0"/>
              </a:spcAft>
            </a:pPr>
            <a:endParaRPr lang="en-US" sz="2000" dirty="0">
              <a:solidFill>
                <a:srgbClr val="7030A0"/>
              </a:solidFill>
            </a:endParaRPr>
          </a:p>
          <a:p>
            <a:pPr marL="0" indent="0" fontAlgn="auto">
              <a:spcAft>
                <a:spcPts val="0"/>
              </a:spcAft>
              <a:buNone/>
            </a:pPr>
            <a:r>
              <a:rPr lang="en-US" sz="3200" dirty="0">
                <a:solidFill>
                  <a:schemeClr val="accent4">
                    <a:lumMod val="75000"/>
                  </a:schemeClr>
                </a:solidFill>
              </a:rPr>
              <a:t>GITHUB 😁</a:t>
            </a:r>
            <a:br>
              <a:rPr lang="en-US" sz="2000" dirty="0">
                <a:solidFill>
                  <a:srgbClr val="7030A0"/>
                </a:solidFill>
              </a:rPr>
            </a:br>
            <a:endParaRPr lang="en-US" sz="2000" dirty="0">
              <a:solidFill>
                <a:srgbClr val="7030A0"/>
              </a:solidFill>
            </a:endParaRPr>
          </a:p>
        </p:txBody>
      </p:sp>
    </p:spTree>
    <p:extLst>
      <p:ext uri="{BB962C8B-B14F-4D97-AF65-F5344CB8AC3E}">
        <p14:creationId xmlns:p14="http://schemas.microsoft.com/office/powerpoint/2010/main" val="3079727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28681" name="文本框 15"/>
          <p:cNvSpPr txBox="1"/>
          <p:nvPr/>
        </p:nvSpPr>
        <p:spPr>
          <a:xfrm>
            <a:off x="4711065" y="3023235"/>
            <a:ext cx="2736850" cy="768350"/>
          </a:xfrm>
          <a:prstGeom prst="rect">
            <a:avLst/>
          </a:prstGeom>
          <a:noFill/>
          <a:ln w="9525">
            <a:noFill/>
          </a:ln>
        </p:spPr>
        <p:txBody>
          <a:bodyPr wrap="square" anchor="t">
            <a:spAutoFit/>
          </a:bodyPr>
          <a:lstStyle/>
          <a:p>
            <a:pPr algn="ctr"/>
            <a:r>
              <a:rPr lang="en-US" sz="4400" b="1" dirty="0">
                <a:solidFill>
                  <a:schemeClr val="bg1"/>
                </a:solidFill>
                <a:ea typeface="SimSun" panose="02010600030101010101" pitchFamily="2" charset="-122"/>
                <a:cs typeface="Calibri" panose="020F0502020204030204" pitchFamily="34" charset="0"/>
              </a:rPr>
              <a:t>Conclusion</a:t>
            </a:r>
          </a:p>
        </p:txBody>
      </p:sp>
      <p:pic>
        <p:nvPicPr>
          <p:cNvPr id="8" name="Content Placeholder 7" descr="IBM"/>
          <p:cNvPicPr>
            <a:picLocks noGrp="1" noChangeAspect="1"/>
          </p:cNvPicPr>
          <p:nvPr>
            <p:ph idx="1"/>
          </p:nvPr>
        </p:nvPicPr>
        <p:blipFill>
          <a:blip r:embed="rId2"/>
          <a:stretch>
            <a:fillRect/>
          </a:stretch>
        </p:blipFill>
        <p:spPr>
          <a:xfrm>
            <a:off x="255905" y="205105"/>
            <a:ext cx="1205865" cy="547370"/>
          </a:xfrm>
          <a:prstGeom prst="rect">
            <a:avLst/>
          </a:prstGeom>
          <a:noFill/>
          <a:ln w="9525">
            <a:noFill/>
          </a:ln>
        </p:spPr>
      </p:pic>
      <p:pic>
        <p:nvPicPr>
          <p:cNvPr id="16" name="image1.png"/>
          <p:cNvPicPr/>
          <p:nvPr/>
        </p:nvPicPr>
        <p:blipFill>
          <a:blip r:embed="rId3">
            <a:extLst>
              <a:ext uri="{28A0092B-C50C-407E-A947-70E740481C1C}">
                <a14:useLocalDpi xmlns:a14="http://schemas.microsoft.com/office/drawing/2010/main" val="0"/>
              </a:ext>
            </a:extLst>
          </a:blip>
          <a:srcRect/>
          <a:stretch>
            <a:fillRect/>
          </a:stretch>
        </p:blipFill>
        <p:spPr>
          <a:xfrm>
            <a:off x="10831513" y="81626"/>
            <a:ext cx="1274445" cy="1014095"/>
          </a:xfrm>
          <a:prstGeom prst="rect">
            <a:avLst/>
          </a:prstGeo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IBM"/>
          <p:cNvPicPr>
            <a:picLocks noGrp="1" noChangeAspect="1"/>
          </p:cNvPicPr>
          <p:nvPr>
            <p:ph idx="1"/>
          </p:nvPr>
        </p:nvPicPr>
        <p:blipFill>
          <a:blip r:embed="rId2"/>
          <a:stretch>
            <a:fillRect/>
          </a:stretch>
        </p:blipFill>
        <p:spPr>
          <a:xfrm>
            <a:off x="259080" y="205740"/>
            <a:ext cx="1219835" cy="551815"/>
          </a:xfrm>
          <a:prstGeom prst="rect">
            <a:avLst/>
          </a:prstGeom>
          <a:noFill/>
          <a:ln w="9525">
            <a:noFill/>
          </a:ln>
        </p:spPr>
      </p:pic>
      <p:sp>
        <p:nvSpPr>
          <p:cNvPr id="3" name="Text Box 2"/>
          <p:cNvSpPr txBox="1"/>
          <p:nvPr/>
        </p:nvSpPr>
        <p:spPr>
          <a:xfrm>
            <a:off x="2003742" y="2491105"/>
            <a:ext cx="8184515" cy="1477328"/>
          </a:xfrm>
          <a:prstGeom prst="rect">
            <a:avLst/>
          </a:prstGeom>
          <a:noFill/>
          <a:ln w="9525">
            <a:noFill/>
          </a:ln>
        </p:spPr>
        <p:txBody>
          <a:bodyPr wrap="square" lIns="0" tIns="0" rIns="0" bIns="0" anchor="t">
            <a:spAutoFit/>
          </a:bodyPr>
          <a:lstStyle/>
          <a:p>
            <a:pPr algn="just" defTabSz="1216025">
              <a:spcBef>
                <a:spcPct val="20000"/>
              </a:spcBef>
            </a:pPr>
            <a:r>
              <a:rPr lang="en-US" altLang="zh-CN" sz="2400" b="1" dirty="0">
                <a:solidFill>
                  <a:schemeClr val="tx1"/>
                </a:solidFill>
                <a:ea typeface="Microsoft YaHei" panose="020B0503020204020204" pitchFamily="34" charset="-122"/>
                <a:cs typeface="Calibri" panose="020F0502020204030204" pitchFamily="34" charset="0"/>
                <a:sym typeface="Arial" panose="020B0604020202020204" pitchFamily="34" charset="0"/>
              </a:rPr>
              <a:t>In a nutshell, </a:t>
            </a:r>
            <a:r>
              <a:rPr lang="en-US" altLang="zh-CN" sz="2400" b="1" dirty="0">
                <a:ea typeface="Microsoft YaHei" panose="020B0503020204020204" pitchFamily="34" charset="-122"/>
                <a:cs typeface="Calibri" panose="020F0502020204030204" pitchFamily="34" charset="0"/>
                <a:sym typeface="Arial" panose="020B0604020202020204" pitchFamily="34" charset="0"/>
              </a:rPr>
              <a:t>issues related to Manual Attendance can be overcome by using Automatic Attendance approach in schools and colleges, which is very cheap and solution proposed is easy to implement in practical way.</a:t>
            </a:r>
            <a:endParaRPr lang="en-US" altLang="zh-CN" sz="2400" b="1" dirty="0">
              <a:solidFill>
                <a:schemeClr val="tx1"/>
              </a:solidFill>
              <a:ea typeface="Microsoft YaHei" panose="020B0503020204020204" pitchFamily="34" charset="-122"/>
              <a:cs typeface="Calibri" panose="020F0502020204030204" pitchFamily="34" charset="0"/>
              <a:sym typeface="Arial" panose="020B0604020202020204" pitchFamily="34" charset="0"/>
            </a:endParaRPr>
          </a:p>
        </p:txBody>
      </p:sp>
      <p:pic>
        <p:nvPicPr>
          <p:cNvPr id="4" name="image1.png"/>
          <p:cNvPicPr/>
          <p:nvPr/>
        </p:nvPicPr>
        <p:blipFill>
          <a:blip r:embed="rId3">
            <a:extLst>
              <a:ext uri="{28A0092B-C50C-407E-A947-70E740481C1C}">
                <a14:useLocalDpi xmlns:a14="http://schemas.microsoft.com/office/drawing/2010/main" val="0"/>
              </a:ext>
            </a:extLst>
          </a:blip>
          <a:srcRect/>
          <a:stretch>
            <a:fillRect/>
          </a:stretch>
        </p:blipFill>
        <p:spPr>
          <a:xfrm>
            <a:off x="10831513" y="81626"/>
            <a:ext cx="1274445" cy="1014095"/>
          </a:xfrm>
          <a:prstGeom prst="rect">
            <a:avLst/>
          </a:prstGeom>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任意多边形 5"/>
          <p:cNvSpPr/>
          <p:nvPr/>
        </p:nvSpPr>
        <p:spPr>
          <a:xfrm>
            <a:off x="9609138" y="-7937"/>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1" name="椭圆 10"/>
          <p:cNvSpPr/>
          <p:nvPr/>
        </p:nvSpPr>
        <p:spPr>
          <a:xfrm>
            <a:off x="8931275" y="255588"/>
            <a:ext cx="1033463"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11545888" y="3175000"/>
            <a:ext cx="482600"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33820" name="文本框 31"/>
          <p:cNvSpPr txBox="1"/>
          <p:nvPr/>
        </p:nvSpPr>
        <p:spPr>
          <a:xfrm>
            <a:off x="1847850" y="255588"/>
            <a:ext cx="4673600" cy="1200150"/>
          </a:xfrm>
          <a:prstGeom prst="rect">
            <a:avLst/>
          </a:prstGeom>
          <a:noFill/>
          <a:ln w="9525">
            <a:noFill/>
          </a:ln>
        </p:spPr>
        <p:txBody>
          <a:bodyPr anchor="t">
            <a:spAutoFit/>
          </a:bodyPr>
          <a:lstStyle/>
          <a:p>
            <a:pPr algn="dist">
              <a:buFont typeface="Arial" panose="020B0604020202020204" pitchFamily="34" charset="0"/>
            </a:pPr>
            <a:r>
              <a:rPr lang="en-US" altLang="zh-CN" sz="7200" dirty="0">
                <a:solidFill>
                  <a:srgbClr val="02B3C5"/>
                </a:solidFill>
                <a:ea typeface="SimSun" panose="02010600030101010101" pitchFamily="2" charset="-122"/>
                <a:cs typeface="Calibri" panose="020F0502020204030204" pitchFamily="34" charset="0"/>
              </a:rPr>
              <a:t>THANK YOU</a:t>
            </a:r>
            <a:endParaRPr lang="zh-CN" altLang="en-US" sz="7200" dirty="0">
              <a:solidFill>
                <a:srgbClr val="02B3C5"/>
              </a:solidFill>
              <a:ea typeface="SimSun" panose="02010600030101010101" pitchFamily="2" charset="-122"/>
              <a:cs typeface="Calibri" panose="020F0502020204030204" pitchFamily="34" charset="0"/>
            </a:endParaRPr>
          </a:p>
        </p:txBody>
      </p:sp>
      <p:sp>
        <p:nvSpPr>
          <p:cNvPr id="33821" name="文本框 32"/>
          <p:cNvSpPr txBox="1"/>
          <p:nvPr/>
        </p:nvSpPr>
        <p:spPr>
          <a:xfrm>
            <a:off x="948690" y="2640330"/>
            <a:ext cx="6842125" cy="398780"/>
          </a:xfrm>
          <a:prstGeom prst="rect">
            <a:avLst/>
          </a:prstGeom>
          <a:noFill/>
          <a:ln w="9525">
            <a:noFill/>
          </a:ln>
        </p:spPr>
        <p:txBody>
          <a:bodyPr wrap="square" anchor="t">
            <a:spAutoFit/>
          </a:bodyPr>
          <a:lstStyle/>
          <a:p>
            <a:pPr algn="dist">
              <a:buFont typeface="Arial" panose="020B0604020202020204" pitchFamily="34" charset="0"/>
            </a:pPr>
            <a:r>
              <a:rPr lang="en-US" altLang="zh-CN" sz="2000" b="1" dirty="0">
                <a:solidFill>
                  <a:srgbClr val="424242"/>
                </a:solidFill>
                <a:ea typeface="Calibri" panose="020F0502020204030204" pitchFamily="34" charset="0"/>
                <a:cs typeface="Calibri" panose="020F0502020204030204" pitchFamily="34" charset="0"/>
              </a:rPr>
              <a:t>For giving us an oppurtunity to present our idea...</a:t>
            </a:r>
          </a:p>
        </p:txBody>
      </p:sp>
      <p:cxnSp>
        <p:nvCxnSpPr>
          <p:cNvPr id="2" name="Straight Connector 1"/>
          <p:cNvCxnSpPr/>
          <p:nvPr/>
        </p:nvCxnSpPr>
        <p:spPr>
          <a:xfrm>
            <a:off x="858520" y="2556510"/>
            <a:ext cx="7022465" cy="8255"/>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30734" name="TextBox 13"/>
          <p:cNvSpPr txBox="1"/>
          <p:nvPr/>
        </p:nvSpPr>
        <p:spPr>
          <a:xfrm>
            <a:off x="1842770" y="1704023"/>
            <a:ext cx="4253230" cy="1378839"/>
          </a:xfrm>
          <a:prstGeom prst="rect">
            <a:avLst/>
          </a:prstGeom>
          <a:noFill/>
          <a:ln w="9525">
            <a:noFill/>
          </a:ln>
        </p:spPr>
        <p:txBody>
          <a:bodyPr wrap="square" lIns="0" tIns="0" rIns="0" bIns="0" anchor="t">
            <a:spAutoFit/>
          </a:bodyPr>
          <a:lstStyle/>
          <a:p>
            <a:pPr algn="ctr" defTabSz="1216025">
              <a:spcBef>
                <a:spcPct val="20000"/>
              </a:spcBef>
            </a:pPr>
            <a:r>
              <a:rPr lang="en-US" altLang="zh-CN" sz="32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TEAM : VIKAS</a:t>
            </a:r>
            <a:endParaRPr lang="en-US" altLang="zh-CN" sz="16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a:p>
            <a:pPr algn="ctr" defTabSz="1216025">
              <a:spcBef>
                <a:spcPct val="20000"/>
              </a:spcBef>
            </a:pPr>
            <a:r>
              <a:rPr lang="en-IN" sz="2000" dirty="0">
                <a:hlinkClick r:id="rId2"/>
              </a:rPr>
              <a:t>MAIN.html</a:t>
            </a:r>
            <a:endParaRPr lang="en-IN" sz="2000" dirty="0"/>
          </a:p>
          <a:p>
            <a:pPr algn="ctr" defTabSz="1216025">
              <a:spcBef>
                <a:spcPct val="20000"/>
              </a:spcBef>
            </a:pPr>
            <a:endParaRPr lang="en-US" altLang="zh-CN" sz="2800" b="1"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30735" name="TextBox 13"/>
          <p:cNvSpPr txBox="1"/>
          <p:nvPr/>
        </p:nvSpPr>
        <p:spPr>
          <a:xfrm>
            <a:off x="2604770" y="1676400"/>
            <a:ext cx="2335213" cy="184150"/>
          </a:xfrm>
          <a:prstGeom prst="rect">
            <a:avLst/>
          </a:prstGeom>
          <a:noFill/>
          <a:ln w="9525">
            <a:noFill/>
          </a:ln>
        </p:spPr>
        <p:txBody>
          <a:bodyPr lIns="0" tIns="0" rIns="0" bIns="0" anchor="t">
            <a:spAutoFit/>
          </a:bodyPr>
          <a:lstStyle/>
          <a:p>
            <a:pPr algn="ctr" defTabSz="1216025">
              <a:spcBef>
                <a:spcPct val="20000"/>
              </a:spcBef>
            </a:pPr>
            <a:endParaRPr lang="en-US" altLang="zh-CN" sz="12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3" name="TextBox 13"/>
          <p:cNvSpPr txBox="1"/>
          <p:nvPr/>
        </p:nvSpPr>
        <p:spPr>
          <a:xfrm>
            <a:off x="2211387" y="3818891"/>
            <a:ext cx="4031283" cy="2646878"/>
          </a:xfrm>
          <a:prstGeom prst="rect">
            <a:avLst/>
          </a:prstGeom>
          <a:noFill/>
          <a:ln w="9525">
            <a:noFill/>
          </a:ln>
        </p:spPr>
        <p:txBody>
          <a:bodyPr wrap="square" lIns="0" tIns="0" rIns="0" bIns="0" anchor="t">
            <a:spAutoFit/>
          </a:bodyPr>
          <a:lstStyle/>
          <a:p>
            <a:pPr algn="ctr" defTabSz="1216025">
              <a:spcBef>
                <a:spcPct val="20000"/>
              </a:spcBef>
            </a:pPr>
            <a:r>
              <a:rPr lang="en-US" altLang="zh-CN" sz="28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Team members</a:t>
            </a:r>
          </a:p>
          <a:p>
            <a:pPr lvl="0" algn="ctr"/>
            <a:r>
              <a:rPr lang="en-GB" sz="2400" dirty="0" err="1">
                <a:ln w="0"/>
                <a:solidFill>
                  <a:schemeClr val="accent1"/>
                </a:solidFill>
                <a:effectLst>
                  <a:outerShdw blurRad="38100" dist="25400" dir="5400000" algn="ctr" rotWithShape="0">
                    <a:srgbClr val="6E747A">
                      <a:alpha val="43000"/>
                    </a:srgbClr>
                  </a:outerShdw>
                </a:effectLst>
              </a:rPr>
              <a:t>Kunal</a:t>
            </a:r>
            <a:r>
              <a:rPr lang="en-GB" sz="2400" dirty="0">
                <a:ln w="0"/>
                <a:solidFill>
                  <a:schemeClr val="accent1"/>
                </a:solidFill>
                <a:effectLst>
                  <a:outerShdw blurRad="38100" dist="25400" dir="5400000" algn="ctr" rotWithShape="0">
                    <a:srgbClr val="6E747A">
                      <a:alpha val="43000"/>
                    </a:srgbClr>
                  </a:outerShdw>
                </a:effectLst>
              </a:rPr>
              <a:t> </a:t>
            </a:r>
            <a:r>
              <a:rPr lang="en-GB" sz="2400" dirty="0" err="1">
                <a:ln w="0"/>
                <a:solidFill>
                  <a:schemeClr val="accent1"/>
                </a:solidFill>
                <a:effectLst>
                  <a:outerShdw blurRad="38100" dist="25400" dir="5400000" algn="ctr" rotWithShape="0">
                    <a:srgbClr val="6E747A">
                      <a:alpha val="43000"/>
                    </a:srgbClr>
                  </a:outerShdw>
                </a:effectLst>
              </a:rPr>
              <a:t>Vasudevan</a:t>
            </a:r>
            <a:r>
              <a:rPr lang="en-GB" sz="2400" dirty="0">
                <a:ln w="0"/>
                <a:solidFill>
                  <a:schemeClr val="accent1"/>
                </a:solidFill>
                <a:effectLst>
                  <a:outerShdw blurRad="38100" dist="25400" dir="5400000" algn="ctr" rotWithShape="0">
                    <a:srgbClr val="6E747A">
                      <a:alpha val="43000"/>
                    </a:srgbClr>
                  </a:outerShdw>
                </a:effectLst>
              </a:rPr>
              <a:t>  (9919004153)</a:t>
            </a:r>
            <a:endParaRPr lang="en-IN" sz="2400" dirty="0">
              <a:ln w="0"/>
              <a:solidFill>
                <a:schemeClr val="accent1"/>
              </a:solidFill>
              <a:effectLst>
                <a:outerShdw blurRad="38100" dist="25400" dir="5400000" algn="ctr" rotWithShape="0">
                  <a:srgbClr val="6E747A">
                    <a:alpha val="43000"/>
                  </a:srgbClr>
                </a:outerShdw>
              </a:effectLst>
            </a:endParaRPr>
          </a:p>
          <a:p>
            <a:pPr lvl="0" algn="ctr"/>
            <a:r>
              <a:rPr lang="en-GB" sz="2400" dirty="0">
                <a:ln w="0"/>
                <a:solidFill>
                  <a:schemeClr val="accent1"/>
                </a:solidFill>
                <a:effectLst>
                  <a:outerShdw blurRad="38100" dist="25400" dir="5400000" algn="ctr" rotWithShape="0">
                    <a:srgbClr val="6E747A">
                      <a:alpha val="43000"/>
                    </a:srgbClr>
                  </a:outerShdw>
                </a:effectLst>
              </a:rPr>
              <a:t>Vikrant </a:t>
            </a:r>
            <a:r>
              <a:rPr lang="en-GB" sz="2400" dirty="0" err="1">
                <a:ln w="0"/>
                <a:solidFill>
                  <a:schemeClr val="accent1"/>
                </a:solidFill>
                <a:effectLst>
                  <a:outerShdw blurRad="38100" dist="25400" dir="5400000" algn="ctr" rotWithShape="0">
                    <a:srgbClr val="6E747A">
                      <a:alpha val="43000"/>
                    </a:srgbClr>
                  </a:outerShdw>
                </a:effectLst>
              </a:rPr>
              <a:t>Joilya</a:t>
            </a:r>
            <a:r>
              <a:rPr lang="en-GB" sz="2400" dirty="0">
                <a:ln w="0"/>
                <a:solidFill>
                  <a:schemeClr val="accent1"/>
                </a:solidFill>
                <a:effectLst>
                  <a:outerShdw blurRad="38100" dist="25400" dir="5400000" algn="ctr" rotWithShape="0">
                    <a:srgbClr val="6E747A">
                      <a:alpha val="43000"/>
                    </a:srgbClr>
                  </a:outerShdw>
                </a:effectLst>
              </a:rPr>
              <a:t> (9919004368)</a:t>
            </a:r>
            <a:endParaRPr lang="en-IN" sz="2400" dirty="0">
              <a:ln w="0"/>
              <a:solidFill>
                <a:schemeClr val="accent1"/>
              </a:solidFill>
              <a:effectLst>
                <a:outerShdw blurRad="38100" dist="25400" dir="5400000" algn="ctr" rotWithShape="0">
                  <a:srgbClr val="6E747A">
                    <a:alpha val="43000"/>
                  </a:srgbClr>
                </a:outerShdw>
              </a:effectLst>
            </a:endParaRPr>
          </a:p>
          <a:p>
            <a:pPr lvl="0" algn="ctr"/>
            <a:r>
              <a:rPr lang="en-GB" sz="2400" dirty="0">
                <a:ln w="0"/>
                <a:solidFill>
                  <a:schemeClr val="accent1"/>
                </a:solidFill>
                <a:effectLst>
                  <a:outerShdw blurRad="38100" dist="25400" dir="5400000" algn="ctr" rotWithShape="0">
                    <a:srgbClr val="6E747A">
                      <a:alpha val="43000"/>
                    </a:srgbClr>
                  </a:outerShdw>
                </a:effectLst>
              </a:rPr>
              <a:t>Ashutosh Patel (9919004378)</a:t>
            </a:r>
            <a:endParaRPr lang="en-IN" sz="2400" dirty="0">
              <a:ln w="0"/>
              <a:solidFill>
                <a:schemeClr val="accent1"/>
              </a:solidFill>
              <a:effectLst>
                <a:outerShdw blurRad="38100" dist="25400" dir="5400000" algn="ctr" rotWithShape="0">
                  <a:srgbClr val="6E747A">
                    <a:alpha val="43000"/>
                  </a:srgbClr>
                </a:outerShdw>
              </a:effectLst>
            </a:endParaRPr>
          </a:p>
          <a:p>
            <a:pPr lvl="0" algn="ctr"/>
            <a:r>
              <a:rPr lang="en-GB" sz="2400" dirty="0" err="1">
                <a:ln w="0"/>
                <a:solidFill>
                  <a:schemeClr val="accent1"/>
                </a:solidFill>
                <a:effectLst>
                  <a:outerShdw blurRad="38100" dist="25400" dir="5400000" algn="ctr" rotWithShape="0">
                    <a:srgbClr val="6E747A">
                      <a:alpha val="43000"/>
                    </a:srgbClr>
                  </a:outerShdw>
                </a:effectLst>
              </a:rPr>
              <a:t>Shagun</a:t>
            </a:r>
            <a:r>
              <a:rPr lang="en-GB" sz="2400" dirty="0">
                <a:ln w="0"/>
                <a:solidFill>
                  <a:schemeClr val="accent1"/>
                </a:solidFill>
                <a:effectLst>
                  <a:outerShdw blurRad="38100" dist="25400" dir="5400000" algn="ctr" rotWithShape="0">
                    <a:srgbClr val="6E747A">
                      <a:alpha val="43000"/>
                    </a:srgbClr>
                  </a:outerShdw>
                </a:effectLst>
              </a:rPr>
              <a:t> Pandey  (9919004211)</a:t>
            </a:r>
            <a:endParaRPr lang="en-IN" sz="2400" dirty="0">
              <a:ln w="0"/>
              <a:solidFill>
                <a:schemeClr val="accent1"/>
              </a:solidFill>
              <a:effectLst>
                <a:outerShdw blurRad="38100" dist="25400" dir="5400000" algn="ctr" rotWithShape="0">
                  <a:srgbClr val="6E747A">
                    <a:alpha val="43000"/>
                  </a:srgbClr>
                </a:outerShdw>
              </a:effectLst>
            </a:endParaRPr>
          </a:p>
          <a:p>
            <a:pPr algn="ctr"/>
            <a:r>
              <a:rPr lang="en-GB" sz="2400" dirty="0">
                <a:ln w="0"/>
                <a:solidFill>
                  <a:schemeClr val="accent1"/>
                </a:solidFill>
                <a:effectLst>
                  <a:outerShdw blurRad="38100" dist="25400" dir="5400000" algn="ctr" rotWithShape="0">
                    <a:srgbClr val="6E747A">
                      <a:alpha val="43000"/>
                    </a:srgbClr>
                  </a:outerShdw>
                </a:effectLst>
              </a:rPr>
              <a:t>Imam </a:t>
            </a:r>
            <a:r>
              <a:rPr lang="en-GB" sz="2400" dirty="0" err="1">
                <a:ln w="0"/>
                <a:solidFill>
                  <a:schemeClr val="accent1"/>
                </a:solidFill>
                <a:effectLst>
                  <a:outerShdw blurRad="38100" dist="25400" dir="5400000" algn="ctr" rotWithShape="0">
                    <a:srgbClr val="6E747A">
                      <a:alpha val="43000"/>
                    </a:srgbClr>
                  </a:outerShdw>
                </a:effectLst>
              </a:rPr>
              <a:t>Afsar</a:t>
            </a:r>
            <a:r>
              <a:rPr lang="en-GB" sz="2400" dirty="0">
                <a:ln w="0"/>
                <a:solidFill>
                  <a:schemeClr val="accent1"/>
                </a:solidFill>
                <a:effectLst>
                  <a:outerShdw blurRad="38100" dist="25400" dir="5400000" algn="ctr" rotWithShape="0">
                    <a:srgbClr val="6E747A">
                      <a:alpha val="43000"/>
                    </a:srgbClr>
                  </a:outerShdw>
                </a:effectLst>
              </a:rPr>
              <a:t> (9919004355)</a:t>
            </a:r>
          </a:p>
          <a:p>
            <a:pPr algn="ctr"/>
            <a:r>
              <a:rPr lang="en-GB" sz="2400" dirty="0">
                <a:ln w="0"/>
                <a:solidFill>
                  <a:schemeClr val="accent1"/>
                </a:solidFill>
                <a:effectLst>
                  <a:outerShdw blurRad="38100" dist="25400" dir="5400000" algn="ctr" rotWithShape="0">
                    <a:srgbClr val="6E747A">
                      <a:alpha val="43000"/>
                    </a:srgbClr>
                  </a:outerShdw>
                </a:effectLst>
              </a:rPr>
              <a:t> </a:t>
            </a:r>
            <a:endParaRPr lang="en-US" altLang="zh-CN" sz="2800" dirty="0">
              <a:ln w="0"/>
              <a:solidFill>
                <a:schemeClr val="accent1"/>
              </a:solidFill>
              <a:effectLst>
                <a:outerShdw blurRad="38100" dist="25400" dir="5400000" algn="ctr" rotWithShape="0">
                  <a:srgbClr val="6E747A">
                    <a:alpha val="43000"/>
                  </a:srgbClr>
                </a:outerShdw>
              </a:effectLst>
              <a:ea typeface="Microsoft YaHei" panose="020B0503020204020204" pitchFamily="34" charset="-122"/>
              <a:cs typeface="Calibri" panose="020F0502020204030204" pitchFamily="34" charset="0"/>
              <a:sym typeface="Arial" panose="020B0604020202020204" pitchFamily="34" charset="0"/>
            </a:endParaRPr>
          </a:p>
        </p:txBody>
      </p:sp>
      <p:pic>
        <p:nvPicPr>
          <p:cNvPr id="18" name="Content Placeholder 17" descr="IBM"/>
          <p:cNvPicPr>
            <a:picLocks noGrp="1" noChangeAspect="1"/>
          </p:cNvPicPr>
          <p:nvPr>
            <p:ph idx="1"/>
          </p:nvPr>
        </p:nvPicPr>
        <p:blipFill>
          <a:blip r:embed="rId3"/>
          <a:stretch>
            <a:fillRect/>
          </a:stretch>
        </p:blipFill>
        <p:spPr>
          <a:xfrm>
            <a:off x="273685" y="203835"/>
            <a:ext cx="1217930" cy="551180"/>
          </a:xfrm>
          <a:prstGeom prst="rect">
            <a:avLst/>
          </a:prstGeom>
          <a:noFill/>
          <a:ln w="9525">
            <a:noFill/>
          </a:ln>
        </p:spPr>
      </p:pic>
      <p:pic>
        <p:nvPicPr>
          <p:cNvPr id="20" name="image1.png"/>
          <p:cNvPicPr/>
          <p:nvPr/>
        </p:nvPicPr>
        <p:blipFill>
          <a:blip r:embed="rId4">
            <a:extLst>
              <a:ext uri="{28A0092B-C50C-407E-A947-70E740481C1C}">
                <a14:useLocalDpi xmlns:a14="http://schemas.microsoft.com/office/drawing/2010/main" val="0"/>
              </a:ext>
            </a:extLst>
          </a:blip>
          <a:srcRect/>
          <a:stretch>
            <a:fillRect/>
          </a:stretch>
        </p:blipFill>
        <p:spPr>
          <a:xfrm>
            <a:off x="10831513" y="81626"/>
            <a:ext cx="1274445" cy="1014095"/>
          </a:xfrm>
          <a:prstGeom prst="rect">
            <a:avLst/>
          </a:prstGeo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5251" y="1986107"/>
            <a:ext cx="1669473" cy="213275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4215" y="1986107"/>
            <a:ext cx="1464281" cy="213275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4529874" y="2193505"/>
            <a:ext cx="2132758" cy="1717963"/>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80023" y="1986107"/>
            <a:ext cx="1856606" cy="2132758"/>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61417" y="1986107"/>
            <a:ext cx="1745094" cy="2132758"/>
          </a:xfrm>
          <a:prstGeom prst="rect">
            <a:avLst/>
          </a:prstGeom>
        </p:spPr>
      </p:pic>
      <p:sp>
        <p:nvSpPr>
          <p:cNvPr id="9" name="Rectangle 8"/>
          <p:cNvSpPr/>
          <p:nvPr/>
        </p:nvSpPr>
        <p:spPr>
          <a:xfrm>
            <a:off x="339436" y="2621082"/>
            <a:ext cx="11367076" cy="4358116"/>
          </a:xfrm>
          <a:prstGeom prst="rect">
            <a:avLst/>
          </a:prstGeom>
        </p:spPr>
        <p:txBody>
          <a:bodyPr wrap="square">
            <a:spAutoFit/>
          </a:bodyPr>
          <a:lstStyle/>
          <a:p>
            <a:pPr defTabSz="1216025">
              <a:spcBef>
                <a:spcPct val="20000"/>
              </a:spcBef>
            </a:pPr>
            <a:endParaRPr lang="en-IN"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a:p>
            <a:pPr defTabSz="1216025">
              <a:spcBef>
                <a:spcPct val="20000"/>
              </a:spcBef>
            </a:pPr>
            <a:endParaRPr lang="en-IN"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a:p>
            <a:pPr defTabSz="1216025">
              <a:spcBef>
                <a:spcPct val="20000"/>
              </a:spcBef>
            </a:pPr>
            <a:endParaRPr lang="en-IN"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a:p>
            <a:pPr defTabSz="1216025">
              <a:spcBef>
                <a:spcPct val="20000"/>
              </a:spcBef>
            </a:pPr>
            <a:endParaRPr lang="en-IN"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a:p>
            <a:pPr defTabSz="1216025">
              <a:spcBef>
                <a:spcPct val="20000"/>
              </a:spcBef>
            </a:pPr>
            <a:endParaRPr lang="en-IN"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a:p>
            <a:pPr defTabSz="1216025">
              <a:spcBef>
                <a:spcPct val="20000"/>
              </a:spcBef>
            </a:pPr>
            <a:r>
              <a:rPr lang="en-IN" b="1" dirty="0">
                <a:solidFill>
                  <a:srgbClr val="445469"/>
                </a:solidFill>
                <a:ea typeface="Microsoft YaHei" panose="020B0503020204020204" pitchFamily="34" charset="-122"/>
                <a:cs typeface="Calibri" panose="020F0502020204030204" pitchFamily="34" charset="0"/>
                <a:sym typeface="Arial" panose="020B0604020202020204" pitchFamily="34" charset="0"/>
              </a:rPr>
              <a:t>           V                                        I                                             K                                                A                                               S</a:t>
            </a:r>
          </a:p>
          <a:p>
            <a:pPr defTabSz="1216025">
              <a:spcBef>
                <a:spcPct val="20000"/>
              </a:spcBef>
            </a:pPr>
            <a:endParaRPr lang="en-GB" b="1" dirty="0">
              <a:ln w="0"/>
              <a:solidFill>
                <a:schemeClr val="accent1"/>
              </a:solidFill>
              <a:effectLst>
                <a:outerShdw blurRad="38100" dist="25400" dir="5400000" algn="ctr" rotWithShape="0">
                  <a:srgbClr val="6E747A">
                    <a:alpha val="43000"/>
                  </a:srgbClr>
                </a:outerShdw>
              </a:effectLst>
            </a:endParaRPr>
          </a:p>
          <a:p>
            <a:pPr defTabSz="1216025">
              <a:spcBef>
                <a:spcPct val="20000"/>
              </a:spcBef>
            </a:pPr>
            <a:endParaRPr lang="en-GB" dirty="0">
              <a:ln w="0"/>
              <a:solidFill>
                <a:schemeClr val="accent1"/>
              </a:solidFill>
              <a:effectLst>
                <a:outerShdw blurRad="38100" dist="25400" dir="5400000" algn="ctr" rotWithShape="0">
                  <a:srgbClr val="6E747A">
                    <a:alpha val="43000"/>
                  </a:srgbClr>
                </a:outerShdw>
              </a:effectLst>
            </a:endParaRPr>
          </a:p>
          <a:p>
            <a:pPr defTabSz="1216025">
              <a:spcBef>
                <a:spcPct val="20000"/>
              </a:spcBef>
            </a:pPr>
            <a:r>
              <a:rPr lang="en-GB" dirty="0">
                <a:ln w="0"/>
                <a:effectLst>
                  <a:outerShdw blurRad="38100" dist="25400" dir="5400000" algn="ctr" rotWithShape="0">
                    <a:srgbClr val="6E747A">
                      <a:alpha val="43000"/>
                    </a:srgbClr>
                  </a:outerShdw>
                </a:effectLst>
              </a:rPr>
              <a:t>Vikrant Joliya                    </a:t>
            </a:r>
            <a:r>
              <a:rPr lang="en-GB" dirty="0" err="1">
                <a:ln w="0"/>
                <a:effectLst>
                  <a:outerShdw blurRad="38100" dist="25400" dir="5400000" algn="ctr" rotWithShape="0">
                    <a:srgbClr val="6E747A">
                      <a:alpha val="43000"/>
                    </a:srgbClr>
                  </a:outerShdw>
                </a:effectLst>
              </a:rPr>
              <a:t>Afsar</a:t>
            </a:r>
            <a:r>
              <a:rPr lang="en-GB" dirty="0">
                <a:ln w="0"/>
                <a:effectLst>
                  <a:outerShdw blurRad="38100" dist="25400" dir="5400000" algn="ctr" rotWithShape="0">
                    <a:srgbClr val="6E747A">
                      <a:alpha val="43000"/>
                    </a:srgbClr>
                  </a:outerShdw>
                </a:effectLst>
              </a:rPr>
              <a:t> Imam                    Kunal Vasudevan                      Ashutosh Patel                     </a:t>
            </a:r>
            <a:r>
              <a:rPr lang="en-GB" dirty="0" err="1">
                <a:ln w="0"/>
                <a:effectLst>
                  <a:outerShdw blurRad="38100" dist="25400" dir="5400000" algn="ctr" rotWithShape="0">
                    <a:srgbClr val="6E747A">
                      <a:alpha val="43000"/>
                    </a:srgbClr>
                  </a:outerShdw>
                </a:effectLst>
              </a:rPr>
              <a:t>Shagun</a:t>
            </a:r>
            <a:r>
              <a:rPr lang="en-GB" dirty="0">
                <a:ln w="0"/>
                <a:effectLst>
                  <a:outerShdw blurRad="38100" dist="25400" dir="5400000" algn="ctr" rotWithShape="0">
                    <a:srgbClr val="6E747A">
                      <a:alpha val="43000"/>
                    </a:srgbClr>
                  </a:outerShdw>
                </a:effectLst>
              </a:rPr>
              <a:t> Pandey </a:t>
            </a:r>
          </a:p>
          <a:p>
            <a:pPr defTabSz="1216025">
              <a:spcBef>
                <a:spcPct val="20000"/>
              </a:spcBef>
            </a:pPr>
            <a:endParaRPr lang="en-IN" dirty="0">
              <a:ln w="0"/>
              <a:effectLst>
                <a:outerShdw blurRad="38100" dist="25400" dir="5400000" algn="ctr" rotWithShape="0">
                  <a:srgbClr val="6E747A">
                    <a:alpha val="43000"/>
                  </a:srgbClr>
                </a:outerShdw>
              </a:effectLst>
            </a:endParaRPr>
          </a:p>
          <a:p>
            <a:pPr defTabSz="1216025">
              <a:spcBef>
                <a:spcPct val="20000"/>
              </a:spcBef>
            </a:pPr>
            <a:r>
              <a:rPr lang="en-GB" dirty="0">
                <a:ln w="0"/>
                <a:effectLst>
                  <a:outerShdw blurRad="38100" dist="25400" dir="5400000" algn="ctr" rotWithShape="0">
                    <a:srgbClr val="6E747A">
                      <a:alpha val="43000"/>
                    </a:srgbClr>
                  </a:outerShdw>
                </a:effectLst>
              </a:rPr>
              <a:t>9919004368                     9919004355                         9919004153                            9919004378                          9919004211</a:t>
            </a:r>
          </a:p>
          <a:p>
            <a:pPr defTabSz="1216025">
              <a:spcBef>
                <a:spcPct val="20000"/>
              </a:spcBef>
            </a:pPr>
            <a:endParaRPr lang="en-GB" dirty="0">
              <a:ln w="0"/>
              <a:effectLst>
                <a:outerShdw blurRad="38100" dist="25400" dir="5400000" algn="ctr" rotWithShape="0">
                  <a:srgbClr val="6E747A">
                    <a:alpha val="43000"/>
                  </a:srgbClr>
                </a:outerShdw>
              </a:effectLst>
              <a:ea typeface="Microsoft YaHei" panose="020B0503020204020204" pitchFamily="34" charset="-122"/>
              <a:cs typeface="Calibri" panose="020F0502020204030204" pitchFamily="34" charset="0"/>
              <a:sym typeface="Arial" panose="020B0604020202020204" pitchFamily="34" charset="0"/>
            </a:endParaRPr>
          </a:p>
          <a:p>
            <a:pPr defTabSz="1216025">
              <a:spcBef>
                <a:spcPct val="20000"/>
              </a:spcBef>
            </a:pPr>
            <a:endParaRPr lang="en-GB" dirty="0">
              <a:ln w="0"/>
              <a:effectLst>
                <a:outerShdw blurRad="38100" dist="25400" dir="5400000" algn="ctr" rotWithShape="0">
                  <a:srgbClr val="6E747A">
                    <a:alpha val="43000"/>
                  </a:srgbClr>
                </a:outerShdw>
              </a:effectLst>
              <a:ea typeface="Microsoft YaHei" panose="020B0503020204020204" pitchFamily="34" charset="-122"/>
              <a:cs typeface="Calibri" panose="020F0502020204030204" pitchFamily="34" charset="0"/>
              <a:sym typeface="Arial" panose="020B0604020202020204" pitchFamily="34" charset="0"/>
            </a:endParaRPr>
          </a:p>
        </p:txBody>
      </p:sp>
      <p:sp>
        <p:nvSpPr>
          <p:cNvPr id="11" name="Text Box 3"/>
          <p:cNvSpPr txBox="1"/>
          <p:nvPr/>
        </p:nvSpPr>
        <p:spPr>
          <a:xfrm>
            <a:off x="2199638" y="221673"/>
            <a:ext cx="6820939" cy="923330"/>
          </a:xfrm>
          <a:prstGeom prst="rect">
            <a:avLst/>
          </a:prstGeom>
          <a:noFill/>
          <a:ln w="9525">
            <a:noFill/>
          </a:ln>
        </p:spPr>
        <p:txBody>
          <a:bodyPr wrap="square" lIns="0" tIns="0" rIns="0" bIns="0" anchor="t">
            <a:spAutoFit/>
          </a:bodyPr>
          <a:lstStyle/>
          <a:p>
            <a:pPr algn="ctr" defTabSz="1216025">
              <a:spcBef>
                <a:spcPct val="20000"/>
              </a:spcBef>
            </a:pPr>
            <a:r>
              <a:rPr lang="en-US" altLang="zh-CN" sz="6000" b="1" dirty="0">
                <a:solidFill>
                  <a:srgbClr val="92D050"/>
                </a:solidFill>
                <a:ea typeface="Microsoft YaHei" panose="020B0503020204020204" pitchFamily="34" charset="-122"/>
                <a:cs typeface="Calibri" panose="020F0502020204030204" pitchFamily="34" charset="0"/>
                <a:sym typeface="Arial" panose="020B0604020202020204" pitchFamily="34" charset="0"/>
              </a:rPr>
              <a:t>V 	I	 K	 A 	S</a:t>
            </a:r>
          </a:p>
        </p:txBody>
      </p:sp>
    </p:spTree>
    <p:extLst>
      <p:ext uri="{BB962C8B-B14F-4D97-AF65-F5344CB8AC3E}">
        <p14:creationId xmlns:p14="http://schemas.microsoft.com/office/powerpoint/2010/main" val="2933908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a:xfrm>
            <a:off x="838200" y="365125"/>
            <a:ext cx="10515600" cy="1325563"/>
          </a:xfrm>
        </p:spPr>
        <p:txBody>
          <a:bodyPr/>
          <a:lstStyle/>
          <a:p>
            <a:endParaRPr lang="en-US"/>
          </a:p>
        </p:txBody>
      </p:sp>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9225" name="文本框 15"/>
          <p:cNvSpPr txBox="1"/>
          <p:nvPr/>
        </p:nvSpPr>
        <p:spPr>
          <a:xfrm>
            <a:off x="3569970" y="2887980"/>
            <a:ext cx="5052060" cy="829945"/>
          </a:xfrm>
          <a:prstGeom prst="rect">
            <a:avLst/>
          </a:prstGeom>
          <a:noFill/>
          <a:ln w="9525">
            <a:noFill/>
          </a:ln>
        </p:spPr>
        <p:txBody>
          <a:bodyPr wrap="square" anchor="t">
            <a:spAutoFit/>
          </a:bodyPr>
          <a:lstStyle/>
          <a:p>
            <a:pPr algn="ctr"/>
            <a:r>
              <a:rPr lang="en-US" altLang="zh-CN" sz="4800" dirty="0">
                <a:solidFill>
                  <a:schemeClr val="bg1"/>
                </a:solidFill>
                <a:ea typeface="SimSun" panose="02010600030101010101" pitchFamily="2" charset="-122"/>
                <a:cs typeface="Calibri" panose="020F0502020204030204" pitchFamily="34" charset="0"/>
              </a:rPr>
              <a:t>Introduction </a:t>
            </a:r>
          </a:p>
        </p:txBody>
      </p:sp>
      <p:pic>
        <p:nvPicPr>
          <p:cNvPr id="23" name="Picture 22" descr="IBM"/>
          <p:cNvPicPr>
            <a:picLocks noChangeAspect="1"/>
          </p:cNvPicPr>
          <p:nvPr/>
        </p:nvPicPr>
        <p:blipFill>
          <a:blip r:embed="rId2"/>
          <a:stretch>
            <a:fillRect/>
          </a:stretch>
        </p:blipFill>
        <p:spPr>
          <a:xfrm>
            <a:off x="219710" y="164465"/>
            <a:ext cx="1210310" cy="547370"/>
          </a:xfrm>
          <a:prstGeom prst="rect">
            <a:avLst/>
          </a:prstGeom>
          <a:noFill/>
          <a:ln w="9525">
            <a:noFill/>
          </a:ln>
        </p:spPr>
      </p:pic>
      <p:sp>
        <p:nvSpPr>
          <p:cNvPr id="3" name="Content Placeholder 2">
            <a:extLst>
              <a:ext uri="{FF2B5EF4-FFF2-40B4-BE49-F238E27FC236}">
                <a16:creationId xmlns:a16="http://schemas.microsoft.com/office/drawing/2014/main" id="{564D2C3B-B07A-4984-AF0F-DF16ED32A166}"/>
              </a:ext>
            </a:extLst>
          </p:cNvPr>
          <p:cNvSpPr>
            <a:spLocks noGrp="1"/>
          </p:cNvSpPr>
          <p:nvPr>
            <p:ph idx="1"/>
          </p:nvPr>
        </p:nvSpPr>
        <p:spPr/>
        <p:txBody>
          <a:bodyPr/>
          <a:lstStyle/>
          <a:p>
            <a:endParaRPr lang="en-IN" dirty="0"/>
          </a:p>
        </p:txBody>
      </p:sp>
      <p:pic>
        <p:nvPicPr>
          <p:cNvPr id="16" name="image1.png"/>
          <p:cNvPicPr/>
          <p:nvPr/>
        </p:nvPicPr>
        <p:blipFill>
          <a:blip r:embed="rId3">
            <a:extLst>
              <a:ext uri="{28A0092B-C50C-407E-A947-70E740481C1C}">
                <a14:useLocalDpi xmlns:a14="http://schemas.microsoft.com/office/drawing/2010/main" val="0"/>
              </a:ext>
            </a:extLst>
          </a:blip>
          <a:srcRect/>
          <a:stretch>
            <a:fillRect/>
          </a:stretch>
        </p:blipFill>
        <p:spPr>
          <a:xfrm>
            <a:off x="10831513" y="81626"/>
            <a:ext cx="1274445" cy="1014095"/>
          </a:xfrm>
          <a:prstGeom prst="rect">
            <a:avLst/>
          </a:prstGeo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文本框 5"/>
          <p:cNvSpPr txBox="1"/>
          <p:nvPr/>
        </p:nvSpPr>
        <p:spPr>
          <a:xfrm>
            <a:off x="1693545" y="560705"/>
            <a:ext cx="8471535" cy="583565"/>
          </a:xfrm>
          <a:prstGeom prst="rect">
            <a:avLst/>
          </a:prstGeom>
          <a:noFill/>
          <a:ln w="9525">
            <a:noFill/>
          </a:ln>
        </p:spPr>
        <p:txBody>
          <a:bodyPr wrap="square" anchor="t">
            <a:spAutoFit/>
          </a:bodyPr>
          <a:lstStyle/>
          <a:p>
            <a:pPr algn="ctr"/>
            <a:r>
              <a:rPr lang="en-US" sz="3200" dirty="0">
                <a:solidFill>
                  <a:srgbClr val="404040"/>
                </a:solidFill>
                <a:ea typeface="Calibri" panose="020F0502020204030204" pitchFamily="34" charset="0"/>
                <a:cs typeface="Calibri" panose="020F0502020204030204" pitchFamily="34" charset="0"/>
              </a:rPr>
              <a:t>Digital Automatic Attendance </a:t>
            </a:r>
          </a:p>
        </p:txBody>
      </p:sp>
      <p:sp>
        <p:nvSpPr>
          <p:cNvPr id="10254" name="TextBox 13"/>
          <p:cNvSpPr txBox="1"/>
          <p:nvPr/>
        </p:nvSpPr>
        <p:spPr>
          <a:xfrm>
            <a:off x="1130300" y="1500505"/>
            <a:ext cx="9597390" cy="276860"/>
          </a:xfrm>
          <a:prstGeom prst="rect">
            <a:avLst/>
          </a:prstGeom>
          <a:noFill/>
          <a:ln w="9525">
            <a:noFill/>
          </a:ln>
        </p:spPr>
        <p:txBody>
          <a:bodyPr wrap="square" lIns="0" tIns="0" rIns="0" bIns="0" anchor="t">
            <a:spAutoFit/>
          </a:bodyPr>
          <a:lstStyle/>
          <a:p>
            <a:pPr marL="285750" indent="-285750" defTabSz="1216025">
              <a:spcBef>
                <a:spcPct val="20000"/>
              </a:spcBef>
              <a:buClr>
                <a:srgbClr val="000000"/>
              </a:buClr>
              <a:buFont typeface="Arial" panose="020B0604020202020204" pitchFamily="34" charset="0"/>
              <a:buChar char="•"/>
            </a:pPr>
            <a:r>
              <a:rPr lang="en-US" altLang="zh-CN" dirty="0">
                <a:solidFill>
                  <a:srgbClr val="445469"/>
                </a:solidFill>
                <a:ea typeface="Microsoft YaHei" panose="020B0503020204020204" pitchFamily="34" charset="-122"/>
                <a:cs typeface="Calibri" panose="020F0502020204030204" pitchFamily="34" charset="0"/>
                <a:sym typeface="Arial" panose="020B0604020202020204" pitchFamily="34" charset="0"/>
              </a:rPr>
              <a:t>Attendance in the education system is very important</a:t>
            </a:r>
            <a:endParaRPr lang="en-US" altLang="zh-CN" sz="18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10256" name="TextBox 13"/>
          <p:cNvSpPr txBox="1"/>
          <p:nvPr/>
        </p:nvSpPr>
        <p:spPr>
          <a:xfrm>
            <a:off x="1130300" y="2124075"/>
            <a:ext cx="9597390" cy="276999"/>
          </a:xfrm>
          <a:prstGeom prst="rect">
            <a:avLst/>
          </a:prstGeom>
          <a:noFill/>
          <a:ln w="9525">
            <a:noFill/>
          </a:ln>
        </p:spPr>
        <p:txBody>
          <a:bodyPr wrap="square" lIns="0" tIns="0" rIns="0" bIns="0" anchor="t">
            <a:spAutoFit/>
          </a:bodyPr>
          <a:lstStyle/>
          <a:p>
            <a:pPr marL="285750" indent="-285750" defTabSz="1216025">
              <a:spcBef>
                <a:spcPct val="20000"/>
              </a:spcBef>
              <a:buClr>
                <a:srgbClr val="000000"/>
              </a:buClr>
              <a:buFont typeface="Arial" panose="020B0604020202020204" pitchFamily="34" charset="0"/>
              <a:buChar char="•"/>
            </a:pPr>
            <a:r>
              <a:rPr lang="en-US" altLang="zh-CN" dirty="0">
                <a:solidFill>
                  <a:srgbClr val="445469"/>
                </a:solidFill>
                <a:ea typeface="Microsoft YaHei" panose="020B0503020204020204" pitchFamily="34" charset="-122"/>
                <a:cs typeface="Calibri" panose="020F0502020204030204" pitchFamily="34" charset="0"/>
                <a:sym typeface="Arial" panose="020B0604020202020204" pitchFamily="34" charset="0"/>
              </a:rPr>
              <a:t>Directly proportional to the performance of the students in most of the cases</a:t>
            </a:r>
            <a:endParaRPr lang="en-US" altLang="zh-CN" sz="18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sp>
        <p:nvSpPr>
          <p:cNvPr id="2" name="TextBox 13"/>
          <p:cNvSpPr txBox="1"/>
          <p:nvPr/>
        </p:nvSpPr>
        <p:spPr>
          <a:xfrm>
            <a:off x="1130300" y="3023870"/>
            <a:ext cx="9597390" cy="276999"/>
          </a:xfrm>
          <a:prstGeom prst="rect">
            <a:avLst/>
          </a:prstGeom>
          <a:noFill/>
          <a:ln w="9525">
            <a:noFill/>
          </a:ln>
        </p:spPr>
        <p:txBody>
          <a:bodyPr wrap="square" lIns="0" tIns="0" rIns="0" bIns="0" anchor="t">
            <a:spAutoFit/>
          </a:bodyPr>
          <a:lstStyle/>
          <a:p>
            <a:pPr marL="285750" indent="-285750" defTabSz="1216025">
              <a:spcBef>
                <a:spcPct val="20000"/>
              </a:spcBef>
              <a:buClr>
                <a:srgbClr val="000000"/>
              </a:buClr>
              <a:buFont typeface="Arial" panose="020B0604020202020204" pitchFamily="34" charset="0"/>
              <a:buChar char="•"/>
            </a:pPr>
            <a:r>
              <a:rPr lang="en-US" altLang="zh-CN" dirty="0">
                <a:solidFill>
                  <a:srgbClr val="445469"/>
                </a:solidFill>
                <a:ea typeface="Microsoft YaHei" panose="020B0503020204020204" pitchFamily="34" charset="-122"/>
                <a:cs typeface="Calibri" panose="020F0502020204030204" pitchFamily="34" charset="0"/>
                <a:sym typeface="Arial" panose="020B0604020202020204" pitchFamily="34" charset="0"/>
              </a:rPr>
              <a:t>A system which can reduce the time of the entire class for taking manual attendance</a:t>
            </a:r>
            <a:endParaRPr lang="en-US" altLang="zh-CN" sz="18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p:txBody>
      </p:sp>
      <p:pic>
        <p:nvPicPr>
          <p:cNvPr id="8" name="Picture 7" descr="IBM"/>
          <p:cNvPicPr>
            <a:picLocks noChangeAspect="1"/>
          </p:cNvPicPr>
          <p:nvPr/>
        </p:nvPicPr>
        <p:blipFill>
          <a:blip r:embed="rId2"/>
          <a:stretch>
            <a:fillRect/>
          </a:stretch>
        </p:blipFill>
        <p:spPr>
          <a:xfrm>
            <a:off x="219710" y="164465"/>
            <a:ext cx="1210310" cy="547370"/>
          </a:xfrm>
          <a:prstGeom prst="rect">
            <a:avLst/>
          </a:prstGeom>
          <a:noFill/>
          <a:ln w="9525">
            <a:noFill/>
          </a:ln>
        </p:spPr>
      </p:pic>
      <p:pic>
        <p:nvPicPr>
          <p:cNvPr id="10" name="image1.png"/>
          <p:cNvPicPr/>
          <p:nvPr/>
        </p:nvPicPr>
        <p:blipFill>
          <a:blip r:embed="rId3">
            <a:extLst>
              <a:ext uri="{28A0092B-C50C-407E-A947-70E740481C1C}">
                <a14:useLocalDpi xmlns:a14="http://schemas.microsoft.com/office/drawing/2010/main" val="0"/>
              </a:ext>
            </a:extLst>
          </a:blip>
          <a:srcRect/>
          <a:stretch>
            <a:fillRect/>
          </a:stretch>
        </p:blipFill>
        <p:spPr>
          <a:xfrm>
            <a:off x="10831513" y="81626"/>
            <a:ext cx="1274445" cy="1014095"/>
          </a:xfrm>
          <a:prstGeom prst="rect">
            <a:avLst/>
          </a:prstGeom>
          <a:ln/>
        </p:spPr>
      </p:pic>
      <p:sp>
        <p:nvSpPr>
          <p:cNvPr id="4" name="Content Placeholder 3"/>
          <p:cNvSpPr>
            <a:spLocks noGrp="1"/>
          </p:cNvSpPr>
          <p:nvPr>
            <p:ph idx="1"/>
          </p:nvPr>
        </p:nvSpPr>
        <p:spPr>
          <a:xfrm>
            <a:off x="623455" y="1144270"/>
            <a:ext cx="10717010" cy="4649960"/>
          </a:xfrm>
        </p:spPr>
        <p:txBody>
          <a:bodyPr/>
          <a:lstStyle/>
          <a:p>
            <a:endParaRPr lang="en-IN" dirty="0"/>
          </a:p>
        </p:txBody>
      </p:sp>
      <p:sp>
        <p:nvSpPr>
          <p:cNvPr id="7" name="Rectangle 6"/>
          <p:cNvSpPr/>
          <p:nvPr/>
        </p:nvSpPr>
        <p:spPr>
          <a:xfrm>
            <a:off x="1693545" y="4075083"/>
            <a:ext cx="1977910" cy="969819"/>
          </a:xfrm>
          <a:prstGeom prst="rect">
            <a:avLst/>
          </a:prstGeom>
          <a:solidFill>
            <a:schemeClr val="accent1">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PRESENT</a:t>
            </a:r>
          </a:p>
        </p:txBody>
      </p:sp>
      <p:sp>
        <p:nvSpPr>
          <p:cNvPr id="9" name="Left-Right Arrow 8"/>
          <p:cNvSpPr/>
          <p:nvPr/>
        </p:nvSpPr>
        <p:spPr>
          <a:xfrm>
            <a:off x="4627419" y="4298167"/>
            <a:ext cx="1787236" cy="498764"/>
          </a:xfrm>
          <a:prstGeom prst="leftRightArrow">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259781" y="4062152"/>
            <a:ext cx="1967345" cy="995680"/>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ABSENT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345" name="文本框 15"/>
          <p:cNvSpPr txBox="1"/>
          <p:nvPr/>
        </p:nvSpPr>
        <p:spPr>
          <a:xfrm>
            <a:off x="4585335" y="2992755"/>
            <a:ext cx="2989580" cy="829945"/>
          </a:xfrm>
          <a:prstGeom prst="rect">
            <a:avLst/>
          </a:prstGeom>
          <a:noFill/>
          <a:ln w="9525">
            <a:noFill/>
          </a:ln>
        </p:spPr>
        <p:txBody>
          <a:bodyPr wrap="square" anchor="t">
            <a:spAutoFit/>
          </a:bodyPr>
          <a:lstStyle/>
          <a:p>
            <a:pPr algn="ctr"/>
            <a:r>
              <a:rPr lang="en-US" sz="4800" dirty="0">
                <a:solidFill>
                  <a:schemeClr val="bg1"/>
                </a:solidFill>
                <a:ea typeface="SimSun" panose="02010600030101010101" pitchFamily="2" charset="-122"/>
                <a:cs typeface="Calibri" panose="020F0502020204030204" pitchFamily="34" charset="0"/>
              </a:rPr>
              <a:t>Problems</a:t>
            </a:r>
          </a:p>
        </p:txBody>
      </p:sp>
      <p:pic>
        <p:nvPicPr>
          <p:cNvPr id="24" name="Content Placeholder 23" descr="IBM"/>
          <p:cNvPicPr>
            <a:picLocks noGrp="1" noChangeAspect="1"/>
          </p:cNvPicPr>
          <p:nvPr>
            <p:ph idx="1"/>
          </p:nvPr>
        </p:nvPicPr>
        <p:blipFill>
          <a:blip r:embed="rId2"/>
          <a:stretch>
            <a:fillRect/>
          </a:stretch>
        </p:blipFill>
        <p:spPr>
          <a:xfrm>
            <a:off x="187325" y="162560"/>
            <a:ext cx="1212850" cy="549275"/>
          </a:xfrm>
          <a:prstGeom prst="rect">
            <a:avLst/>
          </a:prstGeom>
          <a:noFill/>
          <a:ln w="9525">
            <a:noFill/>
          </a:ln>
        </p:spPr>
      </p:pic>
      <p:pic>
        <p:nvPicPr>
          <p:cNvPr id="16" name="image1.png"/>
          <p:cNvPicPr/>
          <p:nvPr/>
        </p:nvPicPr>
        <p:blipFill>
          <a:blip r:embed="rId3">
            <a:extLst>
              <a:ext uri="{28A0092B-C50C-407E-A947-70E740481C1C}">
                <a14:useLocalDpi xmlns:a14="http://schemas.microsoft.com/office/drawing/2010/main" val="0"/>
              </a:ext>
            </a:extLst>
          </a:blip>
          <a:srcRect/>
          <a:stretch>
            <a:fillRect/>
          </a:stretch>
        </p:blipFill>
        <p:spPr>
          <a:xfrm>
            <a:off x="10831513" y="95481"/>
            <a:ext cx="1274445" cy="1014095"/>
          </a:xfrm>
          <a:prstGeom prst="rect">
            <a:avLst/>
          </a:prstGeo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文本框 5"/>
          <p:cNvSpPr txBox="1"/>
          <p:nvPr/>
        </p:nvSpPr>
        <p:spPr>
          <a:xfrm>
            <a:off x="637540" y="600075"/>
            <a:ext cx="10641965" cy="521970"/>
          </a:xfrm>
          <a:prstGeom prst="rect">
            <a:avLst/>
          </a:prstGeom>
          <a:noFill/>
          <a:ln w="9525">
            <a:noFill/>
          </a:ln>
        </p:spPr>
        <p:txBody>
          <a:bodyPr wrap="square" anchor="t">
            <a:spAutoFit/>
          </a:bodyPr>
          <a:lstStyle/>
          <a:p>
            <a:pPr algn="ctr"/>
            <a:r>
              <a:rPr lang="en-US" altLang="zh-CN" sz="2800" dirty="0">
                <a:solidFill>
                  <a:srgbClr val="404040"/>
                </a:solidFill>
                <a:ea typeface="Calibri" panose="020F0502020204030204" pitchFamily="34" charset="0"/>
                <a:cs typeface="Calibri" panose="020F0502020204030204" pitchFamily="34" charset="0"/>
              </a:rPr>
              <a:t>Problems with Manual Attendance Management....</a:t>
            </a:r>
          </a:p>
        </p:txBody>
      </p:sp>
      <p:sp>
        <p:nvSpPr>
          <p:cNvPr id="17419" name="TextBox 13"/>
          <p:cNvSpPr txBox="1"/>
          <p:nvPr/>
        </p:nvSpPr>
        <p:spPr>
          <a:xfrm>
            <a:off x="1069340" y="1324610"/>
            <a:ext cx="9779000" cy="2215991"/>
          </a:xfrm>
          <a:prstGeom prst="rect">
            <a:avLst/>
          </a:prstGeom>
          <a:noFill/>
          <a:ln w="9525">
            <a:noFill/>
          </a:ln>
        </p:spPr>
        <p:txBody>
          <a:bodyPr wrap="square" lIns="0" tIns="0" rIns="0" bIns="0" anchor="t">
            <a:spAutoFit/>
          </a:bodyPr>
          <a:lstStyle/>
          <a:p>
            <a:pPr defTabSz="1216025">
              <a:spcBef>
                <a:spcPct val="20000"/>
              </a:spcBef>
            </a:pPr>
            <a:r>
              <a:rPr lang="en-US" altLang="zh-CN" dirty="0">
                <a:solidFill>
                  <a:srgbClr val="445469"/>
                </a:solidFill>
                <a:ea typeface="Microsoft YaHei" panose="020B0503020204020204" pitchFamily="34" charset="-122"/>
                <a:cs typeface="Calibri" panose="020F0502020204030204" pitchFamily="34" charset="0"/>
                <a:sym typeface="Arial" panose="020B0604020202020204" pitchFamily="34" charset="0"/>
              </a:rPr>
              <a:t>Traditional Attendance Management System is as much effective now-a-days because of the following reasons:</a:t>
            </a:r>
          </a:p>
          <a:p>
            <a:pPr algn="l" defTabSz="1216025">
              <a:spcBef>
                <a:spcPct val="20000"/>
              </a:spcBef>
            </a:pPr>
            <a:endParaRPr lang="en-US" altLang="zh-CN" sz="1800"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a:p>
            <a:pPr defTabSz="1216025">
              <a:spcBef>
                <a:spcPct val="20000"/>
              </a:spcBef>
            </a:pPr>
            <a:r>
              <a:rPr lang="en-US" altLang="zh-CN" b="1" dirty="0">
                <a:solidFill>
                  <a:srgbClr val="445469"/>
                </a:solidFill>
                <a:ea typeface="Microsoft YaHei" panose="020B0503020204020204" pitchFamily="34" charset="-122"/>
                <a:cs typeface="Calibri" panose="020F0502020204030204" pitchFamily="34" charset="0"/>
                <a:sym typeface="Arial" panose="020B0604020202020204" pitchFamily="34" charset="0"/>
              </a:rPr>
              <a:t>1. ABSENTEEISM</a:t>
            </a:r>
          </a:p>
          <a:p>
            <a:pPr defTabSz="1216025">
              <a:spcBef>
                <a:spcPct val="20000"/>
              </a:spcBef>
            </a:pPr>
            <a:r>
              <a:rPr lang="en-US" altLang="zh-CN" b="1" dirty="0">
                <a:solidFill>
                  <a:srgbClr val="445469"/>
                </a:solidFill>
                <a:ea typeface="Microsoft YaHei" panose="020B0503020204020204" pitchFamily="34" charset="-122"/>
                <a:cs typeface="Calibri" panose="020F0502020204030204" pitchFamily="34" charset="0"/>
                <a:sym typeface="Arial" panose="020B0604020202020204" pitchFamily="34" charset="0"/>
              </a:rPr>
              <a:t>2. LOCATING AND ADDRESSING INEFFICIENCIES</a:t>
            </a:r>
            <a:endParaRPr lang="en-US" altLang="zh-CN" dirty="0">
              <a:solidFill>
                <a:srgbClr val="445469"/>
              </a:solidFill>
              <a:ea typeface="Microsoft YaHei" panose="020B0503020204020204" pitchFamily="34" charset="-122"/>
              <a:cs typeface="Calibri" panose="020F0502020204030204" pitchFamily="34" charset="0"/>
              <a:sym typeface="Arial" panose="020B0604020202020204" pitchFamily="34" charset="0"/>
            </a:endParaRPr>
          </a:p>
          <a:p>
            <a:pPr defTabSz="1216025">
              <a:spcBef>
                <a:spcPct val="20000"/>
              </a:spcBef>
            </a:pPr>
            <a:r>
              <a:rPr lang="en-US" altLang="zh-CN" sz="18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3.</a:t>
            </a:r>
            <a:r>
              <a:rPr lang="en-US" altLang="zh-CN" dirty="0">
                <a:solidFill>
                  <a:srgbClr val="445469"/>
                </a:solidFill>
                <a:ea typeface="Microsoft YaHei" panose="020B0503020204020204" pitchFamily="34" charset="-122"/>
                <a:cs typeface="Calibri" panose="020F0502020204030204" pitchFamily="34" charset="0"/>
                <a:sym typeface="Arial" panose="020B0604020202020204" pitchFamily="34" charset="0"/>
              </a:rPr>
              <a:t> </a:t>
            </a:r>
            <a:r>
              <a:rPr lang="en-US" altLang="zh-CN" b="1" dirty="0">
                <a:solidFill>
                  <a:srgbClr val="445469"/>
                </a:solidFill>
                <a:ea typeface="Microsoft YaHei" panose="020B0503020204020204" pitchFamily="34" charset="-122"/>
                <a:cs typeface="Calibri" panose="020F0502020204030204" pitchFamily="34" charset="0"/>
                <a:sym typeface="Arial" panose="020B0604020202020204" pitchFamily="34" charset="0"/>
              </a:rPr>
              <a:t>CHALLENGE OF TIME MANAGEMENT IN SCHOOLS &amp; COLLEGES</a:t>
            </a:r>
          </a:p>
          <a:p>
            <a:pPr defTabSz="1216025">
              <a:spcBef>
                <a:spcPct val="20000"/>
              </a:spcBef>
            </a:pPr>
            <a:r>
              <a:rPr lang="en-US" altLang="zh-CN" b="1" dirty="0">
                <a:solidFill>
                  <a:srgbClr val="445469"/>
                </a:solidFill>
                <a:ea typeface="Microsoft YaHei" panose="020B0503020204020204" pitchFamily="34" charset="-122"/>
                <a:cs typeface="Calibri" panose="020F0502020204030204" pitchFamily="34" charset="0"/>
                <a:sym typeface="Arial" panose="020B0604020202020204" pitchFamily="34" charset="0"/>
              </a:rPr>
              <a:t>4. TOO MUCH PAPERWORK</a:t>
            </a:r>
          </a:p>
        </p:txBody>
      </p:sp>
      <p:pic>
        <p:nvPicPr>
          <p:cNvPr id="6" name="Picture 5" descr="IBM"/>
          <p:cNvPicPr>
            <a:picLocks noChangeAspect="1"/>
          </p:cNvPicPr>
          <p:nvPr/>
        </p:nvPicPr>
        <p:blipFill>
          <a:blip r:embed="rId2"/>
          <a:stretch>
            <a:fillRect/>
          </a:stretch>
        </p:blipFill>
        <p:spPr>
          <a:xfrm>
            <a:off x="219710" y="164465"/>
            <a:ext cx="1210310" cy="547370"/>
          </a:xfrm>
          <a:prstGeom prst="rect">
            <a:avLst/>
          </a:prstGeom>
          <a:noFill/>
          <a:ln w="9525">
            <a:noFill/>
          </a:ln>
        </p:spPr>
      </p:pic>
      <p:pic>
        <p:nvPicPr>
          <p:cNvPr id="8" name="image1.png"/>
          <p:cNvPicPr/>
          <p:nvPr/>
        </p:nvPicPr>
        <p:blipFill>
          <a:blip r:embed="rId3">
            <a:extLst>
              <a:ext uri="{28A0092B-C50C-407E-A947-70E740481C1C}">
                <a14:useLocalDpi xmlns:a14="http://schemas.microsoft.com/office/drawing/2010/main" val="0"/>
              </a:ext>
            </a:extLst>
          </a:blip>
          <a:srcRect/>
          <a:stretch>
            <a:fillRect/>
          </a:stretch>
        </p:blipFill>
        <p:spPr>
          <a:xfrm>
            <a:off x="10831513" y="81626"/>
            <a:ext cx="1274445" cy="1014095"/>
          </a:xfrm>
          <a:prstGeom prst="rect">
            <a:avLst/>
          </a:prstGeom>
          <a:ln/>
        </p:spPr>
      </p:pic>
      <p:pic>
        <p:nvPicPr>
          <p:cNvPr id="1026" name="Picture 2" descr="How A School's Attendance Number Hides Big Problems : NPR Ed : NPR"/>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4655127" y="3407053"/>
            <a:ext cx="6176386" cy="297772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8351838" y="439102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6" name="椭圆 5"/>
          <p:cNvSpPr/>
          <p:nvPr/>
        </p:nvSpPr>
        <p:spPr>
          <a:xfrm>
            <a:off x="8923338" y="4132263"/>
            <a:ext cx="517525" cy="5175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7" name="椭圆 6"/>
          <p:cNvSpPr/>
          <p:nvPr/>
        </p:nvSpPr>
        <p:spPr>
          <a:xfrm>
            <a:off x="8178800" y="3921125"/>
            <a:ext cx="346075" cy="34607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2" name="椭圆 11"/>
          <p:cNvSpPr/>
          <p:nvPr/>
        </p:nvSpPr>
        <p:spPr>
          <a:xfrm>
            <a:off x="4205288" y="1533525"/>
            <a:ext cx="3748088" cy="3748088"/>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5" name="椭圆 4"/>
          <p:cNvSpPr/>
          <p:nvPr/>
        </p:nvSpPr>
        <p:spPr>
          <a:xfrm>
            <a:off x="7480300" y="4310063"/>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3" name="椭圆 12"/>
          <p:cNvSpPr/>
          <p:nvPr/>
        </p:nvSpPr>
        <p:spPr>
          <a:xfrm>
            <a:off x="3606800" y="1685925"/>
            <a:ext cx="528638" cy="5286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4" name="椭圆 13"/>
          <p:cNvSpPr/>
          <p:nvPr/>
        </p:nvSpPr>
        <p:spPr>
          <a:xfrm>
            <a:off x="3871913" y="2357438"/>
            <a:ext cx="247650" cy="249238"/>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5" name="椭圆 14"/>
          <p:cNvSpPr/>
          <p:nvPr/>
        </p:nvSpPr>
        <p:spPr>
          <a:xfrm>
            <a:off x="3381375" y="2170113"/>
            <a:ext cx="187325" cy="18732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panose="020F0502020204030204" pitchFamily="34" charset="0"/>
            </a:endParaRPr>
          </a:p>
        </p:txBody>
      </p:sp>
      <p:sp>
        <p:nvSpPr>
          <p:cNvPr id="18441" name="文本框 15"/>
          <p:cNvSpPr txBox="1"/>
          <p:nvPr/>
        </p:nvSpPr>
        <p:spPr>
          <a:xfrm>
            <a:off x="4827905" y="3022918"/>
            <a:ext cx="2503488" cy="768350"/>
          </a:xfrm>
          <a:prstGeom prst="rect">
            <a:avLst/>
          </a:prstGeom>
          <a:noFill/>
          <a:ln w="9525">
            <a:noFill/>
          </a:ln>
        </p:spPr>
        <p:txBody>
          <a:bodyPr anchor="t">
            <a:spAutoFit/>
          </a:bodyPr>
          <a:lstStyle/>
          <a:p>
            <a:pPr algn="ctr"/>
            <a:r>
              <a:rPr lang="en-US" sz="4400" dirty="0">
                <a:solidFill>
                  <a:schemeClr val="bg1"/>
                </a:solidFill>
                <a:ea typeface="SimSun" panose="02010600030101010101" pitchFamily="2" charset="-122"/>
                <a:cs typeface="Calibri" panose="020F0502020204030204" pitchFamily="34" charset="0"/>
              </a:rPr>
              <a:t>Solutions</a:t>
            </a:r>
          </a:p>
        </p:txBody>
      </p:sp>
      <p:pic>
        <p:nvPicPr>
          <p:cNvPr id="8" name="Content Placeholder 7" descr="IBM"/>
          <p:cNvPicPr>
            <a:picLocks noGrp="1" noChangeAspect="1"/>
          </p:cNvPicPr>
          <p:nvPr>
            <p:ph idx="1"/>
          </p:nvPr>
        </p:nvPicPr>
        <p:blipFill>
          <a:blip r:embed="rId2"/>
          <a:stretch>
            <a:fillRect/>
          </a:stretch>
        </p:blipFill>
        <p:spPr>
          <a:xfrm>
            <a:off x="229870" y="187960"/>
            <a:ext cx="1206500" cy="546100"/>
          </a:xfrm>
          <a:prstGeom prst="rect">
            <a:avLst/>
          </a:prstGeom>
          <a:noFill/>
          <a:ln w="9525">
            <a:noFill/>
          </a:ln>
        </p:spPr>
      </p:pic>
      <p:pic>
        <p:nvPicPr>
          <p:cNvPr id="16" name="image1.png"/>
          <p:cNvPicPr/>
          <p:nvPr/>
        </p:nvPicPr>
        <p:blipFill>
          <a:blip r:embed="rId3">
            <a:extLst>
              <a:ext uri="{28A0092B-C50C-407E-A947-70E740481C1C}">
                <a14:useLocalDpi xmlns:a14="http://schemas.microsoft.com/office/drawing/2010/main" val="0"/>
              </a:ext>
            </a:extLst>
          </a:blip>
          <a:srcRect/>
          <a:stretch>
            <a:fillRect/>
          </a:stretch>
        </p:blipFill>
        <p:spPr>
          <a:xfrm>
            <a:off x="10831513" y="81626"/>
            <a:ext cx="1274445" cy="1014095"/>
          </a:xfrm>
          <a:prstGeom prst="rect">
            <a:avLst/>
          </a:prstGeo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5"/>
          <p:cNvSpPr txBox="1"/>
          <p:nvPr/>
        </p:nvSpPr>
        <p:spPr>
          <a:xfrm>
            <a:off x="4076383" y="600075"/>
            <a:ext cx="4252912" cy="583565"/>
          </a:xfrm>
          <a:prstGeom prst="rect">
            <a:avLst/>
          </a:prstGeom>
          <a:noFill/>
          <a:ln w="9525">
            <a:noFill/>
          </a:ln>
        </p:spPr>
        <p:txBody>
          <a:bodyPr anchor="t">
            <a:spAutoFit/>
          </a:bodyPr>
          <a:lstStyle/>
          <a:p>
            <a:pPr algn="ctr"/>
            <a:r>
              <a:rPr lang="en-US" altLang="zh-CN" sz="3200" b="1" dirty="0">
                <a:solidFill>
                  <a:srgbClr val="404040"/>
                </a:solidFill>
                <a:ea typeface="Calibri" panose="020F0502020204030204" pitchFamily="34" charset="0"/>
                <a:cs typeface="Calibri" panose="020F0502020204030204" pitchFamily="34" charset="0"/>
              </a:rPr>
              <a:t>Proposed Solutions</a:t>
            </a:r>
          </a:p>
        </p:txBody>
      </p:sp>
      <p:sp>
        <p:nvSpPr>
          <p:cNvPr id="7" name="TextBox 13"/>
          <p:cNvSpPr txBox="1"/>
          <p:nvPr/>
        </p:nvSpPr>
        <p:spPr>
          <a:xfrm>
            <a:off x="3318510" y="1347787"/>
            <a:ext cx="5229745" cy="430887"/>
          </a:xfrm>
          <a:prstGeom prst="rect">
            <a:avLst/>
          </a:prstGeom>
          <a:noFill/>
          <a:ln w="9525">
            <a:noFill/>
          </a:ln>
        </p:spPr>
        <p:txBody>
          <a:bodyPr wrap="square" lIns="0" tIns="0" rIns="0" bIns="0" anchor="t">
            <a:spAutoFit/>
          </a:bodyPr>
          <a:lstStyle/>
          <a:p>
            <a:pPr algn="ctr" defTabSz="1216025">
              <a:spcBef>
                <a:spcPct val="20000"/>
              </a:spcBef>
            </a:pPr>
            <a:r>
              <a:rPr lang="en-US" altLang="zh-CN" sz="2800" b="1" dirty="0">
                <a:solidFill>
                  <a:srgbClr val="445469"/>
                </a:solidFill>
                <a:ea typeface="Microsoft YaHei" panose="020B0503020204020204" pitchFamily="34" charset="-122"/>
                <a:cs typeface="Calibri" panose="020F0502020204030204" pitchFamily="34" charset="0"/>
                <a:sym typeface="Arial" panose="020B0604020202020204" pitchFamily="34" charset="0"/>
              </a:rPr>
              <a:t>Software-based approach</a:t>
            </a:r>
          </a:p>
        </p:txBody>
      </p:sp>
      <p:pic>
        <p:nvPicPr>
          <p:cNvPr id="10" name="Picture 9" descr="IBM"/>
          <p:cNvPicPr>
            <a:picLocks noChangeAspect="1"/>
          </p:cNvPicPr>
          <p:nvPr/>
        </p:nvPicPr>
        <p:blipFill>
          <a:blip r:embed="rId2"/>
          <a:stretch>
            <a:fillRect/>
          </a:stretch>
        </p:blipFill>
        <p:spPr>
          <a:xfrm>
            <a:off x="219710" y="164465"/>
            <a:ext cx="1210310" cy="547370"/>
          </a:xfrm>
          <a:prstGeom prst="rect">
            <a:avLst/>
          </a:prstGeom>
          <a:noFill/>
          <a:ln w="9525">
            <a:noFill/>
          </a:ln>
        </p:spPr>
      </p:pic>
      <p:pic>
        <p:nvPicPr>
          <p:cNvPr id="11" name="image1.png"/>
          <p:cNvPicPr/>
          <p:nvPr/>
        </p:nvPicPr>
        <p:blipFill>
          <a:blip r:embed="rId3">
            <a:extLst>
              <a:ext uri="{28A0092B-C50C-407E-A947-70E740481C1C}">
                <a14:useLocalDpi xmlns:a14="http://schemas.microsoft.com/office/drawing/2010/main" val="0"/>
              </a:ext>
            </a:extLst>
          </a:blip>
          <a:srcRect/>
          <a:stretch>
            <a:fillRect/>
          </a:stretch>
        </p:blipFill>
        <p:spPr>
          <a:xfrm>
            <a:off x="10831513" y="81626"/>
            <a:ext cx="1274445" cy="1014095"/>
          </a:xfrm>
          <a:prstGeom prst="rect">
            <a:avLst/>
          </a:prstGeom>
          <a:ln/>
        </p:spPr>
      </p:pic>
      <p:sp>
        <p:nvSpPr>
          <p:cNvPr id="6" name="Content Placeholder 5"/>
          <p:cNvSpPr>
            <a:spLocks noGrp="1"/>
          </p:cNvSpPr>
          <p:nvPr>
            <p:ph idx="1"/>
          </p:nvPr>
        </p:nvSpPr>
        <p:spPr>
          <a:xfrm>
            <a:off x="1288472" y="1825625"/>
            <a:ext cx="10065327" cy="834448"/>
          </a:xfrm>
        </p:spPr>
        <p:txBody>
          <a:bodyPr/>
          <a:lstStyle/>
          <a:p>
            <a:r>
              <a:rPr lang="en-IN" dirty="0"/>
              <a:t>A dedicated software to record Attendance based on Face Recognition Technique.</a:t>
            </a:r>
          </a:p>
        </p:txBody>
      </p:sp>
      <p:pic>
        <p:nvPicPr>
          <p:cNvPr id="12" name="Picture 11"/>
          <p:cNvPicPr/>
          <p:nvPr/>
        </p:nvPicPr>
        <p:blipFill>
          <a:blip r:embed="rId4"/>
          <a:stretch>
            <a:fillRect/>
          </a:stretch>
        </p:blipFill>
        <p:spPr>
          <a:xfrm>
            <a:off x="2984500" y="2892464"/>
            <a:ext cx="6062518" cy="32238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p:nvPr/>
        </p:nvSpPr>
        <p:spPr>
          <a:xfrm>
            <a:off x="5502275" y="755333"/>
            <a:ext cx="5651500" cy="2546350"/>
          </a:xfrm>
          <a:prstGeom prst="rect">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panose="020F0502020204030204" pitchFamily="34" charset="0"/>
              <a:cs typeface="Calibri" panose="020F0502020204030204" pitchFamily="34" charset="0"/>
            </a:endParaRPr>
          </a:p>
        </p:txBody>
      </p:sp>
      <p:sp>
        <p:nvSpPr>
          <p:cNvPr id="19460" name="矩形 4"/>
          <p:cNvSpPr/>
          <p:nvPr/>
        </p:nvSpPr>
        <p:spPr>
          <a:xfrm>
            <a:off x="6053455" y="1389380"/>
            <a:ext cx="4695825" cy="1278890"/>
          </a:xfrm>
          <a:prstGeom prst="rect">
            <a:avLst/>
          </a:prstGeom>
          <a:noFill/>
          <a:ln w="9525">
            <a:noFill/>
          </a:ln>
        </p:spPr>
        <p:txBody>
          <a:bodyPr lIns="0" tIns="0" rIns="0" bIns="0" anchor="t">
            <a:spAutoFit/>
          </a:bodyPr>
          <a:lstStyle/>
          <a:p>
            <a:pPr algn="ctr" defTabSz="1216025">
              <a:lnSpc>
                <a:spcPct val="120000"/>
              </a:lnSpc>
              <a:spcBef>
                <a:spcPct val="20000"/>
              </a:spcBef>
            </a:pPr>
            <a:r>
              <a:rPr lang="en-US" altLang="zh-CN" sz="3200" b="1" dirty="0">
                <a:solidFill>
                  <a:schemeClr val="bg1"/>
                </a:solidFill>
                <a:latin typeface="+mn-lt"/>
                <a:ea typeface="Microsoft YaHei" panose="020B0503020204020204" pitchFamily="34" charset="-122"/>
                <a:cs typeface="+mn-lt"/>
                <a:sym typeface="Arial" panose="020B0604020202020204" pitchFamily="34" charset="0"/>
              </a:rPr>
              <a:t>Software-based</a:t>
            </a:r>
          </a:p>
          <a:p>
            <a:pPr algn="ctr" defTabSz="1216025">
              <a:lnSpc>
                <a:spcPct val="120000"/>
              </a:lnSpc>
              <a:spcBef>
                <a:spcPct val="20000"/>
              </a:spcBef>
            </a:pPr>
            <a:r>
              <a:rPr lang="en-US" altLang="zh-CN" sz="3200" b="1" dirty="0">
                <a:solidFill>
                  <a:schemeClr val="bg1"/>
                </a:solidFill>
                <a:latin typeface="+mn-lt"/>
                <a:ea typeface="Microsoft YaHei" panose="020B0503020204020204" pitchFamily="34" charset="-122"/>
                <a:cs typeface="+mn-lt"/>
                <a:sym typeface="Arial" panose="020B0604020202020204" pitchFamily="34" charset="0"/>
              </a:rPr>
              <a:t> Approach</a:t>
            </a:r>
          </a:p>
        </p:txBody>
      </p:sp>
      <p:sp>
        <p:nvSpPr>
          <p:cNvPr id="19461" name="矩形 6"/>
          <p:cNvSpPr/>
          <p:nvPr/>
        </p:nvSpPr>
        <p:spPr>
          <a:xfrm>
            <a:off x="1026795" y="3692525"/>
            <a:ext cx="10121900" cy="1883593"/>
          </a:xfrm>
          <a:prstGeom prst="rect">
            <a:avLst/>
          </a:prstGeom>
          <a:noFill/>
          <a:ln w="9525">
            <a:noFill/>
          </a:ln>
        </p:spPr>
        <p:txBody>
          <a:bodyPr lIns="0" tIns="0" rIns="0" bIns="0" anchor="t">
            <a:spAutoFit/>
          </a:bodyPr>
          <a:lstStyle/>
          <a:p>
            <a:pPr marL="285750" indent="-285750" defTabSz="1216025">
              <a:lnSpc>
                <a:spcPct val="120000"/>
              </a:lnSpc>
              <a:spcBef>
                <a:spcPct val="20000"/>
              </a:spcBef>
              <a:buClr>
                <a:srgbClr val="000000"/>
              </a:buClr>
              <a:buFont typeface="Arial" panose="020B0604020202020204" pitchFamily="34" charset="0"/>
              <a:buChar char="•"/>
            </a:pPr>
            <a:r>
              <a:rPr lang="en-US" altLang="zh-CN" sz="1800" b="1" dirty="0">
                <a:solidFill>
                  <a:schemeClr val="tx1"/>
                </a:solidFill>
                <a:latin typeface="+mn-lt"/>
                <a:ea typeface="Microsoft YaHei" panose="020B0503020204020204" pitchFamily="34" charset="-122"/>
                <a:cs typeface="+mn-lt"/>
                <a:sym typeface="Arial" panose="020B0604020202020204" pitchFamily="34" charset="0"/>
              </a:rPr>
              <a:t>In this approach, we ain't require to setup a physical or sensor to take attendance.</a:t>
            </a:r>
          </a:p>
          <a:p>
            <a:pPr marL="285750" indent="-285750" defTabSz="1216025">
              <a:lnSpc>
                <a:spcPct val="120000"/>
              </a:lnSpc>
              <a:spcBef>
                <a:spcPct val="20000"/>
              </a:spcBef>
              <a:buClr>
                <a:srgbClr val="000000"/>
              </a:buClr>
              <a:buFont typeface="Arial" panose="020B0604020202020204" pitchFamily="34" charset="0"/>
              <a:buChar char="•"/>
            </a:pPr>
            <a:r>
              <a:rPr lang="en-US" altLang="zh-CN" sz="1800" b="1" dirty="0">
                <a:solidFill>
                  <a:schemeClr val="tx1"/>
                </a:solidFill>
                <a:latin typeface="+mn-lt"/>
                <a:ea typeface="Microsoft YaHei" panose="020B0503020204020204" pitchFamily="34" charset="-122"/>
                <a:cs typeface="+mn-lt"/>
                <a:sym typeface="Arial" panose="020B0604020202020204" pitchFamily="34" charset="0"/>
              </a:rPr>
              <a:t>Instead we use a dedicated software via laptop or  desktops, to record attendance.</a:t>
            </a:r>
          </a:p>
          <a:p>
            <a:pPr marL="285750" indent="-285750" defTabSz="1216025">
              <a:lnSpc>
                <a:spcPct val="120000"/>
              </a:lnSpc>
              <a:spcBef>
                <a:spcPct val="20000"/>
              </a:spcBef>
              <a:buClr>
                <a:srgbClr val="000000"/>
              </a:buClr>
              <a:buFont typeface="Arial" panose="020B0604020202020204" pitchFamily="34" charset="0"/>
              <a:buChar char="•"/>
            </a:pPr>
            <a:r>
              <a:rPr lang="en-US" altLang="zh-CN" sz="1400" b="1" dirty="0">
                <a:solidFill>
                  <a:schemeClr val="tx1"/>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This approach is very useful in current Pandemic situation where schools and colleges are operational in online mode only and online classes are held. </a:t>
            </a:r>
          </a:p>
          <a:p>
            <a:pPr marL="285750" indent="-285750" defTabSz="1216025">
              <a:lnSpc>
                <a:spcPct val="120000"/>
              </a:lnSpc>
              <a:spcBef>
                <a:spcPct val="20000"/>
              </a:spcBef>
              <a:buClr>
                <a:srgbClr val="000000"/>
              </a:buClr>
              <a:buFont typeface="Arial" panose="020B0604020202020204" pitchFamily="34" charset="0"/>
              <a:buChar char="•"/>
            </a:pPr>
            <a:r>
              <a:rPr lang="en-US" altLang="zh-CN" sz="1400" b="1" dirty="0">
                <a:solidFill>
                  <a:schemeClr val="tx1"/>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rPr>
              <a:t>For that we will use this software to record attendance of students. </a:t>
            </a:r>
          </a:p>
          <a:p>
            <a:pPr defTabSz="1216025">
              <a:lnSpc>
                <a:spcPct val="120000"/>
              </a:lnSpc>
              <a:spcBef>
                <a:spcPct val="20000"/>
              </a:spcBef>
              <a:buClr>
                <a:srgbClr val="000000"/>
              </a:buClr>
              <a:buFont typeface="Arial" panose="020B0604020202020204" pitchFamily="34" charset="0"/>
            </a:pPr>
            <a:endParaRPr lang="en-US" altLang="zh-CN" sz="1400" b="1" dirty="0">
              <a:solidFill>
                <a:schemeClr val="tx1"/>
              </a:solidFill>
              <a:latin typeface="Microsoft YaHei" panose="020B0503020204020204" pitchFamily="34" charset="-122"/>
              <a:ea typeface="Microsoft YaHei" panose="020B0503020204020204" pitchFamily="34" charset="-122"/>
              <a:cs typeface="Calibri" panose="020F0502020204030204" pitchFamily="34" charset="0"/>
              <a:sym typeface="Arial" panose="020B0604020202020204" pitchFamily="34" charset="0"/>
            </a:endParaRPr>
          </a:p>
        </p:txBody>
      </p:sp>
      <p:pic>
        <p:nvPicPr>
          <p:cNvPr id="6" name="Content Placeholder 5" descr="IBM"/>
          <p:cNvPicPr>
            <a:picLocks noGrp="1" noChangeAspect="1"/>
          </p:cNvPicPr>
          <p:nvPr>
            <p:ph idx="1"/>
          </p:nvPr>
        </p:nvPicPr>
        <p:blipFill>
          <a:blip r:embed="rId2"/>
          <a:stretch>
            <a:fillRect/>
          </a:stretch>
        </p:blipFill>
        <p:spPr>
          <a:xfrm>
            <a:off x="150495" y="135890"/>
            <a:ext cx="1207135" cy="546100"/>
          </a:xfrm>
          <a:prstGeom prst="rect">
            <a:avLst/>
          </a:prstGeom>
          <a:noFill/>
          <a:ln w="9525">
            <a:noFill/>
          </a:ln>
        </p:spPr>
      </p:pic>
      <p:pic>
        <p:nvPicPr>
          <p:cNvPr id="7" name="image1.png"/>
          <p:cNvPicPr/>
          <p:nvPr/>
        </p:nvPicPr>
        <p:blipFill>
          <a:blip r:embed="rId3">
            <a:extLst>
              <a:ext uri="{28A0092B-C50C-407E-A947-70E740481C1C}">
                <a14:useLocalDpi xmlns:a14="http://schemas.microsoft.com/office/drawing/2010/main" val="0"/>
              </a:ext>
            </a:extLst>
          </a:blip>
          <a:srcRect/>
          <a:stretch>
            <a:fillRect/>
          </a:stretch>
        </p:blipFill>
        <p:spPr>
          <a:xfrm>
            <a:off x="10831513" y="81626"/>
            <a:ext cx="1274445" cy="1014095"/>
          </a:xfrm>
          <a:prstGeom prst="rect">
            <a:avLst/>
          </a:prstGeom>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358" y="759532"/>
            <a:ext cx="5302596" cy="2542152"/>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w="9525">
          <a:noFill/>
        </a:ln>
      </a:spPr>
      <a:bodyPr wrap="square" lIns="0" tIns="0" rIns="0" bIns="0" anchor="t">
        <a:spAutoFit/>
      </a:bodyPr>
      <a:lstStyle>
        <a:defPPr defTabSz="1216025">
          <a:spcBef>
            <a:spcPct val="20000"/>
          </a:spcBef>
          <a:defRPr lang="en-US" altLang="zh-CN" sz="1800" dirty="0">
            <a:solidFill>
              <a:srgbClr val="445469"/>
            </a:solidFill>
            <a:ea typeface="Microsoft YaHei" panose="020B0503020204020204" pitchFamily="34" charset="-122"/>
            <a:cs typeface="Calibri" panose="020F0502020204030204" pitchFamily="34" charset="0"/>
            <a:sym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889</Words>
  <Application>Microsoft Office PowerPoint</Application>
  <PresentationFormat>Widescreen</PresentationFormat>
  <Paragraphs>116</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Microsoft YaHei</vt:lpstr>
      <vt:lpstr>Arial</vt:lpstr>
      <vt:lpstr>Calibri</vt:lpstr>
      <vt:lpstr>Calibri Light</vt:lpstr>
      <vt:lpstr>Google Sans</vt:lpstr>
      <vt:lpstr>Roboto</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VIKAS Tkinter App Prototype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Bibliography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Vikrant Joliya</cp:lastModifiedBy>
  <cp:revision>85</cp:revision>
  <dcterms:created xsi:type="dcterms:W3CDTF">2015-07-04T02:09:00Z</dcterms:created>
  <dcterms:modified xsi:type="dcterms:W3CDTF">2021-01-13T04:25:25Z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