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85" r:id="rId4"/>
    <p:sldId id="280" r:id="rId5"/>
    <p:sldId id="286" r:id="rId6"/>
    <p:sldId id="273" r:id="rId7"/>
    <p:sldId id="281" r:id="rId8"/>
    <p:sldId id="258" r:id="rId9"/>
    <p:sldId id="275" r:id="rId10"/>
    <p:sldId id="282" r:id="rId11"/>
    <p:sldId id="276" r:id="rId12"/>
    <p:sldId id="278" r:id="rId13"/>
    <p:sldId id="277" r:id="rId14"/>
    <p:sldId id="283" r:id="rId15"/>
    <p:sldId id="279" r:id="rId16"/>
    <p:sldId id="284" r:id="rId17"/>
    <p:sldId id="272" r:id="rId18"/>
  </p:sldIdLst>
  <p:sldSz cx="9144000" cy="5143500" type="screen16x9"/>
  <p:notesSz cx="6858000" cy="9144000"/>
  <p:embeddedFontLst>
    <p:embeddedFont>
      <p:font typeface="Roboto"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24D1B85-1AB7-4E54-A422-6D3DCAF47830}">
  <a:tblStyle styleId="{024D1B85-1AB7-4E54-A422-6D3DCAF47830}"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pPr lvl="0">
                <a:spcBef>
                  <a:spcPts val="0"/>
                </a:spcBef>
                <a:buNone/>
              </a:p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pPr lvl="0">
                <a:spcBef>
                  <a:spcPts val="0"/>
                </a:spcBef>
                <a:buNone/>
              </a:p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pPr lvl="0">
                <a:spcBef>
                  <a:spcPts val="0"/>
                </a:spcBef>
                <a:buNone/>
              </a:p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pPr lvl="0" algn="r">
                <a:spcBef>
                  <a:spcPts val="0"/>
                </a:spcBef>
                <a:buNone/>
              </a:p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Pranav-Goel/Sarcasm-Target-Detection/blob/master/snippets.xlsx"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github.com/Pranav-Goel/Sarcasm-Target-Detection/blob/master/tweets.xls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lIns="91425" tIns="91425" rIns="91425" bIns="91425" anchor="b" anchorCtr="0">
            <a:noAutofit/>
          </a:bodyPr>
          <a:lstStyle/>
          <a:p>
            <a:pPr lvl="0">
              <a:spcBef>
                <a:spcPts val="0"/>
              </a:spcBef>
              <a:buNone/>
            </a:pPr>
            <a:r>
              <a:rPr lang="en" dirty="0"/>
              <a:t>Sarcasm Target Identification</a:t>
            </a:r>
          </a:p>
        </p:txBody>
      </p:sp>
      <p:sp>
        <p:nvSpPr>
          <p:cNvPr id="86" name="Shape 86"/>
          <p:cNvSpPr txBox="1">
            <a:spLocks noGrp="1"/>
          </p:cNvSpPr>
          <p:nvPr>
            <p:ph type="subTitle" idx="1"/>
          </p:nvPr>
        </p:nvSpPr>
        <p:spPr>
          <a:xfrm>
            <a:off x="598088" y="2715912"/>
            <a:ext cx="8222100" cy="432900"/>
          </a:xfrm>
          <a:prstGeom prst="rect">
            <a:avLst/>
          </a:prstGeom>
        </p:spPr>
        <p:txBody>
          <a:bodyPr lIns="91425" tIns="91425" rIns="91425" bIns="91425" anchor="t" anchorCtr="0">
            <a:noAutofit/>
          </a:bodyPr>
          <a:lstStyle/>
          <a:p>
            <a:pPr lvl="0">
              <a:spcBef>
                <a:spcPts val="0"/>
              </a:spcBef>
              <a:buNone/>
            </a:pPr>
            <a:r>
              <a:rPr lang="en" dirty="0"/>
              <a:t>CS-529 : Topics &amp; tools in social media data mining </a:t>
            </a:r>
          </a:p>
        </p:txBody>
      </p:sp>
      <p:sp>
        <p:nvSpPr>
          <p:cNvPr id="87" name="Shape 87"/>
          <p:cNvSpPr txBox="1"/>
          <p:nvPr/>
        </p:nvSpPr>
        <p:spPr>
          <a:xfrm>
            <a:off x="5436096" y="3507854"/>
            <a:ext cx="4824536" cy="667200"/>
          </a:xfrm>
          <a:prstGeom prst="rect">
            <a:avLst/>
          </a:prstGeom>
          <a:noFill/>
          <a:ln>
            <a:noFill/>
          </a:ln>
        </p:spPr>
        <p:txBody>
          <a:bodyPr lIns="91425" tIns="91425" rIns="91425" bIns="91425" anchor="t" anchorCtr="0">
            <a:noAutofit/>
          </a:bodyPr>
          <a:lstStyle/>
          <a:p>
            <a:pPr lvl="0">
              <a:spcBef>
                <a:spcPts val="0"/>
              </a:spcBef>
              <a:buNone/>
            </a:pPr>
            <a:r>
              <a:rPr lang="en" sz="1800" b="1" dirty="0">
                <a:solidFill>
                  <a:schemeClr val="lt1"/>
                </a:solidFill>
              </a:rPr>
              <a:t>Team Name : Data Transformers</a:t>
            </a:r>
          </a:p>
          <a:p>
            <a:pPr lvl="0">
              <a:spcBef>
                <a:spcPts val="0"/>
              </a:spcBef>
              <a:buNone/>
            </a:pPr>
            <a:r>
              <a:rPr lang="en" dirty="0">
                <a:solidFill>
                  <a:schemeClr val="lt1"/>
                </a:solidFill>
              </a:rPr>
              <a:t>Bhaskar Sharma – 204101018</a:t>
            </a:r>
          </a:p>
          <a:p>
            <a:pPr lvl="0">
              <a:spcBef>
                <a:spcPts val="0"/>
              </a:spcBef>
              <a:buNone/>
            </a:pPr>
            <a:r>
              <a:rPr lang="en" dirty="0">
                <a:solidFill>
                  <a:schemeClr val="lt1"/>
                </a:solidFill>
              </a:rPr>
              <a:t>Kunal Wanikar - 204101070</a:t>
            </a:r>
          </a:p>
          <a:p>
            <a:pPr lvl="0">
              <a:spcBef>
                <a:spcPts val="0"/>
              </a:spcBef>
              <a:buNone/>
            </a:pPr>
            <a:r>
              <a:rPr lang="en" dirty="0">
                <a:solidFill>
                  <a:schemeClr val="lt1"/>
                </a:solidFill>
              </a:rPr>
              <a:t>Kaushal Dewangan - 204101071			</a:t>
            </a:r>
          </a:p>
          <a:p>
            <a:pPr lvl="0">
              <a:spcBef>
                <a:spcPts val="0"/>
              </a:spcBef>
              <a:buNone/>
            </a:pPr>
            <a:r>
              <a:rPr lang="en" dirty="0">
                <a:solidFill>
                  <a:schemeClr val="lt1"/>
                </a:solidFill>
              </a:rPr>
              <a:t>Harshwardhan Dubey - 204101026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85DC162-ED77-45C9-8148-7F3F3530BF98}"/>
              </a:ext>
            </a:extLst>
          </p:cNvPr>
          <p:cNvSpPr>
            <a:spLocks noGrp="1"/>
          </p:cNvSpPr>
          <p:nvPr>
            <p:ph type="title"/>
          </p:nvPr>
        </p:nvSpPr>
        <p:spPr/>
        <p:txBody>
          <a:bodyPr/>
          <a:lstStyle/>
          <a:p>
            <a:r>
              <a:rPr lang="en-IN" dirty="0"/>
              <a:t>Problems</a:t>
            </a:r>
          </a:p>
        </p:txBody>
      </p:sp>
    </p:spTree>
    <p:extLst>
      <p:ext uri="{BB962C8B-B14F-4D97-AF65-F5344CB8AC3E}">
        <p14:creationId xmlns:p14="http://schemas.microsoft.com/office/powerpoint/2010/main" xmlns="" val="3837286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Problems in identification of sarcasm target</a:t>
            </a:r>
          </a:p>
        </p:txBody>
      </p:sp>
      <p:sp>
        <p:nvSpPr>
          <p:cNvPr id="3" name="Text Placeholder 2"/>
          <p:cNvSpPr>
            <a:spLocks noGrp="1"/>
          </p:cNvSpPr>
          <p:nvPr>
            <p:ph type="body" idx="1"/>
          </p:nvPr>
        </p:nvSpPr>
        <p:spPr/>
        <p:txBody>
          <a:bodyPr/>
          <a:lstStyle/>
          <a:p>
            <a:r>
              <a:rPr lang="en-IN" sz="1600" dirty="0"/>
              <a:t>Few problems which may affect the identification of </a:t>
            </a:r>
            <a:r>
              <a:rPr lang="en-IN" sz="1600" dirty="0" err="1"/>
              <a:t>sarcasmistic</a:t>
            </a:r>
            <a:r>
              <a:rPr lang="en-IN" sz="1600" dirty="0"/>
              <a:t> text are : </a:t>
            </a:r>
          </a:p>
          <a:p>
            <a:r>
              <a:rPr lang="en-IN" sz="1600" dirty="0"/>
              <a:t>1.) Presence of multiple candidate phrases: Consider the sentence ‘This phone heats up so much that I strongly recommend chefs around the world to use it as a cook-top’. In this sentence, the words ‘chefs’, ‘</a:t>
            </a:r>
            <a:r>
              <a:rPr lang="en-IN" sz="1600" dirty="0" err="1"/>
              <a:t>cooktop</a:t>
            </a:r>
            <a:r>
              <a:rPr lang="en-IN" sz="1600" dirty="0"/>
              <a:t>’ and ‘phone’ are candidate phrases. However, only the ‘phone’ is being ridiculed in this sentence.</a:t>
            </a:r>
          </a:p>
          <a:p>
            <a:r>
              <a:rPr lang="en-IN" sz="1600" dirty="0"/>
              <a:t>2.) Multiple sarcasm targets: A sentence like ‘You are as good at coding as he is at cooking’ ridicules both ‘you’ and ‘he’, and hence, both are sarcasm targets.</a:t>
            </a:r>
          </a:p>
          <a:p>
            <a:r>
              <a:rPr lang="en-IN" sz="1600" dirty="0"/>
              <a:t>3.) Absence of a sarcasm target word (the ‘Outside’ case) : consider an example ‘What a great way to start off the day!’. No specific word in the sentence is the sarcasm target here.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Error analysis</a:t>
            </a:r>
          </a:p>
        </p:txBody>
      </p:sp>
      <p:sp>
        <p:nvSpPr>
          <p:cNvPr id="3" name="Text Placeholder 2"/>
          <p:cNvSpPr>
            <a:spLocks noGrp="1"/>
          </p:cNvSpPr>
          <p:nvPr>
            <p:ph type="body" idx="1"/>
          </p:nvPr>
        </p:nvSpPr>
        <p:spPr/>
        <p:txBody>
          <a:bodyPr/>
          <a:lstStyle/>
          <a:p>
            <a:r>
              <a:rPr lang="en-IN" dirty="0"/>
              <a:t>The errors occurs using this method are-</a:t>
            </a:r>
          </a:p>
          <a:p>
            <a:pPr>
              <a:buFont typeface="Wingdings" pitchFamily="2" charset="2"/>
              <a:buChar char="Ø"/>
            </a:pPr>
            <a:r>
              <a:rPr lang="en-IN" dirty="0"/>
              <a:t>Confusion between reason and target</a:t>
            </a:r>
          </a:p>
          <a:p>
            <a:pPr>
              <a:buFont typeface="Wingdings" pitchFamily="2" charset="2"/>
              <a:buChar char="Ø"/>
            </a:pPr>
            <a:r>
              <a:rPr lang="en-IN" dirty="0"/>
              <a:t>Lack of Context</a:t>
            </a:r>
          </a:p>
          <a:p>
            <a:pPr>
              <a:buFont typeface="Wingdings" pitchFamily="2" charset="2"/>
              <a:buChar char="Ø"/>
            </a:pPr>
            <a:r>
              <a:rPr lang="en-IN" dirty="0"/>
              <a:t>where the target lies outside the text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a:t>
            </a:r>
          </a:p>
        </p:txBody>
      </p:sp>
      <p:sp>
        <p:nvSpPr>
          <p:cNvPr id="3" name="Text Placeholder 2"/>
          <p:cNvSpPr>
            <a:spLocks noGrp="1"/>
          </p:cNvSpPr>
          <p:nvPr>
            <p:ph type="body" idx="1"/>
          </p:nvPr>
        </p:nvSpPr>
        <p:spPr/>
        <p:txBody>
          <a:bodyPr/>
          <a:lstStyle/>
          <a:p>
            <a:pPr>
              <a:buFont typeface="Wingdings" pitchFamily="2" charset="2"/>
              <a:buChar char="Ø"/>
            </a:pPr>
            <a:r>
              <a:rPr lang="en-IN" dirty="0"/>
              <a:t>We report performance using two metrics :</a:t>
            </a:r>
          </a:p>
          <a:p>
            <a:r>
              <a:rPr lang="en-IN" dirty="0"/>
              <a:t>1.) </a:t>
            </a:r>
            <a:r>
              <a:rPr lang="en-IN" b="1" dirty="0"/>
              <a:t>Exact Match (EM) Accuracy: </a:t>
            </a:r>
            <a:r>
              <a:rPr lang="en-IN" dirty="0"/>
              <a:t>An exact match occurs if the list of predicted target(s) is exactly the same as the list of actual target(s). The accuracy is computed as number of instances with exact match divided by total instances.</a:t>
            </a:r>
          </a:p>
          <a:p>
            <a:r>
              <a:rPr lang="en-IN" dirty="0"/>
              <a:t>2.) </a:t>
            </a:r>
            <a:r>
              <a:rPr lang="en-IN" b="1" dirty="0"/>
              <a:t>Dice Score (DC): </a:t>
            </a:r>
            <a:r>
              <a:rPr lang="en-IN" dirty="0"/>
              <a:t>Dice score(</a:t>
            </a:r>
            <a:r>
              <a:rPr lang="en-IN" dirty="0" err="1"/>
              <a:t>Sørensen</a:t>
            </a:r>
            <a:r>
              <a:rPr lang="en-IN" dirty="0"/>
              <a:t>, 1948) is used to compare similarity between two samples. This is considered to be a better metric than Exact match accuracy because it accounts for missing words and extra words in the target. Let the two lists (predicted and actual) be X and Y. Dice score is given by (2X ∩ Y )/(X + Y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EAD53DE-5A2D-4D91-A1A6-8DC1315A050A}"/>
              </a:ext>
            </a:extLst>
          </p:cNvPr>
          <p:cNvSpPr>
            <a:spLocks noGrp="1"/>
          </p:cNvSpPr>
          <p:nvPr>
            <p:ph type="title"/>
          </p:nvPr>
        </p:nvSpPr>
        <p:spPr/>
        <p:txBody>
          <a:bodyPr/>
          <a:lstStyle/>
          <a:p>
            <a:r>
              <a:rPr lang="en-IN" dirty="0"/>
              <a:t>Conclusion and Future Work</a:t>
            </a:r>
          </a:p>
        </p:txBody>
      </p:sp>
    </p:spTree>
    <p:extLst>
      <p:ext uri="{BB962C8B-B14F-4D97-AF65-F5344CB8AC3E}">
        <p14:creationId xmlns:p14="http://schemas.microsoft.com/office/powerpoint/2010/main" xmlns="" val="990119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 and future work</a:t>
            </a:r>
          </a:p>
        </p:txBody>
      </p:sp>
      <p:sp>
        <p:nvSpPr>
          <p:cNvPr id="3" name="Text Placeholder 2"/>
          <p:cNvSpPr>
            <a:spLocks noGrp="1"/>
          </p:cNvSpPr>
          <p:nvPr>
            <p:ph type="body" idx="1"/>
          </p:nvPr>
        </p:nvSpPr>
        <p:spPr/>
        <p:txBody>
          <a:bodyPr/>
          <a:lstStyle/>
          <a:p>
            <a:pPr>
              <a:buFont typeface="Wingdings" pitchFamily="2" charset="2"/>
              <a:buChar char="Ø"/>
            </a:pPr>
            <a:r>
              <a:rPr lang="en-IN" sz="1600" dirty="0"/>
              <a:t>Our main aim is to identify the target of ridicule in a sarcastic text. This target may be a subset of words in the text or a fall-back label ‘Outside’.</a:t>
            </a:r>
          </a:p>
          <a:p>
            <a:pPr>
              <a:buFont typeface="Wingdings" pitchFamily="2" charset="2"/>
              <a:buChar char="Ø"/>
            </a:pPr>
            <a:r>
              <a:rPr lang="en-IN" sz="1600" dirty="0"/>
              <a:t> To make an automatic identification of sarcasm target, here we have a introductory approach which is a hybrid of two kinds of extractors: a rule-based and a statistical extractor. An integrator then combines the outputs of the two extractors in two configurations: OR and </a:t>
            </a:r>
            <a:r>
              <a:rPr lang="en-IN" sz="1600" dirty="0" err="1"/>
              <a:t>AND</a:t>
            </a:r>
            <a:r>
              <a:rPr lang="en-IN" sz="1600" dirty="0"/>
              <a:t>. </a:t>
            </a:r>
            <a:r>
              <a:rPr lang="en-IN" sz="1600" b="1" dirty="0"/>
              <a:t>We have found that the hybrid works better than the individual extractors.</a:t>
            </a:r>
          </a:p>
          <a:p>
            <a:pPr>
              <a:buFont typeface="Wingdings" pitchFamily="2" charset="2"/>
              <a:buChar char="Ø"/>
            </a:pPr>
            <a:r>
              <a:rPr lang="en-IN" sz="1600" dirty="0"/>
              <a:t>There is a scope of improvement in this project by adding the additional rules in the rule-based extractor and novel sets of features in the statistical extractor. </a:t>
            </a:r>
            <a:r>
              <a:rPr lang="en-IN" sz="1600" b="1" dirty="0"/>
              <a:t>We can also focus on the ‘outside’ cases to improve the accuracy in sarcasm target identification.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73F48C-2CAF-4184-B3B7-1B7BAF49F3FC}"/>
              </a:ext>
            </a:extLst>
          </p:cNvPr>
          <p:cNvSpPr>
            <a:spLocks noGrp="1"/>
          </p:cNvSpPr>
          <p:nvPr>
            <p:ph type="title"/>
          </p:nvPr>
        </p:nvSpPr>
        <p:spPr/>
        <p:txBody>
          <a:bodyPr/>
          <a:lstStyle/>
          <a:p>
            <a:r>
              <a:rPr lang="en-IN" dirty="0"/>
              <a:t>Work Plan</a:t>
            </a:r>
          </a:p>
        </p:txBody>
      </p:sp>
      <p:sp>
        <p:nvSpPr>
          <p:cNvPr id="3" name="Text Placeholder 2">
            <a:extLst>
              <a:ext uri="{FF2B5EF4-FFF2-40B4-BE49-F238E27FC236}">
                <a16:creationId xmlns:a16="http://schemas.microsoft.com/office/drawing/2014/main" xmlns="" id="{B0C243A8-C4C7-451C-BE12-CA39FBE2A4C5}"/>
              </a:ext>
            </a:extLst>
          </p:cNvPr>
          <p:cNvSpPr>
            <a:spLocks noGrp="1"/>
          </p:cNvSpPr>
          <p:nvPr>
            <p:ph type="body" idx="1"/>
          </p:nvPr>
        </p:nvSpPr>
        <p:spPr/>
        <p:txBody>
          <a:bodyPr/>
          <a:lstStyle/>
          <a:p>
            <a:pPr marL="285750" indent="-285750">
              <a:buFont typeface="Wingdings" panose="05000000000000000000" pitchFamily="2" charset="2"/>
              <a:buChar char="Ø"/>
            </a:pPr>
            <a:r>
              <a:rPr lang="en-IN" dirty="0"/>
              <a:t>Phase 1 : Understanding paper and PPT Presentation – </a:t>
            </a:r>
            <a:r>
              <a:rPr lang="en-IN" dirty="0" smtClean="0"/>
              <a:t>19 </a:t>
            </a:r>
            <a:r>
              <a:rPr lang="en-IN" dirty="0"/>
              <a:t>March 2021</a:t>
            </a:r>
          </a:p>
          <a:p>
            <a:pPr marL="285750" indent="-285750">
              <a:buFont typeface="Wingdings" panose="05000000000000000000" pitchFamily="2" charset="2"/>
              <a:buChar char="Ø"/>
            </a:pPr>
            <a:r>
              <a:rPr lang="en-IN" dirty="0"/>
              <a:t>Phase 2 : Rule Based and statistical extractor methods understanding and implementing the code </a:t>
            </a:r>
          </a:p>
          <a:p>
            <a:pPr marL="285750" indent="-285750">
              <a:buFont typeface="Wingdings" panose="05000000000000000000" pitchFamily="2" charset="2"/>
              <a:buChar char="Ø"/>
            </a:pPr>
            <a:r>
              <a:rPr lang="en-IN" dirty="0"/>
              <a:t>Phase 3 : Improvement and optimizations in the code</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xmlns="" val="34938197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1256050"/>
            <a:ext cx="8520600" cy="2030700"/>
          </a:xfrm>
          <a:prstGeom prst="rect">
            <a:avLst/>
          </a:prstGeom>
        </p:spPr>
        <p:txBody>
          <a:bodyPr lIns="91425" tIns="91425" rIns="91425" bIns="91425" anchor="b" anchorCtr="0">
            <a:noAutofit/>
          </a:bodyPr>
          <a:lstStyle/>
          <a:p>
            <a:pPr lvl="0">
              <a:spcBef>
                <a:spcPts val="0"/>
              </a:spcBef>
              <a:buNone/>
            </a:pPr>
            <a:r>
              <a:rPr lang="en"/>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Introduction</a:t>
            </a:r>
          </a:p>
        </p:txBody>
      </p:sp>
      <p:sp>
        <p:nvSpPr>
          <p:cNvPr id="93" name="Shape 93"/>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buFont typeface="Wingdings" pitchFamily="2" charset="2"/>
              <a:buChar char="Ø"/>
            </a:pPr>
            <a:r>
              <a:rPr lang="en-IN" dirty="0"/>
              <a:t> Sarcasm is a form of verbal irony that is intended to express contempt or   ridicule. Many algorithms naturally don’t understand the sarcasm present in the text written by the author and take the literal meaning of the sentence. </a:t>
            </a:r>
          </a:p>
          <a:p>
            <a:pPr lvl="0">
              <a:buFont typeface="Wingdings" pitchFamily="2" charset="2"/>
              <a:buChar char="Ø"/>
            </a:pPr>
            <a:r>
              <a:rPr lang="en-IN" dirty="0"/>
              <a:t> Here sarcasm identification comes into picture. Sarcasm target identification means identifying the word/phrase which causes the sarcasm in the complete sentence. This word/phrase is called as target.</a:t>
            </a:r>
          </a:p>
          <a:p>
            <a:pPr lvl="0">
              <a:buFont typeface="Wingdings" pitchFamily="2" charset="2"/>
              <a:buChar char="Ø"/>
            </a:pPr>
            <a:r>
              <a:rPr lang="en-IN" dirty="0"/>
              <a:t> It is important because the sentiment of the sarcastic text needs to be attributed to the target of ridicule. </a:t>
            </a:r>
          </a:p>
          <a:p>
            <a:pPr lvl="0"/>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A466C93-2183-4857-B2D3-0F8B9808BC4F}"/>
              </a:ext>
            </a:extLst>
          </p:cNvPr>
          <p:cNvSpPr>
            <a:spLocks noGrp="1"/>
          </p:cNvSpPr>
          <p:nvPr>
            <p:ph type="title"/>
          </p:nvPr>
        </p:nvSpPr>
        <p:spPr/>
        <p:txBody>
          <a:bodyPr/>
          <a:lstStyle/>
          <a:p>
            <a:r>
              <a:rPr lang="en-IN" dirty="0"/>
              <a:t>Objective</a:t>
            </a:r>
          </a:p>
        </p:txBody>
      </p:sp>
    </p:spTree>
    <p:extLst>
      <p:ext uri="{BB962C8B-B14F-4D97-AF65-F5344CB8AC3E}">
        <p14:creationId xmlns:p14="http://schemas.microsoft.com/office/powerpoint/2010/main" xmlns="" val="983319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65E7CD-0442-4322-8DB0-24AEE1AD4F5E}"/>
              </a:ext>
            </a:extLst>
          </p:cNvPr>
          <p:cNvSpPr>
            <a:spLocks noGrp="1"/>
          </p:cNvSpPr>
          <p:nvPr>
            <p:ph type="title"/>
          </p:nvPr>
        </p:nvSpPr>
        <p:spPr/>
        <p:txBody>
          <a:bodyPr/>
          <a:lstStyle/>
          <a:p>
            <a:r>
              <a:rPr lang="en-IN" dirty="0"/>
              <a:t>What Sarcasm Identification? Why is it useful?</a:t>
            </a:r>
          </a:p>
        </p:txBody>
      </p:sp>
      <p:sp>
        <p:nvSpPr>
          <p:cNvPr id="3" name="Text Placeholder 2">
            <a:extLst>
              <a:ext uri="{FF2B5EF4-FFF2-40B4-BE49-F238E27FC236}">
                <a16:creationId xmlns:a16="http://schemas.microsoft.com/office/drawing/2014/main" xmlns="" id="{A0585DCF-A173-4A0A-A14D-ED545C16E18B}"/>
              </a:ext>
            </a:extLst>
          </p:cNvPr>
          <p:cNvSpPr>
            <a:spLocks noGrp="1"/>
          </p:cNvSpPr>
          <p:nvPr>
            <p:ph type="body" idx="1"/>
          </p:nvPr>
        </p:nvSpPr>
        <p:spPr/>
        <p:txBody>
          <a:bodyPr/>
          <a:lstStyle/>
          <a:p>
            <a:pPr marL="285750" indent="-285750">
              <a:buFont typeface="Arial" panose="020B0604020202020204" pitchFamily="34" charset="0"/>
              <a:buChar char="•"/>
            </a:pPr>
            <a:r>
              <a:rPr lang="en-IN" sz="1600" dirty="0"/>
              <a:t>Detection of sarcastic words/phrases in a sentence which negates the meaning of the sentence is a sarcasm and identifying those words/phrases in the sarcasm is known as sarcasm target identification.</a:t>
            </a:r>
          </a:p>
          <a:p>
            <a:pPr marL="285750" indent="-285750">
              <a:buFont typeface="Arial" panose="020B0604020202020204" pitchFamily="34" charset="0"/>
              <a:buChar char="•"/>
            </a:pPr>
            <a:r>
              <a:rPr lang="en-IN" sz="1600" dirty="0"/>
              <a:t>As we know machines cannot identify sarcasm unless specified to negate the sentence we need a way to make the machine understand about the real meaning of the sentence. This can help us deduce a better meaning of sentences spoken/written.</a:t>
            </a:r>
          </a:p>
          <a:p>
            <a:pPr marL="285750" indent="-285750">
              <a:buFont typeface="Arial" panose="020B0604020202020204" pitchFamily="34" charset="0"/>
              <a:buChar char="•"/>
            </a:pPr>
            <a:r>
              <a:rPr lang="en-IN" sz="1600" dirty="0"/>
              <a:t>By using this we can classify text as sarcastic or non-sarcastic.</a:t>
            </a:r>
          </a:p>
          <a:p>
            <a:pPr marL="285750" indent="-285750">
              <a:buFont typeface="Arial" panose="020B0604020202020204" pitchFamily="34" charset="0"/>
              <a:buChar char="•"/>
            </a:pPr>
            <a:r>
              <a:rPr lang="en-IN" sz="1600" dirty="0"/>
              <a:t>Sarcasm Target Identification benefits natural language generation and sentiment analysis systems.</a:t>
            </a:r>
          </a:p>
        </p:txBody>
      </p:sp>
    </p:spTree>
    <p:extLst>
      <p:ext uri="{BB962C8B-B14F-4D97-AF65-F5344CB8AC3E}">
        <p14:creationId xmlns:p14="http://schemas.microsoft.com/office/powerpoint/2010/main" xmlns="" val="4265830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8220464-1C42-476A-9557-BCA559307FB8}"/>
              </a:ext>
            </a:extLst>
          </p:cNvPr>
          <p:cNvSpPr>
            <a:spLocks noGrp="1"/>
          </p:cNvSpPr>
          <p:nvPr>
            <p:ph type="title"/>
          </p:nvPr>
        </p:nvSpPr>
        <p:spPr/>
        <p:txBody>
          <a:bodyPr/>
          <a:lstStyle/>
          <a:p>
            <a:r>
              <a:rPr lang="en-IN" dirty="0"/>
              <a:t>Methodology</a:t>
            </a:r>
          </a:p>
        </p:txBody>
      </p:sp>
    </p:spTree>
    <p:extLst>
      <p:ext uri="{BB962C8B-B14F-4D97-AF65-F5344CB8AC3E}">
        <p14:creationId xmlns:p14="http://schemas.microsoft.com/office/powerpoint/2010/main" xmlns="" val="402724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a:t>
            </a:r>
          </a:p>
        </p:txBody>
      </p:sp>
      <p:sp>
        <p:nvSpPr>
          <p:cNvPr id="3" name="Text Placeholder 2"/>
          <p:cNvSpPr>
            <a:spLocks noGrp="1"/>
          </p:cNvSpPr>
          <p:nvPr>
            <p:ph type="body" idx="1"/>
          </p:nvPr>
        </p:nvSpPr>
        <p:spPr>
          <a:xfrm>
            <a:off x="357158" y="1285866"/>
            <a:ext cx="8786842" cy="3339000"/>
          </a:xfrm>
        </p:spPr>
        <p:txBody>
          <a:bodyPr/>
          <a:lstStyle/>
          <a:p>
            <a:pPr marL="285750" indent="-285750">
              <a:buFont typeface="Wingdings" panose="05000000000000000000" pitchFamily="2" charset="2"/>
              <a:buChar char="Ø"/>
            </a:pPr>
            <a:r>
              <a:rPr lang="en-IN" dirty="0"/>
              <a:t>The input is a sarcastic sentence while the output is either a subset of words in the sentence that point to the sarcasm target, or a fall-back label ‘Outside’.</a:t>
            </a:r>
          </a:p>
          <a:p>
            <a:pPr marL="285750" indent="-285750">
              <a:buFont typeface="Wingdings" panose="05000000000000000000" pitchFamily="2" charset="2"/>
              <a:buChar char="Ø"/>
            </a:pPr>
            <a:r>
              <a:rPr lang="en-IN" dirty="0"/>
              <a:t>To achieve the above goal, the method that can be used can be shown as : </a:t>
            </a:r>
          </a:p>
          <a:p>
            <a:pPr marL="285750" indent="-285750">
              <a:buFont typeface="Wingdings" panose="05000000000000000000" pitchFamily="2" charset="2"/>
              <a:buChar char="Ø"/>
            </a:pPr>
            <a:endParaRPr lang="en-IN" dirty="0"/>
          </a:p>
          <a:p>
            <a:r>
              <a:rPr lang="en-IN" dirty="0"/>
              <a:t> </a:t>
            </a:r>
          </a:p>
          <a:p>
            <a:endParaRPr lang="en-IN" dirty="0"/>
          </a:p>
          <a:p>
            <a:endParaRPr lang="en-IN" dirty="0"/>
          </a:p>
        </p:txBody>
      </p:sp>
      <p:pic>
        <p:nvPicPr>
          <p:cNvPr id="4" name="Picture 3" descr="sarcasm.png"/>
          <p:cNvPicPr>
            <a:picLocks noChangeAspect="1"/>
          </p:cNvPicPr>
          <p:nvPr/>
        </p:nvPicPr>
        <p:blipFill>
          <a:blip r:embed="rId2"/>
          <a:stretch>
            <a:fillRect/>
          </a:stretch>
        </p:blipFill>
        <p:spPr>
          <a:xfrm>
            <a:off x="2267744" y="2571750"/>
            <a:ext cx="3786214" cy="205311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82C09C-9737-4A17-84AC-8D5E1BB6C2AD}"/>
              </a:ext>
            </a:extLst>
          </p:cNvPr>
          <p:cNvSpPr>
            <a:spLocks noGrp="1"/>
          </p:cNvSpPr>
          <p:nvPr>
            <p:ph type="title"/>
          </p:nvPr>
        </p:nvSpPr>
        <p:spPr/>
        <p:txBody>
          <a:bodyPr/>
          <a:lstStyle/>
          <a:p>
            <a:r>
              <a:rPr lang="en-IN" dirty="0"/>
              <a:t>Architecture (Contd.)</a:t>
            </a:r>
          </a:p>
        </p:txBody>
      </p:sp>
      <p:sp>
        <p:nvSpPr>
          <p:cNvPr id="3" name="Text Placeholder 2">
            <a:extLst>
              <a:ext uri="{FF2B5EF4-FFF2-40B4-BE49-F238E27FC236}">
                <a16:creationId xmlns:a16="http://schemas.microsoft.com/office/drawing/2014/main" xmlns="" id="{0669811B-B605-4622-A192-AD17B4A4D4BA}"/>
              </a:ext>
            </a:extLst>
          </p:cNvPr>
          <p:cNvSpPr>
            <a:spLocks noGrp="1"/>
          </p:cNvSpPr>
          <p:nvPr>
            <p:ph type="body" idx="1"/>
          </p:nvPr>
        </p:nvSpPr>
        <p:spPr/>
        <p:txBody>
          <a:bodyPr/>
          <a:lstStyle/>
          <a:p>
            <a:pPr>
              <a:buFont typeface="Wingdings" pitchFamily="2" charset="2"/>
              <a:buChar char="Ø"/>
            </a:pPr>
            <a:r>
              <a:rPr lang="en-IN" sz="1600" dirty="0"/>
              <a:t>The approach consists of two kinds of extractors :</a:t>
            </a:r>
          </a:p>
          <a:p>
            <a:r>
              <a:rPr lang="en-IN" sz="1600" dirty="0"/>
              <a:t> (a) a rule-based extractor that implements nine rules to identify different kinds of sarcasm targets, and</a:t>
            </a:r>
          </a:p>
          <a:p>
            <a:r>
              <a:rPr lang="en-IN" sz="1600" dirty="0"/>
              <a:t> (b) a statistical extractor that uses statistical classification techniques.</a:t>
            </a:r>
          </a:p>
          <a:p>
            <a:pPr>
              <a:buFont typeface="Wingdings" pitchFamily="2" charset="2"/>
              <a:buChar char="Ø"/>
            </a:pPr>
            <a:r>
              <a:rPr lang="en-IN" sz="1600" dirty="0"/>
              <a:t>The third component is the integrator that makes an overall prediction of the sarcasm target by choosing among the sarcasm targets returned by the individual extractors.</a:t>
            </a:r>
          </a:p>
          <a:p>
            <a:pPr>
              <a:buFont typeface="Wingdings" pitchFamily="2" charset="2"/>
              <a:buChar char="Ø"/>
            </a:pPr>
            <a:r>
              <a:rPr lang="en-IN" sz="1600" dirty="0"/>
              <a:t>The overall output is a subset of words in the sentence. In case no word is found to be a sarcasm target, a fall-back label ‘Outside’ is returned.</a:t>
            </a:r>
          </a:p>
          <a:p>
            <a:endParaRPr lang="en-IN" sz="1600" dirty="0"/>
          </a:p>
        </p:txBody>
      </p:sp>
    </p:spTree>
    <p:extLst>
      <p:ext uri="{BB962C8B-B14F-4D97-AF65-F5344CB8AC3E}">
        <p14:creationId xmlns:p14="http://schemas.microsoft.com/office/powerpoint/2010/main" xmlns="" val="1113304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dirty="0"/>
              <a:t>Dataset</a:t>
            </a:r>
          </a:p>
        </p:txBody>
      </p:sp>
      <p:sp>
        <p:nvSpPr>
          <p:cNvPr id="99" name="Shape 99"/>
          <p:cNvSpPr txBox="1">
            <a:spLocks noGrp="1"/>
          </p:cNvSpPr>
          <p:nvPr>
            <p:ph type="body" idx="1"/>
          </p:nvPr>
        </p:nvSpPr>
        <p:spPr>
          <a:xfrm>
            <a:off x="311700" y="1304452"/>
            <a:ext cx="8520600" cy="3339000"/>
          </a:xfrm>
          <a:prstGeom prst="rect">
            <a:avLst/>
          </a:prstGeom>
        </p:spPr>
        <p:txBody>
          <a:bodyPr lIns="91425" tIns="91425" rIns="91425" bIns="91425" anchor="t" anchorCtr="0">
            <a:noAutofit/>
          </a:bodyPr>
          <a:lstStyle/>
          <a:p>
            <a:pPr lvl="0">
              <a:buFont typeface="Wingdings" pitchFamily="2" charset="2"/>
              <a:buChar char="Ø"/>
            </a:pPr>
            <a:r>
              <a:rPr lang="en-IN" dirty="0"/>
              <a:t>We will experiment with two datasets: book snippets and tweet.</a:t>
            </a:r>
          </a:p>
          <a:p>
            <a:r>
              <a:rPr lang="en-IN" dirty="0"/>
              <a:t>1.snippets - A collection of sarcastic book snippets (224 book snippets).</a:t>
            </a:r>
          </a:p>
          <a:p>
            <a:r>
              <a:rPr lang="en-IN" dirty="0"/>
              <a:t> </a:t>
            </a:r>
            <a:r>
              <a:rPr lang="en-IN" sz="1400" dirty="0">
                <a:solidFill>
                  <a:schemeClr val="tx1"/>
                </a:solidFill>
                <a:hlinkClick r:id="rId3"/>
              </a:rPr>
              <a:t>https://github.com/Pranav-Goel/Sarcasm-Target-Detection/blob/master/snippets.xlsx</a:t>
            </a:r>
            <a:r>
              <a:rPr lang="en-IN" sz="1400" dirty="0">
                <a:solidFill>
                  <a:schemeClr val="tx1"/>
                </a:solidFill>
              </a:rPr>
              <a:t> </a:t>
            </a:r>
          </a:p>
          <a:p>
            <a:r>
              <a:rPr lang="en-IN" dirty="0">
                <a:solidFill>
                  <a:schemeClr val="bg2">
                    <a:lumMod val="50000"/>
                  </a:schemeClr>
                </a:solidFill>
              </a:rPr>
              <a:t>2.</a:t>
            </a:r>
            <a:r>
              <a:rPr lang="en-IN" dirty="0"/>
              <a:t> tweets - A collection of sarcastic tweets (506 tweets ).</a:t>
            </a:r>
          </a:p>
          <a:p>
            <a:r>
              <a:rPr lang="en-IN" sz="1400" dirty="0">
                <a:solidFill>
                  <a:schemeClr val="accent5"/>
                </a:solidFill>
                <a:hlinkClick r:id="rId4"/>
              </a:rPr>
              <a:t>https://github.com/Pranav-Goel/Sarcasm-Target-Detection/blob/master/tweets.xlsx</a:t>
            </a:r>
            <a:r>
              <a:rPr lang="en-IN" sz="1400" dirty="0">
                <a:solidFill>
                  <a:schemeClr val="accent5"/>
                </a:solidFill>
              </a:rPr>
              <a:t> </a:t>
            </a:r>
          </a:p>
          <a:p>
            <a:endParaRPr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does this work?</a:t>
            </a:r>
          </a:p>
        </p:txBody>
      </p:sp>
      <p:sp>
        <p:nvSpPr>
          <p:cNvPr id="3" name="Text Placeholder 2"/>
          <p:cNvSpPr>
            <a:spLocks noGrp="1"/>
          </p:cNvSpPr>
          <p:nvPr>
            <p:ph type="body" idx="1"/>
          </p:nvPr>
        </p:nvSpPr>
        <p:spPr/>
        <p:txBody>
          <a:bodyPr/>
          <a:lstStyle/>
          <a:p>
            <a:pPr>
              <a:buFont typeface="Wingdings" pitchFamily="2" charset="2"/>
              <a:buChar char="Ø"/>
            </a:pPr>
            <a:r>
              <a:rPr lang="en-IN" dirty="0"/>
              <a:t>It takes the text sentence as input and then we will apply both Rule based extractor and statistical extractor.</a:t>
            </a:r>
          </a:p>
          <a:p>
            <a:pPr>
              <a:buFont typeface="Wingdings" pitchFamily="2" charset="2"/>
              <a:buChar char="Ø"/>
            </a:pPr>
            <a:r>
              <a:rPr lang="en-IN" dirty="0"/>
              <a:t>The rule-based extractor consists of nine rules that take as input the sarcastic sentence, and return a set of candidate sarcasm targets.</a:t>
            </a:r>
          </a:p>
          <a:p>
            <a:pPr>
              <a:buFont typeface="Wingdings" pitchFamily="2" charset="2"/>
              <a:buChar char="Ø"/>
            </a:pPr>
            <a:r>
              <a:rPr lang="en-IN" dirty="0"/>
              <a:t>The statistical extractor uses a classifier that takes as input a word (along with its features) and returns if the word is a sarcasm target.</a:t>
            </a:r>
          </a:p>
          <a:p>
            <a:pPr>
              <a:buFont typeface="Wingdings" pitchFamily="2" charset="2"/>
              <a:buChar char="Ø"/>
            </a:pPr>
            <a:r>
              <a:rPr lang="en-IN" dirty="0"/>
              <a:t>The integrator determines the sarcasm target based on the outputs of the two extractors using two hybrid techniques(Hybrid-AND, Hybrid-OR).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1264</TotalTime>
  <Words>1040</Words>
  <Application>Microsoft Office PowerPoint</Application>
  <PresentationFormat>On-screen Show (16:9)</PresentationFormat>
  <Paragraphs>65</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Roboto</vt:lpstr>
      <vt:lpstr>Wingdings</vt:lpstr>
      <vt:lpstr>geometric</vt:lpstr>
      <vt:lpstr>Sarcasm Target Identification</vt:lpstr>
      <vt:lpstr>Introduction</vt:lpstr>
      <vt:lpstr>Objective</vt:lpstr>
      <vt:lpstr>What Sarcasm Identification? Why is it useful?</vt:lpstr>
      <vt:lpstr>Methodology</vt:lpstr>
      <vt:lpstr>Architecture</vt:lpstr>
      <vt:lpstr>Architecture (Contd.)</vt:lpstr>
      <vt:lpstr>Dataset</vt:lpstr>
      <vt:lpstr>How does this work?</vt:lpstr>
      <vt:lpstr>Problems</vt:lpstr>
      <vt:lpstr>Problems in identification of sarcasm target</vt:lpstr>
      <vt:lpstr>Error analysis</vt:lpstr>
      <vt:lpstr>Performance</vt:lpstr>
      <vt:lpstr>Conclusion and Future Work</vt:lpstr>
      <vt:lpstr>Conclusion and future work</vt:lpstr>
      <vt:lpstr>Work Plan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Sarcasm Target Identification</dc:title>
  <cp:lastModifiedBy>bhaskar sharma</cp:lastModifiedBy>
  <cp:revision>26</cp:revision>
  <dcterms:modified xsi:type="dcterms:W3CDTF">2021-03-18T19:01:24Z</dcterms:modified>
</cp:coreProperties>
</file>