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昱力" initials="王昱力" lastIdx="1" clrIdx="0">
    <p:extLst>
      <p:ext uri="{19B8F6BF-5375-455C-9EA6-DF929625EA0E}">
        <p15:presenceInfo xmlns:p15="http://schemas.microsoft.com/office/powerpoint/2012/main" userId="王昱力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37929-0AE7-439C-9835-72145C5228C8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E2906-4E96-4A43-A66E-1DDCEEBD7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Brain–computer interfaces enable active communication and execution of a pre-defined set of commands, such as typing a letter or moving a cursor. However, they have not been able to infer more complex intentions or adapt more complex output based on brain signals. So,  researcher present neuroadaptive generative modelling, which uses a participant’s brain signals as feedback to adapt a boundless generative model and generate new information matching the participant’s intentions.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E2906-4E96-4A43-A66E-1DDCEEBD702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16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58E1-9E1D-48EB-95EB-3A1F9C94710A}" type="datetime1">
              <a:rPr lang="en-US" altLang="zh-TW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0055-5C35-4307-A5AE-581A03B6470F}" type="datetime1">
              <a:rPr lang="en-US" altLang="zh-TW" smtClean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ACA-60A8-4833-A96A-E9CECDC0DED9}" type="datetime1">
              <a:rPr lang="en-US" altLang="zh-TW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F297-0513-4791-AFA3-462DDAD77C73}" type="datetime1">
              <a:rPr lang="en-US" altLang="zh-TW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F715-BB3D-4033-A06A-DA5A42FDF8CD}" type="datetime1">
              <a:rPr lang="en-US" altLang="zh-TW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BC83-6053-4EBB-B6CC-0ECE58C7ACC2}" type="datetime1">
              <a:rPr lang="en-US" altLang="zh-TW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E48-3902-4B2E-BDA2-E013D1DFB587}" type="datetime1">
              <a:rPr lang="en-US" altLang="zh-TW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6432-085E-4CC2-8713-3531B4023D86}" type="datetime1">
              <a:rPr lang="en-US" altLang="zh-TW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C22B-A0BF-4027-9BCA-BFCCAB873D25}" type="datetime1">
              <a:rPr lang="en-US" altLang="zh-TW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4985-B7B1-4FAE-8FF6-741A3E6363B2}" type="datetime1">
              <a:rPr lang="en-US" altLang="zh-TW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09AC-B17B-48B8-9D39-3C3276EFA024}" type="datetime1">
              <a:rPr lang="en-US" altLang="zh-TW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B354-AB64-471B-A735-C708E7E3C161}" type="datetime1">
              <a:rPr lang="en-US" altLang="zh-TW" smtClean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2952-EDB5-4445-BF07-673910311FD7}" type="datetime1">
              <a:rPr lang="en-US" altLang="zh-TW" smtClean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9B9E-8F5C-4FA8-9554-CA9883A392B1}" type="datetime1">
              <a:rPr lang="en-US" altLang="zh-TW" smtClean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F1EF-29BB-4640-AE4B-93C27682637C}" type="datetime1">
              <a:rPr lang="en-US" altLang="zh-TW" smtClean="0"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9DD-2333-453B-B55D-A3357DB77E5C}" type="datetime1">
              <a:rPr lang="en-US" altLang="zh-TW" smtClean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A86C-F2B1-4F8C-8328-41F584A3864F}" type="datetime1">
              <a:rPr lang="en-US" altLang="zh-TW" smtClean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CC813F7-FD91-4D39-A402-D4B0F234CAF0}" type="datetime1">
              <a:rPr lang="en-US" altLang="zh-TW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" TargetMode="External"/><Relationship Id="rId2" Type="http://schemas.openxmlformats.org/officeDocument/2006/relationships/hyperlink" Target="https://www.nature.com/articles/s41598-020-71287-1#article-inf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ature.com/sre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45886D9-63D4-4A21-B238-07B87B76BFCD}"/>
              </a:ext>
            </a:extLst>
          </p:cNvPr>
          <p:cNvSpPr txBox="1"/>
          <p:nvPr/>
        </p:nvSpPr>
        <p:spPr>
          <a:xfrm>
            <a:off x="1523998" y="486220"/>
            <a:ext cx="9359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Neuroadaptive modelling for generating images matching perceptual categories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6FE9E22-63C9-490E-B91D-8A727138628F}"/>
              </a:ext>
            </a:extLst>
          </p:cNvPr>
          <p:cNvSpPr txBox="1"/>
          <p:nvPr/>
        </p:nvSpPr>
        <p:spPr>
          <a:xfrm>
            <a:off x="1523998" y="2234354"/>
            <a:ext cx="3998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TW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altLang="zh-TW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Published: 07 September 2020</a:t>
            </a:r>
            <a:endParaRPr lang="en-US" altLang="zh-TW" sz="2000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98015E-053D-475D-895B-0C24E66ED049}"/>
              </a:ext>
            </a:extLst>
          </p:cNvPr>
          <p:cNvSpPr txBox="1"/>
          <p:nvPr/>
        </p:nvSpPr>
        <p:spPr>
          <a:xfrm>
            <a:off x="1523998" y="3115272"/>
            <a:ext cx="36038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Nature</a:t>
            </a:r>
            <a:r>
              <a:rPr lang="en-US" altLang="zh-TW" sz="2000" dirty="0">
                <a:solidFill>
                  <a:schemeClr val="bg1"/>
                </a:solidFill>
              </a:rPr>
              <a:t>  </a:t>
            </a:r>
            <a:r>
              <a:rPr lang="en-US" altLang="zh-TW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scientific reports</a:t>
            </a:r>
            <a:r>
              <a:rPr lang="en-US" altLang="zh-TW" sz="2000" dirty="0"/>
              <a:t> </a:t>
            </a:r>
          </a:p>
          <a:p>
            <a:endParaRPr lang="zh-TW" altLang="en-US" dirty="0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1EF95DFB-A09E-4DB8-8AC3-5D5813EAFAAE}"/>
              </a:ext>
            </a:extLst>
          </p:cNvPr>
          <p:cNvSpPr txBox="1">
            <a:spLocks/>
          </p:cNvSpPr>
          <p:nvPr/>
        </p:nvSpPr>
        <p:spPr>
          <a:xfrm>
            <a:off x="9784976" y="6248400"/>
            <a:ext cx="2196352" cy="3752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prstClr val="black"/>
                </a:solidFill>
              </a:rPr>
              <a:t>Presenter</a:t>
            </a:r>
            <a:r>
              <a:rPr lang="zh-CN" altLang="en-US" sz="1800" b="1" dirty="0">
                <a:solidFill>
                  <a:prstClr val="black"/>
                </a:solidFill>
              </a:rPr>
              <a:t>：</a:t>
            </a:r>
            <a:r>
              <a:rPr lang="zh-TW" altLang="en-US" sz="1800" b="1" dirty="0">
                <a:solidFill>
                  <a:prstClr val="black"/>
                </a:solidFill>
              </a:rPr>
              <a:t>王昱力</a:t>
            </a:r>
            <a:endParaRPr lang="en-US" altLang="zh-CN" sz="1800" b="1" dirty="0">
              <a:solidFill>
                <a:prstClr val="black"/>
              </a:solidFill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6DBC6A4-4365-4B7D-B32F-8F99476E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4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B886AD4-CC5F-46D8-9E03-096D63421B83}"/>
              </a:ext>
            </a:extLst>
          </p:cNvPr>
          <p:cNvSpPr txBox="1"/>
          <p:nvPr/>
        </p:nvSpPr>
        <p:spPr>
          <a:xfrm>
            <a:off x="484094" y="304800"/>
            <a:ext cx="3729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Background Introduction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5E7D93-FDAF-4836-A1AB-574CCCDD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A85AA3E-648A-4DEA-BA31-9E582F4F78CE}"/>
              </a:ext>
            </a:extLst>
          </p:cNvPr>
          <p:cNvSpPr txBox="1"/>
          <p:nvPr/>
        </p:nvSpPr>
        <p:spPr>
          <a:xfrm>
            <a:off x="484094" y="1147481"/>
            <a:ext cx="3594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BCI 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E73BF95-6997-4D14-A4DC-A6AA4C7A880C}"/>
              </a:ext>
            </a:extLst>
          </p:cNvPr>
          <p:cNvSpPr txBox="1"/>
          <p:nvPr/>
        </p:nvSpPr>
        <p:spPr>
          <a:xfrm>
            <a:off x="484094" y="2276882"/>
            <a:ext cx="9717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Enable active communication and execution of a pre-defined commends, but not able to infer more complex intentions based on brain signals.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1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F4E716-6CD1-428F-9E23-2C6A338E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606FC0-95F7-48A0-9DC6-8786772B5C83}"/>
              </a:ext>
            </a:extLst>
          </p:cNvPr>
          <p:cNvSpPr txBox="1"/>
          <p:nvPr/>
        </p:nvSpPr>
        <p:spPr>
          <a:xfrm>
            <a:off x="697583" y="405353"/>
            <a:ext cx="2545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Dataset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0E0F2A-A8DB-4813-977B-863F70D560AB}"/>
              </a:ext>
            </a:extLst>
          </p:cNvPr>
          <p:cNvSpPr txBox="1"/>
          <p:nvPr/>
        </p:nvSpPr>
        <p:spPr>
          <a:xfrm>
            <a:off x="697581" y="1582903"/>
            <a:ext cx="328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</a:rPr>
              <a:t>30 Participants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4F46B8F-290D-41FB-B241-BF36A0F7E510}"/>
              </a:ext>
            </a:extLst>
          </p:cNvPr>
          <p:cNvSpPr txBox="1"/>
          <p:nvPr/>
        </p:nvSpPr>
        <p:spPr>
          <a:xfrm>
            <a:off x="697581" y="2671168"/>
            <a:ext cx="91911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Model : Generative Adversarial Network (GAN)</a:t>
            </a:r>
          </a:p>
          <a:p>
            <a:pPr marL="342900" indent="-342900">
              <a:buAutoNum type="arabicPeriod"/>
            </a:pPr>
            <a:r>
              <a:rPr lang="en-US" altLang="zh-TW" sz="2400" b="1" dirty="0">
                <a:solidFill>
                  <a:schemeClr val="bg1"/>
                </a:solidFill>
              </a:rPr>
              <a:t>Dataset : 30000 1024x1024 images(celebrity face)</a:t>
            </a:r>
          </a:p>
          <a:p>
            <a:pPr marL="342900" indent="-342900">
              <a:buAutoNum type="arabicPeriod"/>
            </a:pPr>
            <a:r>
              <a:rPr lang="en-US" altLang="zh-TW" sz="2400" b="1" dirty="0">
                <a:solidFill>
                  <a:schemeClr val="bg1"/>
                </a:solidFill>
              </a:rPr>
              <a:t>G : Z → X, where z ∈ Z is a 512-dimensional latent vector and x ∈ X is a 1,024 × 1,024 image.</a:t>
            </a:r>
          </a:p>
        </p:txBody>
      </p:sp>
    </p:spTree>
    <p:extLst>
      <p:ext uri="{BB962C8B-B14F-4D97-AF65-F5344CB8AC3E}">
        <p14:creationId xmlns:p14="http://schemas.microsoft.com/office/powerpoint/2010/main" val="222449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569EBC-2514-4208-81A0-C967E4C4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1E91FE6-0619-42D6-B337-952601CD760F}"/>
              </a:ext>
            </a:extLst>
          </p:cNvPr>
          <p:cNvSpPr txBox="1"/>
          <p:nvPr/>
        </p:nvSpPr>
        <p:spPr>
          <a:xfrm>
            <a:off x="206888" y="364030"/>
            <a:ext cx="2545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Method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F1596C-DDB9-45EC-B036-66FD57AB8108}"/>
              </a:ext>
            </a:extLst>
          </p:cNvPr>
          <p:cNvSpPr txBox="1"/>
          <p:nvPr/>
        </p:nvSpPr>
        <p:spPr>
          <a:xfrm>
            <a:off x="206888" y="969189"/>
            <a:ext cx="84558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Modelling:</a:t>
            </a:r>
          </a:p>
          <a:p>
            <a:pPr marL="457200" indent="-457200">
              <a:buAutoNum type="arabicPeriod"/>
            </a:pPr>
            <a:r>
              <a:rPr lang="en-US" altLang="zh-TW" sz="2000" dirty="0">
                <a:solidFill>
                  <a:schemeClr val="bg1"/>
                </a:solidFill>
              </a:rPr>
              <a:t>Generate: A latent model G : Z → X, which provides a mapping from a latent space Z to an image space X</a:t>
            </a:r>
          </a:p>
          <a:p>
            <a:pPr marL="457200" indent="-457200">
              <a:buAutoNum type="arabicPeriod"/>
            </a:pPr>
            <a:r>
              <a:rPr lang="en-US" altLang="zh-TW" sz="2000" dirty="0">
                <a:solidFill>
                  <a:schemeClr val="bg1"/>
                </a:solidFill>
              </a:rPr>
              <a:t>Perceive: A participant who views images </a:t>
            </a:r>
            <a:r>
              <a:rPr lang="en-US" altLang="zh-TW" sz="2000" dirty="0" err="1">
                <a:solidFill>
                  <a:schemeClr val="bg1"/>
                </a:solidFill>
              </a:rPr>
              <a:t>Xn</a:t>
            </a:r>
            <a:r>
              <a:rPr lang="en-US" altLang="zh-TW" sz="2000" dirty="0">
                <a:solidFill>
                  <a:schemeClr val="bg1"/>
                </a:solidFill>
              </a:rPr>
              <a:t> while their brain signals Sn are measured.</a:t>
            </a:r>
          </a:p>
          <a:p>
            <a:pPr marL="457200" indent="-457200">
              <a:buAutoNum type="arabicPeriod"/>
            </a:pPr>
            <a:r>
              <a:rPr lang="en-US" altLang="zh-TW" sz="2000" dirty="0">
                <a:solidFill>
                  <a:schemeClr val="bg1"/>
                </a:solidFill>
              </a:rPr>
              <a:t>Adapt: A brain signal classifier f : S → Y, where Y is the predicted relevance of the stimulus; and an intention model updating function h : Z, Y → Z mapping the predictions made by the classifier to the latent space Z.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34D8E70-A37F-40C6-B36D-D9BF943F3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94" y="4386466"/>
            <a:ext cx="3932261" cy="8077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4722487-6055-474E-A107-323894E49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116" y="3680683"/>
            <a:ext cx="3783478" cy="28623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5483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ECFF9C-1F1F-4C96-B83F-9D0BBAE9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A9A6F1-43D3-4B3A-868D-06BAB45473B3}"/>
              </a:ext>
            </a:extLst>
          </p:cNvPr>
          <p:cNvSpPr txBox="1"/>
          <p:nvPr/>
        </p:nvSpPr>
        <p:spPr>
          <a:xfrm>
            <a:off x="697583" y="405353"/>
            <a:ext cx="2545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Result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E723C50-6CA8-42A8-8C19-3F36D7521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673" y="405353"/>
            <a:ext cx="8575842" cy="288460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B26C5BC-25CC-43FC-873F-BE455F6F9330}"/>
              </a:ext>
            </a:extLst>
          </p:cNvPr>
          <p:cNvSpPr txBox="1"/>
          <p:nvPr/>
        </p:nvSpPr>
        <p:spPr>
          <a:xfrm>
            <a:off x="697583" y="3662314"/>
            <a:ext cx="8575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The result shows that it correspond with the literature on the P300 with regards to latency, topography, and task-dependence. Researcher identified the grand average effect with the P300.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82042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84</TotalTime>
  <Words>308</Words>
  <Application>Microsoft Office PowerPoint</Application>
  <PresentationFormat>寬螢幕</PresentationFormat>
  <Paragraphs>26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幼圆</vt:lpstr>
      <vt:lpstr>微軟正黑體</vt:lpstr>
      <vt:lpstr>新細明體</vt:lpstr>
      <vt:lpstr>Calibri</vt:lpstr>
      <vt:lpstr>Century Gothic</vt:lpstr>
      <vt:lpstr>Wingdings 3</vt:lpstr>
      <vt:lpstr>切割線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王昱力</dc:creator>
  <cp:lastModifiedBy>王昱力</cp:lastModifiedBy>
  <cp:revision>7</cp:revision>
  <dcterms:created xsi:type="dcterms:W3CDTF">2023-10-12T14:33:11Z</dcterms:created>
  <dcterms:modified xsi:type="dcterms:W3CDTF">2023-10-12T15:58:11Z</dcterms:modified>
</cp:coreProperties>
</file>