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494750" cy="3027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9EC"/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332" y="-2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106" y="4955545"/>
            <a:ext cx="18270538" cy="10541917"/>
          </a:xfrm>
        </p:spPr>
        <p:txBody>
          <a:bodyPr anchor="b"/>
          <a:lstStyle>
            <a:lvl1pPr algn="ctr">
              <a:defRPr sz="141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844" y="15903998"/>
            <a:ext cx="16121063" cy="7310649"/>
          </a:xfrm>
        </p:spPr>
        <p:txBody>
          <a:bodyPr/>
          <a:lstStyle>
            <a:lvl1pPr marL="0" indent="0" algn="ctr">
              <a:buNone/>
              <a:defRPr sz="5642"/>
            </a:lvl1pPr>
            <a:lvl2pPr marL="1074740" indent="0" algn="ctr">
              <a:buNone/>
              <a:defRPr sz="4701"/>
            </a:lvl2pPr>
            <a:lvl3pPr marL="2149480" indent="0" algn="ctr">
              <a:buNone/>
              <a:defRPr sz="4231"/>
            </a:lvl3pPr>
            <a:lvl4pPr marL="3224220" indent="0" algn="ctr">
              <a:buNone/>
              <a:defRPr sz="3761"/>
            </a:lvl4pPr>
            <a:lvl5pPr marL="4298960" indent="0" algn="ctr">
              <a:buNone/>
              <a:defRPr sz="3761"/>
            </a:lvl5pPr>
            <a:lvl6pPr marL="5373700" indent="0" algn="ctr">
              <a:buNone/>
              <a:defRPr sz="3761"/>
            </a:lvl6pPr>
            <a:lvl7pPr marL="6448440" indent="0" algn="ctr">
              <a:buNone/>
              <a:defRPr sz="3761"/>
            </a:lvl7pPr>
            <a:lvl8pPr marL="7523180" indent="0" algn="ctr">
              <a:buNone/>
              <a:defRPr sz="3761"/>
            </a:lvl8pPr>
            <a:lvl9pPr marL="8597920" indent="0" algn="ctr">
              <a:buNone/>
              <a:defRPr sz="376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5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3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2182" y="1612128"/>
            <a:ext cx="4634805" cy="25660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7765" y="1612128"/>
            <a:ext cx="13635732" cy="2566087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56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9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70" y="7548975"/>
            <a:ext cx="18539222" cy="12595626"/>
          </a:xfrm>
        </p:spPr>
        <p:txBody>
          <a:bodyPr anchor="b"/>
          <a:lstStyle>
            <a:lvl1pPr>
              <a:defRPr sz="141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570" y="20263761"/>
            <a:ext cx="18539222" cy="6623742"/>
          </a:xfrm>
        </p:spPr>
        <p:txBody>
          <a:bodyPr/>
          <a:lstStyle>
            <a:lvl1pPr marL="0" indent="0">
              <a:buNone/>
              <a:defRPr sz="5642">
                <a:solidFill>
                  <a:schemeClr val="tx1">
                    <a:tint val="82000"/>
                  </a:schemeClr>
                </a:solidFill>
              </a:defRPr>
            </a:lvl1pPr>
            <a:lvl2pPr marL="1074740" indent="0">
              <a:buNone/>
              <a:defRPr sz="4701">
                <a:solidFill>
                  <a:schemeClr val="tx1">
                    <a:tint val="82000"/>
                  </a:schemeClr>
                </a:solidFill>
              </a:defRPr>
            </a:lvl2pPr>
            <a:lvl3pPr marL="2149480" indent="0">
              <a:buNone/>
              <a:defRPr sz="4231">
                <a:solidFill>
                  <a:schemeClr val="tx1">
                    <a:tint val="82000"/>
                  </a:schemeClr>
                </a:solidFill>
              </a:defRPr>
            </a:lvl3pPr>
            <a:lvl4pPr marL="322422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4pPr>
            <a:lvl5pPr marL="429896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5pPr>
            <a:lvl6pPr marL="537370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6pPr>
            <a:lvl7pPr marL="644844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7pPr>
            <a:lvl8pPr marL="752318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8pPr>
            <a:lvl9pPr marL="8597920" indent="0">
              <a:buNone/>
              <a:defRPr sz="376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764" y="8060641"/>
            <a:ext cx="9135269" cy="192123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81717" y="8060641"/>
            <a:ext cx="9135269" cy="192123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564" y="1612135"/>
            <a:ext cx="18539222" cy="58527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566" y="7422802"/>
            <a:ext cx="9093285" cy="3637800"/>
          </a:xfrm>
        </p:spPr>
        <p:txBody>
          <a:bodyPr anchor="b"/>
          <a:lstStyle>
            <a:lvl1pPr marL="0" indent="0">
              <a:buNone/>
              <a:defRPr sz="5642" b="1"/>
            </a:lvl1pPr>
            <a:lvl2pPr marL="1074740" indent="0">
              <a:buNone/>
              <a:defRPr sz="4701" b="1"/>
            </a:lvl2pPr>
            <a:lvl3pPr marL="2149480" indent="0">
              <a:buNone/>
              <a:defRPr sz="4231" b="1"/>
            </a:lvl3pPr>
            <a:lvl4pPr marL="3224220" indent="0">
              <a:buNone/>
              <a:defRPr sz="3761" b="1"/>
            </a:lvl4pPr>
            <a:lvl5pPr marL="4298960" indent="0">
              <a:buNone/>
              <a:defRPr sz="3761" b="1"/>
            </a:lvl5pPr>
            <a:lvl6pPr marL="5373700" indent="0">
              <a:buNone/>
              <a:defRPr sz="3761" b="1"/>
            </a:lvl6pPr>
            <a:lvl7pPr marL="6448440" indent="0">
              <a:buNone/>
              <a:defRPr sz="3761" b="1"/>
            </a:lvl7pPr>
            <a:lvl8pPr marL="7523180" indent="0">
              <a:buNone/>
              <a:defRPr sz="3761" b="1"/>
            </a:lvl8pPr>
            <a:lvl9pPr marL="8597920" indent="0">
              <a:buNone/>
              <a:defRPr sz="376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0566" y="11060602"/>
            <a:ext cx="9093285" cy="162684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81719" y="7422802"/>
            <a:ext cx="9138068" cy="3637800"/>
          </a:xfrm>
        </p:spPr>
        <p:txBody>
          <a:bodyPr anchor="b"/>
          <a:lstStyle>
            <a:lvl1pPr marL="0" indent="0">
              <a:buNone/>
              <a:defRPr sz="5642" b="1"/>
            </a:lvl1pPr>
            <a:lvl2pPr marL="1074740" indent="0">
              <a:buNone/>
              <a:defRPr sz="4701" b="1"/>
            </a:lvl2pPr>
            <a:lvl3pPr marL="2149480" indent="0">
              <a:buNone/>
              <a:defRPr sz="4231" b="1"/>
            </a:lvl3pPr>
            <a:lvl4pPr marL="3224220" indent="0">
              <a:buNone/>
              <a:defRPr sz="3761" b="1"/>
            </a:lvl4pPr>
            <a:lvl5pPr marL="4298960" indent="0">
              <a:buNone/>
              <a:defRPr sz="3761" b="1"/>
            </a:lvl5pPr>
            <a:lvl6pPr marL="5373700" indent="0">
              <a:buNone/>
              <a:defRPr sz="3761" b="1"/>
            </a:lvl6pPr>
            <a:lvl7pPr marL="6448440" indent="0">
              <a:buNone/>
              <a:defRPr sz="3761" b="1"/>
            </a:lvl7pPr>
            <a:lvl8pPr marL="7523180" indent="0">
              <a:buNone/>
              <a:defRPr sz="3761" b="1"/>
            </a:lvl8pPr>
            <a:lvl9pPr marL="8597920" indent="0">
              <a:buNone/>
              <a:defRPr sz="376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81719" y="11060602"/>
            <a:ext cx="9138068" cy="162684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9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45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564" y="2018665"/>
            <a:ext cx="6932616" cy="7065328"/>
          </a:xfrm>
        </p:spPr>
        <p:txBody>
          <a:bodyPr anchor="b"/>
          <a:lstStyle>
            <a:lvl1pPr>
              <a:defRPr sz="7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8069" y="4359762"/>
            <a:ext cx="10881717" cy="21518408"/>
          </a:xfrm>
        </p:spPr>
        <p:txBody>
          <a:bodyPr/>
          <a:lstStyle>
            <a:lvl1pPr>
              <a:defRPr sz="7522"/>
            </a:lvl1pPr>
            <a:lvl2pPr>
              <a:defRPr sz="6582"/>
            </a:lvl2pPr>
            <a:lvl3pPr>
              <a:defRPr sz="5642"/>
            </a:lvl3pPr>
            <a:lvl4pPr>
              <a:defRPr sz="4701"/>
            </a:lvl4pPr>
            <a:lvl5pPr>
              <a:defRPr sz="4701"/>
            </a:lvl5pPr>
            <a:lvl6pPr>
              <a:defRPr sz="4701"/>
            </a:lvl6pPr>
            <a:lvl7pPr>
              <a:defRPr sz="4701"/>
            </a:lvl7pPr>
            <a:lvl8pPr>
              <a:defRPr sz="4701"/>
            </a:lvl8pPr>
            <a:lvl9pPr>
              <a:defRPr sz="4701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564" y="9083992"/>
            <a:ext cx="6932616" cy="16829220"/>
          </a:xfrm>
        </p:spPr>
        <p:txBody>
          <a:bodyPr/>
          <a:lstStyle>
            <a:lvl1pPr marL="0" indent="0">
              <a:buNone/>
              <a:defRPr sz="3761"/>
            </a:lvl1pPr>
            <a:lvl2pPr marL="1074740" indent="0">
              <a:buNone/>
              <a:defRPr sz="3291"/>
            </a:lvl2pPr>
            <a:lvl3pPr marL="2149480" indent="0">
              <a:buNone/>
              <a:defRPr sz="2821"/>
            </a:lvl3pPr>
            <a:lvl4pPr marL="3224220" indent="0">
              <a:buNone/>
              <a:defRPr sz="2351"/>
            </a:lvl4pPr>
            <a:lvl5pPr marL="4298960" indent="0">
              <a:buNone/>
              <a:defRPr sz="2351"/>
            </a:lvl5pPr>
            <a:lvl6pPr marL="5373700" indent="0">
              <a:buNone/>
              <a:defRPr sz="2351"/>
            </a:lvl6pPr>
            <a:lvl7pPr marL="6448440" indent="0">
              <a:buNone/>
              <a:defRPr sz="2351"/>
            </a:lvl7pPr>
            <a:lvl8pPr marL="7523180" indent="0">
              <a:buNone/>
              <a:defRPr sz="2351"/>
            </a:lvl8pPr>
            <a:lvl9pPr marL="8597920" indent="0">
              <a:buNone/>
              <a:defRPr sz="23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99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564" y="2018665"/>
            <a:ext cx="6932616" cy="7065328"/>
          </a:xfrm>
        </p:spPr>
        <p:txBody>
          <a:bodyPr anchor="b"/>
          <a:lstStyle>
            <a:lvl1pPr>
              <a:defRPr sz="7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9" y="4359762"/>
            <a:ext cx="10881717" cy="21518408"/>
          </a:xfrm>
        </p:spPr>
        <p:txBody>
          <a:bodyPr anchor="t"/>
          <a:lstStyle>
            <a:lvl1pPr marL="0" indent="0">
              <a:buNone/>
              <a:defRPr sz="7522"/>
            </a:lvl1pPr>
            <a:lvl2pPr marL="1074740" indent="0">
              <a:buNone/>
              <a:defRPr sz="6582"/>
            </a:lvl2pPr>
            <a:lvl3pPr marL="2149480" indent="0">
              <a:buNone/>
              <a:defRPr sz="5642"/>
            </a:lvl3pPr>
            <a:lvl4pPr marL="3224220" indent="0">
              <a:buNone/>
              <a:defRPr sz="4701"/>
            </a:lvl4pPr>
            <a:lvl5pPr marL="4298960" indent="0">
              <a:buNone/>
              <a:defRPr sz="4701"/>
            </a:lvl5pPr>
            <a:lvl6pPr marL="5373700" indent="0">
              <a:buNone/>
              <a:defRPr sz="4701"/>
            </a:lvl6pPr>
            <a:lvl7pPr marL="6448440" indent="0">
              <a:buNone/>
              <a:defRPr sz="4701"/>
            </a:lvl7pPr>
            <a:lvl8pPr marL="7523180" indent="0">
              <a:buNone/>
              <a:defRPr sz="4701"/>
            </a:lvl8pPr>
            <a:lvl9pPr marL="8597920" indent="0">
              <a:buNone/>
              <a:defRPr sz="4701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564" y="9083992"/>
            <a:ext cx="6932616" cy="16829220"/>
          </a:xfrm>
        </p:spPr>
        <p:txBody>
          <a:bodyPr/>
          <a:lstStyle>
            <a:lvl1pPr marL="0" indent="0">
              <a:buNone/>
              <a:defRPr sz="3761"/>
            </a:lvl1pPr>
            <a:lvl2pPr marL="1074740" indent="0">
              <a:buNone/>
              <a:defRPr sz="3291"/>
            </a:lvl2pPr>
            <a:lvl3pPr marL="2149480" indent="0">
              <a:buNone/>
              <a:defRPr sz="2821"/>
            </a:lvl3pPr>
            <a:lvl4pPr marL="3224220" indent="0">
              <a:buNone/>
              <a:defRPr sz="2351"/>
            </a:lvl4pPr>
            <a:lvl5pPr marL="4298960" indent="0">
              <a:buNone/>
              <a:defRPr sz="2351"/>
            </a:lvl5pPr>
            <a:lvl6pPr marL="5373700" indent="0">
              <a:buNone/>
              <a:defRPr sz="2351"/>
            </a:lvl6pPr>
            <a:lvl7pPr marL="6448440" indent="0">
              <a:buNone/>
              <a:defRPr sz="2351"/>
            </a:lvl7pPr>
            <a:lvl8pPr marL="7523180" indent="0">
              <a:buNone/>
              <a:defRPr sz="2351"/>
            </a:lvl8pPr>
            <a:lvl9pPr marL="8597920" indent="0">
              <a:buNone/>
              <a:defRPr sz="235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7764" y="1612135"/>
            <a:ext cx="18539222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7764" y="8060641"/>
            <a:ext cx="18539222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7764" y="28065058"/>
            <a:ext cx="4836319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9BCD2-1804-49E9-91E7-2EC710370654}" type="datetimeFigureOut">
              <a:rPr lang="zh-TW" altLang="en-US" smtClean="0"/>
              <a:t>2024/5/2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0136" y="28065058"/>
            <a:ext cx="725447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80667" y="28065058"/>
            <a:ext cx="4836319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ACEF2-D5DA-44A8-95B6-D4C9C4D3A9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1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49480" rtl="0" eaLnBrk="1" latinLnBrk="0" hangingPunct="1">
        <a:lnSpc>
          <a:spcPct val="90000"/>
        </a:lnSpc>
        <a:spcBef>
          <a:spcPct val="0"/>
        </a:spcBef>
        <a:buNone/>
        <a:defRPr sz="103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370" indent="-537370" algn="l" defTabSz="2149480" rtl="0" eaLnBrk="1" latinLnBrk="0" hangingPunct="1">
        <a:lnSpc>
          <a:spcPct val="90000"/>
        </a:lnSpc>
        <a:spcBef>
          <a:spcPts val="2351"/>
        </a:spcBef>
        <a:buFont typeface="Arial" panose="020B0604020202020204" pitchFamily="34" charset="0"/>
        <a:buChar char="•"/>
        <a:defRPr sz="6582" kern="1200">
          <a:solidFill>
            <a:schemeClr val="tx1"/>
          </a:solidFill>
          <a:latin typeface="+mn-lt"/>
          <a:ea typeface="+mn-ea"/>
          <a:cs typeface="+mn-cs"/>
        </a:defRPr>
      </a:lvl1pPr>
      <a:lvl2pPr marL="161211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5642" kern="1200">
          <a:solidFill>
            <a:schemeClr val="tx1"/>
          </a:solidFill>
          <a:latin typeface="+mn-lt"/>
          <a:ea typeface="+mn-ea"/>
          <a:cs typeface="+mn-cs"/>
        </a:defRPr>
      </a:lvl2pPr>
      <a:lvl3pPr marL="268685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701" kern="1200">
          <a:solidFill>
            <a:schemeClr val="tx1"/>
          </a:solidFill>
          <a:latin typeface="+mn-lt"/>
          <a:ea typeface="+mn-ea"/>
          <a:cs typeface="+mn-cs"/>
        </a:defRPr>
      </a:lvl3pPr>
      <a:lvl4pPr marL="376159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4pPr>
      <a:lvl5pPr marL="483633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5pPr>
      <a:lvl6pPr marL="591107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6pPr>
      <a:lvl7pPr marL="698581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7pPr>
      <a:lvl8pPr marL="806055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8pPr>
      <a:lvl9pPr marL="9135290" indent="-537370" algn="l" defTabSz="214948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1pPr>
      <a:lvl2pPr marL="107474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2pPr>
      <a:lvl3pPr marL="214948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3pPr>
      <a:lvl4pPr marL="322422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4pPr>
      <a:lvl5pPr marL="429896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5pPr>
      <a:lvl6pPr marL="537370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6pPr>
      <a:lvl7pPr marL="644844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7pPr>
      <a:lvl8pPr marL="752318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8pPr>
      <a:lvl9pPr marL="8597920" algn="l" defTabSz="2149480" rtl="0" eaLnBrk="1" latinLnBrk="0" hangingPunct="1">
        <a:defRPr sz="42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09AA1BC-70E5-FDF6-7B48-52CA949A813F}"/>
              </a:ext>
            </a:extLst>
          </p:cNvPr>
          <p:cNvSpPr/>
          <p:nvPr/>
        </p:nvSpPr>
        <p:spPr>
          <a:xfrm>
            <a:off x="-32991" y="-24222"/>
            <a:ext cx="21494750" cy="33411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E3587F-7FD1-4ADC-E24C-C4D9BCF280A4}"/>
              </a:ext>
            </a:extLst>
          </p:cNvPr>
          <p:cNvSpPr txBox="1"/>
          <p:nvPr/>
        </p:nvSpPr>
        <p:spPr>
          <a:xfrm>
            <a:off x="1773282" y="221265"/>
            <a:ext cx="1965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bg1"/>
                </a:solidFill>
                <a:latin typeface="+mj-lt"/>
              </a:rPr>
              <a:t>Adaptive EEG alpha power classification model</a:t>
            </a:r>
            <a:r>
              <a:rPr lang="zh-TW" altLang="en-US" sz="5400" b="1" dirty="0">
                <a:solidFill>
                  <a:schemeClr val="bg1"/>
                </a:solidFill>
                <a:latin typeface="+mj-lt"/>
              </a:rPr>
              <a:t> </a:t>
            </a:r>
            <a:endParaRPr lang="en-US" altLang="zh-TW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E1226C-3573-6124-F557-5DECDCC99190}"/>
              </a:ext>
            </a:extLst>
          </p:cNvPr>
          <p:cNvSpPr txBox="1"/>
          <p:nvPr/>
        </p:nvSpPr>
        <p:spPr>
          <a:xfrm>
            <a:off x="1442581" y="1607028"/>
            <a:ext cx="280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組別 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48</a:t>
            </a:r>
            <a:endParaRPr lang="zh-TW" altLang="en-US" sz="4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F211AD-133A-5EDB-F53F-E0C7CDFB382F}"/>
              </a:ext>
            </a:extLst>
          </p:cNvPr>
          <p:cNvSpPr txBox="1"/>
          <p:nvPr/>
        </p:nvSpPr>
        <p:spPr>
          <a:xfrm>
            <a:off x="9046141" y="1548103"/>
            <a:ext cx="624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魏群樹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E35140-7C32-A2F9-8A80-A98EECBC5D9D}"/>
              </a:ext>
            </a:extLst>
          </p:cNvPr>
          <p:cNvSpPr txBox="1"/>
          <p:nvPr/>
        </p:nvSpPr>
        <p:spPr>
          <a:xfrm>
            <a:off x="15352119" y="1582634"/>
            <a:ext cx="690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 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王昱力，陳威達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E8CF12-4FFF-C5B2-91DD-E884D886BEE0}"/>
              </a:ext>
            </a:extLst>
          </p:cNvPr>
          <p:cNvSpPr/>
          <p:nvPr/>
        </p:nvSpPr>
        <p:spPr>
          <a:xfrm>
            <a:off x="0" y="2517389"/>
            <a:ext cx="21494750" cy="27744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 descr="一張含有 黑色, 黑暗 的圖片&#10;&#10;自動產生的描述">
            <a:extLst>
              <a:ext uri="{FF2B5EF4-FFF2-40B4-BE49-F238E27FC236}">
                <a16:creationId xmlns:a16="http://schemas.microsoft.com/office/drawing/2014/main" id="{708ECE5C-13AD-323A-4CA8-4C8BB93EB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242" y="-256336"/>
            <a:ext cx="5022946" cy="1994393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1AA3AFD-F697-4F51-8813-A033FC89F307}"/>
              </a:ext>
            </a:extLst>
          </p:cNvPr>
          <p:cNvGrpSpPr/>
          <p:nvPr/>
        </p:nvGrpSpPr>
        <p:grpSpPr>
          <a:xfrm>
            <a:off x="491861" y="2873152"/>
            <a:ext cx="20445046" cy="2716747"/>
            <a:chOff x="1512443" y="4369309"/>
            <a:chExt cx="18800064" cy="4994147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1CEFC62-E8F4-17B4-F77E-972C5038EE8C}"/>
                </a:ext>
              </a:extLst>
            </p:cNvPr>
            <p:cNvSpPr/>
            <p:nvPr/>
          </p:nvSpPr>
          <p:spPr>
            <a:xfrm>
              <a:off x="1512443" y="5174548"/>
              <a:ext cx="18800064" cy="41889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159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E9181E-45B1-177D-4F75-3FEA20EFC742}"/>
                </a:ext>
              </a:extLst>
            </p:cNvPr>
            <p:cNvSpPr/>
            <p:nvPr/>
          </p:nvSpPr>
          <p:spPr>
            <a:xfrm>
              <a:off x="10223007" y="4369309"/>
              <a:ext cx="1952064" cy="139599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動機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D2C7728-B4B5-305D-0041-6D6AC526E621}"/>
              </a:ext>
            </a:extLst>
          </p:cNvPr>
          <p:cNvGrpSpPr/>
          <p:nvPr/>
        </p:nvGrpSpPr>
        <p:grpSpPr>
          <a:xfrm>
            <a:off x="561618" y="5870991"/>
            <a:ext cx="20445046" cy="2528644"/>
            <a:chOff x="1512443" y="4563884"/>
            <a:chExt cx="18800064" cy="4799572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E90E9D8-2C7E-4823-427D-E9975E1BF570}"/>
                </a:ext>
              </a:extLst>
            </p:cNvPr>
            <p:cNvSpPr/>
            <p:nvPr/>
          </p:nvSpPr>
          <p:spPr>
            <a:xfrm>
              <a:off x="1512443" y="5174548"/>
              <a:ext cx="18800064" cy="418890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159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7A5B9B-2FD4-6D67-584C-0C1AC6DF91B1}"/>
                </a:ext>
              </a:extLst>
            </p:cNvPr>
            <p:cNvSpPr/>
            <p:nvPr/>
          </p:nvSpPr>
          <p:spPr>
            <a:xfrm>
              <a:off x="10335337" y="4563884"/>
              <a:ext cx="1686288" cy="137381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5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目標</a:t>
              </a: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F44E6B-4764-1CDA-E0A8-5007863B0BF0}"/>
              </a:ext>
            </a:extLst>
          </p:cNvPr>
          <p:cNvSpPr txBox="1"/>
          <p:nvPr/>
        </p:nvSpPr>
        <p:spPr>
          <a:xfrm>
            <a:off x="899161" y="3675180"/>
            <a:ext cx="198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腦機介面是近幾年在資訊領域快速發展的新領域、不需要經由周邊神經和肌肉就能夠讓大腦與外界溝通的系統。其中，透過分析大腦活動放電的訊號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(EEG)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，能夠進一步去解析人類的生理特徵，是目前腦機介面中具有潛力的應用與研究目標，因此我們選擇腦波與相關生醫資訊的結合作為這次專題研究方向。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BC42F4-4965-ADF5-EA4C-52AE2FDA034C}"/>
              </a:ext>
            </a:extLst>
          </p:cNvPr>
          <p:cNvSpPr txBox="1"/>
          <p:nvPr/>
        </p:nvSpPr>
        <p:spPr>
          <a:xfrm>
            <a:off x="900000" y="6535674"/>
            <a:ext cx="198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在這次的專題研究中，我們將嘗試使用腦波控制一台遙控車的前進和停止。腦波的選擇上，我們採用頻帶介於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8~12Hz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a</a:t>
            </a:r>
            <a:r>
              <a:rPr lang="zh-TW" altLang="en-US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波來監測大腦對應到睜眼與閉眼的狀態。</a:t>
            </a:r>
            <a:r>
              <a:rPr lang="en-US" altLang="zh-TW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 </a:t>
            </a:r>
            <a:r>
              <a:rPr lang="zh-TW" altLang="en-US" sz="3200" b="1" dirty="0">
                <a:latin typeface="Symbol" panose="05050102010706020507" pitchFamily="18" charset="2"/>
                <a:ea typeface="標楷體" panose="03000509000000000000" pitchFamily="65" charset="-120"/>
              </a:rPr>
              <a:t>透過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模型自動計算出區別睜眼與閉眼的</a:t>
            </a:r>
            <a:r>
              <a:rPr lang="en-US" altLang="zh-TW" sz="3200" b="1" dirty="0">
                <a:latin typeface="+mj-lt"/>
                <a:ea typeface="標楷體" panose="03000509000000000000" pitchFamily="65" charset="-120"/>
              </a:rPr>
              <a:t>alpha power ratio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並將此作為車子前進或停止的依據。</a:t>
            </a:r>
            <a:endParaRPr lang="en-US" altLang="zh-TW" sz="3200" b="1" dirty="0">
              <a:ea typeface="標楷體" panose="03000509000000000000" pitchFamily="65" charset="-120"/>
            </a:endParaRPr>
          </a:p>
        </p:txBody>
      </p:sp>
      <p:pic>
        <p:nvPicPr>
          <p:cNvPr id="47" name="圖片 46" descr="一張含有 文字, 室內, 電腦監視器, 電腦鍵盤 的圖片&#10;&#10;自動產生的描述">
            <a:extLst>
              <a:ext uri="{FF2B5EF4-FFF2-40B4-BE49-F238E27FC236}">
                <a16:creationId xmlns:a16="http://schemas.microsoft.com/office/drawing/2014/main" id="{5275F5F0-9140-B910-716B-53D9103E1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730" y="11466304"/>
            <a:ext cx="2244882" cy="2993176"/>
          </a:xfrm>
          <a:prstGeom prst="rect">
            <a:avLst/>
          </a:prstGeom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013B7469-D269-9522-E42C-182B1750D0A3}"/>
              </a:ext>
            </a:extLst>
          </p:cNvPr>
          <p:cNvGrpSpPr/>
          <p:nvPr/>
        </p:nvGrpSpPr>
        <p:grpSpPr>
          <a:xfrm>
            <a:off x="125443" y="8834434"/>
            <a:ext cx="11059196" cy="20188728"/>
            <a:chOff x="546915" y="9584965"/>
            <a:chExt cx="9799872" cy="19921193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E009F1F-A70B-61D1-61C3-5FCE1445ADF5}"/>
                </a:ext>
              </a:extLst>
            </p:cNvPr>
            <p:cNvGrpSpPr/>
            <p:nvPr/>
          </p:nvGrpSpPr>
          <p:grpSpPr>
            <a:xfrm>
              <a:off x="546915" y="9584965"/>
              <a:ext cx="9799872" cy="19921193"/>
              <a:chOff x="1484235" y="5095011"/>
              <a:chExt cx="18800064" cy="4318261"/>
            </a:xfrm>
          </p:grpSpPr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6BE8F8D4-24C7-6B61-8956-DAD17B4B615A}"/>
                  </a:ext>
                </a:extLst>
              </p:cNvPr>
              <p:cNvSpPr/>
              <p:nvPr/>
            </p:nvSpPr>
            <p:spPr>
              <a:xfrm>
                <a:off x="1484235" y="5224364"/>
                <a:ext cx="18800064" cy="4188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159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E765AD5-B137-0E8F-18AE-32773DB9EEC4}"/>
                  </a:ext>
                </a:extLst>
              </p:cNvPr>
              <p:cNvSpPr/>
              <p:nvPr/>
            </p:nvSpPr>
            <p:spPr>
              <a:xfrm>
                <a:off x="9248841" y="5095011"/>
                <a:ext cx="3434251" cy="16702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方法</a:t>
                </a: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7822F1-64EF-F1EA-3D92-5589BBBE4CC6}"/>
                </a:ext>
              </a:extLst>
            </p:cNvPr>
            <p:cNvSpPr txBox="1"/>
            <p:nvPr/>
          </p:nvSpPr>
          <p:spPr>
            <a:xfrm>
              <a:off x="1060604" y="17398127"/>
              <a:ext cx="9000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  <a:ea typeface="標楷體" panose="03000509000000000000" pitchFamily="65" charset="-120"/>
                </a:rPr>
                <a:t>Signal Acquisition : </a:t>
              </a:r>
            </a:p>
            <a:p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Cygnus (Sample rate 1000Hz)</a:t>
              </a:r>
            </a:p>
            <a:p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Channel Selection : O</a:t>
              </a:r>
              <a:r>
                <a:rPr lang="en-US" altLang="zh-TW" sz="2000" dirty="0">
                  <a:latin typeface="+mj-lt"/>
                  <a:ea typeface="標楷體" panose="03000509000000000000" pitchFamily="65" charset="-120"/>
                </a:rPr>
                <a:t>1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,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Notch filter : 50Hz </a:t>
              </a:r>
              <a:endParaRPr lang="zh-TW" altLang="en-US" sz="2800" dirty="0">
                <a:latin typeface="+mj-lt"/>
                <a:ea typeface="標楷體" panose="03000509000000000000" pitchFamily="65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9E00F56-B566-2BD2-2D9C-BB4F6E01F365}"/>
                    </a:ext>
                  </a:extLst>
                </p:cNvPr>
                <p:cNvSpPr txBox="1"/>
                <p:nvPr/>
              </p:nvSpPr>
              <p:spPr>
                <a:xfrm>
                  <a:off x="1060604" y="18943444"/>
                  <a:ext cx="9000000" cy="2930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3200" b="1" dirty="0">
                      <a:latin typeface="+mj-lt"/>
                      <a:ea typeface="標楷體" panose="03000509000000000000" pitchFamily="65" charset="-120"/>
                    </a:rPr>
                    <a:t>Feature Extraction :</a:t>
                  </a:r>
                </a:p>
                <a:p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Band-pass filter : 0~40Hz</a:t>
                  </a:r>
                </a:p>
                <a:p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PSD</a:t>
                  </a:r>
                  <a:r>
                    <a:rPr lang="zh-TW" altLang="en-US" sz="2800" dirty="0">
                      <a:latin typeface="+mj-lt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:</a:t>
                  </a:r>
                  <a:r>
                    <a:rPr lang="zh-TW" altLang="en-US" sz="2800" dirty="0">
                      <a:latin typeface="+mj-lt"/>
                      <a:ea typeface="標楷體" panose="03000509000000000000" pitchFamily="65" charset="-12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(where x is signal power)</a:t>
                  </a:r>
                </a:p>
                <a:p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將透過裝置讀取到的訊號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filter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成</a:t>
                  </a:r>
                  <a:r>
                    <a:rPr lang="en-US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4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種頻帶訊號</a:t>
                  </a:r>
                  <a:r>
                    <a:rPr lang="en-US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:</a:t>
                  </a:r>
                </a:p>
                <a:p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δ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(1~4Hz)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、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θ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(4~8Hz)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、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α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(8~12Hz)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、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β</a:t>
                  </a:r>
                  <a:r>
                    <a:rPr lang="en-US" altLang="zh-TW" sz="2800" dirty="0">
                      <a:latin typeface="+mj-lt"/>
                      <a:ea typeface="標楷體" panose="03000509000000000000" pitchFamily="65" charset="-120"/>
                    </a:rPr>
                    <a:t>(12~40Hz)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，並計算</a:t>
                  </a:r>
                  <a:r>
                    <a:rPr lang="el-GR" altLang="zh-TW" sz="2800" dirty="0">
                      <a:latin typeface="+mj-lt"/>
                      <a:ea typeface="標楷體" panose="03000509000000000000" pitchFamily="65" charset="-120"/>
                    </a:rPr>
                    <a:t>α</a:t>
                  </a:r>
                  <a:r>
                    <a:rPr lang="zh-TW" altLang="en-US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在這其中的占比是多少。</a:t>
                  </a: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B9E00F56-B566-2BD2-2D9C-BB4F6E01F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604" y="18943444"/>
                  <a:ext cx="9000000" cy="2930674"/>
                </a:xfrm>
                <a:prstGeom prst="rect">
                  <a:avLst/>
                </a:prstGeom>
                <a:blipFill>
                  <a:blip r:embed="rId4"/>
                  <a:stretch>
                    <a:fillRect l="-1693" t="-2495" b="-436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E16B526E-599B-4586-99F9-44283316C4BF}"/>
                </a:ext>
              </a:extLst>
            </p:cNvPr>
            <p:cNvSpPr txBox="1"/>
            <p:nvPr/>
          </p:nvSpPr>
          <p:spPr>
            <a:xfrm>
              <a:off x="1093595" y="21898679"/>
              <a:ext cx="900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</a:rPr>
                <a:t>Classification Algorithm :</a:t>
              </a: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我們將先收集受測者前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秒計算出的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alpha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power ratio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，在這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秒鐘，我們將分成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個階段，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0~10s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閉眼，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10~20s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睜眼，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20~30s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閉眼，由此來收集睜眼與閉眼分別對應的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alpha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power ratio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值。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21CDD80-5381-E788-D2EB-884B2BF38A64}"/>
                </a:ext>
              </a:extLst>
            </p:cNvPr>
            <p:cNvSpPr txBox="1"/>
            <p:nvPr/>
          </p:nvSpPr>
          <p:spPr>
            <a:xfrm>
              <a:off x="1093595" y="23798963"/>
              <a:ext cx="900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  <a:ea typeface="標楷體" panose="03000509000000000000" pitchFamily="65" charset="-120"/>
                </a:rPr>
                <a:t>Model Selection :</a:t>
              </a:r>
            </a:p>
            <a:p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前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秒收集到的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alpha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power ratio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是採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unsupervised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的方式，將收集到的資料以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K-means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的模型分類，由此來判別前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30</a:t>
              </a:r>
              <a:r>
                <a:rPr lang="zh-TW" altLang="en-US" sz="2800" dirty="0">
                  <a:latin typeface="+mj-lt"/>
                  <a:ea typeface="標楷體" panose="03000509000000000000" pitchFamily="65" charset="-120"/>
                </a:rPr>
                <a:t>秒的資料，並得出該個體睜眼與閉眼的閥值。</a:t>
              </a:r>
              <a:endParaRPr lang="en-US" altLang="zh-TW" sz="2800" dirty="0">
                <a:latin typeface="+mj-lt"/>
                <a:ea typeface="標楷體" panose="03000509000000000000" pitchFamily="65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2B987681-2F37-1DFF-7197-C543388BA57E}"/>
                </a:ext>
              </a:extLst>
            </p:cNvPr>
            <p:cNvSpPr txBox="1"/>
            <p:nvPr/>
          </p:nvSpPr>
          <p:spPr>
            <a:xfrm>
              <a:off x="1093595" y="25918218"/>
              <a:ext cx="9000000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latin typeface="+mj-lt"/>
                </a:rPr>
                <a:t>Device Commands :</a:t>
              </a: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real-time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得出閥值的同時，要求受測者操控遙控車。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閉眼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-&gt;alpha power ratio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上升，當大於閥值時，停止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睜眼</a:t>
              </a:r>
              <a:r>
                <a:rPr lang="en-US" altLang="zh-TW" sz="2800" dirty="0">
                  <a:latin typeface="+mj-lt"/>
                  <a:ea typeface="標楷體" panose="03000509000000000000" pitchFamily="65" charset="-120"/>
                </a:rPr>
                <a:t>-&gt;alpha power ratio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下降，當小於閥值時，前進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A90B1FDC-3393-C213-D4A0-F14D25633CE2}"/>
              </a:ext>
            </a:extLst>
          </p:cNvPr>
          <p:cNvGrpSpPr/>
          <p:nvPr/>
        </p:nvGrpSpPr>
        <p:grpSpPr>
          <a:xfrm>
            <a:off x="11543633" y="19340903"/>
            <a:ext cx="9546942" cy="9598469"/>
            <a:chOff x="11389965" y="19929031"/>
            <a:chExt cx="9546942" cy="959846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AAA4F3F-F955-9099-13C6-EC99B3A57C06}"/>
                </a:ext>
              </a:extLst>
            </p:cNvPr>
            <p:cNvGrpSpPr/>
            <p:nvPr/>
          </p:nvGrpSpPr>
          <p:grpSpPr>
            <a:xfrm>
              <a:off x="11389965" y="19929031"/>
              <a:ext cx="9546942" cy="9598469"/>
              <a:chOff x="1512443" y="4974385"/>
              <a:chExt cx="18800064" cy="4389071"/>
            </a:xfrm>
          </p:grpSpPr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EAA3941-DA08-5CC2-A1E7-8730F60DFFDB}"/>
                  </a:ext>
                </a:extLst>
              </p:cNvPr>
              <p:cNvSpPr/>
              <p:nvPr/>
            </p:nvSpPr>
            <p:spPr>
              <a:xfrm>
                <a:off x="1512443" y="5174548"/>
                <a:ext cx="18800064" cy="4188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159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3230144-6F9C-7C9D-3CF1-1173C4B32B07}"/>
                  </a:ext>
                </a:extLst>
              </p:cNvPr>
              <p:cNvSpPr/>
              <p:nvPr/>
            </p:nvSpPr>
            <p:spPr>
              <a:xfrm>
                <a:off x="5093581" y="4974385"/>
                <a:ext cx="11975511" cy="3734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</a:t>
                </a:r>
                <a:r>
                  <a:rPr lang="en-US" altLang="zh-TW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預期達到結果</a:t>
                </a:r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F8E2FA4-517E-C0A3-E5D0-743AA20159AD}"/>
                </a:ext>
              </a:extLst>
            </p:cNvPr>
            <p:cNvSpPr txBox="1"/>
            <p:nvPr/>
          </p:nvSpPr>
          <p:spPr>
            <a:xfrm>
              <a:off x="11827254" y="26977756"/>
              <a:ext cx="8483700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預期</a:t>
              </a:r>
              <a:r>
                <a: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</a:p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1.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將延遲的時間縮段至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秒內，以此來符合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real-time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的需求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增加遙控車的轉向功能</a:t>
              </a:r>
              <a:endPara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58" name="圖片 57" descr="一張含有 文字, 圖表, 行, 繪圖 的圖片&#10;&#10;自動產生的描述">
              <a:extLst>
                <a:ext uri="{FF2B5EF4-FFF2-40B4-BE49-F238E27FC236}">
                  <a16:creationId xmlns:a16="http://schemas.microsoft.com/office/drawing/2014/main" id="{44AF164D-C7D0-4F5A-24E2-199F596A4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9138" y="21071782"/>
              <a:ext cx="4812441" cy="3609331"/>
            </a:xfrm>
            <a:prstGeom prst="rect">
              <a:avLst/>
            </a:prstGeom>
          </p:spPr>
        </p:pic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9B87CCD1-F301-38A9-F6A0-4BE4FB862757}"/>
                </a:ext>
              </a:extLst>
            </p:cNvPr>
            <p:cNvSpPr txBox="1"/>
            <p:nvPr/>
          </p:nvSpPr>
          <p:spPr>
            <a:xfrm>
              <a:off x="11862132" y="24800522"/>
              <a:ext cx="84837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目前</a:t>
              </a:r>
              <a:r>
                <a: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上圖的紅線表示判斷出的閥值，黃色區段為模型標籤出為閉眼的狀態、紫色為睜眼的狀態，由圖表的狀態變化可知，存在</a:t>
              </a:r>
              <a:r>
                <a: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3~4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秒的延遲時間。此外，我們發現模型對於睜眼到閉眼的狀態變化比較不敏感。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0F566F0-DF42-D060-DC4D-7CB60CC49360}"/>
              </a:ext>
            </a:extLst>
          </p:cNvPr>
          <p:cNvGrpSpPr/>
          <p:nvPr/>
        </p:nvGrpSpPr>
        <p:grpSpPr>
          <a:xfrm>
            <a:off x="11543633" y="8834433"/>
            <a:ext cx="9546942" cy="9564312"/>
            <a:chOff x="11164708" y="9740483"/>
            <a:chExt cx="9546942" cy="9564312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9C62F4D5-F123-D576-1418-80DDFF49ADE9}"/>
                </a:ext>
              </a:extLst>
            </p:cNvPr>
            <p:cNvGrpSpPr/>
            <p:nvPr/>
          </p:nvGrpSpPr>
          <p:grpSpPr>
            <a:xfrm>
              <a:off x="11164708" y="9740483"/>
              <a:ext cx="9546942" cy="9564312"/>
              <a:chOff x="1512443" y="4939890"/>
              <a:chExt cx="18800064" cy="4423566"/>
            </a:xfrm>
          </p:grpSpPr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80F8312D-5695-2757-3509-64EE0FE5392F}"/>
                  </a:ext>
                </a:extLst>
              </p:cNvPr>
              <p:cNvSpPr/>
              <p:nvPr/>
            </p:nvSpPr>
            <p:spPr>
              <a:xfrm>
                <a:off x="1512443" y="5174548"/>
                <a:ext cx="18800064" cy="4188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159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4824518-9728-C20E-9CF1-7756FCD90A34}"/>
                  </a:ext>
                </a:extLst>
              </p:cNvPr>
              <p:cNvSpPr/>
              <p:nvPr/>
            </p:nvSpPr>
            <p:spPr>
              <a:xfrm>
                <a:off x="6724358" y="4939890"/>
                <a:ext cx="8376235" cy="46931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實作</a:t>
                </a:r>
                <a:r>
                  <a:rPr lang="en-US" altLang="zh-TW" sz="5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demo</a:t>
                </a:r>
                <a:endParaRPr lang="zh-TW" altLang="en-US" sz="5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pic>
          <p:nvPicPr>
            <p:cNvPr id="45" name="圖片 44" descr="一張含有 文字, 室內, 電腦監視器, 電腦鍵盤 的圖片&#10;&#10;自動產生的描述">
              <a:extLst>
                <a:ext uri="{FF2B5EF4-FFF2-40B4-BE49-F238E27FC236}">
                  <a16:creationId xmlns:a16="http://schemas.microsoft.com/office/drawing/2014/main" id="{46C70164-ECE6-4403-CE7E-B55407D9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69104" y="11460218"/>
              <a:ext cx="2244881" cy="2993175"/>
            </a:xfrm>
            <a:prstGeom prst="rect">
              <a:avLst/>
            </a:prstGeom>
          </p:spPr>
        </p:pic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5A0E0DC5-0F8B-357A-FE9B-64483071BCA1}"/>
                </a:ext>
              </a:extLst>
            </p:cNvPr>
            <p:cNvGrpSpPr/>
            <p:nvPr/>
          </p:nvGrpSpPr>
          <p:grpSpPr>
            <a:xfrm>
              <a:off x="15944219" y="14853404"/>
              <a:ext cx="4584870" cy="3321585"/>
              <a:chOff x="16957979" y="11826216"/>
              <a:chExt cx="5400674" cy="3169965"/>
            </a:xfrm>
          </p:grpSpPr>
          <p:pic>
            <p:nvPicPr>
              <p:cNvPr id="49" name="圖片 48" descr="一張含有 文字, 螢幕擷取畫面, 圖表, 軟體 的圖片&#10;&#10;自動產生的描述">
                <a:extLst>
                  <a:ext uri="{FF2B5EF4-FFF2-40B4-BE49-F238E27FC236}">
                    <a16:creationId xmlns:a16="http://schemas.microsoft.com/office/drawing/2014/main" id="{FC28B79D-3586-63AC-4194-9117FFA6A9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6" t="7141" r="1998" b="3489"/>
              <a:stretch/>
            </p:blipFill>
            <p:spPr>
              <a:xfrm>
                <a:off x="16957979" y="11826216"/>
                <a:ext cx="5400674" cy="3169965"/>
              </a:xfrm>
              <a:prstGeom prst="rect">
                <a:avLst/>
              </a:prstGeom>
            </p:spPr>
          </p:pic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A60F9FFB-D95F-5A17-95C5-A7E83DEF8D85}"/>
                  </a:ext>
                </a:extLst>
              </p:cNvPr>
              <p:cNvSpPr/>
              <p:nvPr/>
            </p:nvSpPr>
            <p:spPr>
              <a:xfrm>
                <a:off x="18520855" y="14174907"/>
                <a:ext cx="428625" cy="352425"/>
              </a:xfrm>
              <a:prstGeom prst="ellips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pic>
          <p:nvPicPr>
            <p:cNvPr id="55" name="圖片 54" descr="一張含有 文字, 圖表, 方案, 地圖 的圖片&#10;&#10;自動產生的描述">
              <a:extLst>
                <a:ext uri="{FF2B5EF4-FFF2-40B4-BE49-F238E27FC236}">
                  <a16:creationId xmlns:a16="http://schemas.microsoft.com/office/drawing/2014/main" id="{5E771ED3-19A6-8C16-4928-28951CDB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4315" y="10699201"/>
              <a:ext cx="4869719" cy="4303038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softEdge rad="177800"/>
            </a:effectLst>
          </p:spPr>
        </p:pic>
        <p:pic>
          <p:nvPicPr>
            <p:cNvPr id="61" name="圖片 60" descr="一張含有 文字, 螢幕擷取畫面, 圖表, 軟體 的圖片&#10;&#10;自動產生的描述">
              <a:extLst>
                <a:ext uri="{FF2B5EF4-FFF2-40B4-BE49-F238E27FC236}">
                  <a16:creationId xmlns:a16="http://schemas.microsoft.com/office/drawing/2014/main" id="{7BA116B9-1A3B-F9A5-F6E5-8EF607AA4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" t="17386" r="1745" b="2484"/>
            <a:stretch/>
          </p:blipFill>
          <p:spPr>
            <a:xfrm>
              <a:off x="11602369" y="14975423"/>
              <a:ext cx="4221017" cy="3083747"/>
            </a:xfrm>
            <a:prstGeom prst="rect">
              <a:avLst/>
            </a:prstGeom>
          </p:spPr>
        </p:pic>
      </p:grpSp>
      <p:pic>
        <p:nvPicPr>
          <p:cNvPr id="28" name="圖片 27" descr="一張含有 文字, 室內, 電腦監視器, 電腦鍵盤 的圖片&#10;&#10;自動產生的描述">
            <a:extLst>
              <a:ext uri="{FF2B5EF4-FFF2-40B4-BE49-F238E27FC236}">
                <a16:creationId xmlns:a16="http://schemas.microsoft.com/office/drawing/2014/main" id="{6CAC4F24-1441-B6B9-12C6-0A4BF8C48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704" y="10554167"/>
            <a:ext cx="2220173" cy="2993175"/>
          </a:xfrm>
          <a:prstGeom prst="rect">
            <a:avLst/>
          </a:prstGeom>
        </p:spPr>
      </p:pic>
      <p:grpSp>
        <p:nvGrpSpPr>
          <p:cNvPr id="30" name="群組 29">
            <a:extLst>
              <a:ext uri="{FF2B5EF4-FFF2-40B4-BE49-F238E27FC236}">
                <a16:creationId xmlns:a16="http://schemas.microsoft.com/office/drawing/2014/main" id="{89F23139-F819-0F42-0A46-B601E345A31B}"/>
              </a:ext>
            </a:extLst>
          </p:cNvPr>
          <p:cNvGrpSpPr/>
          <p:nvPr/>
        </p:nvGrpSpPr>
        <p:grpSpPr>
          <a:xfrm>
            <a:off x="742373" y="9869469"/>
            <a:ext cx="9680450" cy="6908196"/>
            <a:chOff x="4373338" y="9540025"/>
            <a:chExt cx="10023351" cy="6321440"/>
          </a:xfrm>
        </p:grpSpPr>
        <p:pic>
          <p:nvPicPr>
            <p:cNvPr id="44" name="圖片 43" descr="一張含有 文字, 設計 的圖片">
              <a:extLst>
                <a:ext uri="{FF2B5EF4-FFF2-40B4-BE49-F238E27FC236}">
                  <a16:creationId xmlns:a16="http://schemas.microsoft.com/office/drawing/2014/main" id="{1641CA46-BFF8-32F4-0CBB-A8E98561C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" r="64567" b="63638"/>
            <a:stretch/>
          </p:blipFill>
          <p:spPr>
            <a:xfrm>
              <a:off x="5848675" y="14623894"/>
              <a:ext cx="1420063" cy="1237571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6800925-6D35-94F9-5A03-EFDEF1944E09}"/>
                </a:ext>
              </a:extLst>
            </p:cNvPr>
            <p:cNvSpPr/>
            <p:nvPr/>
          </p:nvSpPr>
          <p:spPr>
            <a:xfrm>
              <a:off x="4373338" y="9842896"/>
              <a:ext cx="2232861" cy="12375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Signal </a:t>
              </a: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Acquisition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接點: 肘形 47">
              <a:extLst>
                <a:ext uri="{FF2B5EF4-FFF2-40B4-BE49-F238E27FC236}">
                  <a16:creationId xmlns:a16="http://schemas.microsoft.com/office/drawing/2014/main" id="{FE5AC9A5-4030-7030-780A-751D23C8408F}"/>
                </a:ext>
              </a:extLst>
            </p:cNvPr>
            <p:cNvCxnSpPr>
              <a:cxnSpLocks/>
              <a:stCxn id="44" idx="1"/>
              <a:endCxn id="46" idx="1"/>
            </p:cNvCxnSpPr>
            <p:nvPr/>
          </p:nvCxnSpPr>
          <p:spPr>
            <a:xfrm rot="10800000">
              <a:off x="4373339" y="10461682"/>
              <a:ext cx="1475337" cy="4780998"/>
            </a:xfrm>
            <a:prstGeom prst="bentConnector3">
              <a:avLst>
                <a:gd name="adj1" fmla="val 1154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6D6C7184-D2A7-0569-9817-453CAA2359E4}"/>
                </a:ext>
              </a:extLst>
            </p:cNvPr>
            <p:cNvCxnSpPr>
              <a:cxnSpLocks/>
              <a:stCxn id="46" idx="3"/>
              <a:endCxn id="270" idx="1"/>
            </p:cNvCxnSpPr>
            <p:nvPr/>
          </p:nvCxnSpPr>
          <p:spPr>
            <a:xfrm>
              <a:off x="6606199" y="10461682"/>
              <a:ext cx="19930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B6C8A933-4E83-3764-15C1-8DD62EFBF23B}"/>
                </a:ext>
              </a:extLst>
            </p:cNvPr>
            <p:cNvSpPr txBox="1"/>
            <p:nvPr/>
          </p:nvSpPr>
          <p:spPr>
            <a:xfrm>
              <a:off x="6617727" y="10178108"/>
              <a:ext cx="2009524" cy="591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Digitized Signal</a:t>
              </a:r>
            </a:p>
            <a:p>
              <a:pPr algn="ctr"/>
              <a:r>
                <a:rPr lang="en-US" altLang="zh-TW" b="1" dirty="0"/>
                <a:t>First 30(s)</a:t>
              </a:r>
              <a:endParaRPr lang="zh-TW" altLang="en-US" b="1" dirty="0"/>
            </a:p>
          </p:txBody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4752A38C-EBFF-E049-AE47-DBFCC8865006}"/>
                </a:ext>
              </a:extLst>
            </p:cNvPr>
            <p:cNvGrpSpPr/>
            <p:nvPr/>
          </p:nvGrpSpPr>
          <p:grpSpPr>
            <a:xfrm>
              <a:off x="8599261" y="9540025"/>
              <a:ext cx="4296228" cy="1843314"/>
              <a:chOff x="8360754" y="10378203"/>
              <a:chExt cx="4296228" cy="1843314"/>
            </a:xfrm>
          </p:grpSpPr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7F1625FE-40AB-6C81-7529-611CA2D9D88A}"/>
                  </a:ext>
                </a:extLst>
              </p:cNvPr>
              <p:cNvSpPr/>
              <p:nvPr/>
            </p:nvSpPr>
            <p:spPr>
              <a:xfrm>
                <a:off x="8360754" y="10378203"/>
                <a:ext cx="4296228" cy="18433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71" name="文字方塊 270">
                <a:extLst>
                  <a:ext uri="{FF2B5EF4-FFF2-40B4-BE49-F238E27FC236}">
                    <a16:creationId xmlns:a16="http://schemas.microsoft.com/office/drawing/2014/main" id="{FFC90B57-4B6C-B22C-9867-849C454677BD}"/>
                  </a:ext>
                </a:extLst>
              </p:cNvPr>
              <p:cNvSpPr txBox="1"/>
              <p:nvPr/>
            </p:nvSpPr>
            <p:spPr>
              <a:xfrm>
                <a:off x="9361713" y="10474355"/>
                <a:ext cx="211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Signal Processing</a:t>
                </a:r>
                <a:endParaRPr lang="zh-TW" altLang="en-US" b="1" dirty="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BD5FF108-1FD4-8208-8BF7-F5CBDDFE6C48}"/>
                  </a:ext>
                </a:extLst>
              </p:cNvPr>
              <p:cNvSpPr/>
              <p:nvPr/>
            </p:nvSpPr>
            <p:spPr>
              <a:xfrm>
                <a:off x="8606654" y="10952352"/>
                <a:ext cx="1522116" cy="7929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Feature</a:t>
                </a:r>
              </a:p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Extraction 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3" name="直線單箭頭接點 272">
                <a:extLst>
                  <a:ext uri="{FF2B5EF4-FFF2-40B4-BE49-F238E27FC236}">
                    <a16:creationId xmlns:a16="http://schemas.microsoft.com/office/drawing/2014/main" id="{6873B766-8F7D-B8F9-0F6F-07E9B251D6D8}"/>
                  </a:ext>
                </a:extLst>
              </p:cNvPr>
              <p:cNvCxnSpPr>
                <a:cxnSpLocks/>
                <a:stCxn id="272" idx="3"/>
                <a:endCxn id="274" idx="1"/>
              </p:cNvCxnSpPr>
              <p:nvPr/>
            </p:nvCxnSpPr>
            <p:spPr>
              <a:xfrm>
                <a:off x="10128770" y="11348830"/>
                <a:ext cx="5927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C37F25D0-63BF-DCC3-012F-10D0F747CE9B}"/>
                  </a:ext>
                </a:extLst>
              </p:cNvPr>
              <p:cNvSpPr/>
              <p:nvPr/>
            </p:nvSpPr>
            <p:spPr>
              <a:xfrm>
                <a:off x="10721533" y="10952352"/>
                <a:ext cx="1740026" cy="7929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Classification</a:t>
                </a:r>
              </a:p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Algorithm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E22CB72B-0009-781D-A8C9-BD98C85A1748}"/>
                </a:ext>
              </a:extLst>
            </p:cNvPr>
            <p:cNvSpPr/>
            <p:nvPr/>
          </p:nvSpPr>
          <p:spPr>
            <a:xfrm>
              <a:off x="8119982" y="14615301"/>
              <a:ext cx="2170547" cy="1234743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solidFill>
                    <a:schemeClr val="tx1"/>
                  </a:solidFill>
                </a:rPr>
                <a:t>Closed/Open eyes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6" name="直線單箭頭接點 255">
              <a:extLst>
                <a:ext uri="{FF2B5EF4-FFF2-40B4-BE49-F238E27FC236}">
                  <a16:creationId xmlns:a16="http://schemas.microsoft.com/office/drawing/2014/main" id="{05DE2A49-C368-568D-5BA6-E91748AD01AF}"/>
                </a:ext>
              </a:extLst>
            </p:cNvPr>
            <p:cNvCxnSpPr>
              <a:cxnSpLocks/>
              <a:stCxn id="60" idx="2"/>
              <a:endCxn id="44" idx="3"/>
            </p:cNvCxnSpPr>
            <p:nvPr/>
          </p:nvCxnSpPr>
          <p:spPr>
            <a:xfrm flipH="1">
              <a:off x="7268738" y="15232673"/>
              <a:ext cx="851244" cy="10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接點: 肘形 256">
              <a:extLst>
                <a:ext uri="{FF2B5EF4-FFF2-40B4-BE49-F238E27FC236}">
                  <a16:creationId xmlns:a16="http://schemas.microsoft.com/office/drawing/2014/main" id="{42A86B96-86BC-58CC-5C7B-A1255F77487B}"/>
                </a:ext>
              </a:extLst>
            </p:cNvPr>
            <p:cNvCxnSpPr>
              <a:cxnSpLocks/>
              <a:stCxn id="270" idx="3"/>
              <a:endCxn id="265" idx="0"/>
            </p:cNvCxnSpPr>
            <p:nvPr/>
          </p:nvCxnSpPr>
          <p:spPr>
            <a:xfrm flipH="1">
              <a:off x="10747375" y="10461682"/>
              <a:ext cx="2148114" cy="1637738"/>
            </a:xfrm>
            <a:prstGeom prst="bentConnector4">
              <a:avLst>
                <a:gd name="adj1" fmla="val -10642"/>
                <a:gd name="adj2" fmla="val 781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字方塊 257">
              <a:extLst>
                <a:ext uri="{FF2B5EF4-FFF2-40B4-BE49-F238E27FC236}">
                  <a16:creationId xmlns:a16="http://schemas.microsoft.com/office/drawing/2014/main" id="{C2C9ACB1-78A1-AB3F-93B7-9C10645A70D1}"/>
                </a:ext>
              </a:extLst>
            </p:cNvPr>
            <p:cNvSpPr txBox="1"/>
            <p:nvPr/>
          </p:nvSpPr>
          <p:spPr>
            <a:xfrm>
              <a:off x="11388362" y="11450498"/>
              <a:ext cx="150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Threshold</a:t>
              </a:r>
              <a:r>
                <a:rPr lang="en-US" altLang="zh-TW" dirty="0"/>
                <a:t> </a:t>
              </a:r>
              <a:endParaRPr lang="zh-TW" altLang="en-US" dirty="0"/>
            </a:p>
          </p:txBody>
        </p:sp>
        <p:grpSp>
          <p:nvGrpSpPr>
            <p:cNvPr id="259" name="群組 258">
              <a:extLst>
                <a:ext uri="{FF2B5EF4-FFF2-40B4-BE49-F238E27FC236}">
                  <a16:creationId xmlns:a16="http://schemas.microsoft.com/office/drawing/2014/main" id="{439162E2-26B6-C280-F90E-11B531F745C0}"/>
                </a:ext>
              </a:extLst>
            </p:cNvPr>
            <p:cNvGrpSpPr/>
            <p:nvPr/>
          </p:nvGrpSpPr>
          <p:grpSpPr>
            <a:xfrm>
              <a:off x="8599261" y="12099420"/>
              <a:ext cx="4296228" cy="1843314"/>
              <a:chOff x="8360754" y="10378203"/>
              <a:chExt cx="4296228" cy="1843314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6C03AB3A-72DA-D6B9-1F22-4804B4E7DC9E}"/>
                  </a:ext>
                </a:extLst>
              </p:cNvPr>
              <p:cNvSpPr/>
              <p:nvPr/>
            </p:nvSpPr>
            <p:spPr>
              <a:xfrm>
                <a:off x="8360754" y="10378203"/>
                <a:ext cx="4296228" cy="18433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6" name="文字方塊 265">
                <a:extLst>
                  <a:ext uri="{FF2B5EF4-FFF2-40B4-BE49-F238E27FC236}">
                    <a16:creationId xmlns:a16="http://schemas.microsoft.com/office/drawing/2014/main" id="{AE1E8872-3045-99EF-A375-0F783C317E70}"/>
                  </a:ext>
                </a:extLst>
              </p:cNvPr>
              <p:cNvSpPr txBox="1"/>
              <p:nvPr/>
            </p:nvSpPr>
            <p:spPr>
              <a:xfrm>
                <a:off x="9361713" y="10474355"/>
                <a:ext cx="2117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Signal Processing</a:t>
                </a:r>
                <a:endParaRPr lang="zh-TW" altLang="en-US" b="1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ED3829F5-58E4-8A3C-311A-7291A2A42986}"/>
                  </a:ext>
                </a:extLst>
              </p:cNvPr>
              <p:cNvSpPr/>
              <p:nvPr/>
            </p:nvSpPr>
            <p:spPr>
              <a:xfrm>
                <a:off x="8455101" y="10945290"/>
                <a:ext cx="1522116" cy="79295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Feature</a:t>
                </a:r>
              </a:p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Extraction 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8" name="直線單箭頭接點 267">
                <a:extLst>
                  <a:ext uri="{FF2B5EF4-FFF2-40B4-BE49-F238E27FC236}">
                    <a16:creationId xmlns:a16="http://schemas.microsoft.com/office/drawing/2014/main" id="{DB2CF25F-F6DC-56A4-AB77-8935441402DF}"/>
                  </a:ext>
                </a:extLst>
              </p:cNvPr>
              <p:cNvCxnSpPr>
                <a:cxnSpLocks/>
                <a:stCxn id="267" idx="3"/>
                <a:endCxn id="269" idx="1"/>
              </p:cNvCxnSpPr>
              <p:nvPr/>
            </p:nvCxnSpPr>
            <p:spPr>
              <a:xfrm>
                <a:off x="9977217" y="11341768"/>
                <a:ext cx="575172" cy="7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D9172DD6-7E6E-E89F-5FCA-88011A55E14E}"/>
                  </a:ext>
                </a:extLst>
              </p:cNvPr>
              <p:cNvSpPr/>
              <p:nvPr/>
            </p:nvSpPr>
            <p:spPr>
              <a:xfrm>
                <a:off x="10552388" y="10826827"/>
                <a:ext cx="2025507" cy="10443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Compare threshold</a:t>
                </a:r>
                <a:r>
                  <a:rPr lang="zh-TW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with alpha ratio power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0" name="接點: 肘形 259">
              <a:extLst>
                <a:ext uri="{FF2B5EF4-FFF2-40B4-BE49-F238E27FC236}">
                  <a16:creationId xmlns:a16="http://schemas.microsoft.com/office/drawing/2014/main" id="{B830D516-348E-2185-4461-46A5FAA12AB4}"/>
                </a:ext>
              </a:extLst>
            </p:cNvPr>
            <p:cNvCxnSpPr>
              <a:stCxn id="46" idx="2"/>
              <a:endCxn id="265" idx="1"/>
            </p:cNvCxnSpPr>
            <p:nvPr/>
          </p:nvCxnSpPr>
          <p:spPr>
            <a:xfrm rot="16200000" flipH="1">
              <a:off x="6074210" y="10496026"/>
              <a:ext cx="1940610" cy="31094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文字方塊 260">
              <a:extLst>
                <a:ext uri="{FF2B5EF4-FFF2-40B4-BE49-F238E27FC236}">
                  <a16:creationId xmlns:a16="http://schemas.microsoft.com/office/drawing/2014/main" id="{AB99DD4C-C181-DF45-3A80-4BA32EC4F6CF}"/>
                </a:ext>
              </a:extLst>
            </p:cNvPr>
            <p:cNvSpPr txBox="1"/>
            <p:nvPr/>
          </p:nvSpPr>
          <p:spPr>
            <a:xfrm>
              <a:off x="6020743" y="12697912"/>
              <a:ext cx="2232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Digitized Signal</a:t>
              </a:r>
            </a:p>
            <a:p>
              <a:pPr algn="ctr"/>
              <a:r>
                <a:rPr lang="en-US" altLang="zh-TW" b="1" dirty="0"/>
                <a:t>After the First 30(s)</a:t>
              </a:r>
              <a:endParaRPr lang="zh-TW" altLang="en-US" b="1" dirty="0"/>
            </a:p>
          </p:txBody>
        </p:sp>
        <p:cxnSp>
          <p:nvCxnSpPr>
            <p:cNvPr id="262" name="接點: 肘形 261">
              <a:extLst>
                <a:ext uri="{FF2B5EF4-FFF2-40B4-BE49-F238E27FC236}">
                  <a16:creationId xmlns:a16="http://schemas.microsoft.com/office/drawing/2014/main" id="{0D6990C9-04F4-21F1-E4A3-050C3F85F592}"/>
                </a:ext>
              </a:extLst>
            </p:cNvPr>
            <p:cNvCxnSpPr>
              <a:cxnSpLocks/>
              <a:stCxn id="265" idx="3"/>
              <a:endCxn id="264" idx="3"/>
            </p:cNvCxnSpPr>
            <p:nvPr/>
          </p:nvCxnSpPr>
          <p:spPr>
            <a:xfrm flipH="1">
              <a:off x="12361050" y="13021077"/>
              <a:ext cx="534439" cy="2221602"/>
            </a:xfrm>
            <a:prstGeom prst="bentConnector3">
              <a:avLst>
                <a:gd name="adj1" fmla="val -28176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文字方塊 262">
              <a:extLst>
                <a:ext uri="{FF2B5EF4-FFF2-40B4-BE49-F238E27FC236}">
                  <a16:creationId xmlns:a16="http://schemas.microsoft.com/office/drawing/2014/main" id="{414CA3B8-28BE-BEDC-97E3-DCB547BDE95A}"/>
                </a:ext>
              </a:extLst>
            </p:cNvPr>
            <p:cNvSpPr txBox="1"/>
            <p:nvPr/>
          </p:nvSpPr>
          <p:spPr>
            <a:xfrm>
              <a:off x="12887203" y="12747067"/>
              <a:ext cx="1509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Device</a:t>
              </a:r>
            </a:p>
            <a:p>
              <a:pPr algn="ctr"/>
              <a:r>
                <a:rPr lang="en-US" altLang="zh-TW" b="1" dirty="0"/>
                <a:t>Commands</a:t>
              </a:r>
              <a:endParaRPr lang="zh-TW" altLang="en-US" b="1" dirty="0"/>
            </a:p>
          </p:txBody>
        </p:sp>
        <p:pic>
          <p:nvPicPr>
            <p:cNvPr id="264" name="圖片 263">
              <a:extLst>
                <a:ext uri="{FF2B5EF4-FFF2-40B4-BE49-F238E27FC236}">
                  <a16:creationId xmlns:a16="http://schemas.microsoft.com/office/drawing/2014/main" id="{351052B7-FAF3-0EB4-AD0D-9480BA71F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4001" t="11314"/>
            <a:stretch/>
          </p:blipFill>
          <p:spPr>
            <a:xfrm>
              <a:off x="11281814" y="14837462"/>
              <a:ext cx="1079236" cy="810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556</Words>
  <Application>Microsoft Office PowerPoint</Application>
  <PresentationFormat>自訂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標楷體</vt:lpstr>
      <vt:lpstr>Aptos</vt:lpstr>
      <vt:lpstr>Aptos Display</vt:lpstr>
      <vt:lpstr>Arial</vt:lpstr>
      <vt:lpstr>Cambria Math</vt:lpstr>
      <vt:lpstr>Symbol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王昱力</dc:creator>
  <cp:lastModifiedBy>王昱力</cp:lastModifiedBy>
  <cp:revision>19</cp:revision>
  <dcterms:created xsi:type="dcterms:W3CDTF">2024-04-27T13:30:18Z</dcterms:created>
  <dcterms:modified xsi:type="dcterms:W3CDTF">2024-05-02T14:50:09Z</dcterms:modified>
</cp:coreProperties>
</file>