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1" r:id="rId8"/>
    <p:sldId id="265" r:id="rId9"/>
    <p:sldId id="262" r:id="rId10"/>
    <p:sldId id="263" r:id="rId11"/>
    <p:sldId id="27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khanhtran201215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Lee </a:t>
            </a:r>
            <a:r>
              <a:rPr lang="en-US" dirty="0" err="1" smtClean="0"/>
              <a:t>Nguyễn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conn.Open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conn.Close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endParaRPr lang="en-US" dirty="0" smtClean="0"/>
          </a:p>
          <a:p>
            <a:pPr lvl="2">
              <a:buNone/>
            </a:pPr>
            <a:r>
              <a:rPr lang="en-US" i="1" dirty="0" smtClean="0"/>
              <a:t>if (</a:t>
            </a:r>
            <a:r>
              <a:rPr lang="en-US" i="1" dirty="0" err="1" smtClean="0"/>
              <a:t>conn.State</a:t>
            </a:r>
            <a:r>
              <a:rPr lang="en-US" i="1" dirty="0" smtClean="0"/>
              <a:t> == </a:t>
            </a:r>
            <a:r>
              <a:rPr lang="en-US" i="1" dirty="0" err="1" smtClean="0"/>
              <a:t>ConnectionState.Closed</a:t>
            </a:r>
            <a:r>
              <a:rPr lang="en-US" i="1" dirty="0" smtClean="0"/>
              <a:t>)</a:t>
            </a:r>
          </a:p>
          <a:p>
            <a:pPr lvl="2">
              <a:buNone/>
            </a:pPr>
            <a:r>
              <a:rPr lang="en-US" i="1" dirty="0" smtClean="0"/>
              <a:t>                </a:t>
            </a:r>
            <a:r>
              <a:rPr lang="en-US" i="1" dirty="0" err="1" smtClean="0"/>
              <a:t>conn.Open</a:t>
            </a:r>
            <a:r>
              <a:rPr lang="en-US" i="1" dirty="0" smtClean="0"/>
              <a:t>();</a:t>
            </a:r>
          </a:p>
          <a:p>
            <a:pPr lvl="2">
              <a:buNone/>
            </a:pPr>
            <a:r>
              <a:rPr lang="en-US" i="1" dirty="0" smtClean="0"/>
              <a:t>if (</a:t>
            </a:r>
            <a:r>
              <a:rPr lang="en-US" i="1" dirty="0" err="1" smtClean="0"/>
              <a:t>conn.State</a:t>
            </a:r>
            <a:r>
              <a:rPr lang="en-US" i="1" dirty="0" smtClean="0"/>
              <a:t> == </a:t>
            </a:r>
            <a:r>
              <a:rPr lang="en-US" i="1" dirty="0" err="1" smtClean="0"/>
              <a:t>ConnectionState.Open</a:t>
            </a:r>
            <a:r>
              <a:rPr lang="en-US" i="1" dirty="0" smtClean="0"/>
              <a:t>)</a:t>
            </a:r>
          </a:p>
          <a:p>
            <a:pPr lvl="2">
              <a:buNone/>
            </a:pPr>
            <a:r>
              <a:rPr lang="en-US" i="1" dirty="0" smtClean="0"/>
              <a:t>                    </a:t>
            </a:r>
            <a:r>
              <a:rPr lang="en-US" i="1" dirty="0" err="1" smtClean="0"/>
              <a:t>conn.Close</a:t>
            </a:r>
            <a:r>
              <a:rPr lang="en-US" i="1" dirty="0" smtClean="0"/>
              <a:t>();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Connection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720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ProviderFactory</a:t>
            </a:r>
            <a:r>
              <a:rPr lang="en-US" sz="2800" dirty="0" smtClean="0"/>
              <a:t>, </a:t>
            </a:r>
            <a:r>
              <a:rPr lang="en-US" sz="2800" dirty="0" err="1" smtClean="0"/>
              <a:t>vd</a:t>
            </a:r>
            <a:r>
              <a:rPr lang="en-US" sz="2800" dirty="0" smtClean="0"/>
              <a:t> ở </a:t>
            </a:r>
            <a:r>
              <a:rPr lang="en-US" sz="2800" dirty="0" err="1" smtClean="0"/>
              <a:t>đây</a:t>
            </a:r>
            <a:r>
              <a:rPr lang="en-US" sz="2800" dirty="0" smtClean="0"/>
              <a:t> </a:t>
            </a:r>
            <a:r>
              <a:rPr lang="en-US" sz="2800" dirty="0" err="1" smtClean="0"/>
              <a:t>ta</a:t>
            </a:r>
            <a:r>
              <a:rPr lang="en-US" sz="2800" dirty="0" smtClean="0"/>
              <a:t> </a:t>
            </a:r>
            <a:r>
              <a:rPr lang="en-US" sz="2800" dirty="0" err="1" smtClean="0"/>
              <a:t>sẽ</a:t>
            </a:r>
            <a:r>
              <a:rPr lang="en-US" sz="2800" dirty="0" smtClean="0"/>
              <a:t>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nối</a:t>
            </a:r>
            <a:r>
              <a:rPr lang="en-US" sz="2800" dirty="0" smtClean="0"/>
              <a:t> </a:t>
            </a:r>
            <a:r>
              <a:rPr lang="en-US" sz="2800" dirty="0" err="1" smtClean="0"/>
              <a:t>đến</a:t>
            </a:r>
            <a:r>
              <a:rPr lang="en-US" sz="2800" dirty="0" smtClean="0"/>
              <a:t> CSDL SQL </a:t>
            </a:r>
            <a:r>
              <a:rPr lang="en-US" sz="2800" dirty="0" err="1" smtClean="0"/>
              <a:t>Lite</a:t>
            </a:r>
            <a:r>
              <a:rPr lang="en-US" sz="2800" dirty="0" smtClean="0"/>
              <a:t>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i="1" dirty="0" err="1" smtClean="0"/>
              <a:t>DbProviderFactory</a:t>
            </a:r>
            <a:r>
              <a:rPr lang="en-US" sz="2400" i="1" dirty="0" smtClean="0"/>
              <a:t> dbf = 	</a:t>
            </a:r>
            <a:r>
              <a:rPr lang="en-US" sz="2400" i="1" dirty="0" err="1" smtClean="0"/>
              <a:t>DbProviderFactories.GetFactory</a:t>
            </a:r>
            <a:r>
              <a:rPr lang="en-US" sz="2400" i="1" dirty="0" smtClean="0"/>
              <a:t>("</a:t>
            </a:r>
            <a:r>
              <a:rPr lang="en-US" sz="2400" i="1" dirty="0" err="1" smtClean="0"/>
              <a:t>System.Data.SQLite</a:t>
            </a:r>
            <a:r>
              <a:rPr lang="en-US" sz="2400" i="1" dirty="0" smtClean="0"/>
              <a:t>");</a:t>
            </a:r>
          </a:p>
          <a:p>
            <a:pPr>
              <a:buNone/>
            </a:pPr>
            <a:r>
              <a:rPr lang="en-US" sz="2400" i="1" dirty="0" err="1" smtClean="0"/>
              <a:t>DbConnection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conn</a:t>
            </a:r>
            <a:r>
              <a:rPr lang="en-US" sz="2400" i="1" dirty="0" smtClean="0"/>
              <a:t> = </a:t>
            </a:r>
            <a:r>
              <a:rPr lang="en-US" sz="2400" i="1" dirty="0" err="1" smtClean="0"/>
              <a:t>dbf.CreateConnection</a:t>
            </a:r>
            <a:r>
              <a:rPr lang="en-US" sz="2400" i="1" dirty="0" smtClean="0"/>
              <a:t>();            </a:t>
            </a:r>
          </a:p>
          <a:p>
            <a:pPr>
              <a:buNone/>
            </a:pPr>
            <a:r>
              <a:rPr lang="en-US" sz="2400" i="1" dirty="0" err="1" smtClean="0"/>
              <a:t>conn.ConnectionString</a:t>
            </a:r>
            <a:r>
              <a:rPr lang="en-US" sz="2400" i="1" dirty="0" smtClean="0"/>
              <a:t> = @"Data Source=sinhvien.s3db;Version=3";</a:t>
            </a:r>
          </a:p>
          <a:p>
            <a:pPr>
              <a:buNone/>
            </a:pPr>
            <a:r>
              <a:rPr lang="en-US" sz="2400" i="1" dirty="0" err="1" smtClean="0"/>
              <a:t>conn.Open</a:t>
            </a:r>
            <a:r>
              <a:rPr lang="en-US" sz="2400" i="1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Stored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CommandText</a:t>
            </a:r>
            <a:r>
              <a:rPr lang="en-US" dirty="0" smtClean="0"/>
              <a:t>: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SQL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Stored Pro.</a:t>
            </a:r>
          </a:p>
          <a:p>
            <a:pPr lvl="1"/>
            <a:r>
              <a:rPr lang="en-US" dirty="0" err="1" smtClean="0"/>
              <a:t>CommandType</a:t>
            </a:r>
            <a:r>
              <a:rPr lang="en-US" dirty="0" smtClean="0"/>
              <a:t>: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pPr lvl="2"/>
            <a:r>
              <a:rPr lang="en-US" dirty="0" err="1" smtClean="0"/>
              <a:t>CommandType.StoredProcedure</a:t>
            </a:r>
            <a:endParaRPr lang="en-US" dirty="0" smtClean="0"/>
          </a:p>
          <a:p>
            <a:pPr lvl="2"/>
            <a:r>
              <a:rPr lang="en-US" dirty="0" err="1" smtClean="0"/>
              <a:t>CommandType.Text</a:t>
            </a:r>
            <a:endParaRPr lang="en-US" dirty="0" smtClean="0"/>
          </a:p>
          <a:p>
            <a:pPr lvl="1"/>
            <a:r>
              <a:rPr lang="en-US" dirty="0" smtClean="0"/>
              <a:t>Connection: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Connection</a:t>
            </a:r>
          </a:p>
          <a:p>
            <a:pPr lvl="1"/>
            <a:r>
              <a:rPr lang="en-US" dirty="0" err="1" smtClean="0"/>
              <a:t>CreateParameter</a:t>
            </a:r>
            <a:r>
              <a:rPr lang="en-US" dirty="0" smtClean="0"/>
              <a:t>: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Parameter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SQL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1"/>
            <a:ext cx="4114800" cy="243839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Command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contructor</a:t>
            </a:r>
            <a:r>
              <a:rPr lang="en-US" dirty="0" smtClean="0"/>
              <a:t> </a:t>
            </a:r>
            <a:r>
              <a:rPr lang="en-US" b="1" dirty="0" smtClean="0"/>
              <a:t>Command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b="1" dirty="0" err="1" smtClean="0"/>
              <a:t>CreateCommand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295400"/>
            <a:ext cx="4343400" cy="2438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Có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</a:t>
            </a:r>
            <a:r>
              <a:rPr lang="en-US" sz="3200" dirty="0" smtClean="0"/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cách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thực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Command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err="1" smtClean="0"/>
              <a:t>ExecuteReader</a:t>
            </a:r>
            <a:endParaRPr lang="en-US" sz="32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noProof="0" dirty="0" err="1" smtClean="0"/>
              <a:t>ExecuteScalar</a:t>
            </a:r>
            <a:endParaRPr lang="en-US" sz="3200" noProof="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err="1" smtClean="0"/>
              <a:t>ExecuteNonQuery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3733800"/>
            <a:ext cx="8610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err="1" smtClean="0"/>
              <a:t>SqlCommand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cmd</a:t>
            </a:r>
            <a:r>
              <a:rPr lang="en-US" sz="2400" i="1" dirty="0" smtClean="0"/>
              <a:t> = new </a:t>
            </a:r>
            <a:r>
              <a:rPr lang="en-US" sz="2400" i="1" dirty="0" err="1" smtClean="0"/>
              <a:t>SqlCommand</a:t>
            </a:r>
            <a:r>
              <a:rPr lang="en-US" sz="2400" i="1" dirty="0" smtClean="0"/>
              <a:t>( );</a:t>
            </a:r>
            <a:br>
              <a:rPr lang="en-US" sz="2400" i="1" dirty="0" smtClean="0"/>
            </a:br>
            <a:r>
              <a:rPr lang="en-US" sz="2400" i="1" dirty="0" err="1" smtClean="0"/>
              <a:t>cmd.Connection</a:t>
            </a:r>
            <a:r>
              <a:rPr lang="en-US" sz="2400" i="1" dirty="0" smtClean="0"/>
              <a:t> = </a:t>
            </a:r>
            <a:r>
              <a:rPr lang="en-US" sz="2400" i="1" dirty="0" err="1" smtClean="0"/>
              <a:t>conn</a:t>
            </a:r>
            <a:r>
              <a:rPr lang="en-US" sz="2400" i="1" dirty="0" smtClean="0"/>
              <a:t>; </a:t>
            </a:r>
            <a:br>
              <a:rPr lang="en-US" sz="2400" i="1" dirty="0" smtClean="0"/>
            </a:br>
            <a:r>
              <a:rPr lang="en-US" sz="2400" i="1" dirty="0" err="1" smtClean="0"/>
              <a:t>cmd.CommandText</a:t>
            </a:r>
            <a:r>
              <a:rPr lang="en-US" sz="2400" i="1" dirty="0" smtClean="0"/>
              <a:t> = "Select Count(*) from </a:t>
            </a:r>
            <a:r>
              <a:rPr lang="en-US" sz="2400" i="1" dirty="0" err="1" smtClean="0"/>
              <a:t>SinhVien</a:t>
            </a:r>
            <a:r>
              <a:rPr lang="en-US" sz="2400" i="1" dirty="0" smtClean="0"/>
              <a:t>”; </a:t>
            </a:r>
          </a:p>
          <a:p>
            <a:r>
              <a:rPr lang="en-US" sz="2400" b="1" i="1" dirty="0" err="1" smtClean="0"/>
              <a:t>Hoặc</a:t>
            </a:r>
            <a:endParaRPr lang="en-US" sz="2400" b="1" i="1" dirty="0" smtClean="0"/>
          </a:p>
          <a:p>
            <a:r>
              <a:rPr lang="en-GB" sz="2400" i="1" dirty="0" err="1" smtClean="0"/>
              <a:t>SqlCommand</a:t>
            </a:r>
            <a:r>
              <a:rPr lang="en-GB" sz="2400" i="1" dirty="0" smtClean="0"/>
              <a:t> </a:t>
            </a:r>
            <a:r>
              <a:rPr lang="en-GB" sz="2400" i="1" dirty="0" err="1" smtClean="0"/>
              <a:t>cmd</a:t>
            </a:r>
            <a:r>
              <a:rPr lang="en-GB" sz="2400" i="1" dirty="0" smtClean="0"/>
              <a:t> = new </a:t>
            </a:r>
            <a:r>
              <a:rPr lang="en-GB" sz="2400" i="1" dirty="0" err="1" smtClean="0"/>
              <a:t>SqlCommand</a:t>
            </a:r>
            <a:r>
              <a:rPr lang="en-GB" sz="2400" i="1" dirty="0" smtClean="0"/>
              <a:t>("</a:t>
            </a:r>
            <a:r>
              <a:rPr lang="en-US" sz="2400" i="1" dirty="0" smtClean="0"/>
              <a:t> Select Count(*) from </a:t>
            </a:r>
            <a:r>
              <a:rPr lang="en-US" sz="2400" i="1" dirty="0" err="1" smtClean="0"/>
              <a:t>SinhVien</a:t>
            </a:r>
            <a:r>
              <a:rPr lang="en-GB" sz="2400" i="1" dirty="0" smtClean="0"/>
              <a:t>", </a:t>
            </a:r>
            <a:r>
              <a:rPr lang="en-GB" sz="2400" i="1" dirty="0" err="1" smtClean="0"/>
              <a:t>conn</a:t>
            </a:r>
            <a:r>
              <a:rPr lang="en-GB" sz="2400" i="1" dirty="0" smtClean="0"/>
              <a:t>); </a:t>
            </a:r>
          </a:p>
          <a:p>
            <a:r>
              <a:rPr lang="en-GB" sz="2400" b="1" i="1" dirty="0" err="1" smtClean="0"/>
              <a:t>Truy</a:t>
            </a:r>
            <a:r>
              <a:rPr lang="en-GB" sz="2400" b="1" i="1" dirty="0" smtClean="0"/>
              <a:t> </a:t>
            </a:r>
            <a:r>
              <a:rPr lang="en-GB" sz="2400" b="1" i="1" dirty="0" err="1" smtClean="0"/>
              <a:t>vấn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US" sz="2400" i="1" dirty="0" err="1" smtClean="0"/>
              <a:t>MessageBox.Show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cmd.ExecuteScalar</a:t>
            </a:r>
            <a:r>
              <a:rPr lang="en-US" sz="2400" i="1" dirty="0" smtClean="0"/>
              <a:t>( ).</a:t>
            </a:r>
            <a:r>
              <a:rPr lang="en-US" sz="2400" i="1" dirty="0" err="1" smtClean="0"/>
              <a:t>ToString</a:t>
            </a:r>
            <a:r>
              <a:rPr lang="en-US" sz="2400" i="1" dirty="0" smtClean="0"/>
              <a:t>()); </a:t>
            </a: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Command </a:t>
            </a:r>
            <a:r>
              <a:rPr lang="en-US" dirty="0" err="1" smtClean="0"/>
              <a:t>với</a:t>
            </a:r>
            <a:r>
              <a:rPr lang="en-US" dirty="0" smtClean="0"/>
              <a:t> Stored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Tạo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 smtClean="0"/>
              <a:t>tượng</a:t>
            </a:r>
            <a:r>
              <a:rPr lang="en-US" sz="2800" dirty="0" smtClean="0"/>
              <a:t> </a:t>
            </a:r>
            <a:r>
              <a:rPr lang="en-US" sz="2800" b="1" dirty="0" smtClean="0"/>
              <a:t>Command</a:t>
            </a:r>
          </a:p>
          <a:p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lập</a:t>
            </a:r>
            <a:r>
              <a:rPr lang="en-US" sz="2800" dirty="0" smtClean="0"/>
              <a:t> </a:t>
            </a:r>
            <a:r>
              <a:rPr lang="en-US" sz="2800" b="1" dirty="0" err="1" smtClean="0"/>
              <a:t>CommandType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b="1" dirty="0" err="1" smtClean="0"/>
              <a:t>StoredProcedure</a:t>
            </a:r>
            <a:endParaRPr lang="en-US" sz="2800" b="1" dirty="0" smtClean="0"/>
          </a:p>
          <a:p>
            <a:r>
              <a:rPr lang="en-US" sz="2800" dirty="0" err="1" smtClean="0"/>
              <a:t>Dùng</a:t>
            </a:r>
            <a:r>
              <a:rPr lang="en-US" sz="2800" dirty="0" smtClean="0"/>
              <a:t> method </a:t>
            </a:r>
            <a:r>
              <a:rPr lang="en-US" sz="2800" b="1" dirty="0" smtClean="0"/>
              <a:t>Add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tạo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lập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tham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(Parameter)</a:t>
            </a:r>
          </a:p>
          <a:p>
            <a:r>
              <a:rPr lang="en-US" sz="2800" dirty="0" err="1" smtClean="0"/>
              <a:t>Dùng</a:t>
            </a:r>
            <a:r>
              <a:rPr lang="en-US" sz="2800" dirty="0" smtClean="0"/>
              <a:t> </a:t>
            </a:r>
            <a:r>
              <a:rPr lang="en-US" sz="2800" dirty="0" err="1" smtClean="0"/>
              <a:t>thuộc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b="1" dirty="0" err="1" smtClean="0"/>
              <a:t>ParameterDirection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lập</a:t>
            </a:r>
            <a:r>
              <a:rPr lang="en-US" sz="2800" dirty="0" smtClean="0"/>
              <a:t> </a:t>
            </a:r>
            <a:r>
              <a:rPr lang="en-US" sz="2800" dirty="0" err="1" smtClean="0"/>
              <a:t>kiểu</a:t>
            </a:r>
            <a:r>
              <a:rPr lang="en-US" sz="2800" dirty="0" smtClean="0"/>
              <a:t> </a:t>
            </a:r>
            <a:r>
              <a:rPr lang="en-US" sz="2800" dirty="0" err="1" smtClean="0"/>
              <a:t>biến</a:t>
            </a:r>
            <a:endParaRPr lang="en-US" sz="2800" dirty="0" smtClean="0"/>
          </a:p>
          <a:p>
            <a:r>
              <a:rPr lang="en-US" sz="2800" dirty="0" err="1" smtClean="0"/>
              <a:t>Gọi</a:t>
            </a:r>
            <a:r>
              <a:rPr lang="en-US" sz="2800" dirty="0" smtClean="0"/>
              <a:t> method </a:t>
            </a:r>
            <a:r>
              <a:rPr lang="en-US" sz="2800" b="1" dirty="0" err="1" smtClean="0"/>
              <a:t>ExecuteReader</a:t>
            </a:r>
            <a:endParaRPr lang="en-US" sz="2800" b="1" dirty="0" smtClean="0"/>
          </a:p>
          <a:p>
            <a:r>
              <a:rPr lang="en-US" sz="2800" dirty="0" err="1" smtClean="0"/>
              <a:t>Dùng</a:t>
            </a:r>
            <a:r>
              <a:rPr lang="en-US" sz="2800" dirty="0" smtClean="0"/>
              <a:t> </a:t>
            </a:r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 smtClean="0"/>
              <a:t>tượng</a:t>
            </a:r>
            <a:r>
              <a:rPr lang="en-US" sz="2800" dirty="0" smtClean="0"/>
              <a:t> </a:t>
            </a:r>
            <a:r>
              <a:rPr lang="en-US" sz="2800" b="1" dirty="0" err="1" smtClean="0"/>
              <a:t>DataReader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hiển</a:t>
            </a:r>
            <a:r>
              <a:rPr lang="en-US" sz="2800" dirty="0" smtClean="0"/>
              <a:t> </a:t>
            </a:r>
            <a:r>
              <a:rPr lang="en-US" sz="2800" dirty="0" err="1" smtClean="0"/>
              <a:t>thị</a:t>
            </a:r>
            <a:r>
              <a:rPr lang="en-US" sz="2800" dirty="0" smtClean="0"/>
              <a:t> </a:t>
            </a:r>
            <a:r>
              <a:rPr lang="en-US" sz="2800" dirty="0" err="1" smtClean="0"/>
              <a:t>hoặc</a:t>
            </a:r>
            <a:r>
              <a:rPr lang="en-US" sz="2800" dirty="0" smtClean="0"/>
              <a:t> </a:t>
            </a:r>
            <a:r>
              <a:rPr lang="en-US" sz="2800" dirty="0" err="1" smtClean="0"/>
              <a:t>duyệt</a:t>
            </a:r>
            <a:r>
              <a:rPr lang="en-US" sz="2800" dirty="0" smtClean="0"/>
              <a:t> qua </a:t>
            </a:r>
            <a:r>
              <a:rPr lang="en-US" sz="2800" dirty="0" err="1" smtClean="0"/>
              <a:t>các</a:t>
            </a:r>
            <a:r>
              <a:rPr lang="en-US" sz="2800" dirty="0" smtClean="0"/>
              <a:t> record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đóng</a:t>
            </a:r>
            <a:r>
              <a:rPr lang="en-US" sz="2800" dirty="0" smtClean="0"/>
              <a:t> </a:t>
            </a:r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thúc</a:t>
            </a:r>
            <a:endParaRPr lang="en-US" sz="2800" dirty="0" smtClean="0"/>
          </a:p>
          <a:p>
            <a:r>
              <a:rPr lang="en-US" sz="2800" dirty="0" err="1" smtClean="0"/>
              <a:t>Truy</a:t>
            </a:r>
            <a:r>
              <a:rPr lang="en-US" sz="2800" dirty="0" smtClean="0"/>
              <a:t> </a:t>
            </a:r>
            <a:r>
              <a:rPr lang="en-US" sz="2800" dirty="0" err="1" smtClean="0"/>
              <a:t>cập</a:t>
            </a:r>
            <a:r>
              <a:rPr lang="en-US" sz="2800" dirty="0" smtClean="0"/>
              <a:t>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trả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biến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err="1" smtClean="0"/>
              <a:t>SqlCommand</a:t>
            </a:r>
            <a:r>
              <a:rPr lang="en-US" sz="2400" dirty="0" smtClean="0"/>
              <a:t> </a:t>
            </a:r>
            <a:r>
              <a:rPr lang="en-US" sz="2400" dirty="0" err="1" smtClean="0"/>
              <a:t>cmd</a:t>
            </a:r>
            <a:r>
              <a:rPr lang="en-US" sz="2400" dirty="0" smtClean="0"/>
              <a:t> = new </a:t>
            </a:r>
            <a:r>
              <a:rPr lang="en-US" sz="2400" dirty="0" err="1" smtClean="0"/>
              <a:t>SqlCommand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err="1" smtClean="0"/>
              <a:t>cmd.Connection</a:t>
            </a:r>
            <a:r>
              <a:rPr lang="en-US" sz="2400" dirty="0" smtClean="0"/>
              <a:t> = </a:t>
            </a:r>
            <a:r>
              <a:rPr lang="en-US" sz="2400" dirty="0" err="1" smtClean="0"/>
              <a:t>conn</a:t>
            </a:r>
            <a:r>
              <a:rPr lang="en-US" sz="2400" dirty="0" smtClean="0"/>
              <a:t>; </a:t>
            </a:r>
          </a:p>
          <a:p>
            <a:pPr>
              <a:buNone/>
            </a:pPr>
            <a:r>
              <a:rPr lang="en-US" sz="2400" dirty="0" err="1" smtClean="0"/>
              <a:t>cmd.CommandType</a:t>
            </a:r>
            <a:r>
              <a:rPr lang="en-US" sz="2400" dirty="0" smtClean="0"/>
              <a:t> = </a:t>
            </a:r>
            <a:r>
              <a:rPr lang="en-US" sz="2400" dirty="0" err="1" smtClean="0"/>
              <a:t>CommandType.StoredProcedure</a:t>
            </a:r>
            <a:r>
              <a:rPr lang="en-US" sz="2400" dirty="0" smtClean="0"/>
              <a:t>; </a:t>
            </a:r>
          </a:p>
          <a:p>
            <a:pPr>
              <a:buNone/>
            </a:pPr>
            <a:r>
              <a:rPr lang="en-US" sz="2400" dirty="0" err="1" smtClean="0"/>
              <a:t>cmd.CommandText</a:t>
            </a:r>
            <a:r>
              <a:rPr lang="en-US" sz="2400" dirty="0" smtClean="0"/>
              <a:t> = “</a:t>
            </a:r>
            <a:r>
              <a:rPr lang="en-US" sz="2400" dirty="0" err="1" smtClean="0"/>
              <a:t>Ten_StoredProc</a:t>
            </a:r>
            <a:r>
              <a:rPr lang="en-US" sz="2400" dirty="0" smtClean="0"/>
              <a:t>"; </a:t>
            </a:r>
          </a:p>
          <a:p>
            <a:pPr>
              <a:buNone/>
            </a:pPr>
            <a:r>
              <a:rPr lang="en-US" sz="2400" dirty="0" err="1" smtClean="0"/>
              <a:t>cmd.Parameters.Add</a:t>
            </a:r>
            <a:r>
              <a:rPr lang="en-US" sz="2400" dirty="0" smtClean="0"/>
              <a:t>(new </a:t>
            </a:r>
            <a:r>
              <a:rPr lang="en-US" sz="2400" dirty="0" err="1" smtClean="0"/>
              <a:t>SqlParameter</a:t>
            </a:r>
            <a:r>
              <a:rPr lang="en-US" sz="2400" dirty="0" smtClean="0"/>
              <a:t>("@</a:t>
            </a:r>
            <a:r>
              <a:rPr lang="en-US" sz="2400" dirty="0" err="1" smtClean="0"/>
              <a:t>SinhVienID</a:t>
            </a:r>
            <a:r>
              <a:rPr lang="en-US" sz="2400" dirty="0" smtClean="0"/>
              <a:t>", </a:t>
            </a:r>
            <a:r>
              <a:rPr lang="en-US" sz="2400" dirty="0" err="1" smtClean="0"/>
              <a:t>SqlDbType.Int</a:t>
            </a:r>
            <a:r>
              <a:rPr lang="en-US" sz="2400" dirty="0" smtClean="0"/>
              <a:t>, 10250));</a:t>
            </a:r>
          </a:p>
          <a:p>
            <a:pPr>
              <a:buNone/>
            </a:pPr>
            <a:r>
              <a:rPr lang="en-US" sz="2400" dirty="0" err="1" smtClean="0"/>
              <a:t>SqlDataReader</a:t>
            </a:r>
            <a:r>
              <a:rPr lang="en-US" sz="2400" dirty="0" smtClean="0"/>
              <a:t> </a:t>
            </a:r>
            <a:r>
              <a:rPr lang="en-US" sz="2400" dirty="0" err="1" smtClean="0"/>
              <a:t>dr</a:t>
            </a:r>
            <a:r>
              <a:rPr lang="en-US" sz="2400" dirty="0" smtClean="0"/>
              <a:t> = </a:t>
            </a:r>
            <a:r>
              <a:rPr lang="en-US" sz="2400" dirty="0" err="1" smtClean="0"/>
              <a:t>cmd.ExecuteReader</a:t>
            </a:r>
            <a:r>
              <a:rPr lang="en-US" sz="2400" dirty="0" smtClean="0"/>
              <a:t>(); </a:t>
            </a:r>
          </a:p>
          <a:p>
            <a:pPr>
              <a:buNone/>
            </a:pPr>
            <a:r>
              <a:rPr lang="en-US" sz="2400" dirty="0" smtClean="0"/>
              <a:t>while (</a:t>
            </a:r>
            <a:r>
              <a:rPr lang="en-US" sz="2400" dirty="0" err="1" smtClean="0"/>
              <a:t>dr.Read</a:t>
            </a:r>
            <a:r>
              <a:rPr lang="en-US" sz="2400" dirty="0" smtClean="0"/>
              <a:t>()) { 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MessageBox.Show</a:t>
            </a:r>
            <a:r>
              <a:rPr lang="en-US" sz="2400" dirty="0" smtClean="0"/>
              <a:t>(</a:t>
            </a:r>
            <a:r>
              <a:rPr lang="en-US" sz="2400" dirty="0" err="1" smtClean="0"/>
              <a:t>dr</a:t>
            </a:r>
            <a:r>
              <a:rPr lang="en-US" sz="2400" dirty="0" smtClean="0"/>
              <a:t>[0].</a:t>
            </a:r>
            <a:r>
              <a:rPr lang="en-US" sz="2400" dirty="0" err="1" smtClean="0"/>
              <a:t>ToString</a:t>
            </a:r>
            <a:r>
              <a:rPr lang="en-US" sz="2400" dirty="0" smtClean="0"/>
              <a:t>()); </a:t>
            </a:r>
          </a:p>
          <a:p>
            <a:pPr>
              <a:buNone/>
            </a:pPr>
            <a:r>
              <a:rPr lang="en-US" sz="2400" dirty="0" smtClean="0"/>
              <a:t>} </a:t>
            </a:r>
          </a:p>
          <a:p>
            <a:pPr>
              <a:buNone/>
            </a:pPr>
            <a:r>
              <a:rPr lang="en-US" sz="2400" dirty="0" err="1" smtClean="0"/>
              <a:t>Dr.Close</a:t>
            </a:r>
            <a:r>
              <a:rPr lang="en-US" sz="2400" dirty="0" smtClean="0"/>
              <a:t>();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/>
              <a:t>SqlCommand</a:t>
            </a:r>
            <a:r>
              <a:rPr lang="en-US" sz="2400" dirty="0" smtClean="0"/>
              <a:t> </a:t>
            </a:r>
            <a:r>
              <a:rPr lang="en-US" sz="2400" dirty="0" err="1" smtClean="0"/>
              <a:t>cmd</a:t>
            </a:r>
            <a:r>
              <a:rPr lang="en-US" sz="2400" dirty="0" smtClean="0"/>
              <a:t> = new </a:t>
            </a:r>
            <a:r>
              <a:rPr lang="en-US" sz="2400" dirty="0" err="1" smtClean="0"/>
              <a:t>SqlCommand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err="1" smtClean="0"/>
              <a:t>cmd.Connection</a:t>
            </a:r>
            <a:r>
              <a:rPr lang="en-US" sz="2400" dirty="0" smtClean="0"/>
              <a:t> = </a:t>
            </a:r>
            <a:r>
              <a:rPr lang="en-US" sz="2400" dirty="0" err="1" smtClean="0"/>
              <a:t>conn</a:t>
            </a:r>
            <a:r>
              <a:rPr lang="en-US" sz="2400" dirty="0" smtClean="0"/>
              <a:t>; </a:t>
            </a:r>
          </a:p>
          <a:p>
            <a:pPr>
              <a:buNone/>
            </a:pPr>
            <a:r>
              <a:rPr lang="en-US" sz="2400" dirty="0" err="1" smtClean="0"/>
              <a:t>cmd.CommandType</a:t>
            </a:r>
            <a:r>
              <a:rPr lang="en-US" sz="2400" dirty="0" smtClean="0"/>
              <a:t> = </a:t>
            </a:r>
            <a:r>
              <a:rPr lang="en-US" sz="2400" dirty="0" err="1" smtClean="0"/>
              <a:t>CommandType.Text</a:t>
            </a:r>
            <a:r>
              <a:rPr lang="en-US" sz="2400" dirty="0" smtClean="0"/>
              <a:t>; </a:t>
            </a:r>
          </a:p>
          <a:p>
            <a:pPr>
              <a:buNone/>
            </a:pPr>
            <a:r>
              <a:rPr lang="en-US" sz="2400" dirty="0" err="1" smtClean="0"/>
              <a:t>cmd.CommandText</a:t>
            </a:r>
            <a:r>
              <a:rPr lang="en-US" sz="2400" dirty="0" smtClean="0"/>
              <a:t> = “Select * from </a:t>
            </a:r>
            <a:r>
              <a:rPr lang="en-US" sz="2400" dirty="0" err="1" smtClean="0"/>
              <a:t>SinhVien</a:t>
            </a:r>
            <a:r>
              <a:rPr lang="en-US" sz="2400" dirty="0" smtClean="0"/>
              <a:t>"; </a:t>
            </a:r>
          </a:p>
          <a:p>
            <a:pPr>
              <a:buNone/>
            </a:pPr>
            <a:r>
              <a:rPr lang="en-US" sz="2400" dirty="0" err="1" smtClean="0"/>
              <a:t>SqlDataReader</a:t>
            </a:r>
            <a:r>
              <a:rPr lang="en-US" sz="2400" dirty="0" smtClean="0"/>
              <a:t> </a:t>
            </a:r>
            <a:r>
              <a:rPr lang="en-US" sz="2400" dirty="0" err="1" smtClean="0"/>
              <a:t>dr</a:t>
            </a:r>
            <a:r>
              <a:rPr lang="en-US" sz="2400" dirty="0" smtClean="0"/>
              <a:t> = </a:t>
            </a:r>
            <a:r>
              <a:rPr lang="en-US" sz="2400" dirty="0" err="1" smtClean="0"/>
              <a:t>cmd.ExecuteReader</a:t>
            </a:r>
            <a:r>
              <a:rPr lang="en-US" sz="2400" dirty="0" smtClean="0"/>
              <a:t>(); </a:t>
            </a:r>
          </a:p>
          <a:p>
            <a:pPr>
              <a:buNone/>
            </a:pPr>
            <a:r>
              <a:rPr lang="en-US" sz="2400" dirty="0" smtClean="0"/>
              <a:t>while (</a:t>
            </a:r>
            <a:r>
              <a:rPr lang="en-US" sz="2400" dirty="0" err="1" smtClean="0"/>
              <a:t>dr.Read</a:t>
            </a:r>
            <a:r>
              <a:rPr lang="en-US" sz="2400" dirty="0" smtClean="0"/>
              <a:t>()) { 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MessageBox.Show</a:t>
            </a:r>
            <a:r>
              <a:rPr lang="en-US" sz="2400" dirty="0" smtClean="0"/>
              <a:t>(</a:t>
            </a:r>
            <a:r>
              <a:rPr lang="en-US" sz="2400" dirty="0" err="1" smtClean="0"/>
              <a:t>dr</a:t>
            </a:r>
            <a:r>
              <a:rPr lang="en-US" sz="2400" dirty="0" smtClean="0"/>
              <a:t>[0].</a:t>
            </a:r>
            <a:r>
              <a:rPr lang="en-US" sz="2400" dirty="0" err="1" smtClean="0"/>
              <a:t>ToString</a:t>
            </a:r>
            <a:r>
              <a:rPr lang="en-US" sz="2400" dirty="0" smtClean="0"/>
              <a:t>()); </a:t>
            </a:r>
          </a:p>
          <a:p>
            <a:pPr>
              <a:buNone/>
            </a:pPr>
            <a:r>
              <a:rPr lang="en-US" sz="2400" dirty="0" smtClean="0"/>
              <a:t>} </a:t>
            </a:r>
          </a:p>
          <a:p>
            <a:pPr>
              <a:buNone/>
            </a:pPr>
            <a:r>
              <a:rPr lang="en-US" sz="2400" dirty="0" err="1" smtClean="0"/>
              <a:t>dr.Close</a:t>
            </a:r>
            <a:r>
              <a:rPr lang="en-US" sz="2400" dirty="0" smtClean="0"/>
              <a:t>();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DataAdapter</a:t>
            </a:r>
            <a:r>
              <a:rPr lang="en-US" dirty="0" smtClean="0"/>
              <a:t> Object</a:t>
            </a:r>
            <a:endParaRPr lang="en-US" dirty="0"/>
          </a:p>
        </p:txBody>
      </p:sp>
      <p:pic>
        <p:nvPicPr>
          <p:cNvPr id="22530" name="Picture 2" descr="https://i.gyazo.com/6dabe63e1f6416067caef1e2ebeca1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76400"/>
            <a:ext cx="6738436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DataAdapter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trao</a:t>
            </a:r>
            <a:r>
              <a:rPr lang="en-US" sz="2800" dirty="0" smtClean="0"/>
              <a:t> </a:t>
            </a:r>
            <a:r>
              <a:rPr lang="en-US" sz="2800" dirty="0" err="1" smtClean="0"/>
              <a:t>đổi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gữa</a:t>
            </a:r>
            <a:r>
              <a:rPr lang="en-US" sz="2800" dirty="0" smtClean="0"/>
              <a:t> data source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b="1" dirty="0" err="1" smtClean="0"/>
              <a:t>DataSet</a:t>
            </a:r>
            <a:endParaRPr lang="en-US" sz="2800" b="1" dirty="0" smtClean="0"/>
          </a:p>
          <a:p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lấy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insert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 smtClean="0"/>
              <a:t>tượng</a:t>
            </a:r>
            <a:r>
              <a:rPr lang="en-US" sz="2800" dirty="0" smtClean="0"/>
              <a:t> </a:t>
            </a:r>
            <a:r>
              <a:rPr lang="en-US" sz="2800" b="1" dirty="0" err="1" smtClean="0"/>
              <a:t>DataTable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b="1" dirty="0" err="1" smtClean="0"/>
              <a:t>DataSet</a:t>
            </a:r>
            <a:r>
              <a:rPr lang="en-US" sz="2800" dirty="0" smtClean="0"/>
              <a:t>, </a:t>
            </a:r>
            <a:r>
              <a:rPr lang="en-US" sz="2800" dirty="0" err="1" smtClean="0"/>
              <a:t>cập</a:t>
            </a:r>
            <a:r>
              <a:rPr lang="en-US" sz="2800" dirty="0" smtClean="0"/>
              <a:t> </a:t>
            </a:r>
            <a:r>
              <a:rPr lang="en-US" sz="2800" dirty="0" err="1" smtClean="0"/>
              <a:t>nhật</a:t>
            </a:r>
            <a:r>
              <a:rPr lang="en-US" sz="2800" dirty="0" smtClean="0"/>
              <a:t> </a:t>
            </a:r>
            <a:r>
              <a:rPr lang="en-US" sz="2800" dirty="0" err="1" smtClean="0"/>
              <a:t>thay</a:t>
            </a:r>
            <a:r>
              <a:rPr lang="en-US" sz="2800" dirty="0" smtClean="0"/>
              <a:t> </a:t>
            </a:r>
            <a:r>
              <a:rPr lang="en-US" sz="2800" dirty="0" err="1" smtClean="0"/>
              <a:t>đổi</a:t>
            </a:r>
            <a:r>
              <a:rPr lang="en-US" sz="2800" dirty="0" smtClean="0"/>
              <a:t> </a:t>
            </a:r>
            <a:r>
              <a:rPr lang="en-US" sz="2800" b="1" dirty="0" err="1" smtClean="0"/>
              <a:t>DataSet</a:t>
            </a:r>
            <a:r>
              <a:rPr lang="en-US" sz="2800" dirty="0" smtClean="0"/>
              <a:t> </a:t>
            </a:r>
            <a:r>
              <a:rPr lang="en-US" sz="2800" dirty="0" err="1" smtClean="0"/>
              <a:t>trở</a:t>
            </a:r>
            <a:r>
              <a:rPr lang="en-US" sz="2800" dirty="0" smtClean="0"/>
              <a:t> </a:t>
            </a:r>
            <a:r>
              <a:rPr lang="en-US" sz="2800" dirty="0" err="1" smtClean="0"/>
              <a:t>lại</a:t>
            </a:r>
            <a:r>
              <a:rPr lang="en-US" sz="2800" dirty="0" smtClean="0"/>
              <a:t> data source</a:t>
            </a:r>
          </a:p>
          <a:p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hai</a:t>
            </a:r>
            <a:r>
              <a:rPr lang="en-US" sz="2800" dirty="0" smtClean="0"/>
              <a:t> </a:t>
            </a:r>
            <a:r>
              <a:rPr lang="en-US" sz="2800" dirty="0" err="1" smtClean="0"/>
              <a:t>cách</a:t>
            </a:r>
            <a:r>
              <a:rPr lang="en-US" sz="2800" dirty="0" smtClean="0"/>
              <a:t> </a:t>
            </a:r>
            <a:r>
              <a:rPr lang="en-US" sz="2800" dirty="0" err="1" smtClean="0"/>
              <a:t>tạo</a:t>
            </a:r>
            <a:r>
              <a:rPr lang="en-US" sz="2800" dirty="0" smtClean="0"/>
              <a:t> </a:t>
            </a:r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 smtClean="0"/>
              <a:t>tượng</a:t>
            </a:r>
            <a:r>
              <a:rPr lang="en-US" sz="2800" dirty="0" smtClean="0"/>
              <a:t> </a:t>
            </a:r>
            <a:r>
              <a:rPr lang="en-US" sz="2800" b="1" dirty="0" err="1" smtClean="0"/>
              <a:t>DataAdapter</a:t>
            </a:r>
            <a:endParaRPr lang="en-US" sz="2800" b="1" dirty="0" smtClean="0"/>
          </a:p>
          <a:p>
            <a:pPr lvl="1"/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b="1" dirty="0" smtClean="0"/>
              <a:t>connection</a:t>
            </a:r>
            <a:r>
              <a:rPr lang="en-US" sz="2400" dirty="0" smtClean="0"/>
              <a:t>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endParaRPr lang="en-US" sz="2400" dirty="0" smtClean="0"/>
          </a:p>
          <a:p>
            <a:pPr lvl="1"/>
            <a:r>
              <a:rPr lang="en-US" sz="2400" dirty="0" err="1" smtClean="0"/>
              <a:t>Mở</a:t>
            </a:r>
            <a:r>
              <a:rPr lang="en-US" sz="2400" dirty="0" smtClean="0"/>
              <a:t> </a:t>
            </a:r>
            <a:r>
              <a:rPr lang="en-US" sz="2400" b="1" dirty="0" smtClean="0"/>
              <a:t>connection</a:t>
            </a:r>
            <a:r>
              <a:rPr lang="en-US" sz="2400" dirty="0" smtClean="0"/>
              <a:t> </a:t>
            </a: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endParaRPr lang="en-US" sz="2400" dirty="0" smtClean="0"/>
          </a:p>
          <a:p>
            <a:r>
              <a:rPr lang="en-US" sz="2800" dirty="0" err="1" smtClean="0"/>
              <a:t>Dùng</a:t>
            </a:r>
            <a:r>
              <a:rPr lang="en-US" sz="2800" dirty="0" smtClean="0"/>
              <a:t> method </a:t>
            </a:r>
            <a:r>
              <a:rPr lang="en-US" sz="2800" b="1" dirty="0" smtClean="0"/>
              <a:t>Fill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b="1" dirty="0" err="1" smtClean="0"/>
              <a:t>DataSet</a:t>
            </a:r>
            <a:r>
              <a:rPr lang="en-US" sz="2800" dirty="0" smtClean="0"/>
              <a:t> </a:t>
            </a:r>
            <a:r>
              <a:rPr lang="en-US" sz="2800" dirty="0" err="1" smtClean="0"/>
              <a:t>hoặc</a:t>
            </a:r>
            <a:r>
              <a:rPr lang="en-US" sz="2800" dirty="0" smtClean="0"/>
              <a:t> </a:t>
            </a:r>
            <a:r>
              <a:rPr lang="en-US" sz="2800" b="1" dirty="0" err="1" smtClean="0"/>
              <a:t>DataTable</a:t>
            </a:r>
            <a:r>
              <a:rPr lang="en-US" sz="2800" dirty="0" smtClean="0"/>
              <a:t>,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dùng</a:t>
            </a:r>
            <a:r>
              <a:rPr lang="en-US" sz="2800" dirty="0" smtClean="0"/>
              <a:t> method </a:t>
            </a:r>
            <a:r>
              <a:rPr lang="en-US" sz="2800" b="1" dirty="0" smtClean="0"/>
              <a:t>Update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đồng</a:t>
            </a:r>
            <a:r>
              <a:rPr lang="en-US" sz="2800" dirty="0" smtClean="0"/>
              <a:t> </a:t>
            </a:r>
            <a:r>
              <a:rPr lang="en-US" sz="2800" dirty="0" err="1" smtClean="0"/>
              <a:t>bộ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thay</a:t>
            </a:r>
            <a:r>
              <a:rPr lang="en-US" sz="2800" dirty="0" smtClean="0"/>
              <a:t> </a:t>
            </a:r>
            <a:r>
              <a:rPr lang="en-US" sz="2800" dirty="0" err="1" smtClean="0"/>
              <a:t>đổi</a:t>
            </a:r>
            <a:r>
              <a:rPr lang="en-US" sz="2800" dirty="0" smtClean="0"/>
              <a:t> </a:t>
            </a:r>
            <a:r>
              <a:rPr lang="en-US" sz="2800" dirty="0" err="1" smtClean="0"/>
              <a:t>tới</a:t>
            </a:r>
            <a:r>
              <a:rPr lang="en-US" sz="2800" dirty="0" smtClean="0"/>
              <a:t> data source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Connection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i="1" dirty="0" err="1" smtClean="0"/>
              <a:t>SqlCommand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cmd</a:t>
            </a:r>
            <a:r>
              <a:rPr lang="en-US" sz="2800" i="1" dirty="0" smtClean="0"/>
              <a:t> = new </a:t>
            </a:r>
            <a:r>
              <a:rPr lang="en-US" sz="2800" i="1" dirty="0" err="1" smtClean="0"/>
              <a:t>SqlCommand</a:t>
            </a:r>
            <a:r>
              <a:rPr lang="en-US" sz="2800" i="1" dirty="0" smtClean="0"/>
              <a:t>("Select * from </a:t>
            </a:r>
            <a:r>
              <a:rPr lang="en-US" sz="2800" i="1" dirty="0" err="1" smtClean="0"/>
              <a:t>SinhVien</a:t>
            </a:r>
            <a:r>
              <a:rPr lang="en-US" sz="2800" i="1" dirty="0" smtClean="0"/>
              <a:t>", </a:t>
            </a:r>
            <a:r>
              <a:rPr lang="en-US" sz="2800" i="1" dirty="0" err="1" smtClean="0"/>
              <a:t>conn</a:t>
            </a:r>
            <a:r>
              <a:rPr lang="en-US" sz="2800" i="1" dirty="0" smtClean="0"/>
              <a:t>); </a:t>
            </a:r>
          </a:p>
          <a:p>
            <a:pPr>
              <a:buNone/>
            </a:pPr>
            <a:r>
              <a:rPr lang="en-US" sz="2800" i="1" dirty="0" err="1" smtClean="0"/>
              <a:t>SqlDataAdapter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adp</a:t>
            </a:r>
            <a:r>
              <a:rPr lang="en-US" sz="2800" i="1" dirty="0" smtClean="0"/>
              <a:t> = new </a:t>
            </a:r>
            <a:r>
              <a:rPr lang="en-US" sz="2800" i="1" dirty="0" err="1" smtClean="0"/>
              <a:t>SqlDataAdapter</a:t>
            </a:r>
            <a:r>
              <a:rPr lang="en-US" sz="2800" i="1" dirty="0" smtClean="0"/>
              <a:t>(); </a:t>
            </a:r>
          </a:p>
          <a:p>
            <a:pPr>
              <a:buNone/>
            </a:pPr>
            <a:r>
              <a:rPr lang="en-US" sz="2800" i="1" dirty="0" err="1" smtClean="0"/>
              <a:t>adp.SelectCommand</a:t>
            </a:r>
            <a:r>
              <a:rPr lang="en-US" sz="2800" i="1" dirty="0" smtClean="0"/>
              <a:t> = </a:t>
            </a:r>
            <a:r>
              <a:rPr lang="en-US" sz="2800" i="1" dirty="0" err="1" smtClean="0"/>
              <a:t>cmd</a:t>
            </a:r>
            <a:r>
              <a:rPr lang="en-US" sz="2800" i="1" dirty="0" smtClean="0"/>
              <a:t>; </a:t>
            </a:r>
          </a:p>
          <a:p>
            <a:pPr>
              <a:buNone/>
            </a:pPr>
            <a:r>
              <a:rPr lang="en-US" sz="2800" i="1" dirty="0" err="1" smtClean="0"/>
              <a:t>DataSet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ds</a:t>
            </a:r>
            <a:r>
              <a:rPr lang="en-US" sz="2800" i="1" dirty="0" smtClean="0"/>
              <a:t> = new </a:t>
            </a:r>
            <a:r>
              <a:rPr lang="en-US" sz="2800" i="1" dirty="0" err="1" smtClean="0"/>
              <a:t>DataSet</a:t>
            </a:r>
            <a:r>
              <a:rPr lang="en-US" sz="2800" i="1" dirty="0" smtClean="0"/>
              <a:t>(); </a:t>
            </a:r>
          </a:p>
          <a:p>
            <a:pPr>
              <a:buNone/>
            </a:pPr>
            <a:r>
              <a:rPr lang="en-US" sz="2800" i="1" dirty="0" err="1" smtClean="0"/>
              <a:t>adp.Fill</a:t>
            </a:r>
            <a:r>
              <a:rPr lang="en-US" sz="2800" i="1" dirty="0" smtClean="0"/>
              <a:t>(</a:t>
            </a:r>
            <a:r>
              <a:rPr lang="en-US" sz="2800" i="1" dirty="0" err="1" smtClean="0"/>
              <a:t>ds</a:t>
            </a:r>
            <a:r>
              <a:rPr lang="en-US" sz="2800" i="1" dirty="0" smtClean="0"/>
              <a:t>); </a:t>
            </a:r>
          </a:p>
          <a:p>
            <a:pPr>
              <a:buNone/>
            </a:pPr>
            <a:r>
              <a:rPr lang="en-US" sz="2800" i="1" dirty="0" err="1" smtClean="0"/>
              <a:t>dgvProducts.DataSource</a:t>
            </a:r>
            <a:r>
              <a:rPr lang="en-US" sz="2800" i="1" dirty="0" smtClean="0"/>
              <a:t> = </a:t>
            </a:r>
            <a:r>
              <a:rPr lang="en-US" sz="2800" i="1" dirty="0" err="1" smtClean="0"/>
              <a:t>ds.Tables</a:t>
            </a:r>
            <a:r>
              <a:rPr lang="en-US" sz="2800" i="1" dirty="0" smtClean="0"/>
              <a:t>[0]; //</a:t>
            </a:r>
            <a:r>
              <a:rPr lang="en-US" sz="2800" i="1" dirty="0" err="1" smtClean="0"/>
              <a:t>DataGridView</a:t>
            </a:r>
            <a:r>
              <a:rPr lang="en-US" sz="2800" i="1" dirty="0" smtClean="0"/>
              <a:t> </a:t>
            </a:r>
          </a:p>
          <a:p>
            <a:pPr>
              <a:buNone/>
            </a:pPr>
            <a:r>
              <a:rPr lang="en-US" sz="2800" i="1" dirty="0" err="1" smtClean="0"/>
              <a:t>dgvProducts.Refresh</a:t>
            </a:r>
            <a:r>
              <a:rPr lang="en-US" sz="2800" i="1" dirty="0" smtClean="0"/>
              <a:t>();</a:t>
            </a:r>
            <a:endParaRPr lang="en-US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438401"/>
          </a:xfrm>
        </p:spPr>
        <p:txBody>
          <a:bodyPr/>
          <a:lstStyle/>
          <a:p>
            <a:r>
              <a:rPr lang="en-US" dirty="0" smtClean="0"/>
              <a:t>ADO.NET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Data Source</a:t>
            </a:r>
          </a:p>
          <a:p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DataSource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CSDL,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text file,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Excel </a:t>
            </a:r>
            <a:r>
              <a:rPr lang="en-US" dirty="0" err="1" smtClean="0"/>
              <a:t>hoặc</a:t>
            </a:r>
            <a:r>
              <a:rPr lang="en-US" dirty="0" smtClean="0"/>
              <a:t> file XML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 descr="ADO.NET article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657600"/>
            <a:ext cx="3914775" cy="2943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Mở</a:t>
            </a:r>
            <a:r>
              <a:rPr lang="en-US" dirty="0" smtClean="0"/>
              <a:t> Connection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DataAdapter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Connection,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i="1" dirty="0" err="1" smtClean="0"/>
              <a:t>SqlConnection</a:t>
            </a:r>
            <a:r>
              <a:rPr lang="en-US" i="1" dirty="0" smtClean="0"/>
              <a:t> </a:t>
            </a:r>
            <a:r>
              <a:rPr lang="en-US" i="1" dirty="0" err="1" smtClean="0"/>
              <a:t>conn</a:t>
            </a:r>
            <a:r>
              <a:rPr lang="en-US" i="1" dirty="0" smtClean="0"/>
              <a:t> = new </a:t>
            </a:r>
            <a:r>
              <a:rPr lang="en-US" i="1" dirty="0" err="1" smtClean="0"/>
              <a:t>SqlConnection</a:t>
            </a:r>
            <a:r>
              <a:rPr lang="en-US" i="1" dirty="0" smtClean="0"/>
              <a:t>(); </a:t>
            </a:r>
          </a:p>
          <a:p>
            <a:pPr>
              <a:buNone/>
            </a:pPr>
            <a:r>
              <a:rPr lang="en-US" i="1" dirty="0" err="1" smtClean="0"/>
              <a:t>con.ConnectionString</a:t>
            </a:r>
            <a:r>
              <a:rPr lang="en-US" i="1" dirty="0" smtClean="0"/>
              <a:t> = “…”; </a:t>
            </a:r>
          </a:p>
          <a:p>
            <a:pPr>
              <a:buNone/>
            </a:pPr>
            <a:r>
              <a:rPr lang="en-US" i="1" dirty="0" err="1" smtClean="0"/>
              <a:t>SqlDataAdapter</a:t>
            </a:r>
            <a:r>
              <a:rPr lang="en-US" i="1" dirty="0" smtClean="0"/>
              <a:t> </a:t>
            </a:r>
            <a:r>
              <a:rPr lang="en-US" i="1" dirty="0" err="1" smtClean="0"/>
              <a:t>adp</a:t>
            </a:r>
            <a:r>
              <a:rPr lang="en-US" i="1" dirty="0" smtClean="0"/>
              <a:t> = new </a:t>
            </a:r>
            <a:r>
              <a:rPr lang="en-US" i="1" dirty="0" err="1" smtClean="0"/>
              <a:t>SqlDataAdapter</a:t>
            </a:r>
            <a:r>
              <a:rPr lang="en-US" i="1" dirty="0" smtClean="0"/>
              <a:t>("Select * from </a:t>
            </a:r>
            <a:r>
              <a:rPr lang="en-US" i="1" dirty="0" err="1" smtClean="0"/>
              <a:t>SinhVien</a:t>
            </a:r>
            <a:r>
              <a:rPr lang="en-US" i="1" dirty="0" smtClean="0"/>
              <a:t>", </a:t>
            </a:r>
            <a:r>
              <a:rPr lang="en-US" i="1" dirty="0" err="1" smtClean="0"/>
              <a:t>conn</a:t>
            </a:r>
            <a:r>
              <a:rPr lang="en-US" i="1" dirty="0" smtClean="0"/>
              <a:t>); </a:t>
            </a:r>
          </a:p>
          <a:p>
            <a:pPr>
              <a:buNone/>
            </a:pPr>
            <a:r>
              <a:rPr lang="en-US" i="1" dirty="0" err="1" smtClean="0"/>
              <a:t>DataSet</a:t>
            </a:r>
            <a:r>
              <a:rPr lang="en-US" i="1" dirty="0" smtClean="0"/>
              <a:t> </a:t>
            </a:r>
            <a:r>
              <a:rPr lang="en-US" i="1" dirty="0" err="1" smtClean="0"/>
              <a:t>ds</a:t>
            </a:r>
            <a:r>
              <a:rPr lang="en-US" i="1" dirty="0" smtClean="0"/>
              <a:t> = new </a:t>
            </a:r>
            <a:r>
              <a:rPr lang="en-US" i="1" dirty="0" err="1" smtClean="0"/>
              <a:t>DataSet</a:t>
            </a:r>
            <a:r>
              <a:rPr lang="en-US" i="1" dirty="0" smtClean="0"/>
              <a:t>(); </a:t>
            </a:r>
          </a:p>
          <a:p>
            <a:pPr>
              <a:buNone/>
            </a:pPr>
            <a:r>
              <a:rPr lang="en-US" i="1" dirty="0" err="1" smtClean="0"/>
              <a:t>adp.Fill</a:t>
            </a:r>
            <a:r>
              <a:rPr lang="en-US" i="1" dirty="0" smtClean="0"/>
              <a:t>(</a:t>
            </a:r>
            <a:r>
              <a:rPr lang="en-US" i="1" dirty="0" err="1" smtClean="0"/>
              <a:t>ds</a:t>
            </a:r>
            <a:r>
              <a:rPr lang="en-US" i="1" dirty="0" smtClean="0"/>
              <a:t>); </a:t>
            </a:r>
          </a:p>
          <a:p>
            <a:pPr>
              <a:buNone/>
            </a:pPr>
            <a:r>
              <a:rPr lang="en-US" i="1" dirty="0" err="1" smtClean="0"/>
              <a:t>dgvProducts.DataSource</a:t>
            </a:r>
            <a:r>
              <a:rPr lang="en-US" i="1" dirty="0" smtClean="0"/>
              <a:t> = </a:t>
            </a:r>
            <a:r>
              <a:rPr lang="en-US" i="1" dirty="0" err="1" smtClean="0"/>
              <a:t>ds.Tables</a:t>
            </a:r>
            <a:r>
              <a:rPr lang="en-US" i="1" dirty="0" smtClean="0"/>
              <a:t>[0];//</a:t>
            </a:r>
            <a:r>
              <a:rPr lang="en-US" i="1" dirty="0" err="1" smtClean="0"/>
              <a:t>DataGridView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dgvProducts.Refresh</a:t>
            </a:r>
            <a:r>
              <a:rPr lang="en-US" i="1" dirty="0" smtClean="0"/>
              <a:t>();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Delete 1 record</a:t>
            </a:r>
          </a:p>
          <a:p>
            <a:pPr lvl="1"/>
            <a:r>
              <a:rPr lang="en-US" dirty="0" smtClean="0"/>
              <a:t>View next, View previous</a:t>
            </a:r>
          </a:p>
          <a:p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Class </a:t>
            </a:r>
            <a:r>
              <a:rPr lang="en-US" dirty="0" err="1" smtClean="0"/>
              <a:t>SinhVien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DB</a:t>
            </a:r>
          </a:p>
          <a:p>
            <a:pPr lvl="1"/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các</a:t>
            </a:r>
            <a:r>
              <a:rPr lang="en-US" dirty="0" smtClean="0"/>
              <a:t> Method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endParaRPr lang="en-US" dirty="0" smtClean="0"/>
          </a:p>
          <a:p>
            <a:pPr lvl="1"/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method </a:t>
            </a:r>
            <a:r>
              <a:rPr lang="en-US" dirty="0" err="1" smtClean="0"/>
              <a:t>trong</a:t>
            </a:r>
            <a:r>
              <a:rPr lang="en-US" dirty="0" smtClean="0"/>
              <a:t> Class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event Click </a:t>
            </a:r>
            <a:r>
              <a:rPr lang="en-US" dirty="0" err="1" smtClean="0"/>
              <a:t>trên</a:t>
            </a:r>
            <a:r>
              <a:rPr lang="en-US" dirty="0" smtClean="0"/>
              <a:t> Control</a:t>
            </a:r>
          </a:p>
          <a:p>
            <a:r>
              <a:rPr lang="en-US" dirty="0" smtClean="0"/>
              <a:t>Subject: [NET-2018][</a:t>
            </a:r>
            <a:r>
              <a:rPr lang="en-US" dirty="0" err="1" smtClean="0"/>
              <a:t>Buổi</a:t>
            </a:r>
            <a:r>
              <a:rPr lang="en-US" dirty="0" smtClean="0"/>
              <a:t> 5]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khanhtran201215@gmail.com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ADO.NET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Data Providers:</a:t>
            </a:r>
          </a:p>
          <a:p>
            <a:pPr lvl="1"/>
            <a:r>
              <a:rPr lang="vi-VN" sz="2400" dirty="0" smtClean="0"/>
              <a:t>System.Data.SqlClient dùng truy câp SQL Server 7.0 trở lên</a:t>
            </a:r>
            <a:endParaRPr lang="en-US" sz="2400" dirty="0" smtClean="0"/>
          </a:p>
          <a:p>
            <a:pPr lvl="1"/>
            <a:r>
              <a:rPr lang="vi-VN" sz="2400" dirty="0" smtClean="0"/>
              <a:t>System.Data.OleDb dùng truy cập bất kỳ nguồn dữ liệu nào hỗ trợ OLE DB</a:t>
            </a:r>
            <a:endParaRPr lang="en-US" sz="2400" dirty="0" smtClean="0"/>
          </a:p>
          <a:p>
            <a:pPr lvl="1"/>
            <a:r>
              <a:rPr lang="vi-VN" sz="2400" dirty="0" smtClean="0"/>
              <a:t>System.Data.Odbc</a:t>
            </a:r>
            <a:endParaRPr lang="en-US" sz="2400" dirty="0" smtClean="0"/>
          </a:p>
          <a:p>
            <a:pPr lvl="1"/>
            <a:r>
              <a:rPr lang="vi-VN" sz="2400" dirty="0" smtClean="0"/>
              <a:t>System.Data.OracleClient</a:t>
            </a:r>
            <a:endParaRPr lang="en-US" dirty="0" smtClean="0"/>
          </a:p>
          <a:p>
            <a:r>
              <a:rPr lang="en-US" dirty="0" err="1" smtClean="0"/>
              <a:t>DataSet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err="1" smtClean="0"/>
              <a:t>SqlConnection</a:t>
            </a:r>
            <a:r>
              <a:rPr lang="en-US" dirty="0" smtClean="0"/>
              <a:t>: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data source</a:t>
            </a:r>
          </a:p>
          <a:p>
            <a:r>
              <a:rPr lang="en-US" dirty="0" err="1" smtClean="0"/>
              <a:t>SqlCommand</a:t>
            </a:r>
            <a:r>
              <a:rPr lang="en-US" dirty="0" smtClean="0"/>
              <a:t>: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command </a:t>
            </a:r>
            <a:r>
              <a:rPr lang="en-US" dirty="0" err="1" smtClean="0"/>
              <a:t>trên</a:t>
            </a:r>
            <a:r>
              <a:rPr lang="en-US" dirty="0" smtClean="0"/>
              <a:t> DB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data,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data,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Store</a:t>
            </a:r>
          </a:p>
          <a:p>
            <a:r>
              <a:rPr lang="en-US" dirty="0" err="1" smtClean="0"/>
              <a:t>SqlDataReader</a:t>
            </a:r>
            <a:r>
              <a:rPr lang="en-US" dirty="0" smtClean="0"/>
              <a:t>: </a:t>
            </a:r>
            <a:r>
              <a:rPr lang="en-US" dirty="0" err="1" smtClean="0"/>
              <a:t>Tạo</a:t>
            </a:r>
            <a:r>
              <a:rPr lang="en-US" dirty="0" smtClean="0"/>
              <a:t> stream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data source</a:t>
            </a:r>
          </a:p>
          <a:p>
            <a:r>
              <a:rPr lang="en-US" dirty="0" err="1" smtClean="0"/>
              <a:t>SqlDataAdapter</a:t>
            </a:r>
            <a:r>
              <a:rPr lang="en-US" dirty="0" smtClean="0"/>
              <a:t>: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DataSet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data 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ADO.Net graph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57661"/>
            <a:ext cx="5410200" cy="539553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1676400"/>
            <a:ext cx="3581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DataSet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DataAdaper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tạm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App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(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query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DataReader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Binding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Form</a:t>
            </a:r>
          </a:p>
          <a:p>
            <a:pPr>
              <a:buFontTx/>
              <a:buChar char="-"/>
            </a:pP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data source.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phóng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ADO.NET article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2788"/>
            <a:ext cx="7382104" cy="3426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data source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Connection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stand-alone,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connection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,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connection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.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phóng</a:t>
            </a:r>
            <a:r>
              <a:rPr lang="en-US" dirty="0" smtClean="0"/>
              <a:t> (close) connection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.</a:t>
            </a:r>
          </a:p>
          <a:p>
            <a:r>
              <a:rPr lang="en-GB" dirty="0" smtClean="0"/>
              <a:t>Provider </a:t>
            </a:r>
            <a:r>
              <a:rPr lang="en-GB" dirty="0" err="1" smtClean="0"/>
              <a:t>System.Data.SqlClient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304800" y="933450"/>
            <a:ext cx="8604251" cy="1554163"/>
            <a:chOff x="0" y="588"/>
            <a:chExt cx="5612" cy="979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2610" y="1240"/>
              <a:ext cx="3001" cy="326"/>
            </a:xfrm>
            <a:prstGeom prst="rect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just">
                <a:spcBef>
                  <a:spcPts val="700"/>
                </a:spcBef>
                <a:buClr>
                  <a:srgbClr val="660033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000">
                  <a:solidFill>
                    <a:srgbClr val="660033"/>
                  </a:solidFill>
                  <a:latin typeface="Times New Roman" pitchFamily="18" charset="0"/>
                  <a:cs typeface="Times New Roman" pitchFamily="18" charset="0"/>
                </a:rPr>
                <a:t>System.Data.OleDb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0" y="1240"/>
              <a:ext cx="2610" cy="326"/>
            </a:xfrm>
            <a:prstGeom prst="rect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700"/>
                </a:spcBef>
                <a:buClr>
                  <a:srgbClr val="660033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000">
                  <a:solidFill>
                    <a:srgbClr val="660033"/>
                  </a:solidFill>
                  <a:latin typeface="Times New Roman" pitchFamily="18" charset="0"/>
                  <a:cs typeface="Times New Roman" pitchFamily="18" charset="0"/>
                </a:rPr>
                <a:t>System.Data. SqlClient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610" y="914"/>
              <a:ext cx="3001" cy="326"/>
            </a:xfrm>
            <a:prstGeom prst="rect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700"/>
                </a:spcBef>
                <a:buClr>
                  <a:srgbClr val="660033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000">
                  <a:solidFill>
                    <a:srgbClr val="660033"/>
                  </a:solidFill>
                  <a:latin typeface="Times New Roman" pitchFamily="18" charset="0"/>
                  <a:cs typeface="Times New Roman" pitchFamily="18" charset="0"/>
                </a:rPr>
                <a:t>System.Data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0" y="914"/>
              <a:ext cx="2610" cy="326"/>
            </a:xfrm>
            <a:prstGeom prst="rect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700"/>
                </a:spcBef>
                <a:buClr>
                  <a:srgbClr val="660033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000">
                  <a:solidFill>
                    <a:srgbClr val="660033"/>
                  </a:solidFill>
                  <a:latin typeface="Times New Roman" pitchFamily="18" charset="0"/>
                  <a:cs typeface="Times New Roman" pitchFamily="18" charset="0"/>
                </a:rPr>
                <a:t>System.Data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610" y="588"/>
              <a:ext cx="3001" cy="326"/>
            </a:xfrm>
            <a:prstGeom prst="rect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700"/>
                </a:spcBef>
                <a:buClr>
                  <a:srgbClr val="660033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000" b="1">
                  <a:solidFill>
                    <a:srgbClr val="660033"/>
                  </a:solidFill>
                  <a:latin typeface="Times New Roman" pitchFamily="18" charset="0"/>
                  <a:cs typeface="Times New Roman" pitchFamily="18" charset="0"/>
                </a:rPr>
                <a:t>OLE DB .NET Data Provider</a:t>
              </a:r>
              <a:r>
                <a:rPr lang="en-US" sz="2000">
                  <a:solidFill>
                    <a:srgbClr val="660033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0" y="588"/>
              <a:ext cx="2610" cy="326"/>
            </a:xfrm>
            <a:prstGeom prst="rect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700"/>
                </a:spcBef>
                <a:buClr>
                  <a:srgbClr val="660033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000" b="1" dirty="0">
                  <a:solidFill>
                    <a:srgbClr val="660033"/>
                  </a:solidFill>
                  <a:latin typeface="Times New Roman" pitchFamily="18" charset="0"/>
                  <a:cs typeface="Times New Roman" pitchFamily="18" charset="0"/>
                </a:rPr>
                <a:t>SQL .NET Data Provider</a:t>
              </a:r>
              <a:r>
                <a:rPr lang="en-US" sz="2000" dirty="0">
                  <a:solidFill>
                    <a:srgbClr val="660033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0" y="588"/>
              <a:ext cx="5611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0" y="914"/>
              <a:ext cx="5611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0" y="1566"/>
              <a:ext cx="5611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0" y="588"/>
              <a:ext cx="1" cy="978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2610" y="588"/>
              <a:ext cx="1" cy="978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5611" y="588"/>
              <a:ext cx="1" cy="978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0" y="1240"/>
              <a:ext cx="5611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533400" y="2667000"/>
            <a:ext cx="8229600" cy="1008063"/>
          </a:xfrm>
          <a:prstGeom prst="rect">
            <a:avLst/>
          </a:prstGeom>
          <a:solidFill>
            <a:srgbClr val="CCFFCC"/>
          </a:solidFill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660033"/>
              </a:buClr>
              <a:buFont typeface="Courier New" pitchFamily="49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 err="1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SqlConnection</a:t>
            </a:r>
            <a:r>
              <a:rPr lang="en-US" sz="2000" dirty="0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cn</a:t>
            </a:r>
            <a:r>
              <a:rPr lang="en-US" sz="2000" dirty="0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000" dirty="0" err="1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SqlConnection</a:t>
            </a:r>
            <a:r>
              <a:rPr lang="en-US" sz="2000" dirty="0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 ("server=SQLDB; </a:t>
            </a:r>
            <a:r>
              <a:rPr lang="en-US" sz="2000" dirty="0" err="1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uid</a:t>
            </a:r>
            <a:r>
              <a:rPr lang="en-US" sz="2000" dirty="0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err="1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sa</a:t>
            </a:r>
            <a:r>
              <a:rPr lang="en-US" sz="2000" dirty="0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 err="1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pwd</a:t>
            </a:r>
            <a:r>
              <a:rPr lang="en-US" sz="2000" dirty="0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=password; database=pubs");</a:t>
            </a:r>
            <a:r>
              <a:rPr lang="en-US" sz="2000" dirty="0">
                <a:solidFill>
                  <a:srgbClr val="660033"/>
                </a:solidFill>
                <a:latin typeface="Monotype Corsiva" pitchFamily="66" charset="0"/>
              </a:rPr>
              <a:t> 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33400" y="3886200"/>
            <a:ext cx="8077200" cy="1008063"/>
          </a:xfrm>
          <a:prstGeom prst="rect">
            <a:avLst/>
          </a:pr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250"/>
              </a:spcBef>
              <a:buClr>
                <a:srgbClr val="0033CC"/>
              </a:buClr>
              <a:buFont typeface="Courier New" pitchFamily="49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OleDbConnection</a:t>
            </a:r>
            <a:r>
              <a:rPr lang="en-US" sz="2000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cn</a:t>
            </a:r>
            <a:r>
              <a:rPr lang="en-US" sz="2000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000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OleDbConnection</a:t>
            </a:r>
            <a:r>
              <a:rPr lang="en-US" sz="2000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("provider=microsoft.jet.oledb.4.0; data source=d:\\qlsv.mdb");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1000" y="5181600"/>
            <a:ext cx="822960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8638" indent="-528638">
              <a:lnSpc>
                <a:spcPct val="90000"/>
              </a:lnSpc>
              <a:buSzPct val="60000"/>
              <a:buFont typeface="Arial" pitchFamily="34" charset="0"/>
              <a:buChar char="•"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n-US" sz="2800" dirty="0" err="1" smtClean="0">
                <a:latin typeface="Tahoma" pitchFamily="34" charset="0"/>
              </a:rPr>
              <a:t>SqlConnection</a:t>
            </a:r>
            <a:r>
              <a:rPr lang="en-US" sz="2800" dirty="0" smtClean="0">
                <a:latin typeface="Tahoma" pitchFamily="34" charset="0"/>
              </a:rPr>
              <a:t>: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SQL Server</a:t>
            </a:r>
          </a:p>
          <a:p>
            <a:pPr marL="528638" indent="-528638">
              <a:lnSpc>
                <a:spcPct val="90000"/>
              </a:lnSpc>
              <a:buSzPct val="60000"/>
              <a:buFont typeface="Arial" pitchFamily="34" charset="0"/>
              <a:buChar char="•"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n-US" sz="2800" dirty="0" err="1" smtClean="0">
                <a:latin typeface="Tahoma" pitchFamily="34" charset="0"/>
              </a:rPr>
              <a:t>OleDbConnection</a:t>
            </a:r>
            <a:r>
              <a:rPr lang="en-US" sz="2800" dirty="0" smtClean="0">
                <a:latin typeface="Tahoma" pitchFamily="34" charset="0"/>
              </a:rPr>
              <a:t>: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HQTCSDL </a:t>
            </a:r>
            <a:r>
              <a:rPr lang="en-US" sz="2800" dirty="0" err="1" smtClean="0"/>
              <a:t>bất</a:t>
            </a:r>
            <a:r>
              <a:rPr lang="en-US" sz="2800" dirty="0" smtClean="0"/>
              <a:t> </a:t>
            </a:r>
            <a:r>
              <a:rPr lang="en-US" sz="2800" dirty="0" err="1" smtClean="0"/>
              <a:t>kỳ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SqlConnection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GB" sz="2400" i="1" dirty="0" err="1" smtClean="0"/>
              <a:t>SqlConnection</a:t>
            </a:r>
            <a:r>
              <a:rPr lang="en-GB" sz="2400" i="1" dirty="0" smtClean="0"/>
              <a:t> </a:t>
            </a:r>
            <a:r>
              <a:rPr lang="en-GB" sz="2400" i="1" dirty="0" err="1" smtClean="0"/>
              <a:t>conn</a:t>
            </a:r>
            <a:r>
              <a:rPr lang="en-GB" sz="2400" i="1" dirty="0" smtClean="0"/>
              <a:t> = new </a:t>
            </a:r>
            <a:r>
              <a:rPr lang="en-GB" sz="2400" i="1" dirty="0" err="1" smtClean="0"/>
              <a:t>SqlConnection</a:t>
            </a:r>
            <a:r>
              <a:rPr lang="en-GB" sz="2400" i="1" dirty="0" smtClean="0"/>
              <a:t>( "Data Source=(local);Initial </a:t>
            </a:r>
            <a:r>
              <a:rPr lang="en-GB" sz="2400" i="1" dirty="0" err="1" smtClean="0"/>
              <a:t>Catalog</a:t>
            </a:r>
            <a:r>
              <a:rPr lang="en-GB" sz="2400" i="1" dirty="0" smtClean="0"/>
              <a:t>=</a:t>
            </a:r>
            <a:r>
              <a:rPr lang="en-GB" sz="2400" i="1" dirty="0" err="1" smtClean="0"/>
              <a:t>Northwind;Integrated</a:t>
            </a:r>
            <a:r>
              <a:rPr lang="en-GB" sz="2400" i="1" dirty="0" smtClean="0"/>
              <a:t> Security=SSPI"); </a:t>
            </a:r>
            <a:endParaRPr lang="en-GB" i="1" dirty="0" smtClean="0"/>
          </a:p>
          <a:p>
            <a:r>
              <a:rPr lang="en-GB" dirty="0" err="1" smtClean="0"/>
              <a:t>Trong</a:t>
            </a:r>
            <a:r>
              <a:rPr lang="en-GB" dirty="0" smtClean="0"/>
              <a:t> </a:t>
            </a:r>
            <a:r>
              <a:rPr lang="en-GB" dirty="0" err="1" smtClean="0"/>
              <a:t>đó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Data Source: </a:t>
            </a:r>
            <a:r>
              <a:rPr lang="en-GB" dirty="0" err="1" smtClean="0"/>
              <a:t>Tên</a:t>
            </a:r>
            <a:r>
              <a:rPr lang="en-GB" dirty="0" smtClean="0"/>
              <a:t> </a:t>
            </a:r>
            <a:r>
              <a:rPr lang="en-GB" dirty="0" err="1" smtClean="0"/>
              <a:t>máy</a:t>
            </a:r>
            <a:r>
              <a:rPr lang="en-GB" dirty="0" smtClean="0"/>
              <a:t>, domain </a:t>
            </a:r>
            <a:r>
              <a:rPr lang="en-GB" dirty="0" err="1" smtClean="0"/>
              <a:t>máy</a:t>
            </a:r>
            <a:r>
              <a:rPr lang="en-GB" dirty="0" smtClean="0"/>
              <a:t> </a:t>
            </a:r>
            <a:r>
              <a:rPr lang="en-GB" dirty="0" err="1" smtClean="0"/>
              <a:t>hoặc</a:t>
            </a:r>
            <a:r>
              <a:rPr lang="en-GB" dirty="0" smtClean="0"/>
              <a:t> IP Address</a:t>
            </a:r>
          </a:p>
          <a:p>
            <a:pPr lvl="1"/>
            <a:r>
              <a:rPr lang="en-GB" dirty="0" smtClean="0"/>
              <a:t>Initial </a:t>
            </a:r>
            <a:r>
              <a:rPr lang="en-GB" dirty="0" err="1" smtClean="0"/>
              <a:t>Catalog</a:t>
            </a:r>
            <a:r>
              <a:rPr lang="en-GB" dirty="0" smtClean="0"/>
              <a:t>: Database name</a:t>
            </a:r>
          </a:p>
          <a:p>
            <a:pPr lvl="1"/>
            <a:r>
              <a:rPr lang="en-GB" dirty="0" smtClean="0"/>
              <a:t>Integrated Security: </a:t>
            </a:r>
            <a:r>
              <a:rPr lang="en-GB" dirty="0" err="1" smtClean="0"/>
              <a:t>Thiết</a:t>
            </a:r>
            <a:r>
              <a:rPr lang="en-GB" dirty="0" smtClean="0"/>
              <a:t> </a:t>
            </a:r>
            <a:r>
              <a:rPr lang="en-GB" dirty="0" err="1" smtClean="0"/>
              <a:t>lập</a:t>
            </a:r>
            <a:r>
              <a:rPr lang="en-GB" dirty="0" smtClean="0"/>
              <a:t> SSPI </a:t>
            </a:r>
            <a:r>
              <a:rPr lang="en-GB" dirty="0" err="1" smtClean="0"/>
              <a:t>để</a:t>
            </a:r>
            <a:r>
              <a:rPr lang="en-GB" dirty="0" smtClean="0"/>
              <a:t> login </a:t>
            </a:r>
            <a:r>
              <a:rPr lang="en-GB" dirty="0" err="1" smtClean="0"/>
              <a:t>bằng</a:t>
            </a:r>
            <a:r>
              <a:rPr lang="en-GB" dirty="0" smtClean="0"/>
              <a:t> user Windows</a:t>
            </a:r>
          </a:p>
          <a:p>
            <a:pPr lvl="1"/>
            <a:r>
              <a:rPr lang="en-GB" dirty="0" smtClean="0"/>
              <a:t>User ID: </a:t>
            </a:r>
            <a:r>
              <a:rPr lang="en-GB" dirty="0" err="1" smtClean="0"/>
              <a:t>Tên</a:t>
            </a:r>
            <a:r>
              <a:rPr lang="en-GB" dirty="0" smtClean="0"/>
              <a:t> </a:t>
            </a:r>
            <a:r>
              <a:rPr lang="en-GB" dirty="0" err="1" smtClean="0"/>
              <a:t>tài</a:t>
            </a:r>
            <a:r>
              <a:rPr lang="en-GB" dirty="0" smtClean="0"/>
              <a:t> </a:t>
            </a:r>
            <a:r>
              <a:rPr lang="en-GB" dirty="0" err="1" smtClean="0"/>
              <a:t>khoản</a:t>
            </a:r>
            <a:r>
              <a:rPr lang="en-GB" dirty="0" smtClean="0"/>
              <a:t> CSDL</a:t>
            </a:r>
          </a:p>
          <a:p>
            <a:pPr lvl="1"/>
            <a:r>
              <a:rPr lang="en-GB" dirty="0" smtClean="0"/>
              <a:t>Password: </a:t>
            </a:r>
            <a:r>
              <a:rPr lang="en-GB" dirty="0" err="1" smtClean="0"/>
              <a:t>Mật</a:t>
            </a:r>
            <a:r>
              <a:rPr lang="en-GB" dirty="0" smtClean="0"/>
              <a:t> </a:t>
            </a:r>
            <a:r>
              <a:rPr lang="en-GB" dirty="0" err="1" smtClean="0"/>
              <a:t>khẩu</a:t>
            </a:r>
            <a:endParaRPr lang="en-GB" dirty="0" smtClean="0"/>
          </a:p>
          <a:p>
            <a:r>
              <a:rPr lang="en-GB" dirty="0" err="1" smtClean="0"/>
              <a:t>Ví</a:t>
            </a:r>
            <a:r>
              <a:rPr lang="en-GB" dirty="0" smtClean="0"/>
              <a:t> </a:t>
            </a:r>
            <a:r>
              <a:rPr lang="en-GB" dirty="0" err="1" smtClean="0"/>
              <a:t>dụ</a:t>
            </a:r>
            <a:r>
              <a:rPr lang="en-GB" dirty="0" smtClean="0"/>
              <a:t>:</a:t>
            </a:r>
          </a:p>
          <a:p>
            <a:pPr lvl="1"/>
            <a:r>
              <a:rPr lang="en-US" sz="2600" i="1" dirty="0" err="1" smtClean="0"/>
              <a:t>SqlConnection</a:t>
            </a:r>
            <a:r>
              <a:rPr lang="en-US" sz="2600" i="1" dirty="0" smtClean="0"/>
              <a:t> </a:t>
            </a:r>
            <a:r>
              <a:rPr lang="en-US" sz="2600" i="1" dirty="0" err="1" smtClean="0"/>
              <a:t>conn</a:t>
            </a:r>
            <a:r>
              <a:rPr lang="en-US" sz="2600" i="1" dirty="0" smtClean="0"/>
              <a:t> = new </a:t>
            </a:r>
            <a:r>
              <a:rPr lang="en-US" sz="2600" i="1" dirty="0" err="1" smtClean="0"/>
              <a:t>SqlConnection</a:t>
            </a:r>
            <a:r>
              <a:rPr lang="en-US" sz="2600" i="1" dirty="0" smtClean="0"/>
              <a:t>( "Data Source=</a:t>
            </a:r>
            <a:r>
              <a:rPr lang="en-US" sz="2600" i="1" dirty="0" err="1" smtClean="0"/>
              <a:t>DatabaseServer;Initial</a:t>
            </a:r>
            <a:r>
              <a:rPr lang="en-US" sz="2600" i="1" dirty="0" smtClean="0"/>
              <a:t> 	Catalog=</a:t>
            </a:r>
            <a:r>
              <a:rPr lang="en-US" sz="2600" i="1" dirty="0" err="1" smtClean="0"/>
              <a:t>BaiTap;User</a:t>
            </a:r>
            <a:r>
              <a:rPr lang="en-US" sz="2600" i="1" dirty="0" smtClean="0"/>
              <a:t> ID=</a:t>
            </a:r>
            <a:r>
              <a:rPr lang="en-US" sz="2600" i="1" dirty="0" err="1" smtClean="0"/>
              <a:t>YourUserID;Password</a:t>
            </a:r>
            <a:r>
              <a:rPr lang="en-US" sz="2600" i="1" dirty="0" smtClean="0"/>
              <a:t>=</a:t>
            </a:r>
            <a:r>
              <a:rPr lang="en-US" sz="2600" i="1" dirty="0" err="1" smtClean="0"/>
              <a:t>YourPassword</a:t>
            </a:r>
            <a:r>
              <a:rPr lang="en-US" sz="2600" i="1" dirty="0" smtClean="0"/>
              <a:t>");</a:t>
            </a:r>
          </a:p>
          <a:p>
            <a:pPr lvl="1"/>
            <a:r>
              <a:rPr lang="en-US" sz="2600" i="1" dirty="0" err="1" smtClean="0"/>
              <a:t>SqlConnection</a:t>
            </a:r>
            <a:r>
              <a:rPr lang="en-US" sz="2600" i="1" dirty="0" smtClean="0"/>
              <a:t> </a:t>
            </a:r>
            <a:r>
              <a:rPr lang="en-US" sz="2600" i="1" dirty="0" err="1" smtClean="0"/>
              <a:t>conn</a:t>
            </a:r>
            <a:r>
              <a:rPr lang="en-US" sz="2600" i="1" dirty="0" smtClean="0"/>
              <a:t> = new </a:t>
            </a:r>
            <a:r>
              <a:rPr lang="en-US" sz="2600" i="1" dirty="0" err="1" smtClean="0"/>
              <a:t>SqlConnection</a:t>
            </a:r>
            <a:r>
              <a:rPr lang="en-US" sz="2600" i="1" dirty="0" smtClean="0"/>
              <a:t>( " Server=</a:t>
            </a:r>
            <a:r>
              <a:rPr lang="en-US" sz="2600" i="1" dirty="0" err="1" smtClean="0"/>
              <a:t>IP_Address</a:t>
            </a:r>
            <a:r>
              <a:rPr lang="en-US" sz="2600" i="1" dirty="0" smtClean="0"/>
              <a:t>; Database=</a:t>
            </a:r>
            <a:r>
              <a:rPr lang="en-US" sz="2600" i="1" dirty="0" err="1" smtClean="0"/>
              <a:t>BaiTap;User</a:t>
            </a:r>
            <a:r>
              <a:rPr lang="en-US" sz="2600" i="1" dirty="0" smtClean="0"/>
              <a:t> ID=</a:t>
            </a:r>
            <a:r>
              <a:rPr lang="en-US" sz="2600" i="1" dirty="0" err="1" smtClean="0"/>
              <a:t>saa;pwd</a:t>
            </a:r>
            <a:r>
              <a:rPr lang="en-US" sz="2600" i="1" dirty="0" smtClean="0"/>
              <a:t>=</a:t>
            </a:r>
            <a:r>
              <a:rPr lang="en-US" sz="2600" i="1" dirty="0" err="1" smtClean="0"/>
              <a:t>pwd_db</a:t>
            </a:r>
            <a:r>
              <a:rPr lang="en-US" sz="2600" i="1" dirty="0" smtClean="0"/>
              <a:t>");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955</Words>
  <Application>Microsoft Office PowerPoint</Application>
  <PresentationFormat>On-screen Show (4:3)</PresentationFormat>
  <Paragraphs>154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ADO.NET</vt:lpstr>
      <vt:lpstr>Giới thiệu</vt:lpstr>
      <vt:lpstr>Thành phần của ADO.NET</vt:lpstr>
      <vt:lpstr>Data Providers</vt:lpstr>
      <vt:lpstr>DataSet</vt:lpstr>
      <vt:lpstr>Slide 6</vt:lpstr>
      <vt:lpstr>Connection Object</vt:lpstr>
      <vt:lpstr>Slide 8</vt:lpstr>
      <vt:lpstr>Tạo SqlConnection Object</vt:lpstr>
      <vt:lpstr>Các thao tác trên connection</vt:lpstr>
      <vt:lpstr>Tạo Connection tổng quát</vt:lpstr>
      <vt:lpstr>Command Object</vt:lpstr>
      <vt:lpstr>Sử dụng Command</vt:lpstr>
      <vt:lpstr>Command với Stored Procedure</vt:lpstr>
      <vt:lpstr>Ví dụ 1</vt:lpstr>
      <vt:lpstr>Ví dụ 2</vt:lpstr>
      <vt:lpstr>DataAdapter Object</vt:lpstr>
      <vt:lpstr>DataAdapter Object</vt:lpstr>
      <vt:lpstr>Sử dụng Connection đã có</vt:lpstr>
      <vt:lpstr>Mở Connection khi cần thiết</vt:lpstr>
      <vt:lpstr>Bài tập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hung21c</dc:creator>
  <cp:lastModifiedBy>hung21c</cp:lastModifiedBy>
  <cp:revision>57</cp:revision>
  <dcterms:created xsi:type="dcterms:W3CDTF">2006-08-16T00:00:00Z</dcterms:created>
  <dcterms:modified xsi:type="dcterms:W3CDTF">2018-04-17T02:08:24Z</dcterms:modified>
</cp:coreProperties>
</file>