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bril Fatface" charset="1" panose="02000503000000020003"/>
      <p:regular r:id="rId10"/>
    </p:embeddedFont>
    <p:embeddedFont>
      <p:font typeface="Abril Fatface Italics" charset="1" panose="02000503000000020003"/>
      <p:regular r:id="rId11"/>
    </p:embeddedFont>
    <p:embeddedFont>
      <p:font typeface="HK Grotesk Pro Medium" charset="1" panose="00000600000000000000"/>
      <p:regular r:id="rId12"/>
    </p:embeddedFont>
    <p:embeddedFont>
      <p:font typeface="HK Grotesk Pro Medium Bold" charset="1" panose="00000800000000000000"/>
      <p:regular r:id="rId13"/>
    </p:embeddedFont>
    <p:embeddedFont>
      <p:font typeface="HK Grotesk Pro Medium Italics" charset="1" panose="00000600000000000000"/>
      <p:regular r:id="rId14"/>
    </p:embeddedFont>
    <p:embeddedFont>
      <p:font typeface="HK Grotesk Pro Medium Bold Italics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4.pn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163269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499815" y="1028700"/>
            <a:ext cx="766692" cy="6398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306126" y="297330"/>
            <a:ext cx="12993464" cy="2102579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9968" y="1441903"/>
            <a:ext cx="880588" cy="88058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9968" y="3252535"/>
            <a:ext cx="880588" cy="88058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9968" y="5301979"/>
            <a:ext cx="880588" cy="88058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9968" y="7604627"/>
            <a:ext cx="880588" cy="880588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16596" y="2596149"/>
            <a:ext cx="5172753" cy="6194914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8076650" y="1140888"/>
            <a:ext cx="9650356" cy="95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4"/>
              </a:lnSpc>
            </a:pPr>
            <a:r>
              <a:rPr lang="en-US" sz="5639">
                <a:solidFill>
                  <a:srgbClr val="000000"/>
                </a:solidFill>
                <a:latin typeface="Abril Fatface"/>
              </a:rPr>
              <a:t>Case Study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46330" y="1150413"/>
            <a:ext cx="7720412" cy="1368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30"/>
              </a:lnSpc>
            </a:pPr>
            <a:r>
              <a:rPr lang="en-US" sz="3879">
                <a:solidFill>
                  <a:srgbClr val="004AAD"/>
                </a:solidFill>
                <a:latin typeface="Arimo Bold"/>
              </a:rPr>
              <a:t>Audience</a:t>
            </a:r>
          </a:p>
          <a:p>
            <a:pPr>
              <a:lnSpc>
                <a:spcPts val="5430"/>
              </a:lnSpc>
            </a:pPr>
            <a:r>
              <a:rPr lang="en-US" sz="3879">
                <a:solidFill>
                  <a:srgbClr val="000000"/>
                </a:solidFill>
                <a:latin typeface="Arimo Italics"/>
              </a:rPr>
              <a:t>Sale Apartment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28370" y="2961045"/>
            <a:ext cx="7720412" cy="1368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30"/>
              </a:lnSpc>
            </a:pPr>
            <a:r>
              <a:rPr lang="en-US" sz="3879">
                <a:solidFill>
                  <a:srgbClr val="004AAD"/>
                </a:solidFill>
                <a:latin typeface="Arimo Bold"/>
              </a:rPr>
              <a:t>Type of Analysis</a:t>
            </a:r>
          </a:p>
          <a:p>
            <a:pPr>
              <a:lnSpc>
                <a:spcPts val="5430"/>
              </a:lnSpc>
            </a:pPr>
            <a:r>
              <a:rPr lang="en-US" sz="3879">
                <a:solidFill>
                  <a:srgbClr val="000000"/>
                </a:solidFill>
                <a:latin typeface="Arimo Italics"/>
              </a:rPr>
              <a:t>Sale Analysis (Region YoY)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08676" y="4719887"/>
            <a:ext cx="7720412" cy="1852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30"/>
              </a:lnSpc>
            </a:pPr>
            <a:r>
              <a:rPr lang="en-US" sz="3879">
                <a:solidFill>
                  <a:srgbClr val="004AAD"/>
                </a:solidFill>
                <a:latin typeface="Arimo Bold"/>
              </a:rPr>
              <a:t>Context</a:t>
            </a:r>
          </a:p>
          <a:p>
            <a:pPr>
              <a:lnSpc>
                <a:spcPts val="4590"/>
              </a:lnSpc>
            </a:pPr>
            <a:r>
              <a:rPr lang="en-US" sz="3279">
                <a:solidFill>
                  <a:srgbClr val="000000"/>
                </a:solidFill>
                <a:latin typeface="Arimo Italics"/>
              </a:rPr>
              <a:t>Which Channel/Product to focus on to improve revenue from Region?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03443" y="6960541"/>
            <a:ext cx="7720412" cy="243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30"/>
              </a:lnSpc>
            </a:pPr>
            <a:r>
              <a:rPr lang="en-US" sz="3879">
                <a:solidFill>
                  <a:srgbClr val="1C3D86"/>
                </a:solidFill>
                <a:latin typeface="Arimo Bold"/>
              </a:rPr>
              <a:t>Aha Moment</a:t>
            </a:r>
          </a:p>
          <a:p>
            <a:pPr>
              <a:lnSpc>
                <a:spcPts val="4590"/>
              </a:lnSpc>
            </a:pPr>
            <a:r>
              <a:rPr lang="en-US" sz="3279">
                <a:solidFill>
                  <a:srgbClr val="000000"/>
                </a:solidFill>
                <a:latin typeface="Arimo Italics"/>
              </a:rPr>
              <a:t>Focus on right Channel/Key Product, could drive an </a:t>
            </a:r>
            <a:r>
              <a:rPr lang="en-US" sz="3279">
                <a:solidFill>
                  <a:srgbClr val="39B54A"/>
                </a:solidFill>
                <a:latin typeface="Arimo Bold Italics"/>
              </a:rPr>
              <a:t>increase 20% to Target Revenue 2010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91069" y="1382824"/>
            <a:ext cx="2396931" cy="9154697"/>
            <a:chOff x="0" y="0"/>
            <a:chExt cx="874407" cy="3339658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874407" cy="3339659"/>
            </a:xfrm>
            <a:custGeom>
              <a:avLst/>
              <a:gdLst/>
              <a:ahLst/>
              <a:cxnLst/>
              <a:rect r="r" b="b" t="t" l="l"/>
              <a:pathLst>
                <a:path h="3339659" w="874407">
                  <a:moveTo>
                    <a:pt x="0" y="0"/>
                  </a:moveTo>
                  <a:lnTo>
                    <a:pt x="874407" y="0"/>
                  </a:lnTo>
                  <a:lnTo>
                    <a:pt x="874407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13001" y="-1128319"/>
            <a:ext cx="5770168" cy="577016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19537" y="8172754"/>
            <a:ext cx="1635964" cy="1633346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5550" y="2345339"/>
            <a:ext cx="5285080" cy="5682882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6921977" y="3506344"/>
            <a:ext cx="7264010" cy="895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14"/>
              </a:lnSpc>
            </a:pPr>
            <a:r>
              <a:rPr lang="en-US" sz="5224">
                <a:solidFill>
                  <a:srgbClr val="004AAD"/>
                </a:solidFill>
                <a:latin typeface="HK Grotesk Pro Medium Bold"/>
              </a:rPr>
              <a:t>DATA STORYTELLING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21977" y="4706140"/>
            <a:ext cx="7335639" cy="3322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42"/>
              </a:lnSpc>
            </a:pPr>
            <a:r>
              <a:rPr lang="en-US" sz="4521">
                <a:solidFill>
                  <a:srgbClr val="312427"/>
                </a:solidFill>
                <a:latin typeface="HK Grotesk Pro Medium"/>
              </a:rPr>
              <a:t>Tiềm năng tăng trưởng</a:t>
            </a:r>
          </a:p>
          <a:p>
            <a:pPr>
              <a:lnSpc>
                <a:spcPts val="9042"/>
              </a:lnSpc>
            </a:pPr>
            <a:r>
              <a:rPr lang="en-US" sz="4521">
                <a:solidFill>
                  <a:srgbClr val="312427"/>
                </a:solidFill>
                <a:latin typeface="HK Grotesk Pro Medium"/>
              </a:rPr>
              <a:t>doanh thu  tại các khu vực</a:t>
            </a:r>
          </a:p>
          <a:p>
            <a:pPr>
              <a:lnSpc>
                <a:spcPts val="9042"/>
              </a:lnSpc>
            </a:pPr>
            <a:r>
              <a:rPr lang="en-US" sz="4521">
                <a:solidFill>
                  <a:srgbClr val="312427"/>
                </a:solidFill>
                <a:latin typeface="HK Grotesk Pro Medium"/>
              </a:rPr>
              <a:t>Focus on Bắc Mỹ và Châu Á 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74532" y="1952256"/>
            <a:ext cx="2061999" cy="8334744"/>
            <a:chOff x="0" y="0"/>
            <a:chExt cx="874407" cy="3534415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874407" cy="3534415"/>
            </a:xfrm>
            <a:custGeom>
              <a:avLst/>
              <a:gdLst/>
              <a:ahLst/>
              <a:cxnLst/>
              <a:rect r="r" b="b" t="t" l="l"/>
              <a:pathLst>
                <a:path h="3534415" w="874407">
                  <a:moveTo>
                    <a:pt x="0" y="0"/>
                  </a:moveTo>
                  <a:lnTo>
                    <a:pt x="874407" y="0"/>
                  </a:lnTo>
                  <a:lnTo>
                    <a:pt x="874407" y="3534415"/>
                  </a:lnTo>
                  <a:lnTo>
                    <a:pt x="0" y="3534415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071277" y="-2434254"/>
            <a:ext cx="4868509" cy="486850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-182807" y="-328720"/>
            <a:ext cx="1635964" cy="1633346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184116" y="8917603"/>
            <a:ext cx="1635964" cy="163334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2050" t="1664" r="2352" b="1664"/>
          <a:stretch>
            <a:fillRect/>
          </a:stretch>
        </p:blipFill>
        <p:spPr>
          <a:xfrm flipH="false" flipV="false" rot="0">
            <a:off x="633866" y="1635250"/>
            <a:ext cx="7560583" cy="439700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111212" y="1635250"/>
            <a:ext cx="7446558" cy="405726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3090" y="168315"/>
            <a:ext cx="1492477" cy="122654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45227" y="7435112"/>
            <a:ext cx="1597075" cy="1277337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2980430" y="574414"/>
            <a:ext cx="11562264" cy="68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30"/>
              </a:lnSpc>
            </a:pPr>
            <a:r>
              <a:rPr lang="en-US" sz="3879">
                <a:solidFill>
                  <a:srgbClr val="004AAD"/>
                </a:solidFill>
                <a:latin typeface="Arimo Bold Italics"/>
              </a:rPr>
              <a:t>Khu vực Bắc Mỹ doanh thu giảm đáng kể YoY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20160" y="7298464"/>
            <a:ext cx="43071" cy="93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6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183090" y="5692511"/>
            <a:ext cx="15200424" cy="6700301"/>
            <a:chOff x="0" y="0"/>
            <a:chExt cx="20267232" cy="8933734"/>
          </a:xfrm>
        </p:grpSpPr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8">
              <a:alphaModFix amt="19999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9973796" cy="8933734"/>
            </a:xfrm>
            <a:prstGeom prst="rect">
              <a:avLst/>
            </a:prstGeom>
          </p:spPr>
        </p:pic>
        <p:sp>
          <p:nvSpPr>
            <p:cNvPr name="TextBox 18" id="18"/>
            <p:cNvSpPr txBox="true"/>
            <p:nvPr/>
          </p:nvSpPr>
          <p:spPr>
            <a:xfrm rot="0">
              <a:off x="43718" y="771141"/>
              <a:ext cx="20223514" cy="11504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39756" indent="-269878" lvl="1">
                <a:lnSpc>
                  <a:spcPts val="35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00" spc="250">
                  <a:solidFill>
                    <a:srgbClr val="8B3D88"/>
                  </a:solidFill>
                  <a:latin typeface="Arimo Bold"/>
                </a:rPr>
                <a:t>Bắc Mỹ</a:t>
              </a:r>
              <a:r>
                <a:rPr lang="en-US" sz="2500" spc="25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2500" spc="250">
                  <a:solidFill>
                    <a:srgbClr val="000000"/>
                  </a:solidFill>
                  <a:latin typeface="Arimo"/>
                </a:rPr>
                <a:t>là khu vực đóng góp doanh thu trong 3 năm cao nhất của Contoso với </a:t>
              </a:r>
              <a:r>
                <a:rPr lang="en-US" sz="2500" spc="250">
                  <a:solidFill>
                    <a:srgbClr val="000000"/>
                  </a:solidFill>
                  <a:latin typeface="Arimo Bold"/>
                </a:rPr>
                <a:t>58.79%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566485"/>
              <a:ext cx="20223514" cy="11504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39756" indent="-269878" lvl="1">
                <a:lnSpc>
                  <a:spcPts val="35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00" spc="250">
                  <a:solidFill>
                    <a:srgbClr val="000000"/>
                  </a:solidFill>
                  <a:latin typeface="Arimo"/>
                </a:rPr>
                <a:t>Doanh thu của khu vực </a:t>
              </a:r>
              <a:r>
                <a:rPr lang="en-US" sz="2500" spc="250">
                  <a:solidFill>
                    <a:srgbClr val="8B3D88"/>
                  </a:solidFill>
                  <a:latin typeface="Arimo Bold"/>
                </a:rPr>
                <a:t>Bắc Mỹ</a:t>
              </a:r>
              <a:r>
                <a:rPr lang="en-US" sz="2500" spc="25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500" spc="250">
                  <a:solidFill>
                    <a:srgbClr val="FF3131"/>
                  </a:solidFill>
                  <a:latin typeface="Arimo Bold"/>
                </a:rPr>
                <a:t>giảm</a:t>
              </a:r>
              <a:r>
                <a:rPr lang="en-US" sz="2500" spc="250">
                  <a:solidFill>
                    <a:srgbClr val="000000"/>
                  </a:solidFill>
                  <a:latin typeface="Arimo"/>
                </a:rPr>
                <a:t> 2 năm liên tiếp </a:t>
              </a:r>
              <a:r>
                <a:rPr lang="en-US" sz="2500" spc="250">
                  <a:solidFill>
                    <a:srgbClr val="000000"/>
                  </a:solidFill>
                  <a:latin typeface="Arimo Bold"/>
                </a:rPr>
                <a:t>-22% và 17% trong 2008 và 2009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43718" y="4158217"/>
              <a:ext cx="20223514" cy="11504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39756" indent="-269878" lvl="1">
                <a:lnSpc>
                  <a:spcPts val="35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00" spc="250">
                  <a:solidFill>
                    <a:srgbClr val="000000"/>
                  </a:solidFill>
                  <a:latin typeface="Arimo"/>
                </a:rPr>
                <a:t>Trong khi đó, doanh thu của khu vực </a:t>
              </a:r>
              <a:r>
                <a:rPr lang="en-US" sz="2500" spc="250">
                  <a:solidFill>
                    <a:srgbClr val="2D4B92"/>
                  </a:solidFill>
                  <a:latin typeface="Arimo Bold"/>
                </a:rPr>
                <a:t>Châu Á</a:t>
              </a:r>
              <a:r>
                <a:rPr lang="en-US" sz="2500" spc="250">
                  <a:solidFill>
                    <a:srgbClr val="000000"/>
                  </a:solidFill>
                  <a:latin typeface="Arimo"/>
                </a:rPr>
                <a:t> mặc dù cũng có dấu hiệu giảm, nhưng vẫn </a:t>
              </a:r>
              <a:r>
                <a:rPr lang="en-US" sz="2500" spc="250">
                  <a:solidFill>
                    <a:srgbClr val="000000"/>
                  </a:solidFill>
                  <a:latin typeface="Arimo Bold Italics"/>
                </a:rPr>
                <a:t>duy trì ở mức </a:t>
              </a:r>
              <a:r>
                <a:rPr lang="en-US" sz="2500" spc="250">
                  <a:solidFill>
                    <a:srgbClr val="38A794"/>
                  </a:solidFill>
                  <a:latin typeface="Arimo Bold Italics"/>
                </a:rPr>
                <a:t>dương</a:t>
              </a:r>
              <a:r>
                <a:rPr lang="en-US" sz="2500" spc="250">
                  <a:solidFill>
                    <a:srgbClr val="000000"/>
                  </a:solidFill>
                  <a:latin typeface="Arimo Bold"/>
                </a:rPr>
                <a:t> </a:t>
              </a:r>
              <a:r>
                <a:rPr lang="en-US" sz="2500" spc="250">
                  <a:solidFill>
                    <a:srgbClr val="000000"/>
                  </a:solidFill>
                  <a:latin typeface="Arimo Bold Italics"/>
                </a:rPr>
                <a:t>20% và 9% trong năm 2008 và 2009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74532" y="1952256"/>
            <a:ext cx="2061999" cy="8334744"/>
            <a:chOff x="0" y="0"/>
            <a:chExt cx="874407" cy="3534415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874407" cy="3534415"/>
            </a:xfrm>
            <a:custGeom>
              <a:avLst/>
              <a:gdLst/>
              <a:ahLst/>
              <a:cxnLst/>
              <a:rect r="r" b="b" t="t" l="l"/>
              <a:pathLst>
                <a:path h="3534415" w="874407">
                  <a:moveTo>
                    <a:pt x="0" y="0"/>
                  </a:moveTo>
                  <a:lnTo>
                    <a:pt x="874407" y="0"/>
                  </a:lnTo>
                  <a:lnTo>
                    <a:pt x="874407" y="3534415"/>
                  </a:lnTo>
                  <a:lnTo>
                    <a:pt x="0" y="3534415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071277" y="-2434254"/>
            <a:ext cx="4868509" cy="486850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-182807" y="-328720"/>
            <a:ext cx="1635964" cy="1633346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184116" y="8917603"/>
            <a:ext cx="1635964" cy="163334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3090" y="168315"/>
            <a:ext cx="1492477" cy="122654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7608" y="7254572"/>
            <a:ext cx="1597075" cy="127733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14682" y="5939873"/>
            <a:ext cx="10309318" cy="4611077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rcRect l="0" t="0" r="10358" b="0"/>
          <a:stretch>
            <a:fillRect/>
          </a:stretch>
        </p:blipFill>
        <p:spPr>
          <a:xfrm flipH="false" flipV="false" rot="0">
            <a:off x="117608" y="1723656"/>
            <a:ext cx="7565726" cy="4216217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8212193" y="1723656"/>
            <a:ext cx="8291398" cy="4216217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3215645" y="623418"/>
            <a:ext cx="11562264" cy="68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30"/>
              </a:lnSpc>
            </a:pPr>
            <a:r>
              <a:rPr lang="en-US" sz="3879">
                <a:solidFill>
                  <a:srgbClr val="004AAD"/>
                </a:solidFill>
                <a:latin typeface="Arimo Bold Italics"/>
              </a:rPr>
              <a:t>Điều gì nằm sau sự sụt giảm này?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929328" y="6296909"/>
            <a:ext cx="15167636" cy="4254041"/>
            <a:chOff x="0" y="0"/>
            <a:chExt cx="20223514" cy="567205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4213304" y="1554482"/>
              <a:ext cx="57429" cy="1203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96"/>
                </a:lnSpc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209550"/>
              <a:ext cx="20223514" cy="709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39756" indent="-269878" lvl="1">
                <a:lnSpc>
                  <a:spcPts val="5000"/>
                </a:lnSpc>
                <a:buFont typeface="Arial"/>
                <a:buChar char="•"/>
              </a:pPr>
              <a:r>
                <a:rPr lang="en-US" sz="2500" spc="250">
                  <a:solidFill>
                    <a:srgbClr val="000000"/>
                  </a:solidFill>
                  <a:latin typeface="Arimo"/>
                </a:rPr>
                <a:t>Revenue khu vực </a:t>
              </a:r>
              <a:r>
                <a:rPr lang="en-US" sz="2500" spc="250">
                  <a:solidFill>
                    <a:srgbClr val="8B3D88"/>
                  </a:solidFill>
                  <a:latin typeface="Arimo Bold"/>
                </a:rPr>
                <a:t>Bắc Mỹ: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529626"/>
              <a:ext cx="19806172" cy="31424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28617" indent="-264309" lvl="1">
                <a:lnSpc>
                  <a:spcPts val="4896"/>
                </a:lnSpc>
                <a:buFont typeface="Arial"/>
                <a:buChar char="•"/>
              </a:pPr>
              <a:r>
                <a:rPr lang="en-US" sz="2448" spc="244">
                  <a:solidFill>
                    <a:srgbClr val="000000"/>
                  </a:solidFill>
                  <a:latin typeface="Arimo"/>
                </a:rPr>
                <a:t>Khu vực </a:t>
              </a:r>
              <a:r>
                <a:rPr lang="en-US" sz="2448" spc="244">
                  <a:solidFill>
                    <a:srgbClr val="004AAD"/>
                  </a:solidFill>
                  <a:latin typeface="Arimo Bold"/>
                </a:rPr>
                <a:t>Asia</a:t>
              </a:r>
              <a:r>
                <a:rPr lang="en-US" sz="2448" spc="244">
                  <a:solidFill>
                    <a:srgbClr val="000000"/>
                  </a:solidFill>
                  <a:latin typeface="Arimo"/>
                </a:rPr>
                <a:t> thế hiện </a:t>
              </a:r>
              <a:r>
                <a:rPr lang="en-US" sz="2448" spc="244">
                  <a:solidFill>
                    <a:srgbClr val="000000"/>
                  </a:solidFill>
                  <a:latin typeface="Arimo Bold"/>
                </a:rPr>
                <a:t>tiềm năng</a:t>
              </a:r>
              <a:r>
                <a:rPr lang="en-US" sz="2448" spc="244">
                  <a:solidFill>
                    <a:srgbClr val="000000"/>
                  </a:solidFill>
                  <a:latin typeface="Arimo"/>
                </a:rPr>
                <a:t> tăng trưởng khá tốt:</a:t>
              </a:r>
            </a:p>
            <a:p>
              <a:pPr marL="1057235" indent="-352412" lvl="2">
                <a:lnSpc>
                  <a:spcPts val="4896"/>
                </a:lnSpc>
                <a:buFont typeface="Arial"/>
                <a:buChar char="⚬"/>
              </a:pPr>
              <a:r>
                <a:rPr lang="en-US" sz="2448" spc="244">
                  <a:solidFill>
                    <a:srgbClr val="000000"/>
                  </a:solidFill>
                  <a:latin typeface="Arimo Bold"/>
                </a:rPr>
                <a:t>Transaction </a:t>
              </a:r>
              <a:r>
                <a:rPr lang="en-US" sz="2448" spc="244">
                  <a:solidFill>
                    <a:srgbClr val="38A794"/>
                  </a:solidFill>
                  <a:latin typeface="Arimo Bold Italics"/>
                </a:rPr>
                <a:t>tăng </a:t>
              </a:r>
              <a:r>
                <a:rPr lang="en-US" sz="2448" spc="244">
                  <a:solidFill>
                    <a:srgbClr val="000000"/>
                  </a:solidFill>
                  <a:latin typeface="Arimo"/>
                </a:rPr>
                <a:t>từ </a:t>
              </a:r>
              <a:r>
                <a:rPr lang="en-US" sz="2448" spc="244">
                  <a:solidFill>
                    <a:srgbClr val="000000"/>
                  </a:solidFill>
                  <a:latin typeface="Arimo Bold"/>
                </a:rPr>
                <a:t>3%</a:t>
              </a:r>
            </a:p>
            <a:p>
              <a:pPr marL="1057235" indent="-352412" lvl="2">
                <a:lnSpc>
                  <a:spcPts val="4896"/>
                </a:lnSpc>
                <a:buFont typeface="Arial"/>
                <a:buChar char="⚬"/>
              </a:pPr>
              <a:r>
                <a:rPr lang="en-US" sz="2448" spc="244">
                  <a:solidFill>
                    <a:srgbClr val="000000"/>
                  </a:solidFill>
                  <a:latin typeface="Arimo Bold"/>
                </a:rPr>
                <a:t>APT</a:t>
              </a:r>
              <a:r>
                <a:rPr lang="en-US" sz="2448" spc="244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48" spc="244">
                  <a:solidFill>
                    <a:srgbClr val="38A794"/>
                  </a:solidFill>
                  <a:latin typeface="Arimo Bold Italics"/>
                </a:rPr>
                <a:t>tăng </a:t>
              </a:r>
              <a:r>
                <a:rPr lang="en-US" sz="2448" spc="244">
                  <a:solidFill>
                    <a:srgbClr val="000000"/>
                  </a:solidFill>
                  <a:latin typeface="Arimo Bold"/>
                </a:rPr>
                <a:t>~25%</a:t>
              </a:r>
            </a:p>
            <a:p>
              <a:pPr>
                <a:lnSpc>
                  <a:spcPts val="4896"/>
                </a:lnSpc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734480"/>
              <a:ext cx="20223514" cy="1547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079512" indent="-359837" lvl="2">
                <a:lnSpc>
                  <a:spcPts val="5000"/>
                </a:lnSpc>
                <a:buFont typeface="Arial"/>
                <a:buChar char="⚬"/>
              </a:pPr>
              <a:r>
                <a:rPr lang="en-US" sz="2500" spc="250">
                  <a:solidFill>
                    <a:srgbClr val="000000"/>
                  </a:solidFill>
                  <a:latin typeface="Arimo Bold"/>
                </a:rPr>
                <a:t>Transaction </a:t>
              </a:r>
              <a:r>
                <a:rPr lang="en-US" sz="2500" spc="250">
                  <a:solidFill>
                    <a:srgbClr val="FF3131"/>
                  </a:solidFill>
                  <a:latin typeface="Arimo Bold Italics"/>
                </a:rPr>
                <a:t>giảm </a:t>
              </a:r>
              <a:r>
                <a:rPr lang="en-US" sz="2500" spc="250">
                  <a:solidFill>
                    <a:srgbClr val="000000"/>
                  </a:solidFill>
                  <a:latin typeface="Arimo"/>
                </a:rPr>
                <a:t>từ </a:t>
              </a:r>
              <a:r>
                <a:rPr lang="en-US" sz="2500" spc="250">
                  <a:solidFill>
                    <a:srgbClr val="000000"/>
                  </a:solidFill>
                  <a:latin typeface="Arimo Bold"/>
                </a:rPr>
                <a:t>46.6% -&gt; 23.18%</a:t>
              </a:r>
            </a:p>
            <a:p>
              <a:pPr marL="1079512" indent="-359837" lvl="2">
                <a:lnSpc>
                  <a:spcPts val="5000"/>
                </a:lnSpc>
                <a:buFont typeface="Arial"/>
                <a:buChar char="⚬"/>
              </a:pPr>
              <a:r>
                <a:rPr lang="en-US" sz="2500" spc="250">
                  <a:solidFill>
                    <a:srgbClr val="000000"/>
                  </a:solidFill>
                  <a:latin typeface="Arimo"/>
                </a:rPr>
                <a:t>Tuy nhiên </a:t>
              </a:r>
              <a:r>
                <a:rPr lang="en-US" sz="2500" spc="250">
                  <a:solidFill>
                    <a:srgbClr val="000000"/>
                  </a:solidFill>
                  <a:latin typeface="Arimo Bold"/>
                </a:rPr>
                <a:t>APT </a:t>
              </a:r>
              <a:r>
                <a:rPr lang="en-US" sz="2500" spc="250">
                  <a:solidFill>
                    <a:srgbClr val="000000"/>
                  </a:solidFill>
                  <a:latin typeface="Arimo"/>
                </a:rPr>
                <a:t>lại </a:t>
              </a:r>
              <a:r>
                <a:rPr lang="en-US" sz="2500" spc="250">
                  <a:solidFill>
                    <a:srgbClr val="38A794"/>
                  </a:solidFill>
                  <a:latin typeface="Arimo Bold Italics"/>
                </a:rPr>
                <a:t>tăng </a:t>
              </a:r>
              <a:r>
                <a:rPr lang="en-US" sz="2500" spc="250">
                  <a:solidFill>
                    <a:srgbClr val="000000"/>
                  </a:solidFill>
                  <a:latin typeface="Arimo"/>
                </a:rPr>
                <a:t>từ </a:t>
              </a:r>
              <a:r>
                <a:rPr lang="en-US" sz="2500" spc="250">
                  <a:solidFill>
                    <a:srgbClr val="000000"/>
                  </a:solidFill>
                  <a:latin typeface="Arimo Bold"/>
                </a:rPr>
                <a:t>88% -&gt; 114%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96964" y="1952256"/>
            <a:ext cx="2439567" cy="8334744"/>
            <a:chOff x="0" y="0"/>
            <a:chExt cx="1034518" cy="3534415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034518" cy="3534415"/>
            </a:xfrm>
            <a:custGeom>
              <a:avLst/>
              <a:gdLst/>
              <a:ahLst/>
              <a:cxnLst/>
              <a:rect r="r" b="b" t="t" l="l"/>
              <a:pathLst>
                <a:path h="3534415" w="1034518">
                  <a:moveTo>
                    <a:pt x="0" y="0"/>
                  </a:moveTo>
                  <a:lnTo>
                    <a:pt x="1034518" y="0"/>
                  </a:lnTo>
                  <a:lnTo>
                    <a:pt x="1034518" y="3534415"/>
                  </a:lnTo>
                  <a:lnTo>
                    <a:pt x="0" y="3534415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071277" y="-2434254"/>
            <a:ext cx="4868509" cy="486850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-182807" y="-328720"/>
            <a:ext cx="1635964" cy="1633346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8814" y="237226"/>
            <a:ext cx="1251737" cy="1028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5878" y="7798937"/>
            <a:ext cx="1597075" cy="127733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969" r="0" b="2676"/>
          <a:stretch>
            <a:fillRect/>
          </a:stretch>
        </p:blipFill>
        <p:spPr>
          <a:xfrm flipH="false" flipV="false" rot="0">
            <a:off x="771075" y="1780470"/>
            <a:ext cx="5961767" cy="501397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8316000" y="1780470"/>
            <a:ext cx="6580877" cy="83873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8316000" y="2792982"/>
            <a:ext cx="7539943" cy="500595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3354564" y="3268096"/>
            <a:ext cx="760753" cy="59624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8251125" y="4845380"/>
            <a:ext cx="760753" cy="59624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5088311" y="5911530"/>
            <a:ext cx="531032" cy="416196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771551" y="7519016"/>
            <a:ext cx="1839505" cy="1860435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2568803" y="141976"/>
            <a:ext cx="12125397" cy="129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50"/>
              </a:lnSpc>
            </a:pPr>
            <a:r>
              <a:rPr lang="en-US" sz="3679">
                <a:solidFill>
                  <a:srgbClr val="004AAD"/>
                </a:solidFill>
                <a:latin typeface="Arimo Bold Italics"/>
              </a:rPr>
              <a:t>#1 Solution: </a:t>
            </a:r>
            <a:r>
              <a:rPr lang="en-US" sz="3679">
                <a:solidFill>
                  <a:srgbClr val="004AAD"/>
                </a:solidFill>
                <a:latin typeface="Arimo Italics"/>
              </a:rPr>
              <a:t>Cải thiện </a:t>
            </a:r>
            <a:r>
              <a:rPr lang="en-US" sz="3679">
                <a:solidFill>
                  <a:srgbClr val="004AAD"/>
                </a:solidFill>
                <a:latin typeface="Arimo Bold Italics"/>
              </a:rPr>
              <a:t>#Transaction</a:t>
            </a:r>
            <a:r>
              <a:rPr lang="en-US" sz="3679">
                <a:solidFill>
                  <a:srgbClr val="004AAD"/>
                </a:solidFill>
                <a:latin typeface="Arimo Italics"/>
              </a:rPr>
              <a:t>, duy trì increase </a:t>
            </a:r>
            <a:r>
              <a:rPr lang="en-US" sz="3679">
                <a:solidFill>
                  <a:srgbClr val="004AAD"/>
                </a:solidFill>
                <a:latin typeface="Arimo Bold Italics"/>
              </a:rPr>
              <a:t>APT khu vực NA, Asia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29799" y="7791762"/>
            <a:ext cx="40087" cy="877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571197" y="7491109"/>
            <a:ext cx="10371290" cy="1725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02351" indent="-251176" lvl="1">
              <a:lnSpc>
                <a:spcPts val="4653"/>
              </a:lnSpc>
              <a:buFont typeface="Arial"/>
              <a:buChar char="•"/>
            </a:pPr>
            <a:r>
              <a:rPr lang="en-US" sz="2326" spc="232">
                <a:solidFill>
                  <a:srgbClr val="000000"/>
                </a:solidFill>
                <a:latin typeface="Arimo"/>
              </a:rPr>
              <a:t>Tăng </a:t>
            </a:r>
            <a:r>
              <a:rPr lang="en-US" sz="2326" spc="232">
                <a:solidFill>
                  <a:srgbClr val="000000"/>
                </a:solidFill>
                <a:latin typeface="Arimo Bold"/>
              </a:rPr>
              <a:t>#Transaction</a:t>
            </a:r>
            <a:r>
              <a:rPr lang="en-US" sz="2326" spc="232">
                <a:solidFill>
                  <a:srgbClr val="000000"/>
                </a:solidFill>
                <a:latin typeface="Arimo"/>
              </a:rPr>
              <a:t> và duy trì cũng như tiếp tục </a:t>
            </a:r>
            <a:r>
              <a:rPr lang="en-US" sz="2326" spc="232">
                <a:solidFill>
                  <a:srgbClr val="000000"/>
                </a:solidFill>
                <a:latin typeface="Arimo Bold"/>
              </a:rPr>
              <a:t>cải thiên APT của khu vực NA, và Asia</a:t>
            </a:r>
          </a:p>
          <a:p>
            <a:pPr marL="502351" indent="-251176" lvl="1">
              <a:lnSpc>
                <a:spcPts val="4653"/>
              </a:lnSpc>
              <a:buFont typeface="Arial"/>
              <a:buChar char="•"/>
            </a:pPr>
            <a:r>
              <a:rPr lang="en-US" sz="2326" spc="232">
                <a:solidFill>
                  <a:srgbClr val="000000"/>
                </a:solidFill>
                <a:latin typeface="Arimo"/>
              </a:rPr>
              <a:t>Kỳ vọng đóng góp </a:t>
            </a:r>
            <a:r>
              <a:rPr lang="en-US" sz="2326" spc="232">
                <a:solidFill>
                  <a:srgbClr val="000000"/>
                </a:solidFill>
                <a:latin typeface="Arimo Bold"/>
              </a:rPr>
              <a:t>tăng 200 triệu trong năm 2010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30653" y="7923235"/>
            <a:ext cx="1121303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</a:pPr>
            <a:r>
              <a:rPr lang="en-US" sz="2913" spc="291">
                <a:solidFill>
                  <a:srgbClr val="000000"/>
                </a:solidFill>
                <a:latin typeface="Arimo Bold"/>
              </a:rPr>
              <a:t>+170.</a:t>
            </a:r>
          </a:p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sz="2913" spc="291">
                <a:solidFill>
                  <a:srgbClr val="000000"/>
                </a:solidFill>
                <a:latin typeface="Arimo Bold"/>
              </a:rPr>
              <a:t> mio.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96964" y="1952256"/>
            <a:ext cx="2439567" cy="8334744"/>
            <a:chOff x="0" y="0"/>
            <a:chExt cx="1034518" cy="3534415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034518" cy="3534415"/>
            </a:xfrm>
            <a:custGeom>
              <a:avLst/>
              <a:gdLst/>
              <a:ahLst/>
              <a:cxnLst/>
              <a:rect r="r" b="b" t="t" l="l"/>
              <a:pathLst>
                <a:path h="3534415" w="1034518">
                  <a:moveTo>
                    <a:pt x="0" y="0"/>
                  </a:moveTo>
                  <a:lnTo>
                    <a:pt x="1034518" y="0"/>
                  </a:lnTo>
                  <a:lnTo>
                    <a:pt x="1034518" y="3534415"/>
                  </a:lnTo>
                  <a:lnTo>
                    <a:pt x="0" y="3534415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071277" y="-2434254"/>
            <a:ext cx="4868509" cy="486850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-182807" y="-328720"/>
            <a:ext cx="1635964" cy="1633346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65776"/>
            <a:ext cx="1251737" cy="1028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5343" y="7575963"/>
            <a:ext cx="1451848" cy="1161185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4231772" y="7226338"/>
            <a:ext cx="1839505" cy="1860435"/>
            <a:chOff x="0" y="0"/>
            <a:chExt cx="2452673" cy="2480580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2452673" cy="2480580"/>
            </a:xfrm>
            <a:prstGeom prst="rect">
              <a:avLst/>
            </a:prstGeom>
          </p:spPr>
        </p:pic>
        <p:sp>
          <p:nvSpPr>
            <p:cNvPr name="TextBox 12" id="12"/>
            <p:cNvSpPr txBox="true"/>
            <p:nvPr/>
          </p:nvSpPr>
          <p:spPr>
            <a:xfrm rot="0">
              <a:off x="298704" y="781448"/>
              <a:ext cx="1855265" cy="860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86"/>
                </a:lnSpc>
              </a:pPr>
              <a:r>
                <a:rPr lang="en-US" sz="1847" spc="184">
                  <a:solidFill>
                    <a:srgbClr val="000000"/>
                  </a:solidFill>
                  <a:latin typeface="Arimo Bold"/>
                </a:rPr>
                <a:t>+100 -200</a:t>
              </a:r>
              <a:r>
                <a:rPr lang="en-US" sz="1847" spc="184">
                  <a:solidFill>
                    <a:srgbClr val="000000"/>
                  </a:solidFill>
                  <a:latin typeface="Arimo Bold"/>
                </a:rPr>
                <a:t>.</a:t>
              </a:r>
            </a:p>
            <a:p>
              <a:pPr algn="ctr">
                <a:lnSpc>
                  <a:spcPts val="2586"/>
                </a:lnSpc>
                <a:spcBef>
                  <a:spcPct val="0"/>
                </a:spcBef>
              </a:pPr>
              <a:r>
                <a:rPr lang="en-US" sz="1847" spc="184">
                  <a:solidFill>
                    <a:srgbClr val="000000"/>
                  </a:solidFill>
                  <a:latin typeface="Arimo Bold"/>
                </a:rPr>
                <a:t> mio.</a:t>
              </a: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rcRect l="0" t="846" r="0" b="846"/>
          <a:stretch>
            <a:fillRect/>
          </a:stretch>
        </p:blipFill>
        <p:spPr>
          <a:xfrm flipH="false" flipV="false" rot="0">
            <a:off x="190897" y="1736960"/>
            <a:ext cx="5356344" cy="459397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6014869" y="1736960"/>
            <a:ext cx="4960233" cy="459397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1503593" y="1736960"/>
            <a:ext cx="5064879" cy="4593971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2508689" y="-29474"/>
            <a:ext cx="12125397" cy="129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50"/>
              </a:lnSpc>
            </a:pPr>
            <a:r>
              <a:rPr lang="en-US" sz="3679">
                <a:solidFill>
                  <a:srgbClr val="004AAD"/>
                </a:solidFill>
                <a:latin typeface="Arimo Bold Italics"/>
              </a:rPr>
              <a:t>#2 Solution: </a:t>
            </a:r>
            <a:r>
              <a:rPr lang="en-US" sz="3679">
                <a:solidFill>
                  <a:srgbClr val="004AAD"/>
                </a:solidFill>
                <a:latin typeface="Arimo Italics"/>
              </a:rPr>
              <a:t>Cải thiện </a:t>
            </a:r>
            <a:r>
              <a:rPr lang="en-US" sz="3679">
                <a:solidFill>
                  <a:srgbClr val="004AAD"/>
                </a:solidFill>
                <a:latin typeface="Arimo Bold Italics"/>
              </a:rPr>
              <a:t>Sale Quantity &amp; APT </a:t>
            </a:r>
            <a:r>
              <a:rPr lang="en-US" sz="3679">
                <a:solidFill>
                  <a:srgbClr val="004AAD"/>
                </a:solidFill>
                <a:latin typeface="Arimo Italics"/>
              </a:rPr>
              <a:t>của</a:t>
            </a:r>
            <a:r>
              <a:rPr lang="en-US" sz="3679">
                <a:solidFill>
                  <a:srgbClr val="004AAD"/>
                </a:solidFill>
                <a:latin typeface="Arimo Bold Italics"/>
              </a:rPr>
              <a:t> Channel Catalog &amp; Store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48407" y="7336491"/>
            <a:ext cx="40087" cy="877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089805" y="7045363"/>
            <a:ext cx="12141967" cy="2212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80176" indent="-240088" lvl="1">
              <a:lnSpc>
                <a:spcPts val="4448"/>
              </a:lnSpc>
              <a:buFont typeface="Arial"/>
              <a:buChar char="•"/>
            </a:pPr>
            <a:r>
              <a:rPr lang="en-US" sz="2224" spc="222">
                <a:solidFill>
                  <a:srgbClr val="000000"/>
                </a:solidFill>
                <a:latin typeface="Arimo"/>
              </a:rPr>
              <a:t>Tăng </a:t>
            </a:r>
            <a:r>
              <a:rPr lang="en-US" sz="2224" spc="222">
                <a:solidFill>
                  <a:srgbClr val="000000"/>
                </a:solidFill>
                <a:latin typeface="Arimo Bold"/>
              </a:rPr>
              <a:t>APT Store channel</a:t>
            </a:r>
            <a:r>
              <a:rPr lang="en-US" sz="2224" spc="222">
                <a:solidFill>
                  <a:srgbClr val="000000"/>
                </a:solidFill>
                <a:latin typeface="Arimo"/>
              </a:rPr>
              <a:t> và </a:t>
            </a:r>
            <a:r>
              <a:rPr lang="en-US" sz="2224" spc="222">
                <a:solidFill>
                  <a:srgbClr val="000000"/>
                </a:solidFill>
                <a:latin typeface="Arimo Bold"/>
              </a:rPr>
              <a:t>cải thiện Sales Quantity Catalog Channel (tại NA)</a:t>
            </a:r>
            <a:r>
              <a:rPr lang="en-US" sz="2224" spc="222">
                <a:solidFill>
                  <a:srgbClr val="000000"/>
                </a:solidFill>
                <a:latin typeface="Arimo"/>
              </a:rPr>
              <a:t> và </a:t>
            </a:r>
            <a:r>
              <a:rPr lang="en-US" sz="2224" spc="222">
                <a:solidFill>
                  <a:srgbClr val="000000"/>
                </a:solidFill>
                <a:latin typeface="Arimo Bold"/>
              </a:rPr>
              <a:t>thêm</a:t>
            </a:r>
            <a:r>
              <a:rPr lang="en-US" sz="2224" spc="222">
                <a:solidFill>
                  <a:srgbClr val="000000"/>
                </a:solidFill>
                <a:latin typeface="Arimo"/>
              </a:rPr>
              <a:t> hình thức Catalog vào các </a:t>
            </a:r>
            <a:r>
              <a:rPr lang="en-US" sz="2224" spc="222">
                <a:solidFill>
                  <a:srgbClr val="000000"/>
                </a:solidFill>
                <a:latin typeface="Arimo Bold"/>
              </a:rPr>
              <a:t>thị trường Asia, Europe</a:t>
            </a:r>
          </a:p>
          <a:p>
            <a:pPr marL="480176" indent="-240088" lvl="1">
              <a:lnSpc>
                <a:spcPts val="4448"/>
              </a:lnSpc>
              <a:buFont typeface="Arial"/>
              <a:buChar char="•"/>
            </a:pPr>
            <a:r>
              <a:rPr lang="en-US" sz="2224" spc="222">
                <a:solidFill>
                  <a:srgbClr val="000000"/>
                </a:solidFill>
                <a:latin typeface="Arimo"/>
              </a:rPr>
              <a:t>Kỳ vọng đóng góp </a:t>
            </a:r>
            <a:r>
              <a:rPr lang="en-US" sz="2224" spc="222">
                <a:solidFill>
                  <a:srgbClr val="000000"/>
                </a:solidFill>
                <a:latin typeface="Arimo Bold"/>
              </a:rPr>
              <a:t>tăng 100 - 200 triệu trong năm 2010 nếu Sale Quantity của Catalog tăng 5-10%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96964" y="1952256"/>
            <a:ext cx="2439567" cy="8334744"/>
            <a:chOff x="0" y="0"/>
            <a:chExt cx="1034518" cy="3534415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034518" cy="3534415"/>
            </a:xfrm>
            <a:custGeom>
              <a:avLst/>
              <a:gdLst/>
              <a:ahLst/>
              <a:cxnLst/>
              <a:rect r="r" b="b" t="t" l="l"/>
              <a:pathLst>
                <a:path h="3534415" w="1034518">
                  <a:moveTo>
                    <a:pt x="0" y="0"/>
                  </a:moveTo>
                  <a:lnTo>
                    <a:pt x="1034518" y="0"/>
                  </a:lnTo>
                  <a:lnTo>
                    <a:pt x="1034518" y="3534415"/>
                  </a:lnTo>
                  <a:lnTo>
                    <a:pt x="0" y="3534415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071277" y="-2434254"/>
            <a:ext cx="4868509" cy="486850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-182807" y="-328720"/>
            <a:ext cx="1635964" cy="1633346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65776"/>
            <a:ext cx="1251737" cy="1028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720" y="8182240"/>
            <a:ext cx="1451848" cy="1161185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3796535" y="8064828"/>
            <a:ext cx="1839505" cy="1860435"/>
            <a:chOff x="0" y="0"/>
            <a:chExt cx="2452673" cy="2480580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2452673" cy="2480580"/>
            </a:xfrm>
            <a:prstGeom prst="rect">
              <a:avLst/>
            </a:prstGeom>
          </p:spPr>
        </p:pic>
        <p:sp>
          <p:nvSpPr>
            <p:cNvPr name="TextBox 12" id="12"/>
            <p:cNvSpPr txBox="true"/>
            <p:nvPr/>
          </p:nvSpPr>
          <p:spPr>
            <a:xfrm rot="0">
              <a:off x="298704" y="781448"/>
              <a:ext cx="1855265" cy="860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86"/>
                </a:lnSpc>
              </a:pPr>
              <a:r>
                <a:rPr lang="en-US" sz="1847" spc="184">
                  <a:solidFill>
                    <a:srgbClr val="000000"/>
                  </a:solidFill>
                  <a:latin typeface="Arimo Bold"/>
                </a:rPr>
                <a:t>+40</a:t>
              </a:r>
              <a:r>
                <a:rPr lang="en-US" sz="1847" spc="184">
                  <a:solidFill>
                    <a:srgbClr val="000000"/>
                  </a:solidFill>
                  <a:latin typeface="Arimo Bold"/>
                </a:rPr>
                <a:t>.</a:t>
              </a:r>
            </a:p>
            <a:p>
              <a:pPr algn="ctr">
                <a:lnSpc>
                  <a:spcPts val="2586"/>
                </a:lnSpc>
                <a:spcBef>
                  <a:spcPct val="0"/>
                </a:spcBef>
              </a:pPr>
              <a:r>
                <a:rPr lang="en-US" sz="1847" spc="184">
                  <a:solidFill>
                    <a:srgbClr val="000000"/>
                  </a:solidFill>
                  <a:latin typeface="Arimo Bold"/>
                </a:rPr>
                <a:t> mio.</a:t>
              </a: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8796656" y="1789616"/>
            <a:ext cx="7375114" cy="5539872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268626" y="1789616"/>
            <a:ext cx="7798849" cy="5539872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2695939" y="152107"/>
            <a:ext cx="12476144" cy="12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29"/>
              </a:lnSpc>
            </a:pPr>
            <a:r>
              <a:rPr lang="en-US" sz="3377">
                <a:solidFill>
                  <a:srgbClr val="004AAD"/>
                </a:solidFill>
                <a:latin typeface="Arimo Bold Italics"/>
              </a:rPr>
              <a:t>#3 Solution: </a:t>
            </a:r>
            <a:r>
              <a:rPr lang="en-US" sz="3377">
                <a:solidFill>
                  <a:srgbClr val="004AAD"/>
                </a:solidFill>
                <a:latin typeface="Arimo Italics"/>
              </a:rPr>
              <a:t>Focus on</a:t>
            </a:r>
            <a:r>
              <a:rPr lang="en-US" sz="3377">
                <a:solidFill>
                  <a:srgbClr val="004AAD"/>
                </a:solidFill>
                <a:latin typeface="Arimo Bold Italics"/>
              </a:rPr>
              <a:t> </a:t>
            </a:r>
            <a:r>
              <a:rPr lang="en-US" sz="3377">
                <a:solidFill>
                  <a:srgbClr val="004AAD"/>
                </a:solidFill>
                <a:latin typeface="Arimo Italics"/>
              </a:rPr>
              <a:t>right product</a:t>
            </a:r>
            <a:r>
              <a:rPr lang="en-US" sz="3377">
                <a:solidFill>
                  <a:srgbClr val="004AAD"/>
                </a:solidFill>
                <a:latin typeface="Arimo Bold Italics"/>
              </a:rPr>
              <a:t> Laptop for North America</a:t>
            </a:r>
          </a:p>
          <a:p>
            <a:pPr>
              <a:lnSpc>
                <a:spcPts val="472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4655677" y="8262193"/>
            <a:ext cx="40087" cy="877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654568" y="7522116"/>
            <a:ext cx="12141967" cy="2764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80177" indent="-240089" lvl="1">
              <a:lnSpc>
                <a:spcPts val="4448"/>
              </a:lnSpc>
              <a:buFont typeface="Arial"/>
              <a:buChar char="•"/>
            </a:pPr>
            <a:r>
              <a:rPr lang="en-US" sz="2224" spc="222">
                <a:solidFill>
                  <a:srgbClr val="000000"/>
                </a:solidFill>
                <a:latin typeface="Arimo Bold"/>
              </a:rPr>
              <a:t>Năm 2009</a:t>
            </a:r>
            <a:r>
              <a:rPr lang="en-US" sz="2224" spc="222">
                <a:solidFill>
                  <a:srgbClr val="000000"/>
                </a:solidFill>
                <a:latin typeface="Arimo"/>
              </a:rPr>
              <a:t> Laptop đóng góp xấp xỉ </a:t>
            </a:r>
            <a:r>
              <a:rPr lang="en-US" sz="2224" spc="222">
                <a:solidFill>
                  <a:srgbClr val="000000"/>
                </a:solidFill>
                <a:latin typeface="Arimo Bold"/>
              </a:rPr>
              <a:t>30% total Revenue của </a:t>
            </a:r>
            <a:r>
              <a:rPr lang="en-US" sz="2224" spc="222">
                <a:solidFill>
                  <a:srgbClr val="8B3D88"/>
                </a:solidFill>
                <a:latin typeface="Arimo Bold"/>
              </a:rPr>
              <a:t>North America</a:t>
            </a:r>
          </a:p>
          <a:p>
            <a:pPr marL="480177" indent="-240089" lvl="1">
              <a:lnSpc>
                <a:spcPts val="4448"/>
              </a:lnSpc>
              <a:buFont typeface="Arial"/>
              <a:buChar char="•"/>
            </a:pPr>
            <a:r>
              <a:rPr lang="en-US" sz="2224" spc="222">
                <a:solidFill>
                  <a:srgbClr val="000000"/>
                </a:solidFill>
                <a:latin typeface="Arimo"/>
              </a:rPr>
              <a:t>Trong khi các </a:t>
            </a:r>
            <a:r>
              <a:rPr lang="en-US" sz="2224" spc="222">
                <a:solidFill>
                  <a:srgbClr val="000000"/>
                </a:solidFill>
                <a:latin typeface="Arimo Bold"/>
              </a:rPr>
              <a:t>product khác giảm #Transaction</a:t>
            </a:r>
            <a:r>
              <a:rPr lang="en-US" sz="2224" spc="222">
                <a:solidFill>
                  <a:srgbClr val="000000"/>
                </a:solidFill>
                <a:latin typeface="Arimo"/>
              </a:rPr>
              <a:t> thì </a:t>
            </a:r>
            <a:r>
              <a:rPr lang="en-US" sz="2224" spc="222">
                <a:solidFill>
                  <a:srgbClr val="000000"/>
                </a:solidFill>
                <a:latin typeface="Arimo Bold"/>
              </a:rPr>
              <a:t>Laptop vẫn ghi nhận tăng gần 70% trong năm 2009</a:t>
            </a:r>
          </a:p>
          <a:p>
            <a:pPr marL="480177" indent="-240089" lvl="1">
              <a:lnSpc>
                <a:spcPts val="4448"/>
              </a:lnSpc>
              <a:buFont typeface="Arial"/>
              <a:buChar char="•"/>
            </a:pPr>
            <a:r>
              <a:rPr lang="en-US" sz="2224" spc="222">
                <a:solidFill>
                  <a:srgbClr val="000000"/>
                </a:solidFill>
                <a:latin typeface="Arimo Bold"/>
              </a:rPr>
              <a:t>Kỳ vọng giữ được mức tăng trưởng 50-70% và đóng góp tăng 40 triệu trong 2010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96964" y="1952256"/>
            <a:ext cx="2439567" cy="8334744"/>
            <a:chOff x="0" y="0"/>
            <a:chExt cx="1034518" cy="3534415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034518" cy="3534415"/>
            </a:xfrm>
            <a:custGeom>
              <a:avLst/>
              <a:gdLst/>
              <a:ahLst/>
              <a:cxnLst/>
              <a:rect r="r" b="b" t="t" l="l"/>
              <a:pathLst>
                <a:path h="3534415" w="1034518">
                  <a:moveTo>
                    <a:pt x="0" y="0"/>
                  </a:moveTo>
                  <a:lnTo>
                    <a:pt x="1034518" y="0"/>
                  </a:lnTo>
                  <a:lnTo>
                    <a:pt x="1034518" y="3534415"/>
                  </a:lnTo>
                  <a:lnTo>
                    <a:pt x="0" y="3534415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071277" y="-2434254"/>
            <a:ext cx="4868509" cy="486850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-182807" y="-328720"/>
            <a:ext cx="1635964" cy="1633346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65776"/>
            <a:ext cx="1251737" cy="1028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720" y="7978462"/>
            <a:ext cx="1451848" cy="1161185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5151524" y="7832615"/>
            <a:ext cx="1839505" cy="1860435"/>
            <a:chOff x="0" y="0"/>
            <a:chExt cx="2452673" cy="2480580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2452673" cy="2480580"/>
            </a:xfrm>
            <a:prstGeom prst="rect">
              <a:avLst/>
            </a:prstGeom>
          </p:spPr>
        </p:pic>
        <p:sp>
          <p:nvSpPr>
            <p:cNvPr name="TextBox 12" id="12"/>
            <p:cNvSpPr txBox="true"/>
            <p:nvPr/>
          </p:nvSpPr>
          <p:spPr>
            <a:xfrm rot="0">
              <a:off x="298704" y="781448"/>
              <a:ext cx="1855265" cy="860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86"/>
                </a:lnSpc>
              </a:pPr>
              <a:r>
                <a:rPr lang="en-US" sz="1847" spc="184">
                  <a:solidFill>
                    <a:srgbClr val="000000"/>
                  </a:solidFill>
                  <a:latin typeface="Arimo Bold"/>
                </a:rPr>
                <a:t>+15</a:t>
              </a:r>
              <a:r>
                <a:rPr lang="en-US" sz="1847" spc="184">
                  <a:solidFill>
                    <a:srgbClr val="000000"/>
                  </a:solidFill>
                  <a:latin typeface="Arimo Bold"/>
                </a:rPr>
                <a:t>.</a:t>
              </a:r>
            </a:p>
            <a:p>
              <a:pPr algn="ctr">
                <a:lnSpc>
                  <a:spcPts val="2586"/>
                </a:lnSpc>
                <a:spcBef>
                  <a:spcPct val="0"/>
                </a:spcBef>
              </a:pPr>
              <a:r>
                <a:rPr lang="en-US" sz="1847" spc="184">
                  <a:solidFill>
                    <a:srgbClr val="000000"/>
                  </a:solidFill>
                  <a:latin typeface="Arimo Bold"/>
                </a:rPr>
                <a:t> mio.</a:t>
              </a: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8544408" y="1952256"/>
            <a:ext cx="7526868" cy="556962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202720" y="1952256"/>
            <a:ext cx="7743924" cy="555974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2539129" y="-19949"/>
            <a:ext cx="13809031" cy="18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29"/>
              </a:lnSpc>
            </a:pPr>
            <a:r>
              <a:rPr lang="en-US" sz="3377">
                <a:solidFill>
                  <a:srgbClr val="004AAD"/>
                </a:solidFill>
                <a:latin typeface="Arimo Bold Italics"/>
              </a:rPr>
              <a:t>#3 Solution: </a:t>
            </a:r>
            <a:r>
              <a:rPr lang="en-US" sz="3377">
                <a:solidFill>
                  <a:srgbClr val="004AAD"/>
                </a:solidFill>
                <a:latin typeface="Arimo Italics"/>
              </a:rPr>
              <a:t>Focus on</a:t>
            </a:r>
            <a:r>
              <a:rPr lang="en-US" sz="3377">
                <a:solidFill>
                  <a:srgbClr val="004AAD"/>
                </a:solidFill>
                <a:latin typeface="Arimo Bold Italics"/>
              </a:rPr>
              <a:t> </a:t>
            </a:r>
            <a:r>
              <a:rPr lang="en-US" sz="3377">
                <a:solidFill>
                  <a:srgbClr val="004AAD"/>
                </a:solidFill>
                <a:latin typeface="Arimo Italics"/>
              </a:rPr>
              <a:t>right product</a:t>
            </a:r>
            <a:r>
              <a:rPr lang="en-US" sz="3377">
                <a:solidFill>
                  <a:srgbClr val="004AAD"/>
                </a:solidFill>
                <a:latin typeface="Arimo Bold Italics"/>
              </a:rPr>
              <a:t> for Asia</a:t>
            </a:r>
          </a:p>
          <a:p>
            <a:pPr>
              <a:lnSpc>
                <a:spcPts val="4729"/>
              </a:lnSpc>
            </a:pPr>
            <a:r>
              <a:rPr lang="en-US" sz="3377">
                <a:solidFill>
                  <a:srgbClr val="004AAD"/>
                </a:solidFill>
                <a:latin typeface="Arimo"/>
              </a:rPr>
              <a:t>Cải thiện </a:t>
            </a:r>
            <a:r>
              <a:rPr lang="en-US" sz="3377">
                <a:solidFill>
                  <a:srgbClr val="004AAD"/>
                </a:solidFill>
                <a:latin typeface="Arimo Bold"/>
              </a:rPr>
              <a:t>#Transaction của Product Camcorders</a:t>
            </a:r>
            <a:r>
              <a:rPr lang="en-US" sz="3377">
                <a:solidFill>
                  <a:srgbClr val="004AAD"/>
                </a:solidFill>
                <a:latin typeface="Arimo"/>
              </a:rPr>
              <a:t> và tiếp đà tăng trưởng của sản phẩm </a:t>
            </a:r>
            <a:r>
              <a:rPr lang="en-US" sz="3377">
                <a:solidFill>
                  <a:srgbClr val="004AAD"/>
                </a:solidFill>
                <a:latin typeface="Arimo Bold"/>
              </a:rPr>
              <a:t>Projectors &amp; Screens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55677" y="8262193"/>
            <a:ext cx="40087" cy="877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654568" y="7471701"/>
            <a:ext cx="13392181" cy="2506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80177" indent="-240089" lvl="1">
              <a:lnSpc>
                <a:spcPts val="3336"/>
              </a:lnSpc>
              <a:buFont typeface="Arial"/>
              <a:buChar char="•"/>
            </a:pPr>
            <a:r>
              <a:rPr lang="en-US" sz="2224" spc="222">
                <a:solidFill>
                  <a:srgbClr val="000000"/>
                </a:solidFill>
                <a:latin typeface="Arimo Bold"/>
              </a:rPr>
              <a:t>Năm 2009</a:t>
            </a:r>
            <a:r>
              <a:rPr lang="en-US" sz="2224" spc="222">
                <a:solidFill>
                  <a:srgbClr val="000000"/>
                </a:solidFill>
                <a:latin typeface="Arimo"/>
              </a:rPr>
              <a:t> </a:t>
            </a:r>
            <a:r>
              <a:rPr lang="en-US" sz="2224" spc="222">
                <a:solidFill>
                  <a:srgbClr val="000000"/>
                </a:solidFill>
                <a:latin typeface="Arimo Bold"/>
              </a:rPr>
              <a:t>Projectors&amp;Screens</a:t>
            </a:r>
            <a:r>
              <a:rPr lang="en-US" sz="2224" spc="222">
                <a:solidFill>
                  <a:srgbClr val="000000"/>
                </a:solidFill>
                <a:latin typeface="Arimo"/>
              </a:rPr>
              <a:t> cùng với </a:t>
            </a:r>
            <a:r>
              <a:rPr lang="en-US" sz="2224" spc="222">
                <a:solidFill>
                  <a:srgbClr val="000000"/>
                </a:solidFill>
                <a:latin typeface="Arimo Bold"/>
              </a:rPr>
              <a:t>Camcorders</a:t>
            </a:r>
            <a:r>
              <a:rPr lang="en-US" sz="2224" spc="222">
                <a:solidFill>
                  <a:srgbClr val="000000"/>
                </a:solidFill>
                <a:latin typeface="Arimo"/>
              </a:rPr>
              <a:t> đóng góp gần </a:t>
            </a:r>
            <a:r>
              <a:rPr lang="en-US" sz="2224" spc="222">
                <a:solidFill>
                  <a:srgbClr val="000000"/>
                </a:solidFill>
                <a:latin typeface="Arimo Bold"/>
              </a:rPr>
              <a:t>50% Revenue của khu vực Asia</a:t>
            </a:r>
          </a:p>
          <a:p>
            <a:pPr marL="480177" indent="-240089" lvl="1">
              <a:lnSpc>
                <a:spcPts val="3336"/>
              </a:lnSpc>
              <a:buFont typeface="Arial"/>
              <a:buChar char="•"/>
            </a:pPr>
            <a:r>
              <a:rPr lang="en-US" sz="2224" spc="222">
                <a:solidFill>
                  <a:srgbClr val="000000"/>
                </a:solidFill>
                <a:latin typeface="Arimo"/>
              </a:rPr>
              <a:t>Trong khi </a:t>
            </a:r>
            <a:r>
              <a:rPr lang="en-US" sz="2224" spc="222">
                <a:solidFill>
                  <a:srgbClr val="000000"/>
                </a:solidFill>
                <a:latin typeface="Arimo Bold"/>
              </a:rPr>
              <a:t>#Transaction</a:t>
            </a:r>
            <a:r>
              <a:rPr lang="en-US" sz="2224" spc="222">
                <a:solidFill>
                  <a:srgbClr val="000000"/>
                </a:solidFill>
                <a:latin typeface="Arimo"/>
              </a:rPr>
              <a:t> của </a:t>
            </a:r>
            <a:r>
              <a:rPr lang="en-US" sz="2224" spc="222">
                <a:solidFill>
                  <a:srgbClr val="000000"/>
                </a:solidFill>
                <a:latin typeface="Arimo Bold"/>
              </a:rPr>
              <a:t>Projectors&amp;Screens tăng</a:t>
            </a:r>
            <a:r>
              <a:rPr lang="en-US" sz="2224" spc="222">
                <a:solidFill>
                  <a:srgbClr val="000000"/>
                </a:solidFill>
                <a:latin typeface="Arimo"/>
              </a:rPr>
              <a:t> thì </a:t>
            </a:r>
            <a:r>
              <a:rPr lang="en-US" sz="2224" spc="222">
                <a:solidFill>
                  <a:srgbClr val="000000"/>
                </a:solidFill>
                <a:latin typeface="Arimo Bold"/>
              </a:rPr>
              <a:t>Camcorders có phần giảm </a:t>
            </a:r>
          </a:p>
          <a:p>
            <a:pPr marL="480177" indent="-240089" lvl="1">
              <a:lnSpc>
                <a:spcPts val="3336"/>
              </a:lnSpc>
              <a:buFont typeface="Arial"/>
              <a:buChar char="•"/>
            </a:pPr>
            <a:r>
              <a:rPr lang="en-US" sz="2224" spc="222">
                <a:solidFill>
                  <a:srgbClr val="000000"/>
                </a:solidFill>
                <a:latin typeface="Arimo Bold"/>
              </a:rPr>
              <a:t>Tiếp tục giữ vững phong độ tăng trưởng của Projectors và cải thiện Camcorders qua đó kỳ vọng đóng góp tăng trưởng 10% xấp xỉ 15 triệu.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6816" y="0"/>
            <a:ext cx="452408" cy="10287000"/>
            <a:chOff x="0" y="0"/>
            <a:chExt cx="165040" cy="3752725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65040" cy="3752726"/>
            </a:xfrm>
            <a:custGeom>
              <a:avLst/>
              <a:gdLst/>
              <a:ahLst/>
              <a:cxnLst/>
              <a:rect r="r" b="b" t="t" l="l"/>
              <a:pathLst>
                <a:path h="3752726" w="165040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5385959" y="1860459"/>
            <a:ext cx="6566081" cy="6566081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5742560" y="2217060"/>
            <a:ext cx="5852880" cy="5852880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568482" y="1960670"/>
            <a:ext cx="829509" cy="1966473"/>
            <a:chOff x="0" y="0"/>
            <a:chExt cx="2354580" cy="5581882"/>
          </a:xfrm>
        </p:grpSpPr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568482" y="4415830"/>
            <a:ext cx="829509" cy="1966473"/>
            <a:chOff x="0" y="0"/>
            <a:chExt cx="2354580" cy="5581882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568482" y="6870991"/>
            <a:ext cx="829509" cy="1966473"/>
            <a:chOff x="0" y="0"/>
            <a:chExt cx="2354580" cy="5581882"/>
          </a:xfrm>
        </p:grpSpPr>
        <p:sp>
          <p:nvSpPr>
            <p:cNvPr name="Freeform 17" id="17"/>
            <p:cNvSpPr/>
            <p:nvPr/>
          </p:nvSpPr>
          <p:spPr>
            <a:xfrm flipH="false" flipV="false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5023462" y="2050620"/>
            <a:ext cx="6925692" cy="965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spc="549">
                <a:solidFill>
                  <a:srgbClr val="000000"/>
                </a:solidFill>
                <a:latin typeface="Arimo Bold Italics"/>
              </a:rPr>
              <a:t>Aha moment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379631" y="3425396"/>
            <a:ext cx="11737600" cy="2539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spc="419">
                <a:solidFill>
                  <a:srgbClr val="39B54A"/>
                </a:solidFill>
                <a:latin typeface="Arimo Bold"/>
              </a:rPr>
              <a:t>$600,000,000</a:t>
            </a:r>
          </a:p>
          <a:p>
            <a:pPr algn="ctr">
              <a:lnSpc>
                <a:spcPts val="4620"/>
              </a:lnSpc>
            </a:pPr>
            <a:r>
              <a:rPr lang="en-US" sz="3300" spc="330">
                <a:solidFill>
                  <a:srgbClr val="000000"/>
                </a:solidFill>
                <a:latin typeface="Arimo"/>
              </a:rPr>
              <a:t> </a:t>
            </a:r>
            <a:r>
              <a:rPr lang="en-US" sz="3300" spc="330">
                <a:solidFill>
                  <a:srgbClr val="000000"/>
                </a:solidFill>
                <a:latin typeface="Arimo Bold"/>
              </a:rPr>
              <a:t>Tập trung</a:t>
            </a:r>
            <a:r>
              <a:rPr lang="en-US" sz="3300" spc="330">
                <a:solidFill>
                  <a:srgbClr val="000000"/>
                </a:solidFill>
                <a:latin typeface="Arimo"/>
              </a:rPr>
              <a:t> vào đúng </a:t>
            </a:r>
            <a:r>
              <a:rPr lang="en-US" sz="3300" spc="330">
                <a:solidFill>
                  <a:srgbClr val="000000"/>
                </a:solidFill>
                <a:latin typeface="Arimo Bold"/>
              </a:rPr>
              <a:t>kênh bán hàng</a:t>
            </a:r>
            <a:r>
              <a:rPr lang="en-US" sz="3300" spc="330">
                <a:solidFill>
                  <a:srgbClr val="000000"/>
                </a:solidFill>
                <a:latin typeface="Arimo"/>
              </a:rPr>
              <a:t> và</a:t>
            </a:r>
          </a:p>
          <a:p>
            <a:pPr algn="ctr">
              <a:lnSpc>
                <a:spcPts val="4620"/>
              </a:lnSpc>
            </a:pPr>
            <a:r>
              <a:rPr lang="en-US" sz="3300" spc="330">
                <a:solidFill>
                  <a:srgbClr val="000000"/>
                </a:solidFill>
                <a:latin typeface="Arimo Bold"/>
              </a:rPr>
              <a:t>sản phẩm cốt lõi</a:t>
            </a:r>
            <a:r>
              <a:rPr lang="en-US" sz="3300" spc="330">
                <a:solidFill>
                  <a:srgbClr val="000000"/>
                </a:solidFill>
                <a:latin typeface="Arimo"/>
              </a:rPr>
              <a:t> sẽ tăng $600 mio.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359">
                <a:solidFill>
                  <a:srgbClr val="000000"/>
                </a:solidFill>
                <a:latin typeface="Arimo"/>
              </a:rPr>
              <a:t>đóng góp </a:t>
            </a:r>
            <a:r>
              <a:rPr lang="en-US" sz="3600" spc="359">
                <a:solidFill>
                  <a:srgbClr val="39B54A"/>
                </a:solidFill>
                <a:latin typeface="Arimo Bold"/>
              </a:rPr>
              <a:t>tăng 20% target revenue của 2010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91058" y="6469586"/>
            <a:ext cx="4835769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DAFgywJyRmY</dc:identifier>
  <dcterms:modified xsi:type="dcterms:W3CDTF">2011-08-01T06:04:30Z</dcterms:modified>
  <cp:revision>1</cp:revision>
  <dc:title>Contoso sale analysis</dc:title>
</cp:coreProperties>
</file>